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75" r:id="rId3"/>
    <p:sldId id="257" r:id="rId4"/>
    <p:sldId id="258" r:id="rId5"/>
    <p:sldId id="259" r:id="rId6"/>
    <p:sldId id="260" r:id="rId7"/>
    <p:sldId id="261" r:id="rId8"/>
    <p:sldId id="279" r:id="rId9"/>
    <p:sldId id="265" r:id="rId10"/>
    <p:sldId id="266" r:id="rId11"/>
    <p:sldId id="281" r:id="rId12"/>
    <p:sldId id="273" r:id="rId13"/>
    <p:sldId id="282" r:id="rId14"/>
    <p:sldId id="267" r:id="rId15"/>
    <p:sldId id="268" r:id="rId16"/>
    <p:sldId id="283" r:id="rId17"/>
    <p:sldId id="263" r:id="rId18"/>
    <p:sldId id="264" r:id="rId19"/>
    <p:sldId id="284" r:id="rId20"/>
    <p:sldId id="271" r:id="rId21"/>
    <p:sldId id="277" r:id="rId22"/>
    <p:sldId id="278" r:id="rId23"/>
    <p:sldId id="280" r:id="rId24"/>
    <p:sldId id="274" r:id="rId25"/>
  </p:sldIdLst>
  <p:sldSz cx="9144000" cy="5143500" type="screen16x9"/>
  <p:notesSz cx="6858000" cy="9144000"/>
  <p:embeddedFontLst>
    <p:embeddedFont>
      <p:font typeface="Montserrat" panose="020B0604020202020204" charset="0"/>
      <p:regular r:id="rId27"/>
      <p:bold r:id="rId28"/>
      <p:italic r:id="rId29"/>
      <p:boldItalic r:id="rId30"/>
    </p:embeddedFont>
    <p:embeddedFont>
      <p:font typeface="La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4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aseline="0">
                <a:solidFill>
                  <a:schemeClr val="bg1"/>
                </a:solidFill>
              </a:rPr>
              <a:t>Performance Comparison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650243831628667"/>
          <c:y val="0.14631336405529954"/>
          <c:w val="0.7114714640490567"/>
          <c:h val="0.69823348694316434"/>
        </c:manualLayout>
      </c:layout>
      <c:barChart>
        <c:barDir val="col"/>
        <c:grouping val="clustered"/>
        <c:varyColors val="0"/>
        <c:ser>
          <c:idx val="0"/>
          <c:order val="0"/>
          <c:tx>
            <c:v>Coverage</c:v>
          </c:tx>
          <c:spPr>
            <a:solidFill>
              <a:schemeClr val="accent1"/>
            </a:solidFill>
            <a:ln>
              <a:noFill/>
            </a:ln>
            <a:effectLst/>
          </c:spPr>
          <c:invertIfNegative val="0"/>
          <c:cat>
            <c:strRef>
              <c:f>Sheet1!$A$7:$A$11</c:f>
              <c:strCache>
                <c:ptCount val="5"/>
                <c:pt idx="0">
                  <c:v>K-Medoids</c:v>
                </c:pt>
                <c:pt idx="1">
                  <c:v>K-Means</c:v>
                </c:pt>
                <c:pt idx="2">
                  <c:v>DBScan</c:v>
                </c:pt>
                <c:pt idx="3">
                  <c:v>SNN</c:v>
                </c:pt>
                <c:pt idx="4">
                  <c:v>Heirarchical </c:v>
                </c:pt>
              </c:strCache>
            </c:strRef>
          </c:cat>
          <c:val>
            <c:numRef>
              <c:f>Sheet1!$B$7:$B$11</c:f>
              <c:numCache>
                <c:formatCode>General</c:formatCode>
                <c:ptCount val="5"/>
                <c:pt idx="0">
                  <c:v>6</c:v>
                </c:pt>
                <c:pt idx="1">
                  <c:v>4</c:v>
                </c:pt>
                <c:pt idx="2">
                  <c:v>4</c:v>
                </c:pt>
                <c:pt idx="3">
                  <c:v>4</c:v>
                </c:pt>
                <c:pt idx="4">
                  <c:v>4</c:v>
                </c:pt>
              </c:numCache>
            </c:numRef>
          </c:val>
          <c:extLst>
            <c:ext xmlns:c16="http://schemas.microsoft.com/office/drawing/2014/chart" uri="{C3380CC4-5D6E-409C-BE32-E72D297353CC}">
              <c16:uniqueId val="{00000000-7886-4970-A72F-3B8809B5DA6E}"/>
            </c:ext>
          </c:extLst>
        </c:ser>
        <c:ser>
          <c:idx val="1"/>
          <c:order val="1"/>
          <c:tx>
            <c:v>Accuracy</c:v>
          </c:tx>
          <c:spPr>
            <a:solidFill>
              <a:schemeClr val="accent2"/>
            </a:solidFill>
            <a:ln>
              <a:noFill/>
            </a:ln>
            <a:effectLst/>
          </c:spPr>
          <c:invertIfNegative val="0"/>
          <c:cat>
            <c:strRef>
              <c:f>Sheet1!$A$7:$A$11</c:f>
              <c:strCache>
                <c:ptCount val="5"/>
                <c:pt idx="0">
                  <c:v>K-Medoids</c:v>
                </c:pt>
                <c:pt idx="1">
                  <c:v>K-Means</c:v>
                </c:pt>
                <c:pt idx="2">
                  <c:v>DBScan</c:v>
                </c:pt>
                <c:pt idx="3">
                  <c:v>SNN</c:v>
                </c:pt>
                <c:pt idx="4">
                  <c:v>Heirarchical </c:v>
                </c:pt>
              </c:strCache>
            </c:strRef>
          </c:cat>
          <c:val>
            <c:numRef>
              <c:f>Sheet1!$C$7:$C$11</c:f>
              <c:numCache>
                <c:formatCode>General</c:formatCode>
                <c:ptCount val="5"/>
                <c:pt idx="0">
                  <c:v>14</c:v>
                </c:pt>
                <c:pt idx="1">
                  <c:v>15</c:v>
                </c:pt>
                <c:pt idx="2">
                  <c:v>12</c:v>
                </c:pt>
                <c:pt idx="3">
                  <c:v>10</c:v>
                </c:pt>
                <c:pt idx="4">
                  <c:v>13</c:v>
                </c:pt>
              </c:numCache>
            </c:numRef>
          </c:val>
          <c:extLst>
            <c:ext xmlns:c16="http://schemas.microsoft.com/office/drawing/2014/chart" uri="{C3380CC4-5D6E-409C-BE32-E72D297353CC}">
              <c16:uniqueId val="{00000001-7886-4970-A72F-3B8809B5DA6E}"/>
            </c:ext>
          </c:extLst>
        </c:ser>
        <c:dLbls>
          <c:showLegendKey val="0"/>
          <c:showVal val="0"/>
          <c:showCatName val="0"/>
          <c:showSerName val="0"/>
          <c:showPercent val="0"/>
          <c:showBubbleSize val="0"/>
        </c:dLbls>
        <c:gapWidth val="219"/>
        <c:overlap val="-27"/>
        <c:axId val="338726752"/>
        <c:axId val="335529000"/>
      </c:barChart>
      <c:catAx>
        <c:axId val="3387267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baseline="0">
                    <a:solidFill>
                      <a:schemeClr val="bg1"/>
                    </a:solidFill>
                  </a:rPr>
                  <a:t>Clustering Method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35529000"/>
        <c:crosses val="autoZero"/>
        <c:auto val="1"/>
        <c:lblAlgn val="ctr"/>
        <c:lblOffset val="100"/>
        <c:noMultiLvlLbl val="0"/>
      </c:catAx>
      <c:valAx>
        <c:axId val="335529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aseline="0" dirty="0">
                    <a:solidFill>
                      <a:schemeClr val="bg1"/>
                    </a:solidFill>
                  </a:rPr>
                  <a:t>Accuracy (in %) &amp; Coverage (in log scale)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387267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6.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image4.png">
          <a:extLst xmlns:a="http://schemas.openxmlformats.org/drawingml/2006/main">
            <a:ext uri="{FF2B5EF4-FFF2-40B4-BE49-F238E27FC236}">
              <a16:creationId xmlns:a16="http://schemas.microsoft.com/office/drawing/2014/main" id="{1150024F-7182-4112-A8E2-86D005FEB1E8}"/>
            </a:ext>
          </a:extLst>
        </cdr:cNvPr>
        <cdr:cNvPicPr/>
      </cdr:nvPicPr>
      <cdr:blipFill>
        <a:blip xmlns:a="http://schemas.openxmlformats.org/drawingml/2006/main" xmlns:r="http://schemas.openxmlformats.org/officeDocument/2006/relationships" r:embed="rId1"/>
        <a:srcRect xmlns:a="http://schemas.openxmlformats.org/drawingml/2006/main"/>
        <a:stretch xmlns:a="http://schemas.openxmlformats.org/drawingml/2006/main">
          <a:fillRect/>
        </a:stretch>
      </cdr:blipFill>
      <cdr:spPr>
        <a:xfrm xmlns:a="http://schemas.openxmlformats.org/drawingml/2006/main">
          <a:off x="0" y="-1442670"/>
          <a:ext cx="5097780" cy="3307080"/>
        </a:xfrm>
        <a:prstGeom xmlns:a="http://schemas.openxmlformats.org/drawingml/2006/main" prst="rect">
          <a:avLst/>
        </a:prstGeom>
        <a:ln xmlns:a="http://schemas.openxmlformats.org/drawingml/2006/main"/>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wrap="square" lIns="91425" tIns="91425" rIns="91425" bIns="91425" anchor="ctr" anchorCtr="0">
            <a:noAutofit/>
          </a:bodyPr>
          <a:lstStyle/>
          <a:p>
            <a:pPr marL="0" lvl="0" indent="0">
              <a:spcBef>
                <a:spcPts val="0"/>
              </a:spcBef>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wrap="square" lIns="91425" tIns="91425" rIns="91425" bIns="91425" anchor="t" anchorCtr="0"/>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wrap="square" lIns="91425" tIns="91425" rIns="91425" bIns="91425" anchor="ctr"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wrap="square" lIns="91425" tIns="91425" rIns="91425" bIns="91425" anchor="ctr" anchorCtr="0"/>
          <a:lstStyle>
            <a:lvl1pPr lvl="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wrap="square" lIns="91425" tIns="91425" rIns="91425" bIns="91425" anchor="t" anchorCtr="0"/>
          <a:lstStyle>
            <a:lvl1pPr lvl="0">
              <a:spcBef>
                <a:spcPts val="0"/>
              </a:spcBef>
              <a:buSzPts val="8000"/>
              <a:buNone/>
              <a:defRPr sz="8000"/>
            </a:lvl1pPr>
            <a:lvl2pPr lvl="1">
              <a:spcBef>
                <a:spcPts val="0"/>
              </a:spcBef>
              <a:buSzPts val="8000"/>
              <a:buNone/>
              <a:defRPr sz="8000"/>
            </a:lvl2pPr>
            <a:lvl3pPr lvl="2">
              <a:spcBef>
                <a:spcPts val="0"/>
              </a:spcBef>
              <a:buSzPts val="8000"/>
              <a:buNone/>
              <a:defRPr sz="8000"/>
            </a:lvl3pPr>
            <a:lvl4pPr lvl="3">
              <a:spcBef>
                <a:spcPts val="0"/>
              </a:spcBef>
              <a:buSzPts val="8000"/>
              <a:buNone/>
              <a:defRPr sz="8000"/>
            </a:lvl4pPr>
            <a:lvl5pPr lvl="4">
              <a:spcBef>
                <a:spcPts val="0"/>
              </a:spcBef>
              <a:buSzPts val="8000"/>
              <a:buNone/>
              <a:defRPr sz="8000"/>
            </a:lvl5pPr>
            <a:lvl6pPr lvl="5">
              <a:spcBef>
                <a:spcPts val="0"/>
              </a:spcBef>
              <a:buSzPts val="8000"/>
              <a:buNone/>
              <a:defRPr sz="8000"/>
            </a:lvl6pPr>
            <a:lvl7pPr lvl="6">
              <a:spcBef>
                <a:spcPts val="0"/>
              </a:spcBef>
              <a:buSzPts val="8000"/>
              <a:buNone/>
              <a:defRPr sz="8000"/>
            </a:lvl7pPr>
            <a:lvl8pPr lvl="7">
              <a:spcBef>
                <a:spcPts val="0"/>
              </a:spcBef>
              <a:buSzPts val="8000"/>
              <a:buNone/>
              <a:defRPr sz="8000"/>
            </a:lvl8pPr>
            <a:lvl9pPr lvl="8">
              <a:spcBef>
                <a:spcPts val="0"/>
              </a:spcBef>
              <a:buSzPts val="8000"/>
              <a:buNone/>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1"/>
              </a:buClr>
              <a:buSzPts val="13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274879" y="1160185"/>
            <a:ext cx="5621027" cy="3376373"/>
          </a:xfrm>
          <a:prstGeom prst="rect">
            <a:avLst/>
          </a:prstGeom>
        </p:spPr>
        <p:txBody>
          <a:bodyPr wrap="square" lIns="91425" tIns="91425" rIns="91425" bIns="91425" anchor="t" anchorCtr="0">
            <a:noAutofit/>
          </a:bodyPr>
          <a:lstStyle/>
          <a:p>
            <a:pPr marL="0" lvl="0" indent="0">
              <a:spcBef>
                <a:spcPts val="0"/>
              </a:spcBef>
              <a:buNone/>
            </a:pPr>
            <a:r>
              <a:rPr lang="en-IN" sz="3600" dirty="0"/>
              <a:t>Multispectral Image Identification using </a:t>
            </a:r>
            <a:r>
              <a:rPr lang="en" sz="3600" dirty="0"/>
              <a:t>Clustering Algorithm</a:t>
            </a:r>
            <a:r>
              <a:rPr lang="en-IN" sz="3600" dirty="0"/>
              <a:t>s</a:t>
            </a:r>
            <a:endParaRPr lang="en" sz="3600" dirty="0"/>
          </a:p>
        </p:txBody>
      </p:sp>
      <p:sp>
        <p:nvSpPr>
          <p:cNvPr id="135" name="Shape 135"/>
          <p:cNvSpPr txBox="1">
            <a:spLocks noGrp="1"/>
          </p:cNvSpPr>
          <p:nvPr>
            <p:ph type="subTitle" idx="1"/>
          </p:nvPr>
        </p:nvSpPr>
        <p:spPr>
          <a:xfrm>
            <a:off x="3354387" y="3369481"/>
            <a:ext cx="3470700" cy="905700"/>
          </a:xfrm>
          <a:prstGeom prst="rect">
            <a:avLst/>
          </a:prstGeom>
        </p:spPr>
        <p:txBody>
          <a:bodyPr wrap="square" lIns="91425" tIns="91425" rIns="91425" bIns="91425" anchor="t" anchorCtr="0">
            <a:noAutofit/>
          </a:bodyPr>
          <a:lstStyle/>
          <a:p>
            <a:pPr marL="0" lvl="0" indent="0">
              <a:spcBef>
                <a:spcPts val="0"/>
              </a:spcBef>
              <a:buNone/>
            </a:pPr>
            <a:r>
              <a:rPr lang="en" dirty="0"/>
              <a:t>Tejas Sahasranaman</a:t>
            </a:r>
          </a:p>
          <a:p>
            <a:pPr marL="0" lvl="0" indent="0">
              <a:spcBef>
                <a:spcPts val="0"/>
              </a:spcBef>
              <a:buNone/>
            </a:pPr>
            <a:r>
              <a:rPr lang="en" dirty="0"/>
              <a:t>Rushikesh Gawali</a:t>
            </a:r>
          </a:p>
          <a:p>
            <a:pPr marL="0" lvl="0" indent="0">
              <a:spcBef>
                <a:spcPts val="0"/>
              </a:spcBef>
              <a:buNone/>
            </a:pPr>
            <a:r>
              <a:rPr lang="en" dirty="0"/>
              <a:t>Joel Menezes</a:t>
            </a:r>
          </a:p>
          <a:p>
            <a:pPr marL="0" lvl="0" indent="0">
              <a:spcBef>
                <a:spcPts val="0"/>
              </a:spcBef>
              <a:buNone/>
            </a:pPr>
            <a:r>
              <a:rPr lang="en" dirty="0"/>
              <a:t>Unmey Mahaddalkar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marL="0" lvl="0" indent="0">
              <a:spcBef>
                <a:spcPts val="0"/>
              </a:spcBef>
              <a:buNone/>
            </a:pPr>
            <a:r>
              <a:rPr lang="en" dirty="0"/>
              <a:t>K-M</a:t>
            </a:r>
            <a:r>
              <a:rPr lang="en-IN" dirty="0" err="1"/>
              <a:t>eans</a:t>
            </a:r>
            <a:r>
              <a:rPr lang="en" dirty="0"/>
              <a:t> </a:t>
            </a:r>
            <a:r>
              <a:rPr lang="en-IN" dirty="0"/>
              <a:t>Complexity</a:t>
            </a:r>
            <a:endParaRPr lang="en" dirty="0"/>
          </a:p>
          <a:p>
            <a:pPr marL="0" lvl="0" indent="0">
              <a:spcBef>
                <a:spcPts val="0"/>
              </a:spcBef>
              <a:buNone/>
            </a:pPr>
            <a:endParaRPr dirty="0"/>
          </a:p>
        </p:txBody>
      </p:sp>
      <p:sp>
        <p:nvSpPr>
          <p:cNvPr id="196" name="Shape 196"/>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marL="457200" lvl="0" indent="-311150" rtl="0">
              <a:spcBef>
                <a:spcPts val="0"/>
              </a:spcBef>
              <a:spcAft>
                <a:spcPts val="0"/>
              </a:spcAft>
              <a:buSzPts val="1300"/>
              <a:buChar char="●"/>
            </a:pPr>
            <a:r>
              <a:rPr lang="en" dirty="0"/>
              <a:t>Complexity is O( n * K * I * d ) </a:t>
            </a:r>
          </a:p>
          <a:p>
            <a:pPr marL="914400" lvl="1" indent="-298450" rtl="0">
              <a:spcBef>
                <a:spcPts val="0"/>
              </a:spcBef>
              <a:spcAft>
                <a:spcPts val="0"/>
              </a:spcAft>
              <a:buSzPts val="1100"/>
              <a:buChar char="○"/>
            </a:pPr>
            <a:r>
              <a:rPr lang="en" dirty="0"/>
              <a:t>n = number of points, </a:t>
            </a:r>
          </a:p>
          <a:p>
            <a:pPr marL="914400" lvl="1" indent="-298450" rtl="0">
              <a:spcBef>
                <a:spcPts val="0"/>
              </a:spcBef>
              <a:spcAft>
                <a:spcPts val="0"/>
              </a:spcAft>
              <a:buSzPts val="1100"/>
              <a:buChar char="○"/>
            </a:pPr>
            <a:r>
              <a:rPr lang="en" dirty="0"/>
              <a:t>K = number of clusters, </a:t>
            </a:r>
          </a:p>
          <a:p>
            <a:pPr marL="914400" lvl="1" indent="-298450" rtl="0">
              <a:spcBef>
                <a:spcPts val="0"/>
              </a:spcBef>
              <a:spcAft>
                <a:spcPts val="0"/>
              </a:spcAft>
              <a:buSzPts val="1100"/>
              <a:buChar char="○"/>
            </a:pPr>
            <a:r>
              <a:rPr lang="en" dirty="0"/>
              <a:t>I = number of iterations, </a:t>
            </a:r>
          </a:p>
          <a:p>
            <a:pPr marL="914400" lvl="1" indent="-298450">
              <a:spcBef>
                <a:spcPts val="0"/>
              </a:spcBef>
              <a:buSzPts val="1100"/>
              <a:buChar char="○"/>
            </a:pPr>
            <a:r>
              <a:rPr lang="en" dirty="0"/>
              <a:t>d = number of attributes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7DF2-CE9B-414F-B15B-14434DC56B91}"/>
              </a:ext>
            </a:extLst>
          </p:cNvPr>
          <p:cNvSpPr>
            <a:spLocks noGrp="1"/>
          </p:cNvSpPr>
          <p:nvPr>
            <p:ph type="title"/>
          </p:nvPr>
        </p:nvSpPr>
        <p:spPr/>
        <p:txBody>
          <a:bodyPr/>
          <a:lstStyle/>
          <a:p>
            <a:r>
              <a:rPr lang="en-IN" dirty="0"/>
              <a:t>K-means Clustering</a:t>
            </a:r>
          </a:p>
        </p:txBody>
      </p:sp>
      <p:pic>
        <p:nvPicPr>
          <p:cNvPr id="5" name="Picture 4" descr="A screenshot of a cell phone&#10;&#10;Description generated with very high confidence">
            <a:extLst>
              <a:ext uri="{FF2B5EF4-FFF2-40B4-BE49-F238E27FC236}">
                <a16:creationId xmlns:a16="http://schemas.microsoft.com/office/drawing/2014/main" id="{AA6AB5E1-8407-4F5D-AD1D-795D80703815}"/>
              </a:ext>
            </a:extLst>
          </p:cNvPr>
          <p:cNvPicPr>
            <a:picLocks noChangeAspect="1"/>
          </p:cNvPicPr>
          <p:nvPr/>
        </p:nvPicPr>
        <p:blipFill>
          <a:blip r:embed="rId2"/>
          <a:stretch>
            <a:fillRect/>
          </a:stretch>
        </p:blipFill>
        <p:spPr>
          <a:xfrm>
            <a:off x="533088" y="2035413"/>
            <a:ext cx="8174360" cy="2330110"/>
          </a:xfrm>
          <a:prstGeom prst="rect">
            <a:avLst/>
          </a:prstGeom>
        </p:spPr>
      </p:pic>
    </p:spTree>
    <p:extLst>
      <p:ext uri="{BB962C8B-B14F-4D97-AF65-F5344CB8AC3E}">
        <p14:creationId xmlns:p14="http://schemas.microsoft.com/office/powerpoint/2010/main" val="469941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2C5B-1B1E-49BC-919B-9A0052D95560}"/>
              </a:ext>
            </a:extLst>
          </p:cNvPr>
          <p:cNvSpPr>
            <a:spLocks noGrp="1"/>
          </p:cNvSpPr>
          <p:nvPr>
            <p:ph type="title"/>
          </p:nvPr>
        </p:nvSpPr>
        <p:spPr/>
        <p:txBody>
          <a:bodyPr/>
          <a:lstStyle/>
          <a:p>
            <a:r>
              <a:rPr lang="en-IN" dirty="0"/>
              <a:t>K-</a:t>
            </a:r>
            <a:r>
              <a:rPr lang="en-IN" dirty="0" err="1"/>
              <a:t>Mediods</a:t>
            </a:r>
            <a:r>
              <a:rPr lang="en-IN" dirty="0"/>
              <a:t> Clustering</a:t>
            </a:r>
          </a:p>
        </p:txBody>
      </p:sp>
      <p:sp>
        <p:nvSpPr>
          <p:cNvPr id="3" name="Text Placeholder 2">
            <a:extLst>
              <a:ext uri="{FF2B5EF4-FFF2-40B4-BE49-F238E27FC236}">
                <a16:creationId xmlns:a16="http://schemas.microsoft.com/office/drawing/2014/main" id="{72A3D668-31A9-4CA6-A09F-AE1F42804D1A}"/>
              </a:ext>
            </a:extLst>
          </p:cNvPr>
          <p:cNvSpPr>
            <a:spLocks noGrp="1"/>
          </p:cNvSpPr>
          <p:nvPr>
            <p:ph type="body" idx="1"/>
          </p:nvPr>
        </p:nvSpPr>
        <p:spPr/>
        <p:txBody>
          <a:bodyPr/>
          <a:lstStyle/>
          <a:p>
            <a:r>
              <a:rPr lang="en-US" dirty="0"/>
              <a:t>Initialize: select k of the n data points as the medoids</a:t>
            </a:r>
          </a:p>
          <a:p>
            <a:r>
              <a:rPr lang="en-US" dirty="0"/>
              <a:t>Associate each data point to the closest medoid</a:t>
            </a:r>
          </a:p>
          <a:p>
            <a:r>
              <a:rPr lang="en-US" dirty="0"/>
              <a:t>While the cost of the configuration decreases :For each medoid m, for each non-medoid data point o: Swap m and o, </a:t>
            </a:r>
            <a:r>
              <a:rPr lang="en-US" dirty="0" err="1"/>
              <a:t>recompute</a:t>
            </a:r>
            <a:r>
              <a:rPr lang="en-US" dirty="0"/>
              <a:t> the cost (sum of distances of points to their medoid)</a:t>
            </a:r>
          </a:p>
          <a:p>
            <a:r>
              <a:rPr lang="en-US" dirty="0"/>
              <a:t>If the total cost of the configuration increased in the previous step, undo the swap</a:t>
            </a:r>
          </a:p>
          <a:p>
            <a:r>
              <a:rPr lang="en-US" dirty="0"/>
              <a:t>Repeat until number of iterations is exhausted or tolerance level is reached</a:t>
            </a:r>
            <a:endParaRPr lang="en-IN" dirty="0"/>
          </a:p>
        </p:txBody>
      </p:sp>
    </p:spTree>
    <p:extLst>
      <p:ext uri="{BB962C8B-B14F-4D97-AF65-F5344CB8AC3E}">
        <p14:creationId xmlns:p14="http://schemas.microsoft.com/office/powerpoint/2010/main" val="78075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367D-29EB-46A2-AAB5-A66CB3589588}"/>
              </a:ext>
            </a:extLst>
          </p:cNvPr>
          <p:cNvSpPr>
            <a:spLocks noGrp="1"/>
          </p:cNvSpPr>
          <p:nvPr>
            <p:ph type="title"/>
          </p:nvPr>
        </p:nvSpPr>
        <p:spPr/>
        <p:txBody>
          <a:bodyPr/>
          <a:lstStyle/>
          <a:p>
            <a:r>
              <a:rPr lang="en-IN" dirty="0"/>
              <a:t>K-</a:t>
            </a:r>
            <a:r>
              <a:rPr lang="en-IN" dirty="0" err="1"/>
              <a:t>Mediods</a:t>
            </a:r>
            <a:r>
              <a:rPr lang="en-IN" dirty="0"/>
              <a:t> Clustering</a:t>
            </a:r>
          </a:p>
        </p:txBody>
      </p:sp>
      <p:pic>
        <p:nvPicPr>
          <p:cNvPr id="5" name="Picture 4" descr="A screenshot of a cell phone&#10;&#10;Description generated with very high confidence">
            <a:extLst>
              <a:ext uri="{FF2B5EF4-FFF2-40B4-BE49-F238E27FC236}">
                <a16:creationId xmlns:a16="http://schemas.microsoft.com/office/drawing/2014/main" id="{C8CEB7D6-A807-455C-9366-55ECD356F16B}"/>
              </a:ext>
            </a:extLst>
          </p:cNvPr>
          <p:cNvPicPr>
            <a:picLocks noChangeAspect="1"/>
          </p:cNvPicPr>
          <p:nvPr/>
        </p:nvPicPr>
        <p:blipFill>
          <a:blip r:embed="rId2"/>
          <a:stretch>
            <a:fillRect/>
          </a:stretch>
        </p:blipFill>
        <p:spPr>
          <a:xfrm>
            <a:off x="648750" y="1827169"/>
            <a:ext cx="7846500" cy="2050306"/>
          </a:xfrm>
          <a:prstGeom prst="rect">
            <a:avLst/>
          </a:prstGeom>
        </p:spPr>
      </p:pic>
    </p:spTree>
    <p:extLst>
      <p:ext uri="{BB962C8B-B14F-4D97-AF65-F5344CB8AC3E}">
        <p14:creationId xmlns:p14="http://schemas.microsoft.com/office/powerpoint/2010/main" val="17633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marL="0" lvl="0" indent="0">
              <a:spcBef>
                <a:spcPts val="0"/>
              </a:spcBef>
              <a:buNone/>
            </a:pPr>
            <a:r>
              <a:rPr lang="en"/>
              <a:t>DBSCAN</a:t>
            </a:r>
          </a:p>
        </p:txBody>
      </p:sp>
      <p:sp>
        <p:nvSpPr>
          <p:cNvPr id="202" name="Shape 202"/>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marL="457200" lvl="0" indent="-311150" rtl="0">
              <a:spcBef>
                <a:spcPts val="0"/>
              </a:spcBef>
              <a:spcAft>
                <a:spcPts val="0"/>
              </a:spcAft>
              <a:buSzPts val="1300"/>
              <a:buChar char="●"/>
            </a:pPr>
            <a:r>
              <a:rPr lang="en"/>
              <a:t>Find the ε (eps) neighbors of every point, and identify the core points with more than minPts neighbors.</a:t>
            </a:r>
          </a:p>
          <a:p>
            <a:pPr marL="457200" lvl="0" indent="-311150" rtl="0">
              <a:spcBef>
                <a:spcPts val="0"/>
              </a:spcBef>
              <a:spcAft>
                <a:spcPts val="0"/>
              </a:spcAft>
              <a:buSzPts val="1300"/>
              <a:buChar char="●"/>
            </a:pPr>
            <a:r>
              <a:rPr lang="en"/>
              <a:t>Find the connected components of core points on the neighbor graph, ignoring all non-core points.</a:t>
            </a:r>
          </a:p>
          <a:p>
            <a:pPr marL="457200" lvl="0" indent="-311150" rtl="0">
              <a:spcBef>
                <a:spcPts val="0"/>
              </a:spcBef>
              <a:spcAft>
                <a:spcPts val="0"/>
              </a:spcAft>
              <a:buSzPts val="1300"/>
              <a:buChar char="●"/>
            </a:pPr>
            <a:r>
              <a:rPr lang="en"/>
              <a:t>Assign each non-core point to a nearby cluster if the cluster is an ε (eps) neighbor, otherwise assign it to noise.</a:t>
            </a:r>
          </a:p>
          <a:p>
            <a:pPr marL="457200" lvl="0" indent="-311150" rtl="0">
              <a:spcBef>
                <a:spcPts val="0"/>
              </a:spcBef>
              <a:buSzPts val="1300"/>
              <a:buChar char="●"/>
            </a:pPr>
            <a:r>
              <a:rPr lang="en"/>
              <a:t>A naive implementation of this requires storing the neighborhoods in step 1, thus requiring substantial memory. The original DBSCAN algorithm does not require this by performing these steps for one point at a time</a:t>
            </a:r>
          </a:p>
          <a:p>
            <a:pPr marL="0" lvl="0" indent="0">
              <a:spcBef>
                <a:spcPts val="0"/>
              </a:spcBef>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marL="0" lvl="0" indent="0">
              <a:spcBef>
                <a:spcPts val="0"/>
              </a:spcBef>
              <a:buNone/>
            </a:pPr>
            <a:r>
              <a:rPr lang="en-IN" dirty="0"/>
              <a:t>DBSCAN</a:t>
            </a:r>
            <a:endParaRPr dirty="0"/>
          </a:p>
        </p:txBody>
      </p:sp>
      <p:sp>
        <p:nvSpPr>
          <p:cNvPr id="208" name="Shape 208"/>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marL="457200" lvl="0" indent="-311150" rtl="0">
              <a:spcBef>
                <a:spcPts val="0"/>
              </a:spcBef>
              <a:spcAft>
                <a:spcPts val="0"/>
              </a:spcAft>
              <a:buSzPts val="1300"/>
              <a:buChar char="●"/>
            </a:pPr>
            <a:r>
              <a:rPr lang="en"/>
              <a:t>DBSCAN visits each point of the database, possibly multiple times (e.g., as candidates to different clusters). </a:t>
            </a:r>
          </a:p>
          <a:p>
            <a:pPr marL="457200" lvl="0" indent="-311150" rtl="0">
              <a:spcBef>
                <a:spcPts val="0"/>
              </a:spcBef>
              <a:spcAft>
                <a:spcPts val="0"/>
              </a:spcAft>
              <a:buSzPts val="1300"/>
              <a:buChar char="●"/>
            </a:pPr>
            <a:r>
              <a:rPr lang="en"/>
              <a:t>DBSCAN executes exactly one such query for each point, and if an indexing structure is used that executes a neighborhood query in O(log n), an overall average runtime complexity of O(n log n) is obtained. </a:t>
            </a:r>
          </a:p>
          <a:p>
            <a:pPr marL="457200" lvl="0" indent="-311150" rtl="0">
              <a:spcBef>
                <a:spcPts val="0"/>
              </a:spcBef>
              <a:spcAft>
                <a:spcPts val="0"/>
              </a:spcAft>
              <a:buSzPts val="1300"/>
              <a:buChar char="●"/>
            </a:pPr>
            <a:r>
              <a:rPr lang="en"/>
              <a:t>Without the use of an accelerating index structure, or on degenerated data (e.g. all points within a distance less than ε), the worst case run time complexity remains O(n²). </a:t>
            </a:r>
          </a:p>
          <a:p>
            <a:pPr marL="457200" lvl="0" indent="-311150">
              <a:spcBef>
                <a:spcPts val="0"/>
              </a:spcBef>
              <a:buSzPts val="1300"/>
              <a:buChar char="●"/>
            </a:pPr>
            <a:r>
              <a:rPr lang="en"/>
              <a:t>The distance matrix of size (n²-n)/2 can be materialized to avoid distance recomputations, but this needs O(n²) memory, whereas a non-matrix based implementation of DBSCAN only needs O(n) memory.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7D94-E7F9-410D-9525-CC7B290B99E5}"/>
              </a:ext>
            </a:extLst>
          </p:cNvPr>
          <p:cNvSpPr>
            <a:spLocks noGrp="1"/>
          </p:cNvSpPr>
          <p:nvPr>
            <p:ph type="title"/>
          </p:nvPr>
        </p:nvSpPr>
        <p:spPr/>
        <p:txBody>
          <a:bodyPr/>
          <a:lstStyle/>
          <a:p>
            <a:r>
              <a:rPr lang="en-IN" dirty="0"/>
              <a:t>DBSCAN</a:t>
            </a:r>
          </a:p>
        </p:txBody>
      </p:sp>
      <p:pic>
        <p:nvPicPr>
          <p:cNvPr id="5" name="Picture 4" descr="A screenshot of a cell phone&#10;&#10;Description generated with very high confidence">
            <a:extLst>
              <a:ext uri="{FF2B5EF4-FFF2-40B4-BE49-F238E27FC236}">
                <a16:creationId xmlns:a16="http://schemas.microsoft.com/office/drawing/2014/main" id="{E8900598-68EA-4B10-99CE-20F4C20D6F4E}"/>
              </a:ext>
            </a:extLst>
          </p:cNvPr>
          <p:cNvPicPr>
            <a:picLocks noChangeAspect="1"/>
          </p:cNvPicPr>
          <p:nvPr/>
        </p:nvPicPr>
        <p:blipFill>
          <a:blip r:embed="rId2"/>
          <a:stretch>
            <a:fillRect/>
          </a:stretch>
        </p:blipFill>
        <p:spPr>
          <a:xfrm>
            <a:off x="477847" y="1505874"/>
            <a:ext cx="8188305" cy="2453508"/>
          </a:xfrm>
          <a:prstGeom prst="rect">
            <a:avLst/>
          </a:prstGeom>
        </p:spPr>
      </p:pic>
    </p:spTree>
    <p:extLst>
      <p:ext uri="{BB962C8B-B14F-4D97-AF65-F5344CB8AC3E}">
        <p14:creationId xmlns:p14="http://schemas.microsoft.com/office/powerpoint/2010/main" val="2130387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1278025" y="400250"/>
            <a:ext cx="7038900" cy="914100"/>
          </a:xfrm>
          <a:prstGeom prst="rect">
            <a:avLst/>
          </a:prstGeom>
        </p:spPr>
        <p:txBody>
          <a:bodyPr wrap="square" lIns="91425" tIns="91425" rIns="91425" bIns="91425" anchor="t" anchorCtr="0">
            <a:noAutofit/>
          </a:bodyPr>
          <a:lstStyle/>
          <a:p>
            <a:pPr marL="0" lvl="0" indent="0">
              <a:spcBef>
                <a:spcPts val="0"/>
              </a:spcBef>
              <a:buNone/>
            </a:pPr>
            <a:r>
              <a:rPr lang="en"/>
              <a:t>SNN  Clustering</a:t>
            </a:r>
          </a:p>
        </p:txBody>
      </p:sp>
      <p:sp>
        <p:nvSpPr>
          <p:cNvPr id="178" name="Shape 178"/>
          <p:cNvSpPr txBox="1">
            <a:spLocks noGrp="1"/>
          </p:cNvSpPr>
          <p:nvPr>
            <p:ph type="body" idx="1"/>
          </p:nvPr>
        </p:nvSpPr>
        <p:spPr>
          <a:xfrm>
            <a:off x="1278025" y="1574050"/>
            <a:ext cx="7038900" cy="2911200"/>
          </a:xfrm>
          <a:prstGeom prst="rect">
            <a:avLst/>
          </a:prstGeom>
        </p:spPr>
        <p:txBody>
          <a:bodyPr wrap="square" lIns="91425" tIns="91425" rIns="91425" bIns="91425" anchor="t" anchorCtr="0">
            <a:noAutofit/>
          </a:bodyPr>
          <a:lstStyle/>
          <a:p>
            <a:pPr marL="457200" lvl="0" indent="-311150" rtl="0">
              <a:spcBef>
                <a:spcPts val="0"/>
              </a:spcBef>
              <a:spcAft>
                <a:spcPts val="0"/>
              </a:spcAft>
              <a:buSzPts val="1300"/>
              <a:buAutoNum type="arabicPeriod"/>
            </a:pPr>
            <a:r>
              <a:rPr lang="en"/>
              <a:t>Compute the similarity matrix</a:t>
            </a:r>
          </a:p>
          <a:p>
            <a:pPr marL="457200" lvl="0" indent="-311150" rtl="0">
              <a:spcBef>
                <a:spcPts val="0"/>
              </a:spcBef>
              <a:spcAft>
                <a:spcPts val="0"/>
              </a:spcAft>
              <a:buSzPts val="1300"/>
              <a:buAutoNum type="arabicPeriod"/>
            </a:pPr>
            <a:r>
              <a:rPr lang="en"/>
              <a:t>Sparsify the matrix by keeping only kk most similar neighbors for each data point</a:t>
            </a:r>
          </a:p>
          <a:p>
            <a:pPr marL="457200" lvl="0" indent="-311150" rtl="0">
              <a:spcBef>
                <a:spcPts val="0"/>
              </a:spcBef>
              <a:spcAft>
                <a:spcPts val="0"/>
              </a:spcAft>
              <a:buSzPts val="1300"/>
              <a:buAutoNum type="arabicPeriod"/>
            </a:pPr>
            <a:r>
              <a:rPr lang="en"/>
              <a:t>Construct the SSN graph (use the Jarvis-Patrick algo)</a:t>
            </a:r>
          </a:p>
          <a:p>
            <a:pPr marL="457200" lvl="0" indent="-311150" rtl="0">
              <a:spcBef>
                <a:spcPts val="0"/>
              </a:spcBef>
              <a:spcAft>
                <a:spcPts val="0"/>
              </a:spcAft>
              <a:buSzPts val="1300"/>
              <a:buAutoNum type="arabicPeriod"/>
            </a:pPr>
            <a:r>
              <a:rPr lang="en"/>
              <a:t>Find SSN density of each point pp:</a:t>
            </a:r>
          </a:p>
          <a:p>
            <a:pPr marL="914400" lvl="1" indent="-298450" rtl="0">
              <a:spcBef>
                <a:spcPts val="0"/>
              </a:spcBef>
              <a:spcAft>
                <a:spcPts val="0"/>
              </a:spcAft>
              <a:buSzPts val="1100"/>
              <a:buChar char="○"/>
            </a:pPr>
            <a:r>
              <a:rPr lang="en"/>
              <a:t>in the KNN list of pp count qq s.t. sim(p,q)⩾ϵsim(p,q)⩾ϵ</a:t>
            </a:r>
          </a:p>
          <a:p>
            <a:pPr marL="457200" lvl="0" indent="-311150" rtl="0">
              <a:spcBef>
                <a:spcPts val="0"/>
              </a:spcBef>
              <a:spcAft>
                <a:spcPts val="0"/>
              </a:spcAft>
              <a:buSzPts val="1300"/>
              <a:buAutoNum type="arabicPeriod"/>
            </a:pPr>
            <a:r>
              <a:rPr lang="en"/>
              <a:t>Find the core points</a:t>
            </a:r>
          </a:p>
          <a:p>
            <a:pPr marL="914400" lvl="1" indent="-298450" rtl="0">
              <a:spcBef>
                <a:spcPts val="0"/>
              </a:spcBef>
              <a:spcAft>
                <a:spcPts val="0"/>
              </a:spcAft>
              <a:buSzPts val="1100"/>
              <a:buChar char="○"/>
            </a:pPr>
            <a:r>
              <a:rPr lang="en"/>
              <a:t>all points with SSN density greater than min_ptsmin_pts are the core ones</a:t>
            </a:r>
          </a:p>
          <a:p>
            <a:pPr marL="457200" lvl="0" indent="-311150" rtl="0">
              <a:spcBef>
                <a:spcPts val="0"/>
              </a:spcBef>
              <a:spcAft>
                <a:spcPts val="0"/>
              </a:spcAft>
              <a:buSzPts val="1300"/>
              <a:buAutoNum type="arabicPeriod"/>
            </a:pPr>
            <a:r>
              <a:rPr lang="en"/>
              <a:t>Form clusters from the core points</a:t>
            </a:r>
          </a:p>
          <a:p>
            <a:pPr marL="914400" lvl="1" indent="-298450" rtl="0">
              <a:spcBef>
                <a:spcPts val="0"/>
              </a:spcBef>
              <a:spcAft>
                <a:spcPts val="0"/>
              </a:spcAft>
              <a:buSzPts val="1100"/>
              <a:buChar char="○"/>
            </a:pPr>
            <a:r>
              <a:rPr lang="en"/>
              <a:t>all non-core points not within ϵϵ from the core ones are discarded as noise</a:t>
            </a:r>
          </a:p>
          <a:p>
            <a:pPr marL="457200" lvl="0" indent="-311150">
              <a:spcBef>
                <a:spcPts val="0"/>
              </a:spcBef>
              <a:buSzPts val="1300"/>
              <a:buAutoNum type="arabicPeriod"/>
            </a:pPr>
            <a:r>
              <a:rPr lang="en"/>
              <a:t>Align non-noise non-core points to clusters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marL="0" lvl="0" indent="0">
              <a:spcBef>
                <a:spcPts val="0"/>
              </a:spcBef>
              <a:buNone/>
            </a:pPr>
            <a:r>
              <a:rPr lang="en"/>
              <a:t>SNN  Clustering</a:t>
            </a:r>
          </a:p>
          <a:p>
            <a:pPr marL="0" lvl="0" indent="0">
              <a:spcBef>
                <a:spcPts val="0"/>
              </a:spcBef>
              <a:buNone/>
            </a:pPr>
            <a:endParaRPr/>
          </a:p>
        </p:txBody>
      </p:sp>
      <p:sp>
        <p:nvSpPr>
          <p:cNvPr id="184" name="Shape 184"/>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marL="457200" lvl="0" indent="-311150" rtl="0">
              <a:spcBef>
                <a:spcPts val="0"/>
              </a:spcBef>
              <a:spcAft>
                <a:spcPts val="0"/>
              </a:spcAft>
              <a:buSzPts val="1300"/>
              <a:buChar char="●"/>
            </a:pPr>
            <a:r>
              <a:rPr lang="en"/>
              <a:t>Time Complexity: O(n^2)</a:t>
            </a:r>
          </a:p>
          <a:p>
            <a:pPr marL="457200" lvl="0" indent="-311150">
              <a:spcBef>
                <a:spcPts val="0"/>
              </a:spcBef>
              <a:buSzPts val="1300"/>
              <a:buChar char="●"/>
            </a:pPr>
            <a:r>
              <a:rPr lang="en"/>
              <a:t>Space Complexity: O(n^2)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C8CB-CB58-4C67-9B5A-697C16C1511E}"/>
              </a:ext>
            </a:extLst>
          </p:cNvPr>
          <p:cNvSpPr>
            <a:spLocks noGrp="1"/>
          </p:cNvSpPr>
          <p:nvPr>
            <p:ph type="title"/>
          </p:nvPr>
        </p:nvSpPr>
        <p:spPr/>
        <p:txBody>
          <a:bodyPr/>
          <a:lstStyle/>
          <a:p>
            <a:r>
              <a:rPr lang="en-IN" dirty="0"/>
              <a:t>SNN Clustering	</a:t>
            </a:r>
          </a:p>
        </p:txBody>
      </p:sp>
      <p:pic>
        <p:nvPicPr>
          <p:cNvPr id="5" name="Picture 4" descr="A screenshot of a cell phone&#10;&#10;Description generated with very high confidence">
            <a:extLst>
              <a:ext uri="{FF2B5EF4-FFF2-40B4-BE49-F238E27FC236}">
                <a16:creationId xmlns:a16="http://schemas.microsoft.com/office/drawing/2014/main" id="{60E2094B-FB90-46A3-A80E-B778F1F94475}"/>
              </a:ext>
            </a:extLst>
          </p:cNvPr>
          <p:cNvPicPr>
            <a:picLocks noChangeAspect="1"/>
          </p:cNvPicPr>
          <p:nvPr/>
        </p:nvPicPr>
        <p:blipFill>
          <a:blip r:embed="rId2"/>
          <a:stretch>
            <a:fillRect/>
          </a:stretch>
        </p:blipFill>
        <p:spPr>
          <a:xfrm>
            <a:off x="392835" y="1596539"/>
            <a:ext cx="8358330" cy="2239112"/>
          </a:xfrm>
          <a:prstGeom prst="rect">
            <a:avLst/>
          </a:prstGeom>
        </p:spPr>
      </p:pic>
    </p:spTree>
    <p:extLst>
      <p:ext uri="{BB962C8B-B14F-4D97-AF65-F5344CB8AC3E}">
        <p14:creationId xmlns:p14="http://schemas.microsoft.com/office/powerpoint/2010/main" val="193606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82E73-22E5-44C4-A71A-56FE409E2937}"/>
              </a:ext>
            </a:extLst>
          </p:cNvPr>
          <p:cNvSpPr>
            <a:spLocks noGrp="1"/>
          </p:cNvSpPr>
          <p:nvPr>
            <p:ph type="title"/>
          </p:nvPr>
        </p:nvSpPr>
        <p:spPr/>
        <p:txBody>
          <a:bodyPr/>
          <a:lstStyle/>
          <a:p>
            <a:r>
              <a:rPr lang="en-IN" dirty="0"/>
              <a:t>Literature Survey</a:t>
            </a:r>
          </a:p>
        </p:txBody>
      </p:sp>
      <p:sp>
        <p:nvSpPr>
          <p:cNvPr id="3" name="Text Placeholder 2">
            <a:extLst>
              <a:ext uri="{FF2B5EF4-FFF2-40B4-BE49-F238E27FC236}">
                <a16:creationId xmlns:a16="http://schemas.microsoft.com/office/drawing/2014/main" id="{448F73E9-11EE-424D-BB83-0DCAD56F3A97}"/>
              </a:ext>
            </a:extLst>
          </p:cNvPr>
          <p:cNvSpPr>
            <a:spLocks noGrp="1"/>
          </p:cNvSpPr>
          <p:nvPr>
            <p:ph type="body" idx="1"/>
          </p:nvPr>
        </p:nvSpPr>
        <p:spPr/>
        <p:txBody>
          <a:bodyPr/>
          <a:lstStyle/>
          <a:p>
            <a:r>
              <a:rPr lang="en-IN" dirty="0"/>
              <a:t>Multispectral image have found wide applications in the field Biometrics and forensic sciences and other fields</a:t>
            </a:r>
          </a:p>
          <a:p>
            <a:r>
              <a:rPr lang="en-US" dirty="0"/>
              <a:t>Effective use of multiple features of remotely sensed data and the selection of a suitable classification method are especially significant for improving classification accuracy</a:t>
            </a:r>
            <a:endParaRPr lang="en-IN" dirty="0"/>
          </a:p>
          <a:p>
            <a:r>
              <a:rPr lang="en-IN" dirty="0"/>
              <a:t>Conventionally , Classification techniques like naïve </a:t>
            </a:r>
            <a:r>
              <a:rPr lang="en-IN" dirty="0" err="1"/>
              <a:t>bayes</a:t>
            </a:r>
            <a:r>
              <a:rPr lang="en-IN" dirty="0"/>
              <a:t> and </a:t>
            </a:r>
            <a:r>
              <a:rPr lang="en-IN" dirty="0" err="1"/>
              <a:t>svm</a:t>
            </a:r>
            <a:r>
              <a:rPr lang="en-IN" dirty="0"/>
              <a:t> have been employed with great effectiveness to classify object images </a:t>
            </a:r>
          </a:p>
          <a:p>
            <a:r>
              <a:rPr lang="en-IN" dirty="0"/>
              <a:t> This project presents an experimental approach to check the effectiveness of various clustering algorithms to achieve the same task</a:t>
            </a:r>
          </a:p>
          <a:p>
            <a:pPr>
              <a:buNone/>
            </a:pPr>
            <a:endParaRPr lang="en-IN" dirty="0"/>
          </a:p>
          <a:p>
            <a:endParaRPr lang="en-IN" dirty="0"/>
          </a:p>
        </p:txBody>
      </p:sp>
    </p:spTree>
    <p:extLst>
      <p:ext uri="{BB962C8B-B14F-4D97-AF65-F5344CB8AC3E}">
        <p14:creationId xmlns:p14="http://schemas.microsoft.com/office/powerpoint/2010/main" val="4017347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3168-8543-4A2D-9FB9-28B0E0ADAF0C}"/>
              </a:ext>
            </a:extLst>
          </p:cNvPr>
          <p:cNvSpPr>
            <a:spLocks noGrp="1"/>
          </p:cNvSpPr>
          <p:nvPr>
            <p:ph type="title"/>
          </p:nvPr>
        </p:nvSpPr>
        <p:spPr/>
        <p:txBody>
          <a:bodyPr/>
          <a:lstStyle/>
          <a:p>
            <a:r>
              <a:rPr lang="en-IN" dirty="0"/>
              <a:t>Performance Comparison</a:t>
            </a:r>
          </a:p>
        </p:txBody>
      </p:sp>
      <p:graphicFrame>
        <p:nvGraphicFramePr>
          <p:cNvPr id="6" name="Chart 5">
            <a:extLst>
              <a:ext uri="{FF2B5EF4-FFF2-40B4-BE49-F238E27FC236}">
                <a16:creationId xmlns:a16="http://schemas.microsoft.com/office/drawing/2014/main" id="{6D1B297B-D933-4046-AB1F-8DD839AD3D73}"/>
              </a:ext>
            </a:extLst>
          </p:cNvPr>
          <p:cNvGraphicFramePr>
            <a:graphicFrameLocks/>
          </p:cNvGraphicFramePr>
          <p:nvPr>
            <p:extLst>
              <p:ext uri="{D42A27DB-BD31-4B8C-83A1-F6EECF244321}">
                <p14:modId xmlns:p14="http://schemas.microsoft.com/office/powerpoint/2010/main" val="573779473"/>
              </p:ext>
            </p:extLst>
          </p:nvPr>
        </p:nvGraphicFramePr>
        <p:xfrm>
          <a:off x="2268060" y="1442670"/>
          <a:ext cx="5097780" cy="33070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46658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5F6F-63DE-4D4B-B01F-E4DE0B304C77}"/>
              </a:ext>
            </a:extLst>
          </p:cNvPr>
          <p:cNvSpPr>
            <a:spLocks noGrp="1"/>
          </p:cNvSpPr>
          <p:nvPr>
            <p:ph type="title"/>
          </p:nvPr>
        </p:nvSpPr>
        <p:spPr/>
        <p:txBody>
          <a:bodyPr/>
          <a:lstStyle/>
          <a:p>
            <a:r>
              <a:rPr lang="en-IN" dirty="0"/>
              <a:t>Performance Comparison</a:t>
            </a:r>
          </a:p>
        </p:txBody>
      </p:sp>
      <p:pic>
        <p:nvPicPr>
          <p:cNvPr id="4" name="image3.png">
            <a:extLst>
              <a:ext uri="{FF2B5EF4-FFF2-40B4-BE49-F238E27FC236}">
                <a16:creationId xmlns:a16="http://schemas.microsoft.com/office/drawing/2014/main" id="{9BEEAE68-34AA-4B37-A5F3-99EBE76244D9}"/>
              </a:ext>
            </a:extLst>
          </p:cNvPr>
          <p:cNvPicPr/>
          <p:nvPr/>
        </p:nvPicPr>
        <p:blipFill>
          <a:blip r:embed="rId2"/>
          <a:srcRect/>
          <a:stretch>
            <a:fillRect/>
          </a:stretch>
        </p:blipFill>
        <p:spPr>
          <a:xfrm>
            <a:off x="1719262" y="1567550"/>
            <a:ext cx="5705475" cy="3182200"/>
          </a:xfrm>
          <a:prstGeom prst="rect">
            <a:avLst/>
          </a:prstGeom>
          <a:ln/>
        </p:spPr>
      </p:pic>
    </p:spTree>
    <p:extLst>
      <p:ext uri="{BB962C8B-B14F-4D97-AF65-F5344CB8AC3E}">
        <p14:creationId xmlns:p14="http://schemas.microsoft.com/office/powerpoint/2010/main" val="3587771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C3065-C25E-403F-83C5-12D47739EA82}"/>
              </a:ext>
            </a:extLst>
          </p:cNvPr>
          <p:cNvSpPr>
            <a:spLocks noGrp="1"/>
          </p:cNvSpPr>
          <p:nvPr>
            <p:ph type="title"/>
          </p:nvPr>
        </p:nvSpPr>
        <p:spPr/>
        <p:txBody>
          <a:bodyPr/>
          <a:lstStyle/>
          <a:p>
            <a:r>
              <a:rPr lang="en-IN" dirty="0"/>
              <a:t>Performance Comparison</a:t>
            </a:r>
          </a:p>
        </p:txBody>
      </p:sp>
      <p:pic>
        <p:nvPicPr>
          <p:cNvPr id="4" name="image6.png">
            <a:extLst>
              <a:ext uri="{FF2B5EF4-FFF2-40B4-BE49-F238E27FC236}">
                <a16:creationId xmlns:a16="http://schemas.microsoft.com/office/drawing/2014/main" id="{1983D672-85CD-4806-A906-5DB94CFEB683}"/>
              </a:ext>
            </a:extLst>
          </p:cNvPr>
          <p:cNvPicPr/>
          <p:nvPr/>
        </p:nvPicPr>
        <p:blipFill>
          <a:blip r:embed="rId2"/>
          <a:srcRect/>
          <a:stretch>
            <a:fillRect/>
          </a:stretch>
        </p:blipFill>
        <p:spPr>
          <a:xfrm>
            <a:off x="1709737" y="1412712"/>
            <a:ext cx="5724525" cy="3486150"/>
          </a:xfrm>
          <a:prstGeom prst="rect">
            <a:avLst/>
          </a:prstGeom>
          <a:ln/>
        </p:spPr>
      </p:pic>
    </p:spTree>
    <p:extLst>
      <p:ext uri="{BB962C8B-B14F-4D97-AF65-F5344CB8AC3E}">
        <p14:creationId xmlns:p14="http://schemas.microsoft.com/office/powerpoint/2010/main" val="3505857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79E2-CE4B-4F71-9BC5-D1C4620EAF6D}"/>
              </a:ext>
            </a:extLst>
          </p:cNvPr>
          <p:cNvSpPr>
            <a:spLocks noGrp="1"/>
          </p:cNvSpPr>
          <p:nvPr>
            <p:ph type="title"/>
          </p:nvPr>
        </p:nvSpPr>
        <p:spPr/>
        <p:txBody>
          <a:bodyPr/>
          <a:lstStyle/>
          <a:p>
            <a:r>
              <a:rPr lang="en-IN" dirty="0"/>
              <a:t>Limitations</a:t>
            </a:r>
          </a:p>
        </p:txBody>
      </p:sp>
      <p:sp>
        <p:nvSpPr>
          <p:cNvPr id="3" name="Text Placeholder 2">
            <a:extLst>
              <a:ext uri="{FF2B5EF4-FFF2-40B4-BE49-F238E27FC236}">
                <a16:creationId xmlns:a16="http://schemas.microsoft.com/office/drawing/2014/main" id="{6DDECE13-5C85-41F1-A715-EA0775D40793}"/>
              </a:ext>
            </a:extLst>
          </p:cNvPr>
          <p:cNvSpPr>
            <a:spLocks noGrp="1"/>
          </p:cNvSpPr>
          <p:nvPr>
            <p:ph type="body" idx="1"/>
          </p:nvPr>
        </p:nvSpPr>
        <p:spPr/>
        <p:txBody>
          <a:bodyPr/>
          <a:lstStyle/>
          <a:p>
            <a:r>
              <a:rPr lang="en-IN" dirty="0"/>
              <a:t> During our implementation we found out that the algorithms or our implementation of these wasn’t very accurate. We would have liked higher accuracy.</a:t>
            </a:r>
          </a:p>
          <a:p>
            <a:r>
              <a:rPr lang="en-IN" dirty="0"/>
              <a:t> Since we were implementing these algorithms on our local machines, the space limitations hurt us tremendously, especially for algorithms like SNN and DBSCAN which require O(n2) space where n is the number of records in the dataset.</a:t>
            </a:r>
          </a:p>
          <a:p>
            <a:r>
              <a:rPr lang="en-IN" dirty="0"/>
              <a:t> Also because of the limited processing capability of our machines, the execution time for algorithms was quite high.</a:t>
            </a:r>
          </a:p>
          <a:p>
            <a:endParaRPr lang="en-IN" dirty="0"/>
          </a:p>
        </p:txBody>
      </p:sp>
    </p:spTree>
    <p:extLst>
      <p:ext uri="{BB962C8B-B14F-4D97-AF65-F5344CB8AC3E}">
        <p14:creationId xmlns:p14="http://schemas.microsoft.com/office/powerpoint/2010/main" val="355261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4D25-A232-4590-A4CA-53736B61B423}"/>
              </a:ext>
            </a:extLst>
          </p:cNvPr>
          <p:cNvSpPr>
            <a:spLocks noGrp="1"/>
          </p:cNvSpPr>
          <p:nvPr>
            <p:ph type="title"/>
          </p:nvPr>
        </p:nvSpPr>
        <p:spPr/>
        <p:txBody>
          <a:bodyPr/>
          <a:lstStyle/>
          <a:p>
            <a:r>
              <a:rPr lang="en-IN" dirty="0"/>
              <a:t>Future Improvement</a:t>
            </a:r>
          </a:p>
        </p:txBody>
      </p:sp>
      <p:sp>
        <p:nvSpPr>
          <p:cNvPr id="3" name="Text Placeholder 2">
            <a:extLst>
              <a:ext uri="{FF2B5EF4-FFF2-40B4-BE49-F238E27FC236}">
                <a16:creationId xmlns:a16="http://schemas.microsoft.com/office/drawing/2014/main" id="{B170F425-A03C-4496-8B3D-C381FCFD5CC7}"/>
              </a:ext>
            </a:extLst>
          </p:cNvPr>
          <p:cNvSpPr>
            <a:spLocks noGrp="1"/>
          </p:cNvSpPr>
          <p:nvPr>
            <p:ph type="body" idx="1"/>
          </p:nvPr>
        </p:nvSpPr>
        <p:spPr/>
        <p:txBody>
          <a:bodyPr/>
          <a:lstStyle/>
          <a:p>
            <a:r>
              <a:rPr lang="en-IN" dirty="0"/>
              <a:t> We can work on improving the accuracy of our implementation of these algorithms.</a:t>
            </a:r>
          </a:p>
          <a:p>
            <a:r>
              <a:rPr lang="en-IN" dirty="0"/>
              <a:t> We can also improve upon the time and space requirements.</a:t>
            </a:r>
          </a:p>
          <a:p>
            <a:r>
              <a:rPr lang="en-IN" dirty="0"/>
              <a:t> We can implement other clustering approaches like CURE and BIRCH to tackle the data size and improve accuracy.</a:t>
            </a:r>
          </a:p>
        </p:txBody>
      </p:sp>
    </p:spTree>
    <p:extLst>
      <p:ext uri="{BB962C8B-B14F-4D97-AF65-F5344CB8AC3E}">
        <p14:creationId xmlns:p14="http://schemas.microsoft.com/office/powerpoint/2010/main" val="59950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marL="0" lvl="0" indent="0">
              <a:spcBef>
                <a:spcPts val="0"/>
              </a:spcBef>
              <a:buNone/>
            </a:pPr>
            <a:r>
              <a:rPr lang="en"/>
              <a:t>Dataset: Multispectral Images	</a:t>
            </a:r>
          </a:p>
        </p:txBody>
      </p:sp>
      <p:sp>
        <p:nvSpPr>
          <p:cNvPr id="141" name="Shape 141"/>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marL="457200" lvl="0" indent="-317500" rtl="0">
              <a:spcBef>
                <a:spcPts val="0"/>
              </a:spcBef>
              <a:spcAft>
                <a:spcPts val="0"/>
              </a:spcAft>
              <a:buSzPts val="1400"/>
              <a:buChar char="●"/>
            </a:pPr>
            <a:r>
              <a:rPr lang="en" sz="1400"/>
              <a:t>A multispectral image is one that captures image data within specific wavelength ranges across the electromagnetic spectrum. </a:t>
            </a:r>
          </a:p>
          <a:p>
            <a:pPr marL="457200" lvl="0" indent="-317500" rtl="0">
              <a:spcBef>
                <a:spcPts val="0"/>
              </a:spcBef>
              <a:spcAft>
                <a:spcPts val="0"/>
              </a:spcAft>
              <a:buSzPts val="1400"/>
              <a:buChar char="●"/>
            </a:pPr>
            <a:r>
              <a:rPr lang="en" sz="1400"/>
              <a:t>The wavelengths may be separated by filters or by the use of instruments that are sensitive to particular wavelengths, including light from frequencies beyond the visible light range, i.e. infrared and ultra-violet.</a:t>
            </a:r>
          </a:p>
          <a:p>
            <a:pPr marL="457200" lvl="0" indent="-317500" rtl="0">
              <a:spcBef>
                <a:spcPts val="0"/>
              </a:spcBef>
              <a:buSzPts val="1400"/>
              <a:buChar char="●"/>
            </a:pPr>
            <a:r>
              <a:rPr lang="en" sz="1400"/>
              <a:t>Spectral imaging can allow extraction of additional information the human eye fails to capture with its receptors for red, green and blue. </a:t>
            </a:r>
          </a:p>
          <a:p>
            <a:pPr marL="0" lvl="0" indent="0">
              <a:spcBef>
                <a:spcPts val="0"/>
              </a:spcBef>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marL="0" lvl="0" indent="0">
              <a:spcBef>
                <a:spcPts val="0"/>
              </a:spcBef>
              <a:buNone/>
            </a:pPr>
            <a:r>
              <a:rPr lang="en"/>
              <a:t>Dataset: Multispectral Images	</a:t>
            </a:r>
          </a:p>
          <a:p>
            <a:pPr marL="0" lvl="0" indent="0">
              <a:spcBef>
                <a:spcPts val="0"/>
              </a:spcBef>
              <a:buNone/>
            </a:pPr>
            <a:endParaRPr/>
          </a:p>
        </p:txBody>
      </p:sp>
      <p:sp>
        <p:nvSpPr>
          <p:cNvPr id="147" name="Shape 147"/>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marL="457200" lvl="0" indent="-317500" rtl="0">
              <a:spcBef>
                <a:spcPts val="0"/>
              </a:spcBef>
              <a:spcAft>
                <a:spcPts val="0"/>
              </a:spcAft>
              <a:buSzPts val="1400"/>
              <a:buChar char="●"/>
            </a:pPr>
            <a:r>
              <a:rPr lang="en" sz="1400"/>
              <a:t>Spectral bands:</a:t>
            </a:r>
          </a:p>
          <a:p>
            <a:pPr marL="914400" lvl="1" indent="-317500" rtl="0">
              <a:spcBef>
                <a:spcPts val="0"/>
              </a:spcBef>
              <a:spcAft>
                <a:spcPts val="0"/>
              </a:spcAft>
              <a:buSzPts val="1400"/>
              <a:buChar char="○"/>
            </a:pPr>
            <a:r>
              <a:rPr lang="en" sz="1400"/>
              <a:t>Blue (450-515..520 nm)</a:t>
            </a:r>
          </a:p>
          <a:p>
            <a:pPr marL="914400" lvl="1" indent="-317500" rtl="0">
              <a:spcBef>
                <a:spcPts val="0"/>
              </a:spcBef>
              <a:spcAft>
                <a:spcPts val="0"/>
              </a:spcAft>
              <a:buSzPts val="1400"/>
              <a:buChar char="○"/>
            </a:pPr>
            <a:r>
              <a:rPr lang="en" sz="1400"/>
              <a:t>Green (515..520-590..600 nm)</a:t>
            </a:r>
          </a:p>
          <a:p>
            <a:pPr marL="914400" lvl="1" indent="-317500" rtl="0">
              <a:spcBef>
                <a:spcPts val="0"/>
              </a:spcBef>
              <a:spcAft>
                <a:spcPts val="0"/>
              </a:spcAft>
              <a:buSzPts val="1400"/>
              <a:buChar char="○"/>
            </a:pPr>
            <a:r>
              <a:rPr lang="en" sz="1400"/>
              <a:t>Red (600..630-680..690 nm)</a:t>
            </a:r>
          </a:p>
          <a:p>
            <a:pPr marL="914400" lvl="1" indent="-317500" rtl="0">
              <a:spcBef>
                <a:spcPts val="0"/>
              </a:spcBef>
              <a:spcAft>
                <a:spcPts val="0"/>
              </a:spcAft>
              <a:buSzPts val="1400"/>
              <a:buChar char="○"/>
            </a:pPr>
            <a:r>
              <a:rPr lang="en" sz="1400"/>
              <a:t>Near Infrared (750-900 nm)</a:t>
            </a:r>
          </a:p>
          <a:p>
            <a:pPr marL="914400" lvl="1" indent="-317500" rtl="0">
              <a:spcBef>
                <a:spcPts val="0"/>
              </a:spcBef>
              <a:spcAft>
                <a:spcPts val="0"/>
              </a:spcAft>
              <a:buSzPts val="1400"/>
              <a:buChar char="○"/>
            </a:pPr>
            <a:r>
              <a:rPr lang="en" sz="1400"/>
              <a:t>Mid Infrared (1550-1750 nm)</a:t>
            </a:r>
          </a:p>
          <a:p>
            <a:pPr marL="914400" lvl="1" indent="-317500" rtl="0">
              <a:spcBef>
                <a:spcPts val="0"/>
              </a:spcBef>
              <a:spcAft>
                <a:spcPts val="0"/>
              </a:spcAft>
              <a:buSzPts val="1400"/>
              <a:buChar char="○"/>
            </a:pPr>
            <a:r>
              <a:rPr lang="en" sz="1400"/>
              <a:t>Far Infrared (2080-2350 nm)</a:t>
            </a:r>
          </a:p>
          <a:p>
            <a:pPr marL="914400" lvl="1" indent="-317500" rtl="0">
              <a:spcBef>
                <a:spcPts val="0"/>
              </a:spcBef>
              <a:spcAft>
                <a:spcPts val="0"/>
              </a:spcAft>
              <a:buSzPts val="1400"/>
              <a:buChar char="○"/>
            </a:pPr>
            <a:r>
              <a:rPr lang="en" sz="1400"/>
              <a:t>Thermal Infrared (10400-12500 nm)</a:t>
            </a:r>
          </a:p>
          <a:p>
            <a:pPr marL="914400" lvl="1" indent="-317500">
              <a:spcBef>
                <a:spcPts val="0"/>
              </a:spcBef>
              <a:buSzPts val="1400"/>
              <a:buChar char="○"/>
            </a:pPr>
            <a:r>
              <a:rPr lang="en" sz="1400"/>
              <a:t>Radar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marL="0" lvl="0" indent="0">
              <a:spcBef>
                <a:spcPts val="0"/>
              </a:spcBef>
              <a:buNone/>
            </a:pPr>
            <a:r>
              <a:rPr lang="en"/>
              <a:t>Dataset: Multispectral Images	</a:t>
            </a:r>
          </a:p>
          <a:p>
            <a:pPr marL="0" lvl="0" indent="0">
              <a:spcBef>
                <a:spcPts val="0"/>
              </a:spcBef>
              <a:buNone/>
            </a:pPr>
            <a:endParaRPr/>
          </a:p>
        </p:txBody>
      </p:sp>
      <p:sp>
        <p:nvSpPr>
          <p:cNvPr id="153" name="Shape 153"/>
          <p:cNvSpPr txBox="1">
            <a:spLocks noGrp="1"/>
          </p:cNvSpPr>
          <p:nvPr>
            <p:ph type="body" idx="1"/>
          </p:nvPr>
        </p:nvSpPr>
        <p:spPr>
          <a:xfrm>
            <a:off x="1297500" y="1528575"/>
            <a:ext cx="7038900" cy="2911200"/>
          </a:xfrm>
          <a:prstGeom prst="rect">
            <a:avLst/>
          </a:prstGeom>
        </p:spPr>
        <p:txBody>
          <a:bodyPr wrap="square" lIns="91425" tIns="91425" rIns="91425" bIns="91425" anchor="t" anchorCtr="0">
            <a:noAutofit/>
          </a:bodyPr>
          <a:lstStyle/>
          <a:p>
            <a:pPr marL="457200" lvl="0" indent="-317500" rtl="0">
              <a:spcBef>
                <a:spcPts val="0"/>
              </a:spcBef>
              <a:spcAft>
                <a:spcPts val="0"/>
              </a:spcAft>
              <a:buSzPts val="1400"/>
              <a:buChar char="●"/>
            </a:pPr>
            <a:r>
              <a:rPr lang="en" sz="1400"/>
              <a:t>This sample data contains a series of multispectral images of handwritten numbers between 0 and 9, from six different peoples, using two different pens.</a:t>
            </a:r>
          </a:p>
          <a:p>
            <a:pPr marL="457200" lvl="0" indent="-317500" rtl="0">
              <a:spcBef>
                <a:spcPts val="0"/>
              </a:spcBef>
              <a:spcAft>
                <a:spcPts val="0"/>
              </a:spcAft>
              <a:buSzPts val="1400"/>
              <a:buChar char="●"/>
            </a:pPr>
            <a:r>
              <a:rPr lang="en" sz="1400"/>
              <a:t>Each csv file contains pixels for 10 grayscale images (350 * 350).</a:t>
            </a:r>
          </a:p>
          <a:p>
            <a:pPr marL="457200" lvl="0" indent="-317500" rtl="0">
              <a:spcBef>
                <a:spcPts val="0"/>
              </a:spcBef>
              <a:spcAft>
                <a:spcPts val="0"/>
              </a:spcAft>
              <a:buSzPts val="1400"/>
              <a:buChar char="●"/>
            </a:pPr>
            <a:r>
              <a:rPr lang="en" sz="1400"/>
              <a:t>Each image row has 10 channels to represent the multispectral image.</a:t>
            </a:r>
          </a:p>
          <a:p>
            <a:pPr marL="457200" lvl="0" indent="-317500">
              <a:spcBef>
                <a:spcPts val="0"/>
              </a:spcBef>
              <a:buSzPts val="1400"/>
              <a:buChar char="●"/>
            </a:pPr>
            <a:r>
              <a:rPr lang="en" sz="1400"/>
              <a:t>X, Y represent the location of the pixel, and channel0 - channel9 represent channels.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marL="0" lvl="0" indent="0">
              <a:spcBef>
                <a:spcPts val="0"/>
              </a:spcBef>
              <a:buNone/>
            </a:pPr>
            <a:r>
              <a:rPr lang="en"/>
              <a:t>Dataset: Multispectral Images	</a:t>
            </a:r>
          </a:p>
          <a:p>
            <a:pPr marL="0" lvl="0" indent="0">
              <a:spcBef>
                <a:spcPts val="0"/>
              </a:spcBef>
              <a:buNone/>
            </a:pPr>
            <a:endParaRPr/>
          </a:p>
          <a:p>
            <a:pPr marL="0" lvl="0" indent="0">
              <a:spcBef>
                <a:spcPts val="0"/>
              </a:spcBef>
              <a:buNone/>
            </a:pPr>
            <a:endParaRPr/>
          </a:p>
        </p:txBody>
      </p:sp>
      <p:pic>
        <p:nvPicPr>
          <p:cNvPr id="160" name="Shape 160"/>
          <p:cNvPicPr preferRelativeResize="0"/>
          <p:nvPr/>
        </p:nvPicPr>
        <p:blipFill rotWithShape="1">
          <a:blip r:embed="rId3">
            <a:alphaModFix/>
          </a:blip>
          <a:srcRect b="65460"/>
          <a:stretch/>
        </p:blipFill>
        <p:spPr>
          <a:xfrm>
            <a:off x="1494000" y="2010479"/>
            <a:ext cx="6399151" cy="22470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r>
              <a:rPr lang="en" dirty="0"/>
              <a:t>Data </a:t>
            </a:r>
            <a:r>
              <a:rPr lang="en-IN" dirty="0"/>
              <a:t>Cleaning</a:t>
            </a:r>
            <a:r>
              <a:rPr lang="en" dirty="0"/>
              <a:t>	</a:t>
            </a:r>
          </a:p>
        </p:txBody>
      </p:sp>
      <p:sp>
        <p:nvSpPr>
          <p:cNvPr id="166" name="Shape 166"/>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r>
              <a:rPr lang="en-IN" dirty="0"/>
              <a:t>Rows with empty column values were discarded.</a:t>
            </a:r>
          </a:p>
          <a:p>
            <a:r>
              <a:rPr lang="en-IN" dirty="0"/>
              <a:t>The X and Y location parameters range from 0 to 349</a:t>
            </a:r>
          </a:p>
          <a:p>
            <a:r>
              <a:rPr lang="en-IN" dirty="0"/>
              <a:t>The attributes channel0 - channel 9 range from 0 to 255.</a:t>
            </a:r>
          </a:p>
          <a:p>
            <a:r>
              <a:rPr lang="en-IN" dirty="0"/>
              <a:t>No further normalization is required as all values have a fixed range and therefore one feature does not have a major influence over other column features on the similarity calculation and clustering process.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435A-804A-4F07-A009-4A1FE4691068}"/>
              </a:ext>
            </a:extLst>
          </p:cNvPr>
          <p:cNvSpPr>
            <a:spLocks noGrp="1"/>
          </p:cNvSpPr>
          <p:nvPr>
            <p:ph type="title"/>
          </p:nvPr>
        </p:nvSpPr>
        <p:spPr/>
        <p:txBody>
          <a:bodyPr/>
          <a:lstStyle/>
          <a:p>
            <a:r>
              <a:rPr lang="en-IN" dirty="0"/>
              <a:t>Data </a:t>
            </a:r>
            <a:r>
              <a:rPr lang="en-IN" dirty="0" err="1"/>
              <a:t>Preprocessing</a:t>
            </a:r>
            <a:endParaRPr lang="en-IN" dirty="0"/>
          </a:p>
        </p:txBody>
      </p:sp>
      <p:sp>
        <p:nvSpPr>
          <p:cNvPr id="3" name="Text Placeholder 2">
            <a:extLst>
              <a:ext uri="{FF2B5EF4-FFF2-40B4-BE49-F238E27FC236}">
                <a16:creationId xmlns:a16="http://schemas.microsoft.com/office/drawing/2014/main" id="{CD829857-4EDD-44A6-85BF-6DEA611E0380}"/>
              </a:ext>
            </a:extLst>
          </p:cNvPr>
          <p:cNvSpPr>
            <a:spLocks noGrp="1"/>
          </p:cNvSpPr>
          <p:nvPr>
            <p:ph type="body" idx="1"/>
          </p:nvPr>
        </p:nvSpPr>
        <p:spPr/>
        <p:txBody>
          <a:bodyPr/>
          <a:lstStyle/>
          <a:p>
            <a:r>
              <a:rPr lang="en-IN" dirty="0"/>
              <a:t>All csv files were combined into a single csv file containing all rows of all multispectral images with their ground truth label appended as the additional column. </a:t>
            </a:r>
          </a:p>
          <a:p>
            <a:r>
              <a:rPr lang="en-IN" dirty="0"/>
              <a:t>The label column is converted into a numeric categorical variable which maps an integer to the ground truth label (for example , blue0 to 1 , blue1 to 2 .. black9 to 20 )</a:t>
            </a:r>
          </a:p>
          <a:p>
            <a:r>
              <a:rPr lang="en-IN" dirty="0"/>
              <a:t>A proportionate sample in the scale of 10,000 to 1 million was taken to suit our implementations of different clustering algorithms according to the amount of data they could process.</a:t>
            </a:r>
          </a:p>
          <a:p>
            <a:r>
              <a:rPr lang="en-IN" dirty="0"/>
              <a:t>The performance and coverage of each of those algorithms are compared and contrasted in a later section.</a:t>
            </a:r>
          </a:p>
          <a:p>
            <a:pPr marL="457200" lvl="0" indent="-311150">
              <a:spcAft>
                <a:spcPts val="0"/>
              </a:spcAft>
            </a:pPr>
            <a:endParaRPr lang="en" dirty="0"/>
          </a:p>
          <a:p>
            <a:endParaRPr lang="en-IN" dirty="0"/>
          </a:p>
        </p:txBody>
      </p:sp>
    </p:spTree>
    <p:extLst>
      <p:ext uri="{BB962C8B-B14F-4D97-AF65-F5344CB8AC3E}">
        <p14:creationId xmlns:p14="http://schemas.microsoft.com/office/powerpoint/2010/main" val="182487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marL="0" lvl="0" indent="0">
              <a:spcBef>
                <a:spcPts val="0"/>
              </a:spcBef>
              <a:buNone/>
            </a:pPr>
            <a:r>
              <a:rPr lang="en"/>
              <a:t>K-means Clustering</a:t>
            </a:r>
          </a:p>
        </p:txBody>
      </p:sp>
      <p:sp>
        <p:nvSpPr>
          <p:cNvPr id="190" name="Shape 190"/>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marL="457200" lvl="0" indent="-311150" rtl="0">
              <a:spcBef>
                <a:spcPts val="0"/>
              </a:spcBef>
              <a:spcAft>
                <a:spcPts val="0"/>
              </a:spcAft>
              <a:buSzPts val="1300"/>
              <a:buChar char="●"/>
            </a:pPr>
            <a:r>
              <a:rPr lang="en"/>
              <a:t>Each cluster is associated with a centroid (center point)  </a:t>
            </a:r>
          </a:p>
          <a:p>
            <a:pPr marL="457200" lvl="0" indent="-311150" rtl="0">
              <a:spcBef>
                <a:spcPts val="0"/>
              </a:spcBef>
              <a:spcAft>
                <a:spcPts val="0"/>
              </a:spcAft>
              <a:buSzPts val="1300"/>
              <a:buChar char="●"/>
            </a:pPr>
            <a:r>
              <a:rPr lang="en"/>
              <a:t>Each point is assigned to the cluster with the closest centroid. </a:t>
            </a:r>
          </a:p>
          <a:p>
            <a:pPr marL="457200" lvl="0" indent="-311150" rtl="0">
              <a:spcBef>
                <a:spcPts val="0"/>
              </a:spcBef>
              <a:spcAft>
                <a:spcPts val="0"/>
              </a:spcAft>
              <a:buSzPts val="1300"/>
              <a:buChar char="●"/>
            </a:pPr>
            <a:r>
              <a:rPr lang="en"/>
              <a:t>Number of clusters, K, must be specified. </a:t>
            </a:r>
          </a:p>
          <a:p>
            <a:pPr marL="457200" lvl="0" indent="-311150" rtl="0">
              <a:spcBef>
                <a:spcPts val="0"/>
              </a:spcBef>
              <a:spcAft>
                <a:spcPts val="0"/>
              </a:spcAft>
              <a:buSzPts val="1300"/>
              <a:buChar char="●"/>
            </a:pPr>
            <a:r>
              <a:rPr lang="en"/>
              <a:t>The basic algorithm is very simple.:</a:t>
            </a:r>
          </a:p>
          <a:p>
            <a:pPr marL="914400" lvl="1" indent="-298450" rtl="0">
              <a:spcBef>
                <a:spcPts val="0"/>
              </a:spcBef>
              <a:spcAft>
                <a:spcPts val="0"/>
              </a:spcAft>
              <a:buSzPts val="1100"/>
              <a:buChar char="○"/>
            </a:pPr>
            <a:r>
              <a:rPr lang="en"/>
              <a:t>Randomly compute k centroids</a:t>
            </a:r>
          </a:p>
          <a:p>
            <a:pPr marL="914400" lvl="1" indent="-298450" rtl="0">
              <a:spcBef>
                <a:spcPts val="0"/>
              </a:spcBef>
              <a:spcAft>
                <a:spcPts val="0"/>
              </a:spcAft>
              <a:buSzPts val="1100"/>
              <a:buChar char="○"/>
            </a:pPr>
            <a:r>
              <a:rPr lang="en"/>
              <a:t>Assign points to these centroids to form clusters</a:t>
            </a:r>
          </a:p>
          <a:p>
            <a:pPr marL="914400" lvl="1" indent="-298450" rtl="0">
              <a:spcBef>
                <a:spcPts val="0"/>
              </a:spcBef>
              <a:spcAft>
                <a:spcPts val="0"/>
              </a:spcAft>
              <a:buSzPts val="1100"/>
              <a:buChar char="○"/>
            </a:pPr>
            <a:r>
              <a:rPr lang="en"/>
              <a:t>Recompute the centroids</a:t>
            </a:r>
          </a:p>
          <a:p>
            <a:pPr marL="914400" lvl="1" indent="-298450">
              <a:spcBef>
                <a:spcPts val="0"/>
              </a:spcBef>
              <a:buSzPts val="1100"/>
              <a:buChar char="○"/>
            </a:pPr>
            <a:r>
              <a:rPr lang="en"/>
              <a:t>Repeat 2-3 till data doesn’t converge.</a:t>
            </a: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1148</Words>
  <Application>Microsoft Office PowerPoint</Application>
  <PresentationFormat>On-screen Show (16:9)</PresentationFormat>
  <Paragraphs>103</Paragraphs>
  <Slides>24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Montserrat</vt:lpstr>
      <vt:lpstr>Lato</vt:lpstr>
      <vt:lpstr>Arial</vt:lpstr>
      <vt:lpstr>Focus</vt:lpstr>
      <vt:lpstr>Multispectral Image Identification using Clustering Algorithms</vt:lpstr>
      <vt:lpstr>Literature Survey</vt:lpstr>
      <vt:lpstr>Dataset: Multispectral Images </vt:lpstr>
      <vt:lpstr>Dataset: Multispectral Images  </vt:lpstr>
      <vt:lpstr>Dataset: Multispectral Images  </vt:lpstr>
      <vt:lpstr>Dataset: Multispectral Images   </vt:lpstr>
      <vt:lpstr>Data Cleaning </vt:lpstr>
      <vt:lpstr>Data Preprocessing</vt:lpstr>
      <vt:lpstr>K-means Clustering</vt:lpstr>
      <vt:lpstr>K-Means Complexity </vt:lpstr>
      <vt:lpstr>K-means Clustering</vt:lpstr>
      <vt:lpstr>K-Mediods Clustering</vt:lpstr>
      <vt:lpstr>K-Mediods Clustering</vt:lpstr>
      <vt:lpstr>DBSCAN</vt:lpstr>
      <vt:lpstr>DBSCAN</vt:lpstr>
      <vt:lpstr>DBSCAN</vt:lpstr>
      <vt:lpstr>SNN  Clustering</vt:lpstr>
      <vt:lpstr>SNN  Clustering </vt:lpstr>
      <vt:lpstr>SNN Clustering </vt:lpstr>
      <vt:lpstr>Performance Comparison</vt:lpstr>
      <vt:lpstr>Performance Comparison</vt:lpstr>
      <vt:lpstr>Performance Comparison</vt:lpstr>
      <vt:lpstr>Limitations</vt:lpstr>
      <vt:lpstr>Future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Multispectral Image Identification using Clustering Algorithms in Python</dc:title>
  <cp:lastModifiedBy>Menezes,Joel Felix</cp:lastModifiedBy>
  <cp:revision>39</cp:revision>
  <dcterms:modified xsi:type="dcterms:W3CDTF">2017-12-12T02:48:07Z</dcterms:modified>
</cp:coreProperties>
</file>