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2" r:id="rId3"/>
    <p:sldId id="260" r:id="rId4"/>
    <p:sldId id="262" r:id="rId5"/>
    <p:sldId id="273" r:id="rId6"/>
    <p:sldId id="274" r:id="rId7"/>
    <p:sldId id="263" r:id="rId8"/>
    <p:sldId id="275" r:id="rId9"/>
    <p:sldId id="276" r:id="rId10"/>
    <p:sldId id="277" r:id="rId11"/>
    <p:sldId id="278" r:id="rId12"/>
    <p:sldId id="279"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2" d="100"/>
          <a:sy n="62" d="100"/>
        </p:scale>
        <p:origin x="-101" y="-45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19D18F-CC0E-43F0-BE90-EEC7E01B7DC5}"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A9280-6364-49CF-A878-005B446BA41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19D18F-CC0E-43F0-BE90-EEC7E01B7DC5}"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A9280-6364-49CF-A878-005B446BA4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19D18F-CC0E-43F0-BE90-EEC7E01B7DC5}"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A9280-6364-49CF-A878-005B446BA4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19D18F-CC0E-43F0-BE90-EEC7E01B7DC5}"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A9280-6364-49CF-A878-005B446BA41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19D18F-CC0E-43F0-BE90-EEC7E01B7DC5}"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A9280-6364-49CF-A878-005B446BA41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19D18F-CC0E-43F0-BE90-EEC7E01B7DC5}" type="datetimeFigureOut">
              <a:rPr lang="en-US" smtClean="0"/>
              <a:pPr/>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2A9280-6364-49CF-A878-005B446BA41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19D18F-CC0E-43F0-BE90-EEC7E01B7DC5}" type="datetimeFigureOut">
              <a:rPr lang="en-US" smtClean="0"/>
              <a:pPr/>
              <a:t>11/24/2022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2A9280-6364-49CF-A878-005B446BA41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19D18F-CC0E-43F0-BE90-EEC7E01B7DC5}" type="datetimeFigureOut">
              <a:rPr lang="en-US" smtClean="0"/>
              <a:pPr/>
              <a:t>11/24/2022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2A9280-6364-49CF-A878-005B446BA4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19D18F-CC0E-43F0-BE90-EEC7E01B7DC5}" type="datetimeFigureOut">
              <a:rPr lang="en-US" smtClean="0"/>
              <a:pPr/>
              <a:t>11/24/2022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2A9280-6364-49CF-A878-005B446BA4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19D18F-CC0E-43F0-BE90-EEC7E01B7DC5}" type="datetimeFigureOut">
              <a:rPr lang="en-US" smtClean="0"/>
              <a:pPr/>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2A9280-6364-49CF-A878-005B446BA41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19D18F-CC0E-43F0-BE90-EEC7E01B7DC5}" type="datetimeFigureOut">
              <a:rPr lang="en-US" smtClean="0"/>
              <a:pPr/>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2A9280-6364-49CF-A878-005B446BA41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19D18F-CC0E-43F0-BE90-EEC7E01B7DC5}" type="datetimeFigureOut">
              <a:rPr lang="en-US" smtClean="0"/>
              <a:pPr/>
              <a:t>11/24/2022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2A9280-6364-49CF-A878-005B446BA4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ChangeArrowheads="1"/>
          </p:cNvSpPr>
          <p:nvPr/>
        </p:nvSpPr>
        <p:spPr bwMode="auto">
          <a:xfrm>
            <a:off x="357158" y="357166"/>
            <a:ext cx="7803418"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504950" algn="l"/>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1"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1"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DR. D.Y.PATIL INSTITUTE OF ENGINEERING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504950" algn="l"/>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TECHNOLOGY, AMBI, PUNE.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4443413" y="1311345"/>
            <a:ext cx="2286000" cy="400110"/>
          </a:xfrm>
          <a:prstGeom prst="rect">
            <a:avLst/>
          </a:prstGeom>
        </p:spPr>
        <p:txBody>
          <a:bodyPr>
            <a:spAutoFit/>
          </a:bodyPr>
          <a:lstStyle/>
          <a:p>
            <a:pPr algn="ctr"/>
            <a:r>
              <a:rPr lang="en-US" sz="2000" b="1" dirty="0" smtClean="0">
                <a:solidFill>
                  <a:prstClr val="black"/>
                </a:solidFill>
                <a:latin typeface="Times New Roman" pitchFamily="18" charset="0"/>
                <a:ea typeface="Times New Roman" pitchFamily="18" charset="0"/>
                <a:cs typeface="Times New Roman" pitchFamily="18" charset="0"/>
              </a:rPr>
              <a:t> </a:t>
            </a:r>
            <a:endParaRPr lang="en-US" dirty="0"/>
          </a:p>
        </p:txBody>
      </p:sp>
      <p:pic>
        <p:nvPicPr>
          <p:cNvPr id="8" name="Picture 7"/>
          <p:cNvPicPr/>
          <p:nvPr/>
        </p:nvPicPr>
        <p:blipFill>
          <a:blip r:embed="rId2"/>
          <a:stretch>
            <a:fillRect/>
          </a:stretch>
        </p:blipFill>
        <p:spPr>
          <a:xfrm>
            <a:off x="2500298" y="1285860"/>
            <a:ext cx="4324350" cy="2190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32" name="Rectangle 8"/>
          <p:cNvSpPr>
            <a:spLocks noChangeArrowheads="1"/>
          </p:cNvSpPr>
          <p:nvPr/>
        </p:nvSpPr>
        <p:spPr bwMode="auto">
          <a:xfrm>
            <a:off x="3929058" y="3643314"/>
            <a:ext cx="1214414"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504950" algn="l"/>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[2022-23]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3" name="Rectangle 9"/>
          <p:cNvSpPr>
            <a:spLocks noChangeArrowheads="1"/>
          </p:cNvSpPr>
          <p:nvPr/>
        </p:nvSpPr>
        <p:spPr bwMode="auto">
          <a:xfrm>
            <a:off x="1928794" y="4000504"/>
            <a:ext cx="5214942"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DEPARTMENT OF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MECHANICAL ENGINEERING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4" name="Rectangle 10"/>
          <p:cNvSpPr>
            <a:spLocks noChangeArrowheads="1"/>
          </p:cNvSpPr>
          <p:nvPr/>
        </p:nvSpPr>
        <p:spPr bwMode="auto">
          <a:xfrm>
            <a:off x="0" y="5000636"/>
            <a:ext cx="10144164"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504950" algn="l"/>
              </a:tabLst>
            </a:pPr>
            <a:r>
              <a:rPr kumimoji="0" lang="en-US" sz="12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en-US" sz="1800" i="0" u="none" strike="noStrike" cap="none" normalizeH="0" baseline="0" dirty="0" smtClean="0">
              <a:ln>
                <a:noFill/>
              </a:ln>
              <a:solidFill>
                <a:schemeClr val="tx1"/>
              </a:solidFill>
              <a:effectLst/>
              <a:latin typeface="Arial" pitchFamily="34" charset="0"/>
              <a:cs typeface="Arial" pitchFamily="34" charset="0"/>
            </a:endParaRPr>
          </a:p>
        </p:txBody>
      </p:sp>
      <p:sp>
        <p:nvSpPr>
          <p:cNvPr id="9" name="TextBox 8"/>
          <p:cNvSpPr txBox="1"/>
          <p:nvPr/>
        </p:nvSpPr>
        <p:spPr>
          <a:xfrm>
            <a:off x="0" y="5214950"/>
            <a:ext cx="9144000" cy="1200329"/>
          </a:xfrm>
          <a:prstGeom prst="rect">
            <a:avLst/>
          </a:prstGeom>
          <a:noFill/>
        </p:spPr>
        <p:txBody>
          <a:bodyPr wrap="square" rtlCol="0">
            <a:spAutoFit/>
          </a:bodyPr>
          <a:lstStyle/>
          <a:p>
            <a:pPr algn="ctr"/>
            <a:r>
              <a:rPr lang="en-IN" sz="1600" b="1" dirty="0" smtClean="0"/>
              <a:t>PROJECT GUIDE</a:t>
            </a:r>
          </a:p>
          <a:p>
            <a:pPr algn="ctr"/>
            <a:r>
              <a:rPr lang="en-IN" sz="1400" dirty="0" smtClean="0"/>
              <a:t>PROF. JAYASHREE.P.ZOPE</a:t>
            </a:r>
          </a:p>
          <a:p>
            <a:r>
              <a:rPr lang="en-IN" sz="1600" b="1" dirty="0" smtClean="0"/>
              <a:t> PROJECT COORDINATOR                                                                                                  HOD MECH DEPARTMENT</a:t>
            </a:r>
          </a:p>
          <a:p>
            <a:r>
              <a:rPr lang="en-IN" sz="1400" dirty="0" smtClean="0"/>
              <a:t>         PROF. A.H. RAUT                                                                                                                                                DR. K.C. MORE</a:t>
            </a:r>
          </a:p>
          <a:p>
            <a:endParaRPr lang="en-US" sz="12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ln w="0"/>
                <a:effectLst>
                  <a:outerShdw blurRad="38100" dist="19050" dir="2700000" algn="tl" rotWithShape="0">
                    <a:schemeClr val="dk1">
                      <a:alpha val="40000"/>
                    </a:schemeClr>
                  </a:outerShdw>
                </a:effectLst>
                <a:latin typeface="Times New Roman" pitchFamily="18" charset="0"/>
                <a:cs typeface="Times New Roman" pitchFamily="18" charset="0"/>
              </a:rPr>
              <a:t>PROCESS LIST</a:t>
            </a:r>
            <a:r>
              <a:rPr lang="en-IN" dirty="0" smtClean="0"/>
              <a:t/>
            </a:r>
            <a:br>
              <a:rPr lang="en-IN" dirty="0" smtClean="0"/>
            </a:br>
            <a:endParaRPr lang="en-US" dirty="0"/>
          </a:p>
        </p:txBody>
      </p:sp>
      <p:graphicFrame>
        <p:nvGraphicFramePr>
          <p:cNvPr id="4" name="Content Placeholder 3"/>
          <p:cNvGraphicFramePr>
            <a:graphicFrameLocks noGrp="1"/>
          </p:cNvGraphicFramePr>
          <p:nvPr>
            <p:ph idx="1"/>
          </p:nvPr>
        </p:nvGraphicFramePr>
        <p:xfrm>
          <a:off x="457200" y="1600200"/>
          <a:ext cx="8229600" cy="1582928"/>
        </p:xfrm>
        <a:graphic>
          <a:graphicData uri="http://schemas.openxmlformats.org/drawingml/2006/table">
            <a:tbl>
              <a:tblPr firstRow="1" bandRow="1">
                <a:tableStyleId>{5940675A-B579-460E-94D1-54222C63F5DA}</a:tableStyleId>
              </a:tblPr>
              <a:tblGrid>
                <a:gridCol w="1645920"/>
                <a:gridCol w="1645920"/>
                <a:gridCol w="1645920"/>
                <a:gridCol w="1645920"/>
                <a:gridCol w="1645920"/>
              </a:tblGrid>
              <a:tr h="370840">
                <a:tc>
                  <a:txBody>
                    <a:bodyPr/>
                    <a:lstStyle/>
                    <a:p>
                      <a:pPr>
                        <a:lnSpc>
                          <a:spcPct val="115000"/>
                        </a:lnSpc>
                        <a:spcAft>
                          <a:spcPts val="0"/>
                        </a:spcAft>
                      </a:pPr>
                      <a:r>
                        <a:rPr lang="en-US" sz="1200" b="1" dirty="0">
                          <a:latin typeface="Times New Roman"/>
                          <a:ea typeface="Calibri"/>
                          <a:cs typeface="Times New Roman"/>
                        </a:rPr>
                        <a:t>Part</a:t>
                      </a:r>
                      <a:endParaRPr lang="en-US" sz="1100" dirty="0">
                        <a:latin typeface="Calibri"/>
                        <a:ea typeface="Calibri"/>
                        <a:cs typeface="Times New Roman"/>
                      </a:endParaRPr>
                    </a:p>
                  </a:txBody>
                  <a:tcPr marL="68580" marR="68580" marT="0" marB="0"/>
                </a:tc>
                <a:tc>
                  <a:txBody>
                    <a:bodyPr/>
                    <a:lstStyle/>
                    <a:p>
                      <a:pPr>
                        <a:lnSpc>
                          <a:spcPct val="115000"/>
                        </a:lnSpc>
                        <a:spcAft>
                          <a:spcPts val="0"/>
                        </a:spcAft>
                      </a:pPr>
                      <a:r>
                        <a:rPr lang="en-US" sz="1200" b="1" dirty="0">
                          <a:latin typeface="Times New Roman"/>
                          <a:ea typeface="Calibri"/>
                          <a:cs typeface="Times New Roman"/>
                        </a:rPr>
                        <a:t>Process/Machining</a:t>
                      </a:r>
                      <a:endParaRPr lang="en-US" sz="1100" dirty="0">
                        <a:latin typeface="Calibri"/>
                        <a:ea typeface="Calibri"/>
                        <a:cs typeface="Times New Roman"/>
                      </a:endParaRPr>
                    </a:p>
                  </a:txBody>
                  <a:tcPr marL="68580" marR="68580" marT="0" marB="0"/>
                </a:tc>
                <a:tc>
                  <a:txBody>
                    <a:bodyPr/>
                    <a:lstStyle/>
                    <a:p>
                      <a:pPr>
                        <a:lnSpc>
                          <a:spcPct val="115000"/>
                        </a:lnSpc>
                        <a:spcAft>
                          <a:spcPts val="0"/>
                        </a:spcAft>
                      </a:pPr>
                      <a:r>
                        <a:rPr lang="en-US" sz="1200" b="1">
                          <a:latin typeface="Times New Roman"/>
                          <a:ea typeface="Calibri"/>
                          <a:cs typeface="Times New Roman"/>
                        </a:rPr>
                        <a:t>Time(Min)</a:t>
                      </a:r>
                      <a:endParaRPr lang="en-US" sz="1100">
                        <a:latin typeface="Calibri"/>
                        <a:ea typeface="Calibri"/>
                        <a:cs typeface="Times New Roman"/>
                      </a:endParaRPr>
                    </a:p>
                  </a:txBody>
                  <a:tcPr marL="68580" marR="68580" marT="0" marB="0"/>
                </a:tc>
                <a:tc>
                  <a:txBody>
                    <a:bodyPr/>
                    <a:lstStyle/>
                    <a:p>
                      <a:pPr>
                        <a:lnSpc>
                          <a:spcPct val="115000"/>
                        </a:lnSpc>
                        <a:spcAft>
                          <a:spcPts val="0"/>
                        </a:spcAft>
                      </a:pPr>
                      <a:r>
                        <a:rPr lang="en-US" sz="1200" b="1">
                          <a:latin typeface="Times New Roman"/>
                          <a:ea typeface="Calibri"/>
                          <a:cs typeface="Times New Roman"/>
                        </a:rPr>
                        <a:t>Cost(Rs./min)</a:t>
                      </a:r>
                      <a:endParaRPr lang="en-US" sz="1100">
                        <a:latin typeface="Calibri"/>
                        <a:ea typeface="Calibri"/>
                        <a:cs typeface="Times New Roman"/>
                      </a:endParaRPr>
                    </a:p>
                  </a:txBody>
                  <a:tcPr marL="68580" marR="68580" marT="0" marB="0"/>
                </a:tc>
                <a:tc>
                  <a:txBody>
                    <a:bodyPr/>
                    <a:lstStyle/>
                    <a:p>
                      <a:pPr>
                        <a:lnSpc>
                          <a:spcPct val="115000"/>
                        </a:lnSpc>
                        <a:spcAft>
                          <a:spcPts val="0"/>
                        </a:spcAft>
                      </a:pPr>
                      <a:r>
                        <a:rPr lang="en-US" sz="1200" b="1">
                          <a:latin typeface="Times New Roman"/>
                          <a:ea typeface="Calibri"/>
                          <a:cs typeface="Times New Roman"/>
                        </a:rPr>
                        <a:t>Total Cost(Rs.)</a:t>
                      </a:r>
                      <a:endParaRPr lang="en-US" sz="1100">
                        <a:latin typeface="Calibri"/>
                        <a:ea typeface="Calibri"/>
                        <a:cs typeface="Times New Roman"/>
                      </a:endParaRPr>
                    </a:p>
                  </a:txBody>
                  <a:tcPr marL="68580" marR="68580" marT="0" marB="0"/>
                </a:tc>
              </a:tr>
              <a:tr h="370840">
                <a:tc>
                  <a:txBody>
                    <a:bodyPr/>
                    <a:lstStyle/>
                    <a:p>
                      <a:pPr>
                        <a:lnSpc>
                          <a:spcPct val="115000"/>
                        </a:lnSpc>
                        <a:spcAft>
                          <a:spcPts val="0"/>
                        </a:spcAft>
                      </a:pPr>
                      <a:r>
                        <a:rPr lang="en-US" sz="1200" dirty="0">
                          <a:latin typeface="Times New Roman"/>
                          <a:ea typeface="Calibri"/>
                          <a:cs typeface="Times New Roman"/>
                        </a:rPr>
                        <a:t>Outer Copper Tube(inlet &amp; outlet ports)</a:t>
                      </a:r>
                      <a:endParaRPr lang="en-US" sz="1100" dirty="0">
                        <a:latin typeface="Calibri"/>
                        <a:ea typeface="Calibri"/>
                        <a:cs typeface="Times New Roman"/>
                      </a:endParaRPr>
                    </a:p>
                  </a:txBody>
                  <a:tcPr marL="68580" marR="68580" marT="0" marB="0"/>
                </a:tc>
                <a:tc>
                  <a:txBody>
                    <a:bodyPr/>
                    <a:lstStyle/>
                    <a:p>
                      <a:pPr>
                        <a:lnSpc>
                          <a:spcPct val="115000"/>
                        </a:lnSpc>
                        <a:spcAft>
                          <a:spcPts val="0"/>
                        </a:spcAft>
                      </a:pPr>
                      <a:r>
                        <a:rPr lang="en-US" sz="1200" dirty="0">
                          <a:latin typeface="Times New Roman"/>
                          <a:ea typeface="Calibri"/>
                          <a:cs typeface="Times New Roman"/>
                        </a:rPr>
                        <a:t>Flaring </a:t>
                      </a:r>
                      <a:endParaRPr lang="en-US" sz="1100" dirty="0">
                        <a:latin typeface="Calibri"/>
                        <a:ea typeface="Calibri"/>
                        <a:cs typeface="Times New Roman"/>
                      </a:endParaRPr>
                    </a:p>
                  </a:txBody>
                  <a:tcPr marL="68580" marR="68580" marT="0" marB="0"/>
                </a:tc>
                <a:tc>
                  <a:txBody>
                    <a:bodyPr/>
                    <a:lstStyle/>
                    <a:p>
                      <a:pPr>
                        <a:lnSpc>
                          <a:spcPct val="115000"/>
                        </a:lnSpc>
                        <a:spcAft>
                          <a:spcPts val="0"/>
                        </a:spcAft>
                      </a:pPr>
                      <a:r>
                        <a:rPr lang="en-US" sz="1200" dirty="0">
                          <a:latin typeface="Times New Roman"/>
                          <a:ea typeface="Calibri"/>
                          <a:cs typeface="Times New Roman"/>
                        </a:rPr>
                        <a:t>30</a:t>
                      </a:r>
                      <a:endParaRPr lang="en-US" sz="1100" dirty="0">
                        <a:latin typeface="Calibri"/>
                        <a:ea typeface="Calibri"/>
                        <a:cs typeface="Times New Roman"/>
                      </a:endParaRPr>
                    </a:p>
                  </a:txBody>
                  <a:tcPr marL="68580" marR="68580" marT="0" marB="0"/>
                </a:tc>
                <a:tc>
                  <a:txBody>
                    <a:bodyPr/>
                    <a:lstStyle/>
                    <a:p>
                      <a:pPr>
                        <a:lnSpc>
                          <a:spcPct val="115000"/>
                        </a:lnSpc>
                        <a:spcAft>
                          <a:spcPts val="0"/>
                        </a:spcAft>
                      </a:pPr>
                      <a:r>
                        <a:rPr lang="en-US" sz="1200">
                          <a:latin typeface="Times New Roman"/>
                          <a:ea typeface="Calibri"/>
                          <a:cs typeface="Times New Roman"/>
                        </a:rPr>
                        <a:t>10</a:t>
                      </a:r>
                      <a:endParaRPr lang="en-US" sz="1100">
                        <a:latin typeface="Calibri"/>
                        <a:ea typeface="Calibri"/>
                        <a:cs typeface="Times New Roman"/>
                      </a:endParaRPr>
                    </a:p>
                  </a:txBody>
                  <a:tcPr marL="68580" marR="68580" marT="0" marB="0"/>
                </a:tc>
                <a:tc>
                  <a:txBody>
                    <a:bodyPr/>
                    <a:lstStyle/>
                    <a:p>
                      <a:pPr>
                        <a:lnSpc>
                          <a:spcPct val="115000"/>
                        </a:lnSpc>
                        <a:spcAft>
                          <a:spcPts val="0"/>
                        </a:spcAft>
                      </a:pPr>
                      <a:r>
                        <a:rPr lang="en-US" sz="1200" dirty="0">
                          <a:latin typeface="Times New Roman"/>
                          <a:ea typeface="Calibri"/>
                          <a:cs typeface="Times New Roman"/>
                        </a:rPr>
                        <a:t>300/-</a:t>
                      </a:r>
                      <a:endParaRPr lang="en-US" sz="1100" dirty="0">
                        <a:latin typeface="Calibri"/>
                        <a:ea typeface="Calibri"/>
                        <a:cs typeface="Times New Roman"/>
                      </a:endParaRPr>
                    </a:p>
                  </a:txBody>
                  <a:tcPr marL="68580" marR="68580" marT="0" marB="0"/>
                </a:tc>
              </a:tr>
              <a:tr h="370840">
                <a:tc>
                  <a:txBody>
                    <a:bodyPr/>
                    <a:lstStyle/>
                    <a:p>
                      <a:pPr>
                        <a:lnSpc>
                          <a:spcPct val="115000"/>
                        </a:lnSpc>
                        <a:spcAft>
                          <a:spcPts val="0"/>
                        </a:spcAft>
                      </a:pPr>
                      <a:r>
                        <a:rPr lang="en-US" sz="1200" dirty="0">
                          <a:latin typeface="Times New Roman"/>
                          <a:ea typeface="Calibri"/>
                          <a:cs typeface="Times New Roman"/>
                        </a:rPr>
                        <a:t>Copper To Copper joint</a:t>
                      </a:r>
                      <a:endParaRPr lang="en-US" sz="1100" dirty="0">
                        <a:latin typeface="Calibri"/>
                        <a:ea typeface="Calibri"/>
                        <a:cs typeface="Times New Roman"/>
                      </a:endParaRPr>
                    </a:p>
                  </a:txBody>
                  <a:tcPr marL="68580" marR="68580" marT="0" marB="0"/>
                </a:tc>
                <a:tc>
                  <a:txBody>
                    <a:bodyPr/>
                    <a:lstStyle/>
                    <a:p>
                      <a:pPr>
                        <a:lnSpc>
                          <a:spcPct val="115000"/>
                        </a:lnSpc>
                        <a:spcAft>
                          <a:spcPts val="0"/>
                        </a:spcAft>
                      </a:pPr>
                      <a:r>
                        <a:rPr lang="en-US" sz="1200">
                          <a:latin typeface="Times New Roman"/>
                          <a:ea typeface="Calibri"/>
                          <a:cs typeface="Times New Roman"/>
                        </a:rPr>
                        <a:t>Brazing</a:t>
                      </a:r>
                      <a:endParaRPr lang="en-US" sz="1100">
                        <a:latin typeface="Calibri"/>
                        <a:ea typeface="Calibri"/>
                        <a:cs typeface="Times New Roman"/>
                      </a:endParaRPr>
                    </a:p>
                  </a:txBody>
                  <a:tcPr marL="68580" marR="68580" marT="0" marB="0"/>
                </a:tc>
                <a:tc>
                  <a:txBody>
                    <a:bodyPr/>
                    <a:lstStyle/>
                    <a:p>
                      <a:pPr>
                        <a:lnSpc>
                          <a:spcPct val="115000"/>
                        </a:lnSpc>
                        <a:spcAft>
                          <a:spcPts val="0"/>
                        </a:spcAft>
                      </a:pPr>
                      <a:r>
                        <a:rPr lang="en-US" sz="1200">
                          <a:latin typeface="Times New Roman"/>
                          <a:ea typeface="Calibri"/>
                          <a:cs typeface="Times New Roman"/>
                        </a:rPr>
                        <a:t>30</a:t>
                      </a:r>
                      <a:endParaRPr lang="en-US" sz="1100">
                        <a:latin typeface="Calibri"/>
                        <a:ea typeface="Calibri"/>
                        <a:cs typeface="Times New Roman"/>
                      </a:endParaRPr>
                    </a:p>
                  </a:txBody>
                  <a:tcPr marL="68580" marR="68580" marT="0" marB="0"/>
                </a:tc>
                <a:tc>
                  <a:txBody>
                    <a:bodyPr/>
                    <a:lstStyle/>
                    <a:p>
                      <a:pPr>
                        <a:lnSpc>
                          <a:spcPct val="115000"/>
                        </a:lnSpc>
                        <a:spcAft>
                          <a:spcPts val="0"/>
                        </a:spcAft>
                      </a:pPr>
                      <a:r>
                        <a:rPr lang="en-US" sz="1200" dirty="0" smtClean="0">
                          <a:latin typeface="Times New Roman"/>
                          <a:ea typeface="Calibri"/>
                          <a:cs typeface="Times New Roman"/>
                        </a:rPr>
                        <a:t>08</a:t>
                      </a:r>
                      <a:endParaRPr lang="en-US" sz="1100" dirty="0">
                        <a:latin typeface="Calibri"/>
                        <a:ea typeface="Calibri"/>
                        <a:cs typeface="Times New Roman"/>
                      </a:endParaRPr>
                    </a:p>
                  </a:txBody>
                  <a:tcPr marL="68580" marR="68580" marT="0" marB="0"/>
                </a:tc>
                <a:tc>
                  <a:txBody>
                    <a:bodyPr/>
                    <a:lstStyle/>
                    <a:p>
                      <a:pPr>
                        <a:lnSpc>
                          <a:spcPct val="115000"/>
                        </a:lnSpc>
                        <a:spcAft>
                          <a:spcPts val="0"/>
                        </a:spcAft>
                      </a:pPr>
                      <a:r>
                        <a:rPr lang="en-US" sz="1200" dirty="0" smtClean="0">
                          <a:latin typeface="Times New Roman"/>
                          <a:ea typeface="Calibri"/>
                          <a:cs typeface="Times New Roman"/>
                        </a:rPr>
                        <a:t>2400</a:t>
                      </a:r>
                      <a:r>
                        <a:rPr lang="en-US" sz="1200" dirty="0">
                          <a:latin typeface="Times New Roman"/>
                          <a:ea typeface="Calibri"/>
                          <a:cs typeface="Times New Roman"/>
                        </a:rPr>
                        <a:t>/-</a:t>
                      </a:r>
                      <a:endParaRPr lang="en-US" sz="1100" dirty="0">
                        <a:latin typeface="Calibri"/>
                        <a:ea typeface="Calibri"/>
                        <a:cs typeface="Times New Roman"/>
                      </a:endParaRPr>
                    </a:p>
                  </a:txBody>
                  <a:tcPr marL="68580" marR="68580" marT="0" marB="0"/>
                </a:tc>
              </a:tr>
              <a:tr h="370840">
                <a:tc>
                  <a:txBody>
                    <a:bodyPr/>
                    <a:lstStyle/>
                    <a:p>
                      <a:pPr>
                        <a:lnSpc>
                          <a:spcPct val="115000"/>
                        </a:lnSpc>
                        <a:spcAft>
                          <a:spcPts val="0"/>
                        </a:spcAft>
                      </a:pPr>
                      <a:r>
                        <a:rPr lang="en-US" sz="1200" dirty="0">
                          <a:latin typeface="Times New Roman"/>
                          <a:ea typeface="Calibri"/>
                          <a:cs typeface="Times New Roman"/>
                        </a:rPr>
                        <a:t>Trough Collector to iron frame</a:t>
                      </a:r>
                      <a:endParaRPr lang="en-US" sz="1100" dirty="0">
                        <a:latin typeface="Calibri"/>
                        <a:ea typeface="Calibri"/>
                        <a:cs typeface="Times New Roman"/>
                      </a:endParaRPr>
                    </a:p>
                  </a:txBody>
                  <a:tcPr marL="68580" marR="68580" marT="0" marB="0"/>
                </a:tc>
                <a:tc>
                  <a:txBody>
                    <a:bodyPr/>
                    <a:lstStyle/>
                    <a:p>
                      <a:pPr>
                        <a:lnSpc>
                          <a:spcPct val="115000"/>
                        </a:lnSpc>
                        <a:spcAft>
                          <a:spcPts val="0"/>
                        </a:spcAft>
                      </a:pPr>
                      <a:r>
                        <a:rPr lang="en-US" sz="1200" dirty="0">
                          <a:latin typeface="Times New Roman"/>
                          <a:ea typeface="Calibri"/>
                          <a:cs typeface="Times New Roman"/>
                        </a:rPr>
                        <a:t>Arc Welding</a:t>
                      </a:r>
                      <a:endParaRPr lang="en-US" sz="1100" dirty="0">
                        <a:latin typeface="Calibri"/>
                        <a:ea typeface="Calibri"/>
                        <a:cs typeface="Times New Roman"/>
                      </a:endParaRPr>
                    </a:p>
                  </a:txBody>
                  <a:tcPr marL="68580" marR="68580" marT="0" marB="0"/>
                </a:tc>
                <a:tc>
                  <a:txBody>
                    <a:bodyPr/>
                    <a:lstStyle/>
                    <a:p>
                      <a:pPr>
                        <a:lnSpc>
                          <a:spcPct val="115000"/>
                        </a:lnSpc>
                        <a:spcAft>
                          <a:spcPts val="0"/>
                        </a:spcAft>
                      </a:pPr>
                      <a:r>
                        <a:rPr lang="en-US" sz="1200">
                          <a:latin typeface="Times New Roman"/>
                          <a:ea typeface="Calibri"/>
                          <a:cs typeface="Times New Roman"/>
                        </a:rPr>
                        <a:t>45</a:t>
                      </a:r>
                      <a:endParaRPr lang="en-US" sz="1100">
                        <a:latin typeface="Calibri"/>
                        <a:ea typeface="Calibri"/>
                        <a:cs typeface="Times New Roman"/>
                      </a:endParaRPr>
                    </a:p>
                  </a:txBody>
                  <a:tcPr marL="68580" marR="68580" marT="0" marB="0"/>
                </a:tc>
                <a:tc>
                  <a:txBody>
                    <a:bodyPr/>
                    <a:lstStyle/>
                    <a:p>
                      <a:pPr>
                        <a:lnSpc>
                          <a:spcPct val="115000"/>
                        </a:lnSpc>
                        <a:spcAft>
                          <a:spcPts val="0"/>
                        </a:spcAft>
                      </a:pPr>
                      <a:r>
                        <a:rPr lang="en-US" sz="1200" dirty="0" smtClean="0">
                          <a:latin typeface="Times New Roman"/>
                          <a:ea typeface="Calibri"/>
                          <a:cs typeface="Times New Roman"/>
                        </a:rPr>
                        <a:t>06</a:t>
                      </a:r>
                      <a:endParaRPr lang="en-US" sz="1100" dirty="0">
                        <a:latin typeface="Calibri"/>
                        <a:ea typeface="Calibri"/>
                        <a:cs typeface="Times New Roman"/>
                      </a:endParaRPr>
                    </a:p>
                  </a:txBody>
                  <a:tcPr marL="68580" marR="68580" marT="0" marB="0"/>
                </a:tc>
                <a:tc>
                  <a:txBody>
                    <a:bodyPr/>
                    <a:lstStyle/>
                    <a:p>
                      <a:pPr>
                        <a:lnSpc>
                          <a:spcPct val="115000"/>
                        </a:lnSpc>
                        <a:spcAft>
                          <a:spcPts val="0"/>
                        </a:spcAft>
                      </a:pPr>
                      <a:r>
                        <a:rPr lang="en-US" sz="1200" dirty="0" smtClean="0">
                          <a:latin typeface="Times New Roman"/>
                          <a:ea typeface="Calibri"/>
                          <a:cs typeface="Times New Roman"/>
                        </a:rPr>
                        <a:t>270/-</a:t>
                      </a:r>
                      <a:endParaRPr lang="en-US" sz="1100" dirty="0">
                        <a:latin typeface="Calibri"/>
                        <a:ea typeface="Calibri"/>
                        <a:cs typeface="Times New Roman"/>
                      </a:endParaRPr>
                    </a:p>
                  </a:txBody>
                  <a:tcPr marL="68580" marR="68580" marT="0" marB="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ln w="0"/>
                <a:effectLst>
                  <a:outerShdw blurRad="38100" dist="19050" dir="2700000" algn="tl" rotWithShape="0">
                    <a:schemeClr val="dk1">
                      <a:alpha val="40000"/>
                    </a:schemeClr>
                  </a:outerShdw>
                </a:effectLst>
                <a:latin typeface="Times New Roman" pitchFamily="18" charset="0"/>
                <a:cs typeface="Times New Roman" pitchFamily="18" charset="0"/>
              </a:rPr>
              <a:t>COST ESTIMATION</a:t>
            </a:r>
            <a:r>
              <a:rPr lang="en-IN" dirty="0" smtClean="0"/>
              <a:t/>
            </a:r>
            <a:br>
              <a:rPr lang="en-IN" dirty="0" smtClean="0"/>
            </a:br>
            <a:endParaRPr lang="en-US" dirty="0"/>
          </a:p>
        </p:txBody>
      </p:sp>
      <p:graphicFrame>
        <p:nvGraphicFramePr>
          <p:cNvPr id="4" name="Content Placeholder 3"/>
          <p:cNvGraphicFramePr>
            <a:graphicFrameLocks noGrp="1"/>
          </p:cNvGraphicFramePr>
          <p:nvPr>
            <p:ph idx="1"/>
          </p:nvPr>
        </p:nvGraphicFramePr>
        <p:xfrm>
          <a:off x="457200" y="1579964"/>
          <a:ext cx="8229600" cy="4777994"/>
        </p:xfrm>
        <a:graphic>
          <a:graphicData uri="http://schemas.openxmlformats.org/drawingml/2006/table">
            <a:tbl>
              <a:tblPr firstRow="1" bandRow="1">
                <a:tableStyleId>{5940675A-B579-460E-94D1-54222C63F5DA}</a:tableStyleId>
              </a:tblPr>
              <a:tblGrid>
                <a:gridCol w="2057400"/>
                <a:gridCol w="2057400"/>
                <a:gridCol w="2057400"/>
                <a:gridCol w="2057400"/>
              </a:tblGrid>
              <a:tr h="370840">
                <a:tc>
                  <a:txBody>
                    <a:bodyPr/>
                    <a:lstStyle/>
                    <a:p>
                      <a:pPr algn="just">
                        <a:lnSpc>
                          <a:spcPct val="150000"/>
                        </a:lnSpc>
                        <a:spcAft>
                          <a:spcPts val="0"/>
                        </a:spcAft>
                      </a:pPr>
                      <a:r>
                        <a:rPr lang="en-US" sz="1600" b="1" dirty="0"/>
                        <a:t>Material</a:t>
                      </a:r>
                      <a:endParaRPr lang="en-US" sz="1600" b="1" dirty="0">
                        <a:latin typeface="Calibri"/>
                        <a:ea typeface="Calibri"/>
                        <a:cs typeface="Times New Roman"/>
                      </a:endParaRPr>
                    </a:p>
                  </a:txBody>
                  <a:tcPr marL="68580" marR="68580" marT="0" marB="0"/>
                </a:tc>
                <a:tc>
                  <a:txBody>
                    <a:bodyPr/>
                    <a:lstStyle/>
                    <a:p>
                      <a:pPr algn="just">
                        <a:lnSpc>
                          <a:spcPct val="150000"/>
                        </a:lnSpc>
                        <a:spcAft>
                          <a:spcPts val="0"/>
                        </a:spcAft>
                      </a:pPr>
                      <a:r>
                        <a:rPr lang="en-US" sz="1600" b="1"/>
                        <a:t>Bought/Made</a:t>
                      </a:r>
                      <a:endParaRPr lang="en-US" sz="1600" b="1">
                        <a:latin typeface="Calibri"/>
                        <a:ea typeface="Calibri"/>
                        <a:cs typeface="Times New Roman"/>
                      </a:endParaRPr>
                    </a:p>
                  </a:txBody>
                  <a:tcPr marL="68580" marR="68580" marT="0" marB="0"/>
                </a:tc>
                <a:tc>
                  <a:txBody>
                    <a:bodyPr/>
                    <a:lstStyle/>
                    <a:p>
                      <a:pPr algn="just">
                        <a:lnSpc>
                          <a:spcPct val="150000"/>
                        </a:lnSpc>
                        <a:spcAft>
                          <a:spcPts val="0"/>
                        </a:spcAft>
                      </a:pPr>
                      <a:r>
                        <a:rPr lang="en-US" sz="1600" b="1"/>
                        <a:t>Quantity</a:t>
                      </a:r>
                      <a:endParaRPr lang="en-US" sz="1600" b="1">
                        <a:latin typeface="Calibri"/>
                        <a:ea typeface="Calibri"/>
                        <a:cs typeface="Times New Roman"/>
                      </a:endParaRPr>
                    </a:p>
                  </a:txBody>
                  <a:tcPr marL="68580" marR="68580" marT="0" marB="0"/>
                </a:tc>
                <a:tc>
                  <a:txBody>
                    <a:bodyPr/>
                    <a:lstStyle/>
                    <a:p>
                      <a:pPr algn="just">
                        <a:lnSpc>
                          <a:spcPct val="150000"/>
                        </a:lnSpc>
                        <a:spcAft>
                          <a:spcPts val="0"/>
                        </a:spcAft>
                      </a:pPr>
                      <a:r>
                        <a:rPr lang="en-US" sz="1600" b="1" dirty="0"/>
                        <a:t>Cost (in Rs.)</a:t>
                      </a:r>
                      <a:endParaRPr lang="en-US" sz="1600" b="1" dirty="0">
                        <a:latin typeface="Calibri"/>
                        <a:ea typeface="Calibri"/>
                        <a:cs typeface="Times New Roman"/>
                      </a:endParaRPr>
                    </a:p>
                  </a:txBody>
                  <a:tcPr marL="68580" marR="68580" marT="0" marB="0"/>
                </a:tc>
              </a:tr>
              <a:tr h="370840">
                <a:tc>
                  <a:txBody>
                    <a:bodyPr/>
                    <a:lstStyle/>
                    <a:p>
                      <a:pPr>
                        <a:lnSpc>
                          <a:spcPct val="150000"/>
                        </a:lnSpc>
                        <a:spcAft>
                          <a:spcPts val="0"/>
                        </a:spcAft>
                      </a:pPr>
                      <a:r>
                        <a:rPr lang="en-US" sz="1400"/>
                        <a:t>AluminiumSheet</a:t>
                      </a:r>
                      <a:endParaRPr lang="en-US" sz="1100">
                        <a:latin typeface="Calibri"/>
                        <a:ea typeface="Calibri"/>
                        <a:cs typeface="Times New Roman"/>
                      </a:endParaRPr>
                    </a:p>
                  </a:txBody>
                  <a:tcPr marL="68580" marR="68580" marT="0" marB="0"/>
                </a:tc>
                <a:tc>
                  <a:txBody>
                    <a:bodyPr/>
                    <a:lstStyle/>
                    <a:p>
                      <a:pPr>
                        <a:lnSpc>
                          <a:spcPct val="150000"/>
                        </a:lnSpc>
                        <a:spcAft>
                          <a:spcPts val="0"/>
                        </a:spcAft>
                      </a:pPr>
                      <a:endParaRPr lang="en-US" sz="1400">
                        <a:latin typeface="Times New Roman"/>
                        <a:ea typeface="Calibri"/>
                        <a:cs typeface="Times New Roman"/>
                      </a:endParaRPr>
                    </a:p>
                  </a:txBody>
                  <a:tcPr marL="68580" marR="68580" marT="0" marB="0"/>
                </a:tc>
                <a:tc>
                  <a:txBody>
                    <a:bodyPr/>
                    <a:lstStyle/>
                    <a:p>
                      <a:pPr algn="just">
                        <a:lnSpc>
                          <a:spcPct val="150000"/>
                        </a:lnSpc>
                        <a:spcAft>
                          <a:spcPts val="0"/>
                        </a:spcAft>
                      </a:pPr>
                      <a:r>
                        <a:rPr lang="en-US" sz="1400"/>
                        <a:t>(24gauge thickness)</a:t>
                      </a:r>
                      <a:endParaRPr lang="en-US" sz="1100">
                        <a:latin typeface="Calibri"/>
                        <a:ea typeface="Calibri"/>
                        <a:cs typeface="Times New Roman"/>
                      </a:endParaRPr>
                    </a:p>
                  </a:txBody>
                  <a:tcPr marL="68580" marR="68580" marT="0" marB="0"/>
                </a:tc>
                <a:tc>
                  <a:txBody>
                    <a:bodyPr/>
                    <a:lstStyle/>
                    <a:p>
                      <a:r>
                        <a:rPr lang="en-US" dirty="0" smtClean="0"/>
                        <a:t>800</a:t>
                      </a:r>
                      <a:endParaRPr lang="en-US" dirty="0"/>
                    </a:p>
                  </a:txBody>
                  <a:tcPr marL="68580" marR="68580" marT="0" marB="0"/>
                </a:tc>
              </a:tr>
              <a:tr h="370840">
                <a:tc>
                  <a:txBody>
                    <a:bodyPr/>
                    <a:lstStyle/>
                    <a:p>
                      <a:pPr>
                        <a:lnSpc>
                          <a:spcPct val="150000"/>
                        </a:lnSpc>
                        <a:spcAft>
                          <a:spcPts val="0"/>
                        </a:spcAft>
                      </a:pPr>
                      <a:r>
                        <a:rPr lang="en-US" sz="1400"/>
                        <a:t>Reflecting Mirrors</a:t>
                      </a:r>
                      <a:endParaRPr lang="en-US" sz="1100">
                        <a:latin typeface="Calibri"/>
                        <a:ea typeface="Calibri"/>
                        <a:cs typeface="Times New Roman"/>
                      </a:endParaRPr>
                    </a:p>
                  </a:txBody>
                  <a:tcPr marL="68580" marR="68580" marT="0" marB="0"/>
                </a:tc>
                <a:tc>
                  <a:txBody>
                    <a:bodyPr/>
                    <a:lstStyle/>
                    <a:p>
                      <a:pPr>
                        <a:lnSpc>
                          <a:spcPct val="150000"/>
                        </a:lnSpc>
                        <a:spcAft>
                          <a:spcPts val="0"/>
                        </a:spcAft>
                      </a:pPr>
                      <a:endParaRPr lang="en-US" sz="1400">
                        <a:latin typeface="Times New Roman"/>
                        <a:ea typeface="Calibri"/>
                        <a:cs typeface="Times New Roman"/>
                      </a:endParaRPr>
                    </a:p>
                  </a:txBody>
                  <a:tcPr marL="68580" marR="68580" marT="0" marB="0"/>
                </a:tc>
                <a:tc>
                  <a:txBody>
                    <a:bodyPr/>
                    <a:lstStyle/>
                    <a:p>
                      <a:pPr algn="just">
                        <a:lnSpc>
                          <a:spcPct val="150000"/>
                        </a:lnSpc>
                        <a:spcAft>
                          <a:spcPts val="0"/>
                        </a:spcAft>
                      </a:pPr>
                      <a:r>
                        <a:rPr lang="en-US" sz="1400" dirty="0"/>
                        <a:t>(10  dozen)</a:t>
                      </a:r>
                      <a:endParaRPr lang="en-US" sz="1100" dirty="0">
                        <a:latin typeface="Calibri"/>
                        <a:ea typeface="Calibri"/>
                        <a:cs typeface="Times New Roman"/>
                      </a:endParaRPr>
                    </a:p>
                  </a:txBody>
                  <a:tcPr marL="68580" marR="68580" marT="0" marB="0"/>
                </a:tc>
                <a:tc>
                  <a:txBody>
                    <a:bodyPr/>
                    <a:lstStyle/>
                    <a:p>
                      <a:r>
                        <a:rPr lang="en-US" dirty="0" smtClean="0"/>
                        <a:t>950</a:t>
                      </a:r>
                      <a:endParaRPr lang="en-US" dirty="0"/>
                    </a:p>
                  </a:txBody>
                  <a:tcPr marL="68580" marR="68580" marT="0" marB="0"/>
                </a:tc>
              </a:tr>
              <a:tr h="370840">
                <a:tc>
                  <a:txBody>
                    <a:bodyPr/>
                    <a:lstStyle/>
                    <a:p>
                      <a:pPr>
                        <a:lnSpc>
                          <a:spcPct val="150000"/>
                        </a:lnSpc>
                        <a:spcAft>
                          <a:spcPts val="0"/>
                        </a:spcAft>
                      </a:pPr>
                      <a:r>
                        <a:rPr lang="en-US" sz="1400" dirty="0"/>
                        <a:t>Copper tube</a:t>
                      </a:r>
                      <a:endParaRPr lang="en-US" sz="1100" dirty="0">
                        <a:latin typeface="Calibri"/>
                        <a:ea typeface="Calibri"/>
                        <a:cs typeface="Times New Roman"/>
                      </a:endParaRPr>
                    </a:p>
                  </a:txBody>
                  <a:tcPr marL="68580" marR="68580" marT="0" marB="0"/>
                </a:tc>
                <a:tc>
                  <a:txBody>
                    <a:bodyPr/>
                    <a:lstStyle/>
                    <a:p>
                      <a:pPr>
                        <a:lnSpc>
                          <a:spcPct val="150000"/>
                        </a:lnSpc>
                        <a:spcAft>
                          <a:spcPts val="0"/>
                        </a:spcAft>
                      </a:pPr>
                      <a:endParaRPr lang="en-US" sz="1400">
                        <a:latin typeface="Times New Roman"/>
                        <a:ea typeface="Calibri"/>
                        <a:cs typeface="Times New Roman"/>
                      </a:endParaRPr>
                    </a:p>
                  </a:txBody>
                  <a:tcPr marL="68580" marR="68580" marT="0" marB="0"/>
                </a:tc>
                <a:tc>
                  <a:txBody>
                    <a:bodyPr/>
                    <a:lstStyle/>
                    <a:p>
                      <a:pPr algn="just">
                        <a:lnSpc>
                          <a:spcPct val="150000"/>
                        </a:lnSpc>
                        <a:spcAft>
                          <a:spcPts val="0"/>
                        </a:spcAft>
                      </a:pPr>
                      <a:r>
                        <a:rPr lang="en-US" sz="1400"/>
                        <a:t>1</a:t>
                      </a:r>
                      <a:endParaRPr lang="en-US" sz="1100">
                        <a:latin typeface="Calibri"/>
                        <a:ea typeface="Calibri"/>
                        <a:cs typeface="Times New Roman"/>
                      </a:endParaRPr>
                    </a:p>
                  </a:txBody>
                  <a:tcPr marL="68580" marR="68580" marT="0" marB="0"/>
                </a:tc>
                <a:tc>
                  <a:txBody>
                    <a:bodyPr/>
                    <a:lstStyle/>
                    <a:p>
                      <a:r>
                        <a:rPr lang="en-US" dirty="0" smtClean="0"/>
                        <a:t>4000</a:t>
                      </a:r>
                      <a:endParaRPr lang="en-US" dirty="0"/>
                    </a:p>
                  </a:txBody>
                  <a:tcPr marL="68580" marR="68580" marT="0" marB="0"/>
                </a:tc>
              </a:tr>
              <a:tr h="370840">
                <a:tc>
                  <a:txBody>
                    <a:bodyPr/>
                    <a:lstStyle/>
                    <a:p>
                      <a:pPr>
                        <a:lnSpc>
                          <a:spcPct val="150000"/>
                        </a:lnSpc>
                        <a:spcAft>
                          <a:spcPts val="0"/>
                        </a:spcAft>
                      </a:pPr>
                      <a:r>
                        <a:rPr lang="en-US" sz="1400"/>
                        <a:t>Bearing</a:t>
                      </a:r>
                      <a:endParaRPr lang="en-US" sz="1100">
                        <a:latin typeface="Calibri"/>
                        <a:ea typeface="Calibri"/>
                        <a:cs typeface="Times New Roman"/>
                      </a:endParaRPr>
                    </a:p>
                  </a:txBody>
                  <a:tcPr marL="68580" marR="68580" marT="0" marB="0"/>
                </a:tc>
                <a:tc>
                  <a:txBody>
                    <a:bodyPr/>
                    <a:lstStyle/>
                    <a:p>
                      <a:pPr>
                        <a:lnSpc>
                          <a:spcPct val="150000"/>
                        </a:lnSpc>
                        <a:spcAft>
                          <a:spcPts val="0"/>
                        </a:spcAft>
                      </a:pPr>
                      <a:endParaRPr lang="en-US" sz="1400">
                        <a:latin typeface="Times New Roman"/>
                        <a:ea typeface="Calibri"/>
                        <a:cs typeface="Times New Roman"/>
                      </a:endParaRPr>
                    </a:p>
                  </a:txBody>
                  <a:tcPr marL="68580" marR="68580" marT="0" marB="0"/>
                </a:tc>
                <a:tc>
                  <a:txBody>
                    <a:bodyPr/>
                    <a:lstStyle/>
                    <a:p>
                      <a:pPr algn="just">
                        <a:lnSpc>
                          <a:spcPct val="150000"/>
                        </a:lnSpc>
                        <a:spcAft>
                          <a:spcPts val="0"/>
                        </a:spcAft>
                      </a:pPr>
                      <a:r>
                        <a:rPr lang="en-US" sz="1400"/>
                        <a:t>2</a:t>
                      </a:r>
                      <a:endParaRPr lang="en-US" sz="1100">
                        <a:latin typeface="Calibri"/>
                        <a:ea typeface="Calibri"/>
                        <a:cs typeface="Times New Roman"/>
                      </a:endParaRPr>
                    </a:p>
                  </a:txBody>
                  <a:tcPr marL="68580" marR="68580" marT="0" marB="0"/>
                </a:tc>
                <a:tc>
                  <a:txBody>
                    <a:bodyPr/>
                    <a:lstStyle/>
                    <a:p>
                      <a:r>
                        <a:rPr lang="en-US" dirty="0" smtClean="0"/>
                        <a:t>210</a:t>
                      </a:r>
                      <a:endParaRPr lang="en-US" dirty="0"/>
                    </a:p>
                  </a:txBody>
                  <a:tcPr marL="68580" marR="68580" marT="0" marB="0"/>
                </a:tc>
              </a:tr>
              <a:tr h="370840">
                <a:tc>
                  <a:txBody>
                    <a:bodyPr/>
                    <a:lstStyle/>
                    <a:p>
                      <a:pPr>
                        <a:lnSpc>
                          <a:spcPct val="150000"/>
                        </a:lnSpc>
                        <a:spcAft>
                          <a:spcPts val="0"/>
                        </a:spcAft>
                      </a:pPr>
                      <a:r>
                        <a:rPr lang="en-US" sz="1400"/>
                        <a:t>Flow Control valves</a:t>
                      </a:r>
                      <a:endParaRPr lang="en-US" sz="1100">
                        <a:latin typeface="Calibri"/>
                        <a:ea typeface="Calibri"/>
                        <a:cs typeface="Times New Roman"/>
                      </a:endParaRPr>
                    </a:p>
                  </a:txBody>
                  <a:tcPr marL="68580" marR="68580" marT="0" marB="0"/>
                </a:tc>
                <a:tc>
                  <a:txBody>
                    <a:bodyPr/>
                    <a:lstStyle/>
                    <a:p>
                      <a:pPr>
                        <a:lnSpc>
                          <a:spcPct val="150000"/>
                        </a:lnSpc>
                        <a:spcAft>
                          <a:spcPts val="0"/>
                        </a:spcAft>
                      </a:pPr>
                      <a:endParaRPr lang="en-US" sz="1400">
                        <a:latin typeface="Times New Roman"/>
                        <a:ea typeface="Calibri"/>
                        <a:cs typeface="Times New Roman"/>
                      </a:endParaRPr>
                    </a:p>
                  </a:txBody>
                  <a:tcPr marL="68580" marR="68580" marT="0" marB="0"/>
                </a:tc>
                <a:tc>
                  <a:txBody>
                    <a:bodyPr/>
                    <a:lstStyle/>
                    <a:p>
                      <a:pPr algn="just">
                        <a:lnSpc>
                          <a:spcPct val="150000"/>
                        </a:lnSpc>
                        <a:spcAft>
                          <a:spcPts val="0"/>
                        </a:spcAft>
                      </a:pPr>
                      <a:r>
                        <a:rPr lang="en-US" sz="1400"/>
                        <a:t>2</a:t>
                      </a:r>
                      <a:endParaRPr lang="en-US" sz="1100">
                        <a:latin typeface="Calibri"/>
                        <a:ea typeface="Calibri"/>
                        <a:cs typeface="Times New Roman"/>
                      </a:endParaRPr>
                    </a:p>
                  </a:txBody>
                  <a:tcPr marL="68580" marR="68580" marT="0" marB="0"/>
                </a:tc>
                <a:tc>
                  <a:txBody>
                    <a:bodyPr/>
                    <a:lstStyle/>
                    <a:p>
                      <a:r>
                        <a:rPr lang="en-US" dirty="0" smtClean="0"/>
                        <a:t>280</a:t>
                      </a:r>
                      <a:endParaRPr lang="en-US" dirty="0"/>
                    </a:p>
                  </a:txBody>
                  <a:tcPr marL="68580" marR="68580" marT="0" marB="0"/>
                </a:tc>
              </a:tr>
              <a:tr h="370840">
                <a:tc>
                  <a:txBody>
                    <a:bodyPr/>
                    <a:lstStyle/>
                    <a:p>
                      <a:pPr>
                        <a:lnSpc>
                          <a:spcPct val="150000"/>
                        </a:lnSpc>
                        <a:spcAft>
                          <a:spcPts val="0"/>
                        </a:spcAft>
                      </a:pPr>
                      <a:r>
                        <a:rPr lang="en-US" sz="1400"/>
                        <a:t>Thermocouples</a:t>
                      </a:r>
                      <a:endParaRPr lang="en-US" sz="1100">
                        <a:latin typeface="Calibri"/>
                        <a:ea typeface="Calibri"/>
                        <a:cs typeface="Times New Roman"/>
                      </a:endParaRPr>
                    </a:p>
                  </a:txBody>
                  <a:tcPr marL="68580" marR="68580" marT="0" marB="0"/>
                </a:tc>
                <a:tc>
                  <a:txBody>
                    <a:bodyPr/>
                    <a:lstStyle/>
                    <a:p>
                      <a:pPr>
                        <a:lnSpc>
                          <a:spcPct val="150000"/>
                        </a:lnSpc>
                        <a:spcAft>
                          <a:spcPts val="0"/>
                        </a:spcAft>
                      </a:pPr>
                      <a:endParaRPr lang="en-US" sz="1400">
                        <a:latin typeface="Times New Roman"/>
                        <a:ea typeface="Calibri"/>
                        <a:cs typeface="Times New Roman"/>
                      </a:endParaRPr>
                    </a:p>
                  </a:txBody>
                  <a:tcPr marL="68580" marR="68580" marT="0" marB="0"/>
                </a:tc>
                <a:tc>
                  <a:txBody>
                    <a:bodyPr/>
                    <a:lstStyle/>
                    <a:p>
                      <a:pPr algn="just">
                        <a:lnSpc>
                          <a:spcPct val="150000"/>
                        </a:lnSpc>
                        <a:spcAft>
                          <a:spcPts val="0"/>
                        </a:spcAft>
                      </a:pPr>
                      <a:r>
                        <a:rPr lang="en-US" sz="1400"/>
                        <a:t>2</a:t>
                      </a:r>
                      <a:endParaRPr lang="en-US" sz="1100">
                        <a:latin typeface="Calibri"/>
                        <a:ea typeface="Calibri"/>
                        <a:cs typeface="Times New Roman"/>
                      </a:endParaRPr>
                    </a:p>
                  </a:txBody>
                  <a:tcPr marL="68580" marR="68580" marT="0" marB="0"/>
                </a:tc>
                <a:tc>
                  <a:txBody>
                    <a:bodyPr/>
                    <a:lstStyle/>
                    <a:p>
                      <a:r>
                        <a:rPr lang="en-US" dirty="0" smtClean="0"/>
                        <a:t>300</a:t>
                      </a:r>
                      <a:endParaRPr lang="en-US" dirty="0"/>
                    </a:p>
                  </a:txBody>
                  <a:tcPr marL="68580" marR="68580" marT="0" marB="0"/>
                </a:tc>
              </a:tr>
              <a:tr h="370840">
                <a:tc>
                  <a:txBody>
                    <a:bodyPr/>
                    <a:lstStyle/>
                    <a:p>
                      <a:pPr>
                        <a:lnSpc>
                          <a:spcPct val="150000"/>
                        </a:lnSpc>
                        <a:spcAft>
                          <a:spcPts val="0"/>
                        </a:spcAft>
                      </a:pPr>
                      <a:r>
                        <a:rPr lang="en-US" sz="1400"/>
                        <a:t>PCM()</a:t>
                      </a:r>
                      <a:endParaRPr lang="en-US" sz="1100">
                        <a:latin typeface="Calibri"/>
                        <a:ea typeface="Calibri"/>
                        <a:cs typeface="Times New Roman"/>
                      </a:endParaRPr>
                    </a:p>
                  </a:txBody>
                  <a:tcPr marL="68580" marR="68580" marT="0" marB="0"/>
                </a:tc>
                <a:tc>
                  <a:txBody>
                    <a:bodyPr/>
                    <a:lstStyle/>
                    <a:p>
                      <a:pPr>
                        <a:lnSpc>
                          <a:spcPct val="150000"/>
                        </a:lnSpc>
                        <a:spcAft>
                          <a:spcPts val="0"/>
                        </a:spcAft>
                      </a:pPr>
                      <a:endParaRPr lang="en-US" sz="1400">
                        <a:latin typeface="Times New Roman"/>
                        <a:ea typeface="Calibri"/>
                        <a:cs typeface="Times New Roman"/>
                      </a:endParaRPr>
                    </a:p>
                  </a:txBody>
                  <a:tcPr marL="68580" marR="68580" marT="0" marB="0"/>
                </a:tc>
                <a:tc>
                  <a:txBody>
                    <a:bodyPr/>
                    <a:lstStyle/>
                    <a:p>
                      <a:pPr algn="just">
                        <a:lnSpc>
                          <a:spcPct val="150000"/>
                        </a:lnSpc>
                        <a:spcAft>
                          <a:spcPts val="0"/>
                        </a:spcAft>
                      </a:pPr>
                      <a:r>
                        <a:rPr lang="en-US" sz="1400"/>
                        <a:t>2 kg</a:t>
                      </a:r>
                      <a:endParaRPr lang="en-US" sz="1100">
                        <a:latin typeface="Calibri"/>
                        <a:ea typeface="Calibri"/>
                        <a:cs typeface="Times New Roman"/>
                      </a:endParaRPr>
                    </a:p>
                  </a:txBody>
                  <a:tcPr marL="68580" marR="68580" marT="0" marB="0"/>
                </a:tc>
                <a:tc>
                  <a:txBody>
                    <a:bodyPr/>
                    <a:lstStyle/>
                    <a:p>
                      <a:r>
                        <a:rPr lang="en-US" dirty="0" smtClean="0"/>
                        <a:t>450</a:t>
                      </a:r>
                      <a:endParaRPr lang="en-US" dirty="0"/>
                    </a:p>
                  </a:txBody>
                  <a:tcPr marL="68580" marR="68580" marT="0" marB="0"/>
                </a:tc>
              </a:tr>
              <a:tr h="370840">
                <a:tc>
                  <a:txBody>
                    <a:bodyPr/>
                    <a:lstStyle/>
                    <a:p>
                      <a:pPr>
                        <a:lnSpc>
                          <a:spcPct val="150000"/>
                        </a:lnSpc>
                        <a:spcAft>
                          <a:spcPts val="0"/>
                        </a:spcAft>
                      </a:pPr>
                      <a:r>
                        <a:rPr lang="en-US" sz="1400"/>
                        <a:t>Temperature indicator</a:t>
                      </a:r>
                      <a:endParaRPr lang="en-US" sz="1100">
                        <a:latin typeface="Calibri"/>
                        <a:ea typeface="Calibri"/>
                        <a:cs typeface="Times New Roman"/>
                      </a:endParaRPr>
                    </a:p>
                  </a:txBody>
                  <a:tcPr marL="68580" marR="68580" marT="0" marB="0"/>
                </a:tc>
                <a:tc>
                  <a:txBody>
                    <a:bodyPr/>
                    <a:lstStyle/>
                    <a:p>
                      <a:pPr>
                        <a:lnSpc>
                          <a:spcPct val="150000"/>
                        </a:lnSpc>
                        <a:spcAft>
                          <a:spcPts val="0"/>
                        </a:spcAft>
                      </a:pPr>
                      <a:endParaRPr lang="en-US" sz="1400">
                        <a:latin typeface="Times New Roman"/>
                        <a:ea typeface="Calibri"/>
                        <a:cs typeface="Times New Roman"/>
                      </a:endParaRPr>
                    </a:p>
                  </a:txBody>
                  <a:tcPr marL="68580" marR="68580" marT="0" marB="0"/>
                </a:tc>
                <a:tc>
                  <a:txBody>
                    <a:bodyPr/>
                    <a:lstStyle/>
                    <a:p>
                      <a:pPr algn="just">
                        <a:lnSpc>
                          <a:spcPct val="150000"/>
                        </a:lnSpc>
                        <a:spcAft>
                          <a:spcPts val="0"/>
                        </a:spcAft>
                      </a:pPr>
                      <a:r>
                        <a:rPr lang="en-US" sz="1400"/>
                        <a:t>1</a:t>
                      </a:r>
                      <a:endParaRPr lang="en-US" sz="1100">
                        <a:latin typeface="Calibri"/>
                        <a:ea typeface="Calibri"/>
                        <a:cs typeface="Times New Roman"/>
                      </a:endParaRPr>
                    </a:p>
                  </a:txBody>
                  <a:tcPr marL="68580" marR="68580" marT="0" marB="0"/>
                </a:tc>
                <a:tc>
                  <a:txBody>
                    <a:bodyPr/>
                    <a:lstStyle/>
                    <a:p>
                      <a:r>
                        <a:rPr lang="en-US" dirty="0" smtClean="0"/>
                        <a:t>1450</a:t>
                      </a:r>
                      <a:endParaRPr lang="en-US" dirty="0"/>
                    </a:p>
                  </a:txBody>
                  <a:tcPr marL="68580" marR="68580" marT="0" marB="0"/>
                </a:tc>
              </a:tr>
              <a:tr h="370840">
                <a:tc>
                  <a:txBody>
                    <a:bodyPr/>
                    <a:lstStyle/>
                    <a:p>
                      <a:pPr>
                        <a:lnSpc>
                          <a:spcPct val="150000"/>
                        </a:lnSpc>
                        <a:spcAft>
                          <a:spcPts val="0"/>
                        </a:spcAft>
                      </a:pPr>
                      <a:r>
                        <a:rPr lang="en-US" sz="1400"/>
                        <a:t> Chain-Sprocket</a:t>
                      </a:r>
                      <a:endParaRPr lang="en-US" sz="1100">
                        <a:latin typeface="Calibri"/>
                        <a:ea typeface="Calibri"/>
                        <a:cs typeface="Times New Roman"/>
                      </a:endParaRPr>
                    </a:p>
                  </a:txBody>
                  <a:tcPr marL="68580" marR="68580" marT="0" marB="0"/>
                </a:tc>
                <a:tc>
                  <a:txBody>
                    <a:bodyPr/>
                    <a:lstStyle/>
                    <a:p>
                      <a:pPr>
                        <a:lnSpc>
                          <a:spcPct val="150000"/>
                        </a:lnSpc>
                        <a:spcAft>
                          <a:spcPts val="0"/>
                        </a:spcAft>
                      </a:pPr>
                      <a:endParaRPr lang="en-US" sz="1400">
                        <a:latin typeface="Times New Roman"/>
                        <a:ea typeface="Calibri"/>
                        <a:cs typeface="Times New Roman"/>
                      </a:endParaRPr>
                    </a:p>
                  </a:txBody>
                  <a:tcPr marL="68580" marR="68580" marT="0" marB="0"/>
                </a:tc>
                <a:tc>
                  <a:txBody>
                    <a:bodyPr/>
                    <a:lstStyle/>
                    <a:p>
                      <a:pPr algn="just">
                        <a:lnSpc>
                          <a:spcPct val="150000"/>
                        </a:lnSpc>
                        <a:spcAft>
                          <a:spcPts val="0"/>
                        </a:spcAft>
                      </a:pPr>
                      <a:r>
                        <a:rPr lang="en-US" sz="1400"/>
                        <a:t>1</a:t>
                      </a:r>
                      <a:endParaRPr lang="en-US" sz="1100">
                        <a:latin typeface="Calibri"/>
                        <a:ea typeface="Calibri"/>
                        <a:cs typeface="Times New Roman"/>
                      </a:endParaRPr>
                    </a:p>
                  </a:txBody>
                  <a:tcPr marL="68580" marR="68580" marT="0" marB="0"/>
                </a:tc>
                <a:tc>
                  <a:txBody>
                    <a:bodyPr/>
                    <a:lstStyle/>
                    <a:p>
                      <a:r>
                        <a:rPr lang="en-US" dirty="0" smtClean="0"/>
                        <a:t>350</a:t>
                      </a:r>
                      <a:endParaRPr lang="en-US" dirty="0"/>
                    </a:p>
                  </a:txBody>
                  <a:tcPr marL="68580" marR="68580" marT="0" marB="0"/>
                </a:tc>
              </a:tr>
              <a:tr h="370840">
                <a:tc>
                  <a:txBody>
                    <a:bodyPr/>
                    <a:lstStyle/>
                    <a:p>
                      <a:pPr>
                        <a:lnSpc>
                          <a:spcPct val="150000"/>
                        </a:lnSpc>
                        <a:spcAft>
                          <a:spcPts val="0"/>
                        </a:spcAft>
                      </a:pPr>
                      <a:r>
                        <a:rPr lang="en-US" sz="1400"/>
                        <a:t>Support (Iron Frame)</a:t>
                      </a:r>
                      <a:endParaRPr lang="en-US" sz="1100">
                        <a:latin typeface="Calibri"/>
                        <a:ea typeface="Calibri"/>
                        <a:cs typeface="Times New Roman"/>
                      </a:endParaRPr>
                    </a:p>
                  </a:txBody>
                  <a:tcPr marL="68580" marR="68580" marT="0" marB="0"/>
                </a:tc>
                <a:tc>
                  <a:txBody>
                    <a:bodyPr/>
                    <a:lstStyle/>
                    <a:p>
                      <a:pPr>
                        <a:lnSpc>
                          <a:spcPct val="150000"/>
                        </a:lnSpc>
                        <a:spcAft>
                          <a:spcPts val="0"/>
                        </a:spcAft>
                      </a:pPr>
                      <a:endParaRPr lang="en-US" sz="1400">
                        <a:latin typeface="Times New Roman"/>
                        <a:ea typeface="Calibri"/>
                        <a:cs typeface="Times New Roman"/>
                      </a:endParaRPr>
                    </a:p>
                  </a:txBody>
                  <a:tcPr marL="68580" marR="68580" marT="0" marB="0"/>
                </a:tc>
                <a:tc>
                  <a:txBody>
                    <a:bodyPr/>
                    <a:lstStyle/>
                    <a:p>
                      <a:pPr algn="just">
                        <a:lnSpc>
                          <a:spcPct val="150000"/>
                        </a:lnSpc>
                        <a:spcAft>
                          <a:spcPts val="0"/>
                        </a:spcAft>
                      </a:pPr>
                      <a:r>
                        <a:rPr lang="en-US" sz="1400"/>
                        <a:t>-</a:t>
                      </a:r>
                      <a:endParaRPr lang="en-US" sz="1100">
                        <a:latin typeface="Calibri"/>
                        <a:ea typeface="Calibri"/>
                        <a:cs typeface="Times New Roman"/>
                      </a:endParaRPr>
                    </a:p>
                  </a:txBody>
                  <a:tcPr marL="68580" marR="68580" marT="0" marB="0"/>
                </a:tc>
                <a:tc>
                  <a:txBody>
                    <a:bodyPr/>
                    <a:lstStyle/>
                    <a:p>
                      <a:r>
                        <a:rPr lang="en-US" dirty="0" smtClean="0"/>
                        <a:t>500</a:t>
                      </a:r>
                      <a:endParaRPr lang="en-US" dirty="0"/>
                    </a:p>
                  </a:txBody>
                  <a:tcPr marL="68580" marR="68580" marT="0" marB="0"/>
                </a:tc>
              </a:tr>
              <a:tr h="370840">
                <a:tc>
                  <a:txBody>
                    <a:bodyPr/>
                    <a:lstStyle/>
                    <a:p>
                      <a:pPr>
                        <a:lnSpc>
                          <a:spcPct val="150000"/>
                        </a:lnSpc>
                        <a:spcAft>
                          <a:spcPts val="0"/>
                        </a:spcAft>
                      </a:pPr>
                      <a:r>
                        <a:rPr lang="en-US" sz="1400"/>
                        <a:t>Other Accessories </a:t>
                      </a:r>
                      <a:endParaRPr lang="en-US" sz="1100">
                        <a:latin typeface="Calibri"/>
                        <a:ea typeface="Calibri"/>
                        <a:cs typeface="Times New Roman"/>
                      </a:endParaRPr>
                    </a:p>
                  </a:txBody>
                  <a:tcPr marL="68580" marR="68580" marT="0" marB="0"/>
                </a:tc>
                <a:tc>
                  <a:txBody>
                    <a:bodyPr/>
                    <a:lstStyle/>
                    <a:p>
                      <a:pPr>
                        <a:lnSpc>
                          <a:spcPct val="150000"/>
                        </a:lnSpc>
                        <a:spcAft>
                          <a:spcPts val="0"/>
                        </a:spcAft>
                      </a:pPr>
                      <a:endParaRPr lang="en-US" sz="1400">
                        <a:latin typeface="Times New Roman"/>
                        <a:ea typeface="Calibri"/>
                        <a:cs typeface="Times New Roman"/>
                      </a:endParaRPr>
                    </a:p>
                  </a:txBody>
                  <a:tcPr marL="68580" marR="68580" marT="0" marB="0"/>
                </a:tc>
                <a:tc>
                  <a:txBody>
                    <a:bodyPr/>
                    <a:lstStyle/>
                    <a:p>
                      <a:pPr algn="just">
                        <a:lnSpc>
                          <a:spcPct val="150000"/>
                        </a:lnSpc>
                        <a:spcAft>
                          <a:spcPts val="0"/>
                        </a:spcAft>
                      </a:pPr>
                      <a:r>
                        <a:rPr lang="en-US" sz="1400"/>
                        <a:t>-</a:t>
                      </a:r>
                      <a:endParaRPr lang="en-US" sz="1100">
                        <a:latin typeface="Calibri"/>
                        <a:ea typeface="Calibri"/>
                        <a:cs typeface="Times New Roman"/>
                      </a:endParaRPr>
                    </a:p>
                  </a:txBody>
                  <a:tcPr marL="68580" marR="68580" marT="0" marB="0"/>
                </a:tc>
                <a:tc>
                  <a:txBody>
                    <a:bodyPr/>
                    <a:lstStyle/>
                    <a:p>
                      <a:r>
                        <a:rPr lang="en-US" dirty="0" smtClean="0"/>
                        <a:t>980</a:t>
                      </a:r>
                      <a:endParaRPr lang="en-US" dirty="0"/>
                    </a:p>
                  </a:txBody>
                  <a:tcPr marL="68580" marR="68580" marT="0" marB="0"/>
                </a:tc>
              </a:tr>
              <a:tr h="307678">
                <a:tc>
                  <a:txBody>
                    <a:bodyPr/>
                    <a:lstStyle/>
                    <a:p>
                      <a:pPr>
                        <a:lnSpc>
                          <a:spcPct val="150000"/>
                        </a:lnSpc>
                        <a:spcAft>
                          <a:spcPts val="0"/>
                        </a:spcAft>
                      </a:pPr>
                      <a:endParaRPr lang="en-US" sz="1400">
                        <a:latin typeface="Times New Roman"/>
                        <a:ea typeface="Calibri"/>
                        <a:cs typeface="Times New Roman"/>
                      </a:endParaRPr>
                    </a:p>
                  </a:txBody>
                  <a:tcPr marL="68580" marR="68580" marT="0" marB="0"/>
                </a:tc>
                <a:tc>
                  <a:txBody>
                    <a:bodyPr/>
                    <a:lstStyle/>
                    <a:p>
                      <a:pPr>
                        <a:lnSpc>
                          <a:spcPct val="150000"/>
                        </a:lnSpc>
                        <a:spcAft>
                          <a:spcPts val="0"/>
                        </a:spcAft>
                      </a:pPr>
                      <a:endParaRPr lang="en-US" sz="1400">
                        <a:latin typeface="Times New Roman"/>
                        <a:ea typeface="Calibri"/>
                        <a:cs typeface="Times New Roman"/>
                      </a:endParaRPr>
                    </a:p>
                  </a:txBody>
                  <a:tcPr marL="68580" marR="68580" marT="0" marB="0"/>
                </a:tc>
                <a:tc>
                  <a:txBody>
                    <a:bodyPr/>
                    <a:lstStyle/>
                    <a:p>
                      <a:pPr algn="just">
                        <a:lnSpc>
                          <a:spcPct val="150000"/>
                        </a:lnSpc>
                        <a:spcAft>
                          <a:spcPts val="0"/>
                        </a:spcAft>
                      </a:pPr>
                      <a:endParaRPr lang="en-US" sz="1400">
                        <a:latin typeface="Times New Roman"/>
                        <a:ea typeface="Calibri"/>
                        <a:cs typeface="Times New Roman"/>
                      </a:endParaRPr>
                    </a:p>
                  </a:txBody>
                  <a:tcPr marL="68580" marR="68580" marT="0" marB="0"/>
                </a:tc>
                <a:tc>
                  <a:txBody>
                    <a:bodyPr/>
                    <a:lstStyle/>
                    <a:p>
                      <a:pPr algn="just">
                        <a:lnSpc>
                          <a:spcPct val="150000"/>
                        </a:lnSpc>
                        <a:spcAft>
                          <a:spcPts val="0"/>
                        </a:spcAft>
                      </a:pPr>
                      <a:r>
                        <a:rPr lang="en-US" sz="1600" b="1" dirty="0"/>
                        <a:t>Total= </a:t>
                      </a:r>
                      <a:r>
                        <a:rPr lang="en-US" sz="1600" b="1" dirty="0" smtClean="0"/>
                        <a:t>10,270</a:t>
                      </a:r>
                      <a:endParaRPr lang="en-US" sz="1600" b="1" dirty="0">
                        <a:latin typeface="Calibri"/>
                        <a:ea typeface="Calibri"/>
                        <a:cs typeface="Times New Roman"/>
                      </a:endParaRPr>
                    </a:p>
                  </a:txBody>
                  <a:tcPr marL="68580" marR="68580" marT="0" marB="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150495" marR="701675" algn="just">
              <a:lnSpc>
                <a:spcPct val="150000"/>
              </a:lnSpc>
              <a:spcBef>
                <a:spcPts val="0"/>
              </a:spcBef>
              <a:spcAft>
                <a:spcPts val="0"/>
              </a:spcAft>
              <a:tabLst>
                <a:tab pos="450215" algn="l"/>
              </a:tabLst>
            </a:pPr>
            <a:r>
              <a:rPr lang="en-US" sz="1600"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Abdel </a:t>
            </a:r>
            <a:r>
              <a:rPr lang="en-US" sz="1600" dirty="0" err="1" smtClean="0">
                <a:latin typeface="Times New Roman" panose="02020603050405020304" pitchFamily="18" charset="0"/>
                <a:ea typeface="Times New Roman" panose="02020603050405020304" pitchFamily="18" charset="0"/>
              </a:rPr>
              <a:t>Illah</a:t>
            </a:r>
            <a:r>
              <a:rPr lang="en-US" sz="1600" dirty="0" smtClean="0">
                <a:latin typeface="Times New Roman" panose="02020603050405020304" pitchFamily="18" charset="0"/>
                <a:ea typeface="Times New Roman" panose="02020603050405020304" pitchFamily="18" charset="0"/>
              </a:rPr>
              <a:t> </a:t>
            </a:r>
            <a:r>
              <a:rPr lang="en-US" sz="1600" dirty="0" err="1" smtClean="0">
                <a:latin typeface="Times New Roman" panose="02020603050405020304" pitchFamily="18" charset="0"/>
                <a:ea typeface="Times New Roman" panose="02020603050405020304" pitchFamily="18" charset="0"/>
              </a:rPr>
              <a:t>Nabil</a:t>
            </a:r>
            <a:r>
              <a:rPr lang="en-US" sz="1600" dirty="0" smtClean="0">
                <a:latin typeface="Times New Roman" panose="02020603050405020304" pitchFamily="18" charset="0"/>
                <a:ea typeface="Times New Roman" panose="02020603050405020304" pitchFamily="18" charset="0"/>
              </a:rPr>
              <a:t> </a:t>
            </a:r>
            <a:r>
              <a:rPr lang="en-US" sz="1600" dirty="0" err="1" smtClean="0">
                <a:latin typeface="Times New Roman" panose="02020603050405020304" pitchFamily="18" charset="0"/>
                <a:ea typeface="Times New Roman" panose="02020603050405020304" pitchFamily="18" charset="0"/>
              </a:rPr>
              <a:t>Korti</a:t>
            </a:r>
            <a:r>
              <a:rPr lang="en-US" sz="1600" dirty="0" smtClean="0">
                <a:latin typeface="Times New Roman" panose="02020603050405020304" pitchFamily="18" charset="0"/>
                <a:ea typeface="Times New Roman" panose="02020603050405020304" pitchFamily="18" charset="0"/>
              </a:rPr>
              <a:t>, Fatima </a:t>
            </a:r>
            <a:r>
              <a:rPr lang="en-US" sz="1600" dirty="0" err="1" smtClean="0">
                <a:latin typeface="Times New Roman" panose="02020603050405020304" pitchFamily="18" charset="0"/>
                <a:ea typeface="Times New Roman" panose="02020603050405020304" pitchFamily="18" charset="0"/>
              </a:rPr>
              <a:t>Zohra</a:t>
            </a:r>
            <a:r>
              <a:rPr lang="en-US" sz="1600" dirty="0" smtClean="0">
                <a:latin typeface="Times New Roman" panose="02020603050405020304" pitchFamily="18" charset="0"/>
                <a:ea typeface="Times New Roman" panose="02020603050405020304" pitchFamily="18" charset="0"/>
              </a:rPr>
              <a:t> </a:t>
            </a:r>
            <a:r>
              <a:rPr lang="en-US" sz="1600" dirty="0" err="1" smtClean="0">
                <a:latin typeface="Times New Roman" panose="02020603050405020304" pitchFamily="18" charset="0"/>
                <a:ea typeface="Times New Roman" panose="02020603050405020304" pitchFamily="18" charset="0"/>
              </a:rPr>
              <a:t>Tlemsani</a:t>
            </a:r>
            <a:r>
              <a:rPr lang="en-US" sz="1600" dirty="0" smtClean="0">
                <a:latin typeface="Times New Roman" panose="02020603050405020304" pitchFamily="18" charset="0"/>
                <a:ea typeface="Times New Roman" panose="02020603050405020304" pitchFamily="18" charset="0"/>
              </a:rPr>
              <a:t> ''Experimental investigation of</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latent</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heat storage</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in a coil in PCM</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storage</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unit''</a:t>
            </a:r>
            <a:endParaRPr lang="en-IN" sz="1600" dirty="0" smtClean="0">
              <a:latin typeface="Times New Roman" panose="02020603050405020304" pitchFamily="18" charset="0"/>
              <a:ea typeface="Times New Roman" panose="02020603050405020304" pitchFamily="18" charset="0"/>
            </a:endParaRPr>
          </a:p>
          <a:p>
            <a:pPr marL="150495" marR="697865" algn="just">
              <a:lnSpc>
                <a:spcPct val="150000"/>
              </a:lnSpc>
              <a:spcBef>
                <a:spcPts val="0"/>
              </a:spcBef>
              <a:spcAft>
                <a:spcPts val="0"/>
              </a:spcAft>
              <a:tabLst>
                <a:tab pos="501650" algn="l"/>
              </a:tabLst>
            </a:pPr>
            <a:r>
              <a:rPr lang="en-US" sz="1600"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H.L. Zhang, J. </a:t>
            </a:r>
            <a:r>
              <a:rPr lang="en-US" sz="1600" dirty="0" err="1" smtClean="0">
                <a:latin typeface="Times New Roman" panose="02020603050405020304" pitchFamily="18" charset="0"/>
                <a:ea typeface="Times New Roman" panose="02020603050405020304" pitchFamily="18" charset="0"/>
              </a:rPr>
              <a:t>Baeyens</a:t>
            </a:r>
            <a:r>
              <a:rPr lang="en-US" sz="1600" dirty="0" smtClean="0">
                <a:latin typeface="Times New Roman" panose="02020603050405020304" pitchFamily="18" charset="0"/>
                <a:ea typeface="Times New Roman" panose="02020603050405020304" pitchFamily="18" charset="0"/>
              </a:rPr>
              <a:t> , J. </a:t>
            </a:r>
            <a:r>
              <a:rPr lang="en-US" sz="1600" dirty="0" err="1" smtClean="0">
                <a:latin typeface="Times New Roman" panose="02020603050405020304" pitchFamily="18" charset="0"/>
                <a:ea typeface="Times New Roman" panose="02020603050405020304" pitchFamily="18" charset="0"/>
              </a:rPr>
              <a:t>Degrève</a:t>
            </a:r>
            <a:r>
              <a:rPr lang="en-US" sz="1600" dirty="0" smtClean="0">
                <a:latin typeface="Times New Roman" panose="02020603050405020304" pitchFamily="18" charset="0"/>
                <a:ea typeface="Times New Roman" panose="02020603050405020304" pitchFamily="18" charset="0"/>
              </a:rPr>
              <a:t> , G. </a:t>
            </a:r>
            <a:r>
              <a:rPr lang="en-US" sz="1600" dirty="0" err="1" smtClean="0">
                <a:latin typeface="Times New Roman" panose="02020603050405020304" pitchFamily="18" charset="0"/>
                <a:ea typeface="Times New Roman" panose="02020603050405020304" pitchFamily="18" charset="0"/>
              </a:rPr>
              <a:t>Cáceres</a:t>
            </a:r>
            <a:r>
              <a:rPr lang="en-US" sz="1600" dirty="0" smtClean="0">
                <a:latin typeface="Times New Roman" panose="02020603050405020304" pitchFamily="18" charset="0"/>
                <a:ea typeface="Times New Roman" panose="02020603050405020304" pitchFamily="18" charset="0"/>
              </a:rPr>
              <a:t> , R. Segal , F. </a:t>
            </a:r>
            <a:r>
              <a:rPr lang="en-US" sz="1600" dirty="0" err="1" smtClean="0">
                <a:latin typeface="Times New Roman" panose="02020603050405020304" pitchFamily="18" charset="0"/>
                <a:ea typeface="Times New Roman" panose="02020603050405020304" pitchFamily="18" charset="0"/>
              </a:rPr>
              <a:t>Pitié</a:t>
            </a:r>
            <a:r>
              <a:rPr lang="en-US" sz="1600" dirty="0" smtClean="0">
                <a:latin typeface="Times New Roman" panose="02020603050405020304" pitchFamily="18" charset="0"/>
                <a:ea typeface="Times New Roman" panose="02020603050405020304" pitchFamily="18" charset="0"/>
              </a:rPr>
              <a:t> ''Latent heat</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storage</a:t>
            </a:r>
            <a:r>
              <a:rPr lang="en-US" sz="1600" spc="-10"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with tubular-encapsulated phase</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change</a:t>
            </a:r>
            <a:r>
              <a:rPr lang="en-US" sz="1600" spc="-10"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materials''(PCMs).</a:t>
            </a:r>
            <a:endParaRPr lang="en-IN" sz="1600" dirty="0" smtClean="0">
              <a:latin typeface="Times New Roman" panose="02020603050405020304" pitchFamily="18" charset="0"/>
              <a:ea typeface="Times New Roman" panose="02020603050405020304" pitchFamily="18" charset="0"/>
            </a:endParaRPr>
          </a:p>
          <a:p>
            <a:pPr marL="150495" marR="697865" algn="just">
              <a:lnSpc>
                <a:spcPct val="150000"/>
              </a:lnSpc>
              <a:spcBef>
                <a:spcPts val="0"/>
              </a:spcBef>
              <a:spcAft>
                <a:spcPts val="0"/>
              </a:spcAft>
              <a:tabLst>
                <a:tab pos="501650" algn="l"/>
              </a:tabLst>
            </a:pPr>
            <a:r>
              <a:rPr lang="en-US" sz="1600" dirty="0" smtClean="0">
                <a:latin typeface="Times New Roman" panose="02020603050405020304" pitchFamily="18" charset="0"/>
                <a:ea typeface="Times New Roman" panose="02020603050405020304" pitchFamily="18" charset="0"/>
              </a:rPr>
              <a:t>Donald </a:t>
            </a:r>
            <a:r>
              <a:rPr lang="en-US" sz="1600" dirty="0" smtClean="0">
                <a:latin typeface="Times New Roman" panose="02020603050405020304" pitchFamily="18" charset="0"/>
                <a:ea typeface="Times New Roman" panose="02020603050405020304" pitchFamily="18" charset="0"/>
              </a:rPr>
              <a:t>Q. Kern “Process heat Transfer “ ,Tata McGraw Hill Edition 1997</a:t>
            </a:r>
            <a:endParaRPr lang="en-IN" sz="1600" dirty="0" smtClean="0">
              <a:latin typeface="Times New Roman" panose="02020603050405020304" pitchFamily="18" charset="0"/>
              <a:ea typeface="Times New Roman" panose="02020603050405020304" pitchFamily="18" charset="0"/>
            </a:endParaRPr>
          </a:p>
          <a:p>
            <a:pPr marL="150495" marR="697865" algn="just">
              <a:lnSpc>
                <a:spcPct val="150000"/>
              </a:lnSpc>
              <a:spcBef>
                <a:spcPts val="0"/>
              </a:spcBef>
              <a:spcAft>
                <a:spcPts val="0"/>
              </a:spcAft>
              <a:tabLst>
                <a:tab pos="501650" algn="l"/>
              </a:tabLst>
            </a:pPr>
            <a:r>
              <a:rPr lang="en-US" sz="1600" dirty="0" smtClean="0">
                <a:latin typeface="Times New Roman" panose="02020603050405020304" pitchFamily="18" charset="0"/>
                <a:ea typeface="Times New Roman" panose="02020603050405020304" pitchFamily="18" charset="0"/>
              </a:rPr>
              <a:t>Stefan</a:t>
            </a:r>
            <a:r>
              <a:rPr lang="en-US" sz="1600" spc="5" dirty="0" smtClean="0">
                <a:latin typeface="Times New Roman" panose="02020603050405020304" pitchFamily="18" charset="0"/>
                <a:ea typeface="Times New Roman" panose="02020603050405020304" pitchFamily="18" charset="0"/>
              </a:rPr>
              <a:t> </a:t>
            </a:r>
            <a:r>
              <a:rPr lang="en-US" sz="1600" dirty="0" err="1" smtClean="0">
                <a:latin typeface="Times New Roman" panose="02020603050405020304" pitchFamily="18" charset="0"/>
                <a:ea typeface="Times New Roman" panose="02020603050405020304" pitchFamily="18" charset="0"/>
              </a:rPr>
              <a:t>Hubner</a:t>
            </a:r>
            <a:r>
              <a:rPr lang="en-US" sz="1600" dirty="0" smtClean="0">
                <a:latin typeface="Times New Roman" panose="02020603050405020304" pitchFamily="18" charset="0"/>
                <a:ea typeface="Times New Roman" panose="02020603050405020304" pitchFamily="18" charset="0"/>
              </a:rPr>
              <a:t>,</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Markus</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Eck,</a:t>
            </a:r>
            <a:r>
              <a:rPr lang="en-US" sz="1600" spc="5" dirty="0" smtClean="0">
                <a:latin typeface="Times New Roman" panose="02020603050405020304" pitchFamily="18" charset="0"/>
                <a:ea typeface="Times New Roman" panose="02020603050405020304" pitchFamily="18" charset="0"/>
              </a:rPr>
              <a:t> </a:t>
            </a:r>
            <a:r>
              <a:rPr lang="en-US" sz="1600" dirty="0" err="1" smtClean="0">
                <a:latin typeface="Times New Roman" panose="02020603050405020304" pitchFamily="18" charset="0"/>
                <a:ea typeface="Times New Roman" panose="02020603050405020304" pitchFamily="18" charset="0"/>
              </a:rPr>
              <a:t>Christoph</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Stiller,</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Markus</a:t>
            </a:r>
            <a:r>
              <a:rPr lang="en-US" sz="1600" spc="5" dirty="0" smtClean="0">
                <a:latin typeface="Times New Roman" panose="02020603050405020304" pitchFamily="18" charset="0"/>
                <a:ea typeface="Times New Roman" panose="02020603050405020304" pitchFamily="18" charset="0"/>
              </a:rPr>
              <a:t> </a:t>
            </a:r>
            <a:r>
              <a:rPr lang="en-US" sz="1600" dirty="0" err="1" smtClean="0">
                <a:latin typeface="Times New Roman" panose="02020603050405020304" pitchFamily="18" charset="0"/>
                <a:ea typeface="Times New Roman" panose="02020603050405020304" pitchFamily="18" charset="0"/>
              </a:rPr>
              <a:t>Seitz''Techno</a:t>
            </a:r>
            <a:r>
              <a:rPr lang="en-US" sz="1600" dirty="0" smtClean="0">
                <a:latin typeface="Times New Roman" panose="02020603050405020304" pitchFamily="18" charset="0"/>
                <a:ea typeface="Times New Roman" panose="02020603050405020304" pitchFamily="18" charset="0"/>
              </a:rPr>
              <a:t>-</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economic heat transfer optimization of</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large scale latent heat</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energy storage</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systems</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in</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solar</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thermal power</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plants'' (…2016)</a:t>
            </a:r>
            <a:endParaRPr lang="en-IN" sz="1600" dirty="0" smtClean="0">
              <a:latin typeface="Times New Roman" panose="02020603050405020304" pitchFamily="18" charset="0"/>
              <a:ea typeface="Times New Roman" panose="02020603050405020304" pitchFamily="18" charset="0"/>
            </a:endParaRPr>
          </a:p>
          <a:p>
            <a:pPr marL="150495" marR="697865" algn="just">
              <a:lnSpc>
                <a:spcPct val="150000"/>
              </a:lnSpc>
              <a:spcBef>
                <a:spcPts val="0"/>
              </a:spcBef>
              <a:spcAft>
                <a:spcPts val="0"/>
              </a:spcAft>
              <a:tabLst>
                <a:tab pos="501650" algn="l"/>
              </a:tabLst>
            </a:pPr>
            <a:r>
              <a:rPr lang="en-US" sz="1600" b="1" dirty="0" smtClean="0">
                <a:latin typeface="Times New Roman" panose="02020603050405020304" pitchFamily="18" charset="0"/>
                <a:ea typeface="Times New Roman" panose="02020603050405020304" pitchFamily="18" charset="0"/>
              </a:rPr>
              <a:t> </a:t>
            </a:r>
            <a:r>
              <a:rPr lang="en-US" sz="1600" dirty="0" err="1" smtClean="0">
                <a:latin typeface="Times New Roman" panose="02020603050405020304" pitchFamily="18" charset="0"/>
                <a:ea typeface="Times New Roman" panose="02020603050405020304" pitchFamily="18" charset="0"/>
              </a:rPr>
              <a:t>Ayman</a:t>
            </a:r>
            <a:r>
              <a:rPr lang="en-US" sz="1600" dirty="0" smtClean="0">
                <a:latin typeface="Times New Roman" panose="02020603050405020304" pitchFamily="18" charset="0"/>
                <a:ea typeface="Times New Roman" panose="02020603050405020304" pitchFamily="18" charset="0"/>
              </a:rPr>
              <a:t> </a:t>
            </a:r>
            <a:r>
              <a:rPr lang="en-US" sz="1600" dirty="0" err="1" smtClean="0">
                <a:latin typeface="Times New Roman" panose="02020603050405020304" pitchFamily="18" charset="0"/>
                <a:ea typeface="Times New Roman" panose="02020603050405020304" pitchFamily="18" charset="0"/>
              </a:rPr>
              <a:t>Bayomy</a:t>
            </a:r>
            <a:r>
              <a:rPr lang="en-US" sz="1600" dirty="0" smtClean="0">
                <a:latin typeface="Times New Roman" panose="02020603050405020304" pitchFamily="18" charset="0"/>
                <a:ea typeface="Times New Roman" panose="02020603050405020304" pitchFamily="18" charset="0"/>
              </a:rPr>
              <a:t> , Stephen Davies &amp; </a:t>
            </a:r>
            <a:r>
              <a:rPr lang="en-US" sz="1600" dirty="0" err="1" smtClean="0">
                <a:latin typeface="Times New Roman" panose="02020603050405020304" pitchFamily="18" charset="0"/>
                <a:ea typeface="Times New Roman" panose="02020603050405020304" pitchFamily="18" charset="0"/>
              </a:rPr>
              <a:t>Ziad</a:t>
            </a:r>
            <a:r>
              <a:rPr lang="en-US" sz="1600" dirty="0" smtClean="0">
                <a:latin typeface="Times New Roman" panose="02020603050405020304" pitchFamily="18" charset="0"/>
                <a:ea typeface="Times New Roman" panose="02020603050405020304" pitchFamily="18" charset="0"/>
              </a:rPr>
              <a:t> </a:t>
            </a:r>
            <a:r>
              <a:rPr lang="en-US" sz="1600" dirty="0" err="1" smtClean="0">
                <a:latin typeface="Times New Roman" panose="02020603050405020304" pitchFamily="18" charset="0"/>
                <a:ea typeface="Times New Roman" panose="02020603050405020304" pitchFamily="18" charset="0"/>
              </a:rPr>
              <a:t>saghir</a:t>
            </a:r>
            <a:r>
              <a:rPr lang="en-US" sz="1600" dirty="0" smtClean="0">
                <a:latin typeface="Times New Roman" panose="02020603050405020304" pitchFamily="18" charset="0"/>
                <a:ea typeface="Times New Roman" panose="02020603050405020304" pitchFamily="18" charset="0"/>
              </a:rPr>
              <a:t> “Domestic hot water storage tank utilizing phase change material"(…6 June 2019)</a:t>
            </a:r>
            <a:endParaRPr lang="en-IN" sz="1600" dirty="0" smtClean="0">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Bruno </a:t>
            </a:r>
            <a:r>
              <a:rPr lang="en-US" sz="1600" dirty="0" err="1" smtClean="0">
                <a:latin typeface="Times New Roman" panose="02020603050405020304" pitchFamily="18" charset="0"/>
                <a:ea typeface="Times New Roman" panose="02020603050405020304" pitchFamily="18" charset="0"/>
              </a:rPr>
              <a:t>Ca´rdenas</a:t>
            </a:r>
            <a:r>
              <a:rPr lang="en-US" sz="1600" dirty="0" smtClean="0">
                <a:latin typeface="Times New Roman" panose="02020603050405020304" pitchFamily="18" charset="0"/>
                <a:ea typeface="Times New Roman" panose="02020603050405020304" pitchFamily="18" charset="0"/>
              </a:rPr>
              <a:t> , Noel </a:t>
            </a:r>
            <a:r>
              <a:rPr lang="en-US" sz="1600" dirty="0" err="1" smtClean="0">
                <a:latin typeface="Times New Roman" panose="02020603050405020304" pitchFamily="18" charset="0"/>
                <a:ea typeface="Times New Roman" panose="02020603050405020304" pitchFamily="18" charset="0"/>
              </a:rPr>
              <a:t>Leo´n</a:t>
            </a:r>
            <a:r>
              <a:rPr lang="en-US" sz="1600" dirty="0" smtClean="0">
                <a:latin typeface="Times New Roman" panose="02020603050405020304" pitchFamily="18" charset="0"/>
                <a:ea typeface="Times New Roman" panose="02020603050405020304" pitchFamily="18" charset="0"/>
              </a:rPr>
              <a:t> , John </a:t>
            </a:r>
            <a:r>
              <a:rPr lang="en-US" sz="1600" dirty="0" err="1" smtClean="0">
                <a:latin typeface="Times New Roman" panose="02020603050405020304" pitchFamily="18" charset="0"/>
                <a:ea typeface="Times New Roman" panose="02020603050405020304" pitchFamily="18" charset="0"/>
              </a:rPr>
              <a:t>Pye</a:t>
            </a:r>
            <a:r>
              <a:rPr lang="en-US" sz="1600" dirty="0" smtClean="0">
                <a:latin typeface="Times New Roman" panose="02020603050405020304" pitchFamily="18" charset="0"/>
                <a:ea typeface="Times New Roman" panose="02020603050405020304" pitchFamily="18" charset="0"/>
              </a:rPr>
              <a:t> , </a:t>
            </a:r>
            <a:r>
              <a:rPr lang="en-US" sz="1600" dirty="0" err="1" smtClean="0">
                <a:latin typeface="Times New Roman" panose="02020603050405020304" pitchFamily="18" charset="0"/>
                <a:ea typeface="Times New Roman" panose="02020603050405020304" pitchFamily="18" charset="0"/>
              </a:rPr>
              <a:t>He´ctor</a:t>
            </a:r>
            <a:r>
              <a:rPr lang="en-US" sz="1600" dirty="0" smtClean="0">
                <a:latin typeface="Times New Roman" panose="02020603050405020304" pitchFamily="18" charset="0"/>
                <a:ea typeface="Times New Roman" panose="02020603050405020304" pitchFamily="18" charset="0"/>
              </a:rPr>
              <a:t> D. </a:t>
            </a:r>
            <a:r>
              <a:rPr lang="en-US" sz="1600" dirty="0" err="1" smtClean="0">
                <a:latin typeface="Times New Roman" panose="02020603050405020304" pitchFamily="18" charset="0"/>
                <a:ea typeface="Times New Roman" panose="02020603050405020304" pitchFamily="18" charset="0"/>
              </a:rPr>
              <a:t>Garcıa</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''Design and</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modeling</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of</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a</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high</a:t>
            </a:r>
            <a:r>
              <a:rPr lang="en-US" sz="1600" spc="5" dirty="0" smtClean="0">
                <a:latin typeface="Times New Roman" panose="02020603050405020304" pitchFamily="18" charset="0"/>
                <a:ea typeface="Times New Roman" panose="02020603050405020304" pitchFamily="18" charset="0"/>
              </a:rPr>
              <a:t> </a:t>
            </a:r>
            <a:endParaRPr lang="en-IN" sz="1600" dirty="0" smtClean="0">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temperature</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solar</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thermal</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energy</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storage</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unit</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based</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on</a:t>
            </a:r>
            <a:r>
              <a:rPr lang="en-US" sz="1600" spc="-28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molten</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soda lime</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silica</a:t>
            </a:r>
            <a:r>
              <a:rPr lang="en-US" sz="1600" spc="5" dirty="0" smtClean="0">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rPr>
              <a:t>glass'' (…2016)   </a:t>
            </a:r>
            <a:endParaRPr lang="en-US" sz="1600" dirty="0"/>
          </a:p>
        </p:txBody>
      </p:sp>
      <p:sp>
        <p:nvSpPr>
          <p:cNvPr id="4" name="Title 3">
            <a:extLst>
              <a:ext uri="{FF2B5EF4-FFF2-40B4-BE49-F238E27FC236}">
                <a16:creationId xmlns="" xmlns:a16="http://schemas.microsoft.com/office/drawing/2014/main" id="{0B999E30-AA90-4C90-A007-1F440B03D58B}"/>
              </a:ext>
            </a:extLst>
          </p:cNvPr>
          <p:cNvSpPr txBox="1">
            <a:spLocks noGrp="1"/>
          </p:cNvSpPr>
          <p:nvPr>
            <p:ph type="title"/>
          </p:nvPr>
        </p:nvSpPr>
        <p:spPr>
          <a:xfrm>
            <a:off x="457200" y="274638"/>
            <a:ext cx="8229600" cy="584775"/>
          </a:xfrm>
          <a:prstGeom prst="rect">
            <a:avLst/>
          </a:prstGeom>
          <a:noFill/>
        </p:spPr>
        <p:txBody>
          <a:bodyPr wrap="square">
            <a:spAutoFit/>
          </a:bodyPr>
          <a:lstStyle/>
          <a:p>
            <a:r>
              <a:rPr lang="en-US" sz="3200" b="1" dirty="0">
                <a:ln w="0"/>
                <a:effectLst>
                  <a:outerShdw blurRad="38100" dist="19050" dir="2700000" algn="tl" rotWithShape="0">
                    <a:schemeClr val="dk1">
                      <a:alpha val="40000"/>
                    </a:schemeClr>
                  </a:outerShdw>
                </a:effectLst>
                <a:latin typeface="Times New Roman" pitchFamily="18" charset="0"/>
                <a:cs typeface="Times New Roman" pitchFamily="18" charset="0"/>
              </a:rPr>
              <a:t>REFERENCE</a:t>
            </a:r>
            <a:endParaRPr lang="en-IN" sz="32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latin typeface="Times New Roman" pitchFamily="18" charset="0"/>
                <a:cs typeface="Times New Roman" pitchFamily="18" charset="0"/>
              </a:rPr>
              <a:t>THANK YOU</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42852"/>
            <a:ext cx="7772400" cy="1470025"/>
          </a:xfrm>
        </p:spPr>
        <p:txBody>
          <a:bodyPr/>
          <a:lstStyle/>
          <a:p>
            <a:r>
              <a:rPr lang="en-IN" sz="3200" b="1" dirty="0" smtClean="0">
                <a:latin typeface="Times New Roman" pitchFamily="18" charset="0"/>
                <a:cs typeface="Times New Roman" pitchFamily="18" charset="0"/>
              </a:rPr>
              <a:t>TITLE</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1285860"/>
            <a:ext cx="6400800" cy="4357718"/>
          </a:xfrm>
        </p:spPr>
        <p:txBody>
          <a:bodyPr>
            <a:normAutofit/>
          </a:bodyPr>
          <a:lstStyle/>
          <a:p>
            <a:r>
              <a:rPr lang="en-IN" sz="2000" b="1" dirty="0" smtClean="0">
                <a:solidFill>
                  <a:schemeClr val="tx1"/>
                </a:solidFill>
                <a:latin typeface="Times New Roman" pitchFamily="18" charset="0"/>
                <a:cs typeface="Times New Roman" pitchFamily="18" charset="0"/>
              </a:rPr>
              <a:t>PERFORMANCE AND ANAIYSIS OF PARABOLIC TROUGH COLLECTOR USING PHASE CHANGE MATERIAL</a:t>
            </a:r>
          </a:p>
          <a:p>
            <a:endParaRPr lang="en-IN" sz="2000" b="1" dirty="0" smtClean="0">
              <a:solidFill>
                <a:schemeClr val="tx1"/>
              </a:solidFill>
              <a:latin typeface="Times New Roman" pitchFamily="18" charset="0"/>
              <a:cs typeface="Times New Roman" pitchFamily="18" charset="0"/>
            </a:endParaRPr>
          </a:p>
          <a:p>
            <a:endParaRPr lang="en-IN" sz="2000" b="1" dirty="0" smtClean="0">
              <a:solidFill>
                <a:schemeClr val="tx1"/>
              </a:solidFill>
              <a:latin typeface="Times New Roman" pitchFamily="18" charset="0"/>
              <a:cs typeface="Times New Roman" pitchFamily="18" charset="0"/>
            </a:endParaRPr>
          </a:p>
          <a:p>
            <a:endParaRPr lang="en-IN" sz="2000" b="1" dirty="0" smtClean="0">
              <a:solidFill>
                <a:schemeClr val="tx1"/>
              </a:solidFill>
              <a:latin typeface="Times New Roman" pitchFamily="18" charset="0"/>
              <a:cs typeface="Times New Roman" pitchFamily="18" charset="0"/>
            </a:endParaRPr>
          </a:p>
          <a:p>
            <a:pPr algn="l"/>
            <a:r>
              <a:rPr lang="en-IN" sz="1600" b="1" dirty="0" smtClean="0">
                <a:solidFill>
                  <a:schemeClr val="tx1"/>
                </a:solidFill>
                <a:latin typeface="Times New Roman" pitchFamily="18" charset="0"/>
                <a:cs typeface="Times New Roman" pitchFamily="18" charset="0"/>
              </a:rPr>
              <a:t>PRESENTED BY</a:t>
            </a:r>
          </a:p>
          <a:p>
            <a:pPr algn="l"/>
            <a:r>
              <a:rPr lang="en-IN" sz="1400" dirty="0" smtClean="0">
                <a:solidFill>
                  <a:schemeClr val="tx1"/>
                </a:solidFill>
                <a:latin typeface="Times New Roman" pitchFamily="18" charset="0"/>
                <a:cs typeface="Times New Roman" pitchFamily="18" charset="0"/>
              </a:rPr>
              <a:t>MR.  ANAND PRADIP  SHENDE</a:t>
            </a:r>
          </a:p>
          <a:p>
            <a:pPr algn="l"/>
            <a:r>
              <a:rPr lang="en-IN" sz="1400" dirty="0" smtClean="0">
                <a:solidFill>
                  <a:schemeClr val="tx1"/>
                </a:solidFill>
                <a:latin typeface="Times New Roman" pitchFamily="18" charset="0"/>
                <a:cs typeface="Times New Roman" pitchFamily="18" charset="0"/>
              </a:rPr>
              <a:t>MR. ADITYA  NARESH  AJMIRE</a:t>
            </a:r>
          </a:p>
          <a:p>
            <a:pPr algn="l"/>
            <a:r>
              <a:rPr lang="en-IN" sz="1400" dirty="0" smtClean="0">
                <a:solidFill>
                  <a:schemeClr val="tx1"/>
                </a:solidFill>
                <a:latin typeface="Times New Roman" pitchFamily="18" charset="0"/>
                <a:cs typeface="Times New Roman" pitchFamily="18" charset="0"/>
              </a:rPr>
              <a:t>MR. RUSHIKESH  NARAYAN  PATIL </a:t>
            </a:r>
          </a:p>
          <a:p>
            <a:pPr algn="l"/>
            <a:r>
              <a:rPr lang="en-IN" sz="1400" dirty="0" smtClean="0">
                <a:solidFill>
                  <a:schemeClr val="tx1"/>
                </a:solidFill>
                <a:latin typeface="Times New Roman" pitchFamily="18" charset="0"/>
                <a:cs typeface="Times New Roman" pitchFamily="18" charset="0"/>
              </a:rPr>
              <a:t>MR. NILESH  SHARADCHANDRA  GHOGARE</a:t>
            </a:r>
          </a:p>
          <a:p>
            <a:pPr algn="l"/>
            <a:endParaRPr lang="en-US" sz="2000" b="1" dirty="0">
              <a:solidFill>
                <a:schemeClr val="tx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0"/>
            <a:ext cx="7772400" cy="1470025"/>
          </a:xfrm>
        </p:spPr>
        <p:txBody>
          <a:bodyPr/>
          <a:lstStyle/>
          <a:p>
            <a:pPr algn="l"/>
            <a:r>
              <a:rPr lang="en-IN" sz="3200" b="1" dirty="0" smtClean="0">
                <a:latin typeface="Times New Roman" pitchFamily="18" charset="0"/>
                <a:cs typeface="Times New Roman" pitchFamily="18" charset="0"/>
              </a:rPr>
              <a:t>CONTENTS</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500034" y="1214422"/>
            <a:ext cx="6400800" cy="4286280"/>
          </a:xfrm>
          <a:solidFill>
            <a:schemeClr val="bg1"/>
          </a:solidFill>
          <a:ln>
            <a:solidFill>
              <a:schemeClr val="bg1"/>
            </a:solidFill>
          </a:ln>
        </p:spPr>
        <p:txBody>
          <a:bodyPr>
            <a:normAutofit/>
          </a:bodyPr>
          <a:lstStyle/>
          <a:p>
            <a:pPr marL="514350" indent="-514350" algn="l">
              <a:buFont typeface="Arial" pitchFamily="34" charset="0"/>
              <a:buChar char="•"/>
            </a:pPr>
            <a:r>
              <a:rPr lang="en-US" sz="2000" dirty="0" smtClean="0">
                <a:solidFill>
                  <a:schemeClr val="tx1"/>
                </a:solidFill>
                <a:latin typeface="Times New Roman" pitchFamily="18" charset="0"/>
                <a:cs typeface="Times New Roman" pitchFamily="18" charset="0"/>
              </a:rPr>
              <a:t>INTRODUCTION</a:t>
            </a:r>
          </a:p>
          <a:p>
            <a:pPr marL="514350" indent="-514350" algn="l">
              <a:buFont typeface="Arial" pitchFamily="34" charset="0"/>
              <a:buChar char="•"/>
            </a:pPr>
            <a:r>
              <a:rPr lang="en-IN" sz="2000" dirty="0" smtClean="0">
                <a:solidFill>
                  <a:schemeClr val="tx1"/>
                </a:solidFill>
                <a:latin typeface="Times New Roman" pitchFamily="18" charset="0"/>
                <a:cs typeface="Times New Roman" pitchFamily="18" charset="0"/>
              </a:rPr>
              <a:t>LITERATURE REVIEW </a:t>
            </a:r>
            <a:endParaRPr lang="en-US" sz="2000" dirty="0" smtClean="0">
              <a:solidFill>
                <a:schemeClr val="tx1"/>
              </a:solidFill>
              <a:latin typeface="Times New Roman" pitchFamily="18" charset="0"/>
              <a:cs typeface="Times New Roman" pitchFamily="18" charset="0"/>
            </a:endParaRPr>
          </a:p>
          <a:p>
            <a:pPr marL="514350" indent="-514350" algn="l">
              <a:buFont typeface="Arial" pitchFamily="34" charset="0"/>
              <a:buChar char="•"/>
            </a:pPr>
            <a:r>
              <a:rPr lang="en-US" sz="2000" dirty="0" smtClean="0">
                <a:solidFill>
                  <a:schemeClr val="tx1"/>
                </a:solidFill>
                <a:latin typeface="Times New Roman" pitchFamily="18" charset="0"/>
                <a:cs typeface="Times New Roman" pitchFamily="18" charset="0"/>
              </a:rPr>
              <a:t>METHODOLOGY  </a:t>
            </a:r>
          </a:p>
          <a:p>
            <a:pPr marL="514350" indent="-514350" algn="l">
              <a:buFont typeface="Arial" pitchFamily="34" charset="0"/>
              <a:buChar char="•"/>
            </a:pPr>
            <a:r>
              <a:rPr lang="en-IN" sz="2000" dirty="0" smtClean="0">
                <a:solidFill>
                  <a:schemeClr val="tx1"/>
                </a:solidFill>
                <a:latin typeface="Times New Roman" pitchFamily="18" charset="0"/>
                <a:cs typeface="Times New Roman" pitchFamily="18" charset="0"/>
              </a:rPr>
              <a:t>PROJECT PLAN </a:t>
            </a:r>
          </a:p>
          <a:p>
            <a:pPr marL="514350" indent="-514350" algn="l">
              <a:buFont typeface="Arial" pitchFamily="34" charset="0"/>
              <a:buChar char="•"/>
            </a:pPr>
            <a:r>
              <a:rPr lang="en-IN" sz="2000" dirty="0" smtClean="0">
                <a:solidFill>
                  <a:schemeClr val="tx1"/>
                </a:solidFill>
                <a:latin typeface="Times New Roman" pitchFamily="18" charset="0"/>
                <a:cs typeface="Times New Roman" pitchFamily="18" charset="0"/>
              </a:rPr>
              <a:t>LAYOUT OF PROJECT </a:t>
            </a:r>
            <a:endParaRPr lang="en-US" sz="2000" dirty="0" smtClean="0">
              <a:solidFill>
                <a:schemeClr val="tx1"/>
              </a:solidFill>
              <a:latin typeface="Times New Roman" pitchFamily="18" charset="0"/>
              <a:cs typeface="Times New Roman" pitchFamily="18" charset="0"/>
            </a:endParaRPr>
          </a:p>
          <a:p>
            <a:pPr marL="514350" indent="-514350" algn="l">
              <a:buFont typeface="Arial" pitchFamily="34" charset="0"/>
              <a:buChar char="•"/>
            </a:pPr>
            <a:r>
              <a:rPr lang="en-IN" sz="2000" dirty="0" smtClean="0">
                <a:solidFill>
                  <a:schemeClr val="tx1"/>
                </a:solidFill>
                <a:latin typeface="Times New Roman" pitchFamily="18" charset="0"/>
                <a:cs typeface="Times New Roman" pitchFamily="18" charset="0"/>
              </a:rPr>
              <a:t>BASIC COMPONENTS</a:t>
            </a:r>
          </a:p>
          <a:p>
            <a:pPr marL="514350" indent="-514350" algn="l">
              <a:buFont typeface="Arial" pitchFamily="34" charset="0"/>
              <a:buChar char="•"/>
            </a:pPr>
            <a:r>
              <a:rPr lang="en-IN" sz="2000" dirty="0" smtClean="0">
                <a:solidFill>
                  <a:schemeClr val="tx1"/>
                </a:solidFill>
                <a:latin typeface="Times New Roman" pitchFamily="18" charset="0"/>
                <a:cs typeface="Times New Roman" pitchFamily="18" charset="0"/>
              </a:rPr>
              <a:t>PROCESS LIST </a:t>
            </a:r>
          </a:p>
          <a:p>
            <a:pPr marL="514350" indent="-514350" algn="l">
              <a:buFont typeface="Arial" pitchFamily="34" charset="0"/>
              <a:buChar char="•"/>
            </a:pPr>
            <a:r>
              <a:rPr lang="en-IN" sz="2000" dirty="0" smtClean="0">
                <a:solidFill>
                  <a:schemeClr val="tx1"/>
                </a:solidFill>
                <a:latin typeface="Times New Roman" pitchFamily="18" charset="0"/>
                <a:cs typeface="Times New Roman" pitchFamily="18" charset="0"/>
              </a:rPr>
              <a:t>COST ESTIMATION </a:t>
            </a:r>
          </a:p>
          <a:p>
            <a:pPr marL="514350" indent="-514350" algn="l">
              <a:buFont typeface="Arial" pitchFamily="34" charset="0"/>
              <a:buChar char="•"/>
            </a:pPr>
            <a:r>
              <a:rPr lang="en-IN" sz="2000" dirty="0" smtClean="0">
                <a:solidFill>
                  <a:schemeClr val="tx1"/>
                </a:solidFill>
                <a:latin typeface="Times New Roman" pitchFamily="18" charset="0"/>
                <a:cs typeface="Times New Roman" pitchFamily="18" charset="0"/>
              </a:rPr>
              <a:t>REFRENCE  </a:t>
            </a:r>
          </a:p>
          <a:p>
            <a:pPr marL="514350" indent="-514350" algn="l">
              <a:buFont typeface="Arial" pitchFamily="34" charset="0"/>
              <a:buChar char="•"/>
            </a:pPr>
            <a:endParaRPr lang="en-US" sz="2000" dirty="0">
              <a:solidFill>
                <a:schemeClr val="tx1"/>
              </a:solidFill>
              <a:latin typeface="Times New Roman" pitchFamily="18" charset="0"/>
              <a:cs typeface="Times New Roman" pitchFamily="18" charset="0"/>
            </a:endParaRPr>
          </a:p>
          <a:p>
            <a:pPr marL="514350" indent="-514350" algn="l">
              <a:buFont typeface="Arial" pitchFamily="34" charset="0"/>
              <a:buChar char="•"/>
            </a:pPr>
            <a:endParaRPr lang="en-US" sz="2400" dirty="0" smtClean="0">
              <a:latin typeface="Times New Roman" pitchFamily="18" charset="0"/>
              <a:cs typeface="Times New Roman" pitchFamily="18" charset="0"/>
            </a:endParaRPr>
          </a:p>
          <a:p>
            <a:pPr marL="514350" indent="-514350" algn="l">
              <a:buFont typeface="Arial" pitchFamily="34" charset="0"/>
              <a:buChar char="•"/>
            </a:pPr>
            <a:endParaRPr lang="en-US" sz="2400" dirty="0">
              <a:latin typeface="Times New Roman" pitchFamily="18" charset="0"/>
              <a:cs typeface="Times New Roman" pitchFamily="18" charset="0"/>
            </a:endParaRPr>
          </a:p>
          <a:p>
            <a:pPr marL="514350" indent="-514350" algn="l">
              <a:buFont typeface="Arial" pitchFamily="34" charset="0"/>
              <a:buChar char="•"/>
            </a:pPr>
            <a:endParaRPr lang="en-US" sz="2400" dirty="0">
              <a:latin typeface="Times New Roman" pitchFamily="18" charset="0"/>
              <a:cs typeface="Times New Roman" pitchFamily="18" charset="0"/>
            </a:endParaRPr>
          </a:p>
          <a:p>
            <a:pPr marL="514350" indent="-514350" algn="l">
              <a:buFont typeface="Arial" pitchFamily="34" charset="0"/>
              <a:buChar char="•"/>
            </a:pPr>
            <a:endParaRPr lang="en-IN" sz="2400" dirty="0" smtClean="0">
              <a:latin typeface="Times New Roman" pitchFamily="18" charset="0"/>
              <a:cs typeface="Times New Roman" pitchFamily="18" charset="0"/>
            </a:endParaRPr>
          </a:p>
          <a:p>
            <a:pPr algn="l">
              <a:buFont typeface="Arial" pitchFamily="34" charset="0"/>
              <a:buChar char="•"/>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662" y="142852"/>
            <a:ext cx="7072362" cy="642942"/>
          </a:xfrm>
        </p:spPr>
        <p:txBody>
          <a:bodyPr>
            <a:normAutofit fontScale="90000"/>
          </a:bodyPr>
          <a:lstStyle/>
          <a:p>
            <a:r>
              <a:rPr lang="en-US" b="1" dirty="0"/>
              <a:t> </a:t>
            </a:r>
            <a:r>
              <a:rPr lang="en-US" dirty="0"/>
              <a:t/>
            </a:r>
            <a:br>
              <a:rPr lang="en-US" dirty="0"/>
            </a:br>
            <a:r>
              <a:rPr lang="en-US" sz="3600" b="1" dirty="0">
                <a:latin typeface="Times New Roman" pitchFamily="18" charset="0"/>
                <a:cs typeface="Times New Roman" pitchFamily="18" charset="0"/>
              </a:rPr>
              <a:t>INTRODUCTION</a:t>
            </a:r>
            <a:r>
              <a:rPr lang="en-US" dirty="0"/>
              <a:t/>
            </a:r>
            <a:br>
              <a:rPr lang="en-US" dirty="0"/>
            </a:br>
            <a:endParaRPr lang="en-US" dirty="0"/>
          </a:p>
        </p:txBody>
      </p:sp>
      <p:sp>
        <p:nvSpPr>
          <p:cNvPr id="3" name="Subtitle 2"/>
          <p:cNvSpPr>
            <a:spLocks noGrp="1"/>
          </p:cNvSpPr>
          <p:nvPr>
            <p:ph type="subTitle" idx="1"/>
          </p:nvPr>
        </p:nvSpPr>
        <p:spPr>
          <a:xfrm>
            <a:off x="714348" y="928670"/>
            <a:ext cx="7643866" cy="5000660"/>
          </a:xfrm>
        </p:spPr>
        <p:txBody>
          <a:bodyPr>
            <a:noAutofit/>
          </a:bodyPr>
          <a:lstStyle/>
          <a:p>
            <a:pPr algn="just">
              <a:buFont typeface="Arial" pitchFamily="34" charset="0"/>
              <a:buChar char="•"/>
            </a:pPr>
            <a:r>
              <a:rPr lang="en-US" sz="1800" dirty="0" smtClean="0">
                <a:solidFill>
                  <a:schemeClr val="tx1"/>
                </a:solidFill>
                <a:latin typeface="Times New Roman" pitchFamily="18" charset="0"/>
                <a:cs typeface="Times New Roman" pitchFamily="18" charset="0"/>
              </a:rPr>
              <a:t>E</a:t>
            </a:r>
            <a:r>
              <a:rPr lang="en-US" sz="1600" dirty="0" smtClean="0">
                <a:solidFill>
                  <a:schemeClr val="tx1"/>
                </a:solidFill>
                <a:latin typeface="Times New Roman" pitchFamily="18" charset="0"/>
                <a:cs typeface="Times New Roman" pitchFamily="18" charset="0"/>
              </a:rPr>
              <a:t>nergy requirement is increasing day-by-day for all of us. Though the major demand comes in the form of electrical energy for domestic as well as the industrial sector, some of this demand can be reduced by appropriately utilizing </a:t>
            </a:r>
            <a:r>
              <a:rPr lang="en-US" sz="1600" dirty="0" err="1" smtClean="0">
                <a:solidFill>
                  <a:schemeClr val="tx1"/>
                </a:solidFill>
                <a:latin typeface="Times New Roman" pitchFamily="18" charset="0"/>
                <a:cs typeface="Times New Roman" pitchFamily="18" charset="0"/>
              </a:rPr>
              <a:t>ther</a:t>
            </a:r>
            <a:r>
              <a:rPr lang="en-US" sz="1600" dirty="0" smtClean="0">
                <a:solidFill>
                  <a:schemeClr val="tx1"/>
                </a:solidFill>
                <a:latin typeface="Times New Roman" pitchFamily="18" charset="0"/>
                <a:cs typeface="Times New Roman" pitchFamily="18" charset="0"/>
              </a:rPr>
              <a:t>- mal energy available via solar radiation. Phase change mate- </a:t>
            </a:r>
            <a:r>
              <a:rPr lang="en-US" sz="1600" dirty="0" err="1" smtClean="0">
                <a:solidFill>
                  <a:schemeClr val="tx1"/>
                </a:solidFill>
                <a:latin typeface="Times New Roman" pitchFamily="18" charset="0"/>
                <a:cs typeface="Times New Roman" pitchFamily="18" charset="0"/>
              </a:rPr>
              <a:t>rial</a:t>
            </a:r>
            <a:r>
              <a:rPr lang="en-US" sz="1600" dirty="0" smtClean="0">
                <a:solidFill>
                  <a:schemeClr val="tx1"/>
                </a:solidFill>
                <a:latin typeface="Times New Roman" pitchFamily="18" charset="0"/>
                <a:cs typeface="Times New Roman" pitchFamily="18" charset="0"/>
              </a:rPr>
              <a:t> (commonly known as PCM), which has become an </a:t>
            </a:r>
            <a:r>
              <a:rPr lang="en-US" sz="1600" dirty="0" err="1" smtClean="0">
                <a:solidFill>
                  <a:schemeClr val="tx1"/>
                </a:solidFill>
                <a:latin typeface="Times New Roman" pitchFamily="18" charset="0"/>
                <a:cs typeface="Times New Roman" pitchFamily="18" charset="0"/>
              </a:rPr>
              <a:t>attrac</a:t>
            </a:r>
            <a:r>
              <a:rPr lang="en-US" sz="1600" dirty="0" smtClean="0">
                <a:solidFill>
                  <a:schemeClr val="tx1"/>
                </a:solidFill>
                <a:latin typeface="Times New Roman" pitchFamily="18" charset="0"/>
                <a:cs typeface="Times New Roman" pitchFamily="18" charset="0"/>
              </a:rPr>
              <a:t>- </a:t>
            </a:r>
            <a:r>
              <a:rPr lang="en-US" sz="1600" dirty="0" err="1" smtClean="0">
                <a:solidFill>
                  <a:schemeClr val="tx1"/>
                </a:solidFill>
                <a:latin typeface="Times New Roman" pitchFamily="18" charset="0"/>
                <a:cs typeface="Times New Roman" pitchFamily="18" charset="0"/>
              </a:rPr>
              <a:t>tive</a:t>
            </a:r>
            <a:r>
              <a:rPr lang="en-US" sz="1600" dirty="0" smtClean="0">
                <a:solidFill>
                  <a:schemeClr val="tx1"/>
                </a:solidFill>
                <a:latin typeface="Times New Roman" pitchFamily="18" charset="0"/>
                <a:cs typeface="Times New Roman" pitchFamily="18" charset="0"/>
              </a:rPr>
              <a:t> means to store thermal energy, has a wide range of applications in today's world. This article explains the PCM- based technology, its principle and its numerous applications in everyday life.</a:t>
            </a:r>
          </a:p>
          <a:p>
            <a:pPr algn="l">
              <a:buFont typeface="Arial" pitchFamily="34" charset="0"/>
              <a:buChar char="•"/>
            </a:pPr>
            <a:r>
              <a:rPr lang="en-US" sz="1800" dirty="0" smtClean="0">
                <a:solidFill>
                  <a:schemeClr val="tx1"/>
                </a:solidFill>
                <a:latin typeface="Times New Roman" pitchFamily="18" charset="0"/>
                <a:cs typeface="Times New Roman" pitchFamily="18" charset="0"/>
              </a:rPr>
              <a:t>A</a:t>
            </a:r>
            <a:r>
              <a:rPr lang="en-US" sz="1600" dirty="0" smtClean="0">
                <a:solidFill>
                  <a:schemeClr val="tx1"/>
                </a:solidFill>
                <a:latin typeface="Times New Roman" pitchFamily="18" charset="0"/>
                <a:cs typeface="Times New Roman" pitchFamily="18" charset="0"/>
              </a:rPr>
              <a:t>fter the 20th century, many countries have focused on renewable sources of energy for thermal and electricity production. The general objective is to reduce the environmental impact due to the increased use of fossil fuels. The dominant renewable energy source is solar energy, and many technologies were developed to exploit this resource, such as thermal plants and </a:t>
            </a:r>
            <a:r>
              <a:rPr lang="en-US" sz="1600" dirty="0" err="1" smtClean="0">
                <a:solidFill>
                  <a:schemeClr val="tx1"/>
                </a:solidFill>
                <a:latin typeface="Times New Roman" pitchFamily="18" charset="0"/>
                <a:cs typeface="Times New Roman" pitchFamily="18" charset="0"/>
              </a:rPr>
              <a:t>photovoltaics</a:t>
            </a:r>
            <a:r>
              <a:rPr lang="en-US" sz="1600" dirty="0" smtClean="0">
                <a:solidFill>
                  <a:schemeClr val="tx1"/>
                </a:solidFill>
                <a:latin typeface="Times New Roman" pitchFamily="18" charset="0"/>
                <a:cs typeface="Times New Roman" pitchFamily="18" charset="0"/>
              </a:rPr>
              <a:t>.</a:t>
            </a:r>
          </a:p>
          <a:p>
            <a:pPr algn="l">
              <a:buFont typeface="Arial" pitchFamily="34" charset="0"/>
              <a:buChar char="•"/>
            </a:pPr>
            <a:r>
              <a:rPr lang="en-US" sz="1800" dirty="0" smtClean="0">
                <a:solidFill>
                  <a:schemeClr val="tx1"/>
                </a:solidFill>
                <a:latin typeface="Times New Roman" pitchFamily="18" charset="0"/>
                <a:cs typeface="Times New Roman" pitchFamily="18" charset="0"/>
              </a:rPr>
              <a:t>T</a:t>
            </a:r>
            <a:r>
              <a:rPr lang="en-US" sz="1600" dirty="0" smtClean="0">
                <a:solidFill>
                  <a:schemeClr val="tx1"/>
                </a:solidFill>
                <a:latin typeface="Times New Roman" pitchFamily="18" charset="0"/>
                <a:cs typeface="Times New Roman" pitchFamily="18" charset="0"/>
              </a:rPr>
              <a:t>hus, the use of PTC systems is the most appropriate for a wide range of applications in industries and can contribute to their thermal energy production, that could have had significant economic, environmental, and social impacts. Particularly, the industry where such a system is installed, could be independent of the fluctuation of the fuel costs and this could stabilize the final product prices produced by that industry at a lower level. The energy safety that results from the lower dependence of the fuel suppliers is the most significant motivation for this kind of investment. The application of these systems, in addition to the short payback times offered for various industries, could also help to mitigate the global climate change phenomena, as less fossil fuel consumption could lead to less environmental pollution, and thus they help to achieve a healthier living environment.</a:t>
            </a:r>
            <a:endParaRPr lang="en-US" sz="16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42852"/>
            <a:ext cx="7772400" cy="1470025"/>
          </a:xfrm>
        </p:spPr>
        <p:txBody>
          <a:bodyPr>
            <a:normAutofit/>
          </a:bodyPr>
          <a:lstStyle/>
          <a:p>
            <a:r>
              <a:rPr lang="en-US" sz="3200" b="1" dirty="0" smtClean="0">
                <a:ln w="0"/>
                <a:effectLst>
                  <a:outerShdw blurRad="38100" dist="19050" dir="2700000" algn="tl" rotWithShape="0">
                    <a:schemeClr val="dk1">
                      <a:alpha val="40000"/>
                    </a:schemeClr>
                  </a:outerShdw>
                </a:effectLst>
                <a:latin typeface="Times New Roman" pitchFamily="18" charset="0"/>
                <a:cs typeface="Times New Roman" pitchFamily="18" charset="0"/>
              </a:rPr>
              <a:t>LITERATURE REVIEW</a:t>
            </a:r>
            <a:r>
              <a:rPr lang="en-IN" sz="3200" dirty="0" smtClean="0"/>
              <a:t/>
            </a:r>
            <a:br>
              <a:rPr lang="en-IN" sz="3200" dirty="0" smtClean="0"/>
            </a:b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357158" y="1071546"/>
            <a:ext cx="8429684" cy="5500726"/>
          </a:xfrm>
        </p:spPr>
        <p:txBody>
          <a:bodyPr>
            <a:normAutofit fontScale="62500" lnSpcReduction="20000"/>
          </a:bodyPr>
          <a:lstStyle/>
          <a:p>
            <a:pPr algn="l"/>
            <a:r>
              <a:rPr lang="en-US" sz="2500" b="1" dirty="0" err="1" smtClean="0">
                <a:solidFill>
                  <a:schemeClr val="tx1"/>
                </a:solidFill>
                <a:latin typeface="Times New Roman" pitchFamily="18" charset="0"/>
                <a:cs typeface="Times New Roman" pitchFamily="18" charset="0"/>
              </a:rPr>
              <a:t>Yogesh</a:t>
            </a:r>
            <a:r>
              <a:rPr lang="en-US" sz="2500" b="1" dirty="0" smtClean="0">
                <a:solidFill>
                  <a:schemeClr val="tx1"/>
                </a:solidFill>
                <a:latin typeface="Times New Roman" pitchFamily="18" charset="0"/>
                <a:cs typeface="Times New Roman" pitchFamily="18" charset="0"/>
              </a:rPr>
              <a:t> </a:t>
            </a:r>
            <a:r>
              <a:rPr lang="en-US" sz="2500" b="1" dirty="0" err="1" smtClean="0">
                <a:solidFill>
                  <a:schemeClr val="tx1"/>
                </a:solidFill>
                <a:latin typeface="Times New Roman" pitchFamily="18" charset="0"/>
                <a:cs typeface="Times New Roman" pitchFamily="18" charset="0"/>
              </a:rPr>
              <a:t>nayak</a:t>
            </a:r>
            <a:r>
              <a:rPr lang="en-US" sz="2500" b="1" dirty="0" smtClean="0">
                <a:solidFill>
                  <a:schemeClr val="tx1"/>
                </a:solidFill>
                <a:latin typeface="Times New Roman" pitchFamily="18" charset="0"/>
                <a:cs typeface="Times New Roman" pitchFamily="18" charset="0"/>
              </a:rPr>
              <a:t>(2010):-His main area of research activity is Power System, Renewable Energy and Heat Transfer  </a:t>
            </a:r>
            <a:endParaRPr lang="en-US" sz="2500" dirty="0" smtClean="0">
              <a:solidFill>
                <a:schemeClr val="tx1"/>
              </a:solidFill>
              <a:latin typeface="Times New Roman" pitchFamily="18" charset="0"/>
              <a:cs typeface="Times New Roman" pitchFamily="18" charset="0"/>
            </a:endParaRPr>
          </a:p>
          <a:p>
            <a:pPr algn="l"/>
            <a:r>
              <a:rPr lang="en-US" sz="2500" dirty="0" smtClean="0">
                <a:solidFill>
                  <a:schemeClr val="tx1"/>
                </a:solidFill>
                <a:latin typeface="Times New Roman" pitchFamily="18" charset="0"/>
                <a:cs typeface="Times New Roman" pitchFamily="18" charset="0"/>
              </a:rPr>
              <a:t>        Performance prediction of absorber tube of Parabolic Trough Concentrator with the enhancement of heat transfer by varying the width of twisted tape inserts. Mathematical expressions have developed for the model to simulate the results for prediction of performance using C++ program. On the basis of simulated results, variation of </a:t>
            </a:r>
            <a:r>
              <a:rPr lang="en-US" sz="2500" dirty="0" err="1" smtClean="0">
                <a:solidFill>
                  <a:schemeClr val="tx1"/>
                </a:solidFill>
                <a:latin typeface="Times New Roman" pitchFamily="18" charset="0"/>
                <a:cs typeface="Times New Roman" pitchFamily="18" charset="0"/>
              </a:rPr>
              <a:t>Nusselt</a:t>
            </a:r>
            <a:r>
              <a:rPr lang="en-US" sz="2500" dirty="0" smtClean="0">
                <a:solidFill>
                  <a:schemeClr val="tx1"/>
                </a:solidFill>
                <a:latin typeface="Times New Roman" pitchFamily="18" charset="0"/>
                <a:cs typeface="Times New Roman" pitchFamily="18" charset="0"/>
              </a:rPr>
              <a:t> number, Friction factor and overall enhancement with Reynolds number and twist ratio for different values of the width of twist tape inserts have been studied.</a:t>
            </a:r>
          </a:p>
          <a:p>
            <a:pPr algn="l"/>
            <a:r>
              <a:rPr lang="en-US" sz="2500" b="1" dirty="0" smtClean="0">
                <a:solidFill>
                  <a:schemeClr val="tx1"/>
                </a:solidFill>
                <a:latin typeface="Times New Roman" pitchFamily="18" charset="0"/>
                <a:cs typeface="Times New Roman" pitchFamily="18" charset="0"/>
              </a:rPr>
              <a:t>Dr. U. K. </a:t>
            </a:r>
            <a:r>
              <a:rPr lang="en-US" sz="2500" b="1" dirty="0" err="1" smtClean="0">
                <a:solidFill>
                  <a:schemeClr val="tx1"/>
                </a:solidFill>
                <a:latin typeface="Times New Roman" pitchFamily="18" charset="0"/>
                <a:cs typeface="Times New Roman" pitchFamily="18" charset="0"/>
              </a:rPr>
              <a:t>Sinha</a:t>
            </a:r>
            <a:r>
              <a:rPr lang="en-US" sz="2500" b="1" dirty="0" smtClean="0">
                <a:solidFill>
                  <a:schemeClr val="tx1"/>
                </a:solidFill>
                <a:latin typeface="Times New Roman" pitchFamily="18" charset="0"/>
                <a:cs typeface="Times New Roman" pitchFamily="18" charset="0"/>
              </a:rPr>
              <a:t>(2010):- his research interests are in the area is Renewable Energy</a:t>
            </a:r>
            <a:endParaRPr lang="en-US" sz="2500" dirty="0" smtClean="0">
              <a:solidFill>
                <a:schemeClr val="tx1"/>
              </a:solidFill>
              <a:latin typeface="Times New Roman" pitchFamily="18" charset="0"/>
              <a:cs typeface="Times New Roman" pitchFamily="18" charset="0"/>
            </a:endParaRPr>
          </a:p>
          <a:p>
            <a:pPr algn="l"/>
            <a:r>
              <a:rPr lang="en-US" sz="2500" dirty="0" smtClean="0">
                <a:solidFill>
                  <a:schemeClr val="tx1"/>
                </a:solidFill>
                <a:latin typeface="Times New Roman" pitchFamily="18" charset="0"/>
                <a:cs typeface="Times New Roman" pitchFamily="18" charset="0"/>
              </a:rPr>
              <a:t>India is the fastest growing country, and Indian industries are growing faster than other developing countries to support Make in India initiative. With the technological advancement, every Indians are using multiple gadgets, applications to ensure their comfortable lifestyles resulted per capita consumption of electrical energy in India is increasing day by day. To meet the industrial, commercial, and residential power demand, India is increasing power generation capacity on every year, but the major challenges to generate the conventional power are sharp depletion of fossil fuels as country like India primarily depends on fossil fuels for power generation. </a:t>
            </a:r>
          </a:p>
          <a:p>
            <a:pPr algn="l"/>
            <a:r>
              <a:rPr lang="en-US" sz="2500" b="1" dirty="0" smtClean="0">
                <a:solidFill>
                  <a:schemeClr val="tx1"/>
                </a:solidFill>
                <a:latin typeface="Times New Roman" pitchFamily="18" charset="0"/>
                <a:cs typeface="Times New Roman" pitchFamily="18" charset="0"/>
              </a:rPr>
              <a:t>Dr. P. Kumar(2011):-his research interests are in the areas of Thermal Engineering, Refrigeration &amp; Air Conditioning</a:t>
            </a:r>
            <a:endParaRPr lang="en-US" sz="2500" dirty="0" smtClean="0">
              <a:solidFill>
                <a:schemeClr val="tx1"/>
              </a:solidFill>
              <a:latin typeface="Times New Roman" pitchFamily="18" charset="0"/>
              <a:cs typeface="Times New Roman" pitchFamily="18" charset="0"/>
            </a:endParaRPr>
          </a:p>
          <a:p>
            <a:pPr algn="l"/>
            <a:r>
              <a:rPr lang="en-US" sz="2500" dirty="0" smtClean="0">
                <a:solidFill>
                  <a:schemeClr val="tx1"/>
                </a:solidFill>
                <a:latin typeface="Times New Roman" pitchFamily="18" charset="0"/>
                <a:cs typeface="Times New Roman" pitchFamily="18" charset="0"/>
              </a:rPr>
              <a:t>Performance prediction of STPTCS has been studied by enhancement of heat transfer rate using </a:t>
            </a:r>
            <a:r>
              <a:rPr lang="en-US" sz="2500" dirty="0" err="1" smtClean="0">
                <a:solidFill>
                  <a:schemeClr val="tx1"/>
                </a:solidFill>
                <a:latin typeface="Times New Roman" pitchFamily="18" charset="0"/>
                <a:cs typeface="Times New Roman" pitchFamily="18" charset="0"/>
              </a:rPr>
              <a:t>nanofluid</a:t>
            </a:r>
            <a:r>
              <a:rPr lang="en-US" sz="2500" dirty="0" smtClean="0">
                <a:solidFill>
                  <a:schemeClr val="tx1"/>
                </a:solidFill>
                <a:latin typeface="Times New Roman" pitchFamily="18" charset="0"/>
                <a:cs typeface="Times New Roman" pitchFamily="18" charset="0"/>
              </a:rPr>
              <a:t>, plain twisted tape and nail twisted tape inserts. </a:t>
            </a:r>
            <a:r>
              <a:rPr lang="en-US" sz="2500" dirty="0" err="1" smtClean="0">
                <a:solidFill>
                  <a:schemeClr val="tx1"/>
                </a:solidFill>
                <a:latin typeface="Times New Roman" pitchFamily="18" charset="0"/>
                <a:cs typeface="Times New Roman" pitchFamily="18" charset="0"/>
              </a:rPr>
              <a:t>Nanofluid</a:t>
            </a:r>
            <a:r>
              <a:rPr lang="en-US" sz="2500" dirty="0" smtClean="0">
                <a:solidFill>
                  <a:schemeClr val="tx1"/>
                </a:solidFill>
                <a:latin typeface="Times New Roman" pitchFamily="18" charset="0"/>
                <a:cs typeface="Times New Roman" pitchFamily="18" charset="0"/>
              </a:rPr>
              <a:t> and twisted tape inserts based STPTCS are commonly used in the area as such as industries, heating and cooling for buildings, thermal power plants, solar cooker, automobiles etc. This paper provides enhancement and performance prediction in heat transfer in absorber tube of concentrator using </a:t>
            </a:r>
            <a:r>
              <a:rPr lang="en-US" sz="2500" dirty="0" err="1" smtClean="0">
                <a:solidFill>
                  <a:schemeClr val="tx1"/>
                </a:solidFill>
                <a:latin typeface="Times New Roman" pitchFamily="18" charset="0"/>
                <a:cs typeface="Times New Roman" pitchFamily="18" charset="0"/>
              </a:rPr>
              <a:t>nanofluid</a:t>
            </a:r>
            <a:r>
              <a:rPr lang="en-US" sz="2500" dirty="0" smtClean="0">
                <a:solidFill>
                  <a:schemeClr val="tx1"/>
                </a:solidFill>
                <a:latin typeface="Times New Roman" pitchFamily="18" charset="0"/>
                <a:cs typeface="Times New Roman" pitchFamily="18" charset="0"/>
              </a:rPr>
              <a:t> and twisted tape inserts.</a:t>
            </a:r>
          </a:p>
          <a:p>
            <a:pPr algn="l"/>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42853"/>
            <a:ext cx="7772400" cy="857256"/>
          </a:xfrm>
        </p:spPr>
        <p:txBody>
          <a:bodyPr>
            <a:noAutofit/>
          </a:bodyPr>
          <a:lstStyle/>
          <a:p>
            <a:r>
              <a:rPr lang="en-US" sz="3200" b="1" dirty="0" smtClean="0">
                <a:ln w="0"/>
                <a:effectLst>
                  <a:outerShdw blurRad="38100" dist="19050" dir="2700000" algn="tl" rotWithShape="0">
                    <a:schemeClr val="dk1">
                      <a:alpha val="40000"/>
                    </a:schemeClr>
                  </a:outerShdw>
                </a:effectLst>
                <a:latin typeface="Times New Roman" pitchFamily="18" charset="0"/>
                <a:cs typeface="Times New Roman" pitchFamily="18" charset="0"/>
              </a:rPr>
              <a:t>METHODOLOGY</a:t>
            </a:r>
            <a:r>
              <a:rPr lang="en-IN" sz="3200" dirty="0" smtClean="0"/>
              <a:t/>
            </a:r>
            <a:br>
              <a:rPr lang="en-IN" sz="3200" dirty="0" smtClean="0"/>
            </a:br>
            <a:endParaRPr lang="en-US" sz="3200" dirty="0"/>
          </a:p>
        </p:txBody>
      </p:sp>
      <p:sp>
        <p:nvSpPr>
          <p:cNvPr id="3" name="Subtitle 2"/>
          <p:cNvSpPr>
            <a:spLocks noGrp="1"/>
          </p:cNvSpPr>
          <p:nvPr>
            <p:ph type="subTitle" idx="1"/>
          </p:nvPr>
        </p:nvSpPr>
        <p:spPr>
          <a:xfrm>
            <a:off x="142844" y="500042"/>
            <a:ext cx="8643998" cy="6357958"/>
          </a:xfrm>
          <a:solidFill>
            <a:schemeClr val="bg1"/>
          </a:solidFill>
        </p:spPr>
        <p:txBody>
          <a:bodyPr>
            <a:noAutofit/>
          </a:bodyPr>
          <a:lstStyle/>
          <a:p>
            <a:r>
              <a:rPr lang="en-US" sz="1600" dirty="0" smtClean="0">
                <a:solidFill>
                  <a:schemeClr val="tx1"/>
                </a:solidFill>
                <a:latin typeface="Times New Roman" pitchFamily="18" charset="0"/>
                <a:cs typeface="Times New Roman" pitchFamily="18" charset="0"/>
              </a:rPr>
              <a:t>General survey</a:t>
            </a:r>
          </a:p>
          <a:p>
            <a:r>
              <a:rPr lang="en-US" sz="1600" dirty="0" smtClean="0">
                <a:solidFill>
                  <a:schemeClr val="tx1"/>
                </a:solidFill>
                <a:latin typeface="Times New Roman" pitchFamily="18" charset="0"/>
                <a:cs typeface="Times New Roman" pitchFamily="18" charset="0"/>
              </a:rPr>
              <a:t> </a:t>
            </a:r>
          </a:p>
          <a:p>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  Material selection</a:t>
            </a:r>
          </a:p>
          <a:p>
            <a:r>
              <a:rPr lang="en-US" sz="1600" dirty="0" smtClean="0">
                <a:solidFill>
                  <a:schemeClr val="tx1"/>
                </a:solidFill>
                <a:latin typeface="Times New Roman" pitchFamily="18" charset="0"/>
                <a:cs typeface="Times New Roman" pitchFamily="18" charset="0"/>
              </a:rPr>
              <a:t> </a:t>
            </a:r>
          </a:p>
          <a:p>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 List of components</a:t>
            </a:r>
          </a:p>
          <a:p>
            <a:r>
              <a:rPr lang="en-US" sz="1600" dirty="0" smtClean="0">
                <a:solidFill>
                  <a:schemeClr val="tx1"/>
                </a:solidFill>
                <a:latin typeface="Times New Roman" pitchFamily="18" charset="0"/>
                <a:cs typeface="Times New Roman" pitchFamily="18" charset="0"/>
              </a:rPr>
              <a:t> </a:t>
            </a:r>
          </a:p>
          <a:p>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Design of  solar collector</a:t>
            </a:r>
          </a:p>
          <a:p>
            <a:r>
              <a:rPr lang="en-US" sz="1600" dirty="0" smtClean="0">
                <a:solidFill>
                  <a:schemeClr val="tx1"/>
                </a:solidFill>
                <a:latin typeface="Times New Roman" pitchFamily="18" charset="0"/>
                <a:cs typeface="Times New Roman" pitchFamily="18" charset="0"/>
              </a:rPr>
              <a:t> </a:t>
            </a:r>
          </a:p>
          <a:p>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 Process chart</a:t>
            </a:r>
          </a:p>
          <a:p>
            <a:endParaRPr lang="en-US" sz="1600" dirty="0" smtClean="0">
              <a:solidFill>
                <a:schemeClr val="tx1"/>
              </a:solidFill>
              <a:latin typeface="Times New Roman" pitchFamily="18" charset="0"/>
              <a:cs typeface="Times New Roman" pitchFamily="18" charset="0"/>
            </a:endParaRPr>
          </a:p>
          <a:p>
            <a:r>
              <a:rPr lang="en-US" sz="1600" dirty="0" smtClean="0">
                <a:solidFill>
                  <a:schemeClr val="tx1"/>
                </a:solidFill>
                <a:latin typeface="Times New Roman" pitchFamily="18" charset="0"/>
                <a:cs typeface="Times New Roman" pitchFamily="18" charset="0"/>
              </a:rPr>
              <a:t> </a:t>
            </a:r>
          </a:p>
          <a:p>
            <a:r>
              <a:rPr lang="en-US" sz="1600" dirty="0" smtClean="0">
                <a:solidFill>
                  <a:schemeClr val="tx1"/>
                </a:solidFill>
                <a:latin typeface="Times New Roman" pitchFamily="18" charset="0"/>
                <a:cs typeface="Times New Roman" pitchFamily="18" charset="0"/>
              </a:rPr>
              <a:t>Cost Estimation</a:t>
            </a:r>
          </a:p>
          <a:p>
            <a:r>
              <a:rPr lang="en-US" sz="1600" dirty="0" smtClean="0">
                <a:solidFill>
                  <a:schemeClr val="tx1"/>
                </a:solidFill>
                <a:latin typeface="Times New Roman" pitchFamily="18" charset="0"/>
                <a:cs typeface="Times New Roman" pitchFamily="18" charset="0"/>
              </a:rPr>
              <a:t> </a:t>
            </a:r>
          </a:p>
          <a:p>
            <a:r>
              <a:rPr lang="en-US" sz="1600" dirty="0" smtClean="0">
                <a:solidFill>
                  <a:schemeClr val="tx1"/>
                </a:solidFill>
                <a:latin typeface="Times New Roman" pitchFamily="18" charset="0"/>
                <a:cs typeface="Times New Roman" pitchFamily="18" charset="0"/>
              </a:rPr>
              <a:t> </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Fabrication of Parabolic trough  collector</a:t>
            </a:r>
          </a:p>
          <a:p>
            <a:r>
              <a:rPr lang="en-US" sz="1600" dirty="0" smtClean="0">
                <a:solidFill>
                  <a:schemeClr val="tx1"/>
                </a:solidFill>
                <a:latin typeface="Times New Roman" pitchFamily="18" charset="0"/>
                <a:cs typeface="Times New Roman" pitchFamily="18" charset="0"/>
              </a:rPr>
              <a:t> </a:t>
            </a:r>
          </a:p>
          <a:p>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Testing &amp; analysis</a:t>
            </a:r>
          </a:p>
          <a:p>
            <a:endParaRPr lang="en-US" sz="1400" dirty="0"/>
          </a:p>
        </p:txBody>
      </p:sp>
      <p:sp>
        <p:nvSpPr>
          <p:cNvPr id="17" name="Down Arrow 16"/>
          <p:cNvSpPr/>
          <p:nvPr/>
        </p:nvSpPr>
        <p:spPr>
          <a:xfrm>
            <a:off x="4286248" y="857232"/>
            <a:ext cx="324000" cy="43200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a:off x="4286248" y="1714488"/>
            <a:ext cx="324000" cy="43200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4286248" y="2571744"/>
            <a:ext cx="324000" cy="43200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4286248" y="3357562"/>
            <a:ext cx="324000" cy="43200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a:off x="4286248" y="4286256"/>
            <a:ext cx="324000" cy="43200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4286248" y="5072074"/>
            <a:ext cx="324000" cy="43200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p:cNvSpPr/>
          <p:nvPr/>
        </p:nvSpPr>
        <p:spPr>
          <a:xfrm>
            <a:off x="4286248" y="5857892"/>
            <a:ext cx="324000" cy="43200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357166"/>
            <a:ext cx="7772400" cy="1470025"/>
          </a:xfrm>
        </p:spPr>
        <p:txBody>
          <a:bodyPr>
            <a:normAutofit fontScale="90000"/>
          </a:bodyPr>
          <a:lstStyle/>
          <a:p>
            <a:r>
              <a:rPr lang="en-US" sz="3600" b="1" dirty="0" smtClean="0">
                <a:ln w="0"/>
                <a:effectLst>
                  <a:outerShdw blurRad="38100" dist="19050" dir="2700000" algn="tl" rotWithShape="0">
                    <a:schemeClr val="dk1">
                      <a:alpha val="40000"/>
                    </a:schemeClr>
                  </a:outerShdw>
                </a:effectLst>
                <a:latin typeface="Times New Roman" pitchFamily="18" charset="0"/>
                <a:cs typeface="Times New Roman" pitchFamily="18" charset="0"/>
              </a:rPr>
              <a:t>PROJECT PLAN</a:t>
            </a:r>
            <a:r>
              <a:rPr lang="en-IN" sz="3600" dirty="0" smtClean="0"/>
              <a:t/>
            </a:r>
            <a:br>
              <a:rPr lang="en-IN" sz="3600" dirty="0" smtClean="0"/>
            </a:br>
            <a:r>
              <a:rPr lang="en-US" dirty="0"/>
              <a:t/>
            </a:r>
            <a:br>
              <a:rPr lang="en-US" dirty="0"/>
            </a:br>
            <a:endParaRPr lang="en-US" dirty="0"/>
          </a:p>
        </p:txBody>
      </p:sp>
      <p:sp>
        <p:nvSpPr>
          <p:cNvPr id="3" name="Subtitle 2"/>
          <p:cNvSpPr>
            <a:spLocks noGrp="1"/>
          </p:cNvSpPr>
          <p:nvPr>
            <p:ph type="subTitle" idx="1"/>
          </p:nvPr>
        </p:nvSpPr>
        <p:spPr>
          <a:xfrm>
            <a:off x="428596" y="928670"/>
            <a:ext cx="8286808" cy="5500726"/>
          </a:xfrm>
        </p:spPr>
        <p:txBody>
          <a:bodyPr/>
          <a:lstStyle/>
          <a:p>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endParaRPr lang="en-US" sz="1800" dirty="0">
              <a:solidFill>
                <a:schemeClr val="tx1"/>
              </a:solidFill>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714348" y="785794"/>
          <a:ext cx="7715304" cy="5862036"/>
        </p:xfrm>
        <a:graphic>
          <a:graphicData uri="http://schemas.openxmlformats.org/drawingml/2006/table">
            <a:tbl>
              <a:tblPr firstRow="1" bandRow="1">
                <a:tableStyleId>{5940675A-B579-460E-94D1-54222C63F5DA}</a:tableStyleId>
              </a:tblPr>
              <a:tblGrid>
                <a:gridCol w="785818"/>
                <a:gridCol w="642942"/>
                <a:gridCol w="571504"/>
                <a:gridCol w="571504"/>
                <a:gridCol w="642942"/>
                <a:gridCol w="642942"/>
                <a:gridCol w="642942"/>
                <a:gridCol w="642942"/>
                <a:gridCol w="642942"/>
                <a:gridCol w="642942"/>
                <a:gridCol w="642942"/>
                <a:gridCol w="642942"/>
              </a:tblGrid>
              <a:tr h="391184">
                <a:tc>
                  <a:txBody>
                    <a:bodyPr/>
                    <a:lstStyle/>
                    <a:p>
                      <a:pPr marR="63500" algn="ctr">
                        <a:lnSpc>
                          <a:spcPct val="107000"/>
                        </a:lnSpc>
                        <a:spcAft>
                          <a:spcPts val="0"/>
                        </a:spcAft>
                      </a:pPr>
                      <a:r>
                        <a:rPr lang="en-IN" sz="1100" dirty="0"/>
                        <a:t>Work activity </a:t>
                      </a:r>
                      <a:endParaRPr lang="en-US" sz="1100" dirty="0">
                        <a:latin typeface="Calibri"/>
                        <a:ea typeface="Calibri"/>
                        <a:cs typeface="Times New Roman"/>
                      </a:endParaRPr>
                    </a:p>
                  </a:txBody>
                  <a:tcPr marL="68580" marR="12700" marT="0" marB="0"/>
                </a:tc>
                <a:tc>
                  <a:txBody>
                    <a:bodyPr/>
                    <a:lstStyle/>
                    <a:p>
                      <a:pPr marL="13335">
                        <a:lnSpc>
                          <a:spcPct val="107000"/>
                        </a:lnSpc>
                        <a:spcAft>
                          <a:spcPts val="0"/>
                        </a:spcAft>
                      </a:pPr>
                      <a:r>
                        <a:rPr lang="en-IN" sz="1100" dirty="0"/>
                        <a:t>Jul </a:t>
                      </a:r>
                      <a:endParaRPr lang="en-US" sz="1100" dirty="0">
                        <a:latin typeface="Calibri"/>
                        <a:ea typeface="Calibri"/>
                        <a:cs typeface="Times New Roman"/>
                      </a:endParaRPr>
                    </a:p>
                  </a:txBody>
                  <a:tcPr marL="68580" marR="12700" marT="0" marB="0"/>
                </a:tc>
                <a:tc>
                  <a:txBody>
                    <a:bodyPr/>
                    <a:lstStyle/>
                    <a:p>
                      <a:pPr marL="62230" indent="-53340">
                        <a:lnSpc>
                          <a:spcPct val="107000"/>
                        </a:lnSpc>
                        <a:spcAft>
                          <a:spcPts val="0"/>
                        </a:spcAft>
                      </a:pPr>
                      <a:r>
                        <a:rPr lang="en-IN" sz="1100"/>
                        <a:t>Aug </a:t>
                      </a:r>
                      <a:endParaRPr lang="en-US" sz="1100">
                        <a:latin typeface="Calibri"/>
                        <a:ea typeface="Calibri"/>
                        <a:cs typeface="Times New Roman"/>
                      </a:endParaRPr>
                    </a:p>
                  </a:txBody>
                  <a:tcPr marL="68580" marR="12700" marT="0" marB="0"/>
                </a:tc>
                <a:tc>
                  <a:txBody>
                    <a:bodyPr/>
                    <a:lstStyle/>
                    <a:p>
                      <a:pPr marL="112395" marR="6985" indent="-85090">
                        <a:lnSpc>
                          <a:spcPct val="107000"/>
                        </a:lnSpc>
                        <a:spcAft>
                          <a:spcPts val="0"/>
                        </a:spcAft>
                      </a:pPr>
                      <a:r>
                        <a:rPr lang="en-IN" sz="1100" dirty="0"/>
                        <a:t>Sept </a:t>
                      </a:r>
                      <a:endParaRPr lang="en-US" sz="1100" dirty="0">
                        <a:latin typeface="Calibri"/>
                        <a:ea typeface="Calibri"/>
                        <a:cs typeface="Times New Roman"/>
                      </a:endParaRPr>
                    </a:p>
                  </a:txBody>
                  <a:tcPr marL="68580" marR="12700" marT="0" marB="0"/>
                </a:tc>
                <a:tc>
                  <a:txBody>
                    <a:bodyPr/>
                    <a:lstStyle/>
                    <a:p>
                      <a:pPr marL="87630" marR="6985" indent="-62230">
                        <a:lnSpc>
                          <a:spcPct val="107000"/>
                        </a:lnSpc>
                        <a:spcAft>
                          <a:spcPts val="0"/>
                        </a:spcAft>
                      </a:pPr>
                      <a:r>
                        <a:rPr lang="en-IN" sz="1100"/>
                        <a:t>Oct </a:t>
                      </a:r>
                      <a:endParaRPr lang="en-US" sz="1100">
                        <a:latin typeface="Calibri"/>
                        <a:ea typeface="Calibri"/>
                        <a:cs typeface="Times New Roman"/>
                      </a:endParaRPr>
                    </a:p>
                  </a:txBody>
                  <a:tcPr marL="68580" marR="12700" marT="0" marB="0"/>
                </a:tc>
                <a:tc>
                  <a:txBody>
                    <a:bodyPr/>
                    <a:lstStyle/>
                    <a:p>
                      <a:pPr marL="89535" indent="-50165">
                        <a:lnSpc>
                          <a:spcPct val="107000"/>
                        </a:lnSpc>
                        <a:spcAft>
                          <a:spcPts val="0"/>
                        </a:spcAft>
                      </a:pPr>
                      <a:r>
                        <a:rPr lang="en-IN" sz="1100"/>
                        <a:t>Nov </a:t>
                      </a:r>
                      <a:endParaRPr lang="en-US" sz="1100">
                        <a:latin typeface="Calibri"/>
                        <a:ea typeface="Calibri"/>
                        <a:cs typeface="Times New Roman"/>
                      </a:endParaRPr>
                    </a:p>
                  </a:txBody>
                  <a:tcPr marL="68580" marR="12700" marT="0" marB="0"/>
                </a:tc>
                <a:tc>
                  <a:txBody>
                    <a:bodyPr/>
                    <a:lstStyle/>
                    <a:p>
                      <a:pPr marL="85090" indent="-50165">
                        <a:lnSpc>
                          <a:spcPct val="107000"/>
                        </a:lnSpc>
                        <a:spcAft>
                          <a:spcPts val="0"/>
                        </a:spcAft>
                      </a:pPr>
                      <a:r>
                        <a:rPr lang="en-IN" sz="1100"/>
                        <a:t>Dec </a:t>
                      </a:r>
                      <a:endParaRPr lang="en-US" sz="1100">
                        <a:latin typeface="Calibri"/>
                        <a:ea typeface="Calibri"/>
                        <a:cs typeface="Times New Roman"/>
                      </a:endParaRPr>
                    </a:p>
                  </a:txBody>
                  <a:tcPr marL="68580" marR="12700" marT="0" marB="0"/>
                </a:tc>
                <a:tc>
                  <a:txBody>
                    <a:bodyPr/>
                    <a:lstStyle/>
                    <a:p>
                      <a:pPr marL="73025" indent="-31750">
                        <a:lnSpc>
                          <a:spcPct val="107000"/>
                        </a:lnSpc>
                        <a:spcAft>
                          <a:spcPts val="0"/>
                        </a:spcAft>
                      </a:pPr>
                      <a:r>
                        <a:rPr lang="en-IN" sz="1100"/>
                        <a:t>Jan </a:t>
                      </a:r>
                      <a:endParaRPr lang="en-US" sz="1100">
                        <a:latin typeface="Calibri"/>
                        <a:ea typeface="Calibri"/>
                        <a:cs typeface="Times New Roman"/>
                      </a:endParaRPr>
                    </a:p>
                  </a:txBody>
                  <a:tcPr marL="68580" marR="12700" marT="0" marB="0"/>
                </a:tc>
                <a:tc>
                  <a:txBody>
                    <a:bodyPr/>
                    <a:lstStyle/>
                    <a:p>
                      <a:pPr marL="22860">
                        <a:lnSpc>
                          <a:spcPct val="107000"/>
                        </a:lnSpc>
                        <a:spcAft>
                          <a:spcPts val="0"/>
                        </a:spcAft>
                      </a:pPr>
                      <a:r>
                        <a:rPr lang="en-IN" sz="1100"/>
                        <a:t>Feb </a:t>
                      </a:r>
                      <a:endParaRPr lang="en-US" sz="1100">
                        <a:latin typeface="Calibri"/>
                        <a:ea typeface="Calibri"/>
                        <a:cs typeface="Times New Roman"/>
                      </a:endParaRPr>
                    </a:p>
                  </a:txBody>
                  <a:tcPr marL="68580" marR="12700" marT="0" marB="0"/>
                </a:tc>
                <a:tc>
                  <a:txBody>
                    <a:bodyPr/>
                    <a:lstStyle/>
                    <a:p>
                      <a:pPr marL="3175">
                        <a:lnSpc>
                          <a:spcPct val="107000"/>
                        </a:lnSpc>
                        <a:spcAft>
                          <a:spcPts val="0"/>
                        </a:spcAft>
                      </a:pPr>
                      <a:r>
                        <a:rPr lang="en-IN" sz="1100"/>
                        <a:t>Mar </a:t>
                      </a:r>
                      <a:endParaRPr lang="en-US" sz="1100">
                        <a:latin typeface="Calibri"/>
                        <a:ea typeface="Calibri"/>
                        <a:cs typeface="Times New Roman"/>
                      </a:endParaRPr>
                    </a:p>
                  </a:txBody>
                  <a:tcPr marL="68580" marR="12700" marT="0" marB="0"/>
                </a:tc>
                <a:tc>
                  <a:txBody>
                    <a:bodyPr/>
                    <a:lstStyle/>
                    <a:p>
                      <a:pPr marL="16510">
                        <a:lnSpc>
                          <a:spcPct val="107000"/>
                        </a:lnSpc>
                        <a:spcAft>
                          <a:spcPts val="0"/>
                        </a:spcAft>
                      </a:pPr>
                      <a:r>
                        <a:rPr lang="en-IN" sz="1100"/>
                        <a:t>Apr </a:t>
                      </a:r>
                      <a:endParaRPr lang="en-US" sz="1100">
                        <a:latin typeface="Calibri"/>
                        <a:ea typeface="Calibri"/>
                        <a:cs typeface="Times New Roman"/>
                      </a:endParaRPr>
                    </a:p>
                  </a:txBody>
                  <a:tcPr marL="68580" marR="12700" marT="0" marB="0"/>
                </a:tc>
                <a:tc>
                  <a:txBody>
                    <a:bodyPr/>
                    <a:lstStyle/>
                    <a:p>
                      <a:pPr marL="16510">
                        <a:lnSpc>
                          <a:spcPct val="107000"/>
                        </a:lnSpc>
                        <a:spcAft>
                          <a:spcPts val="0"/>
                        </a:spcAft>
                      </a:pPr>
                      <a:r>
                        <a:rPr lang="en-IN" sz="1100" dirty="0"/>
                        <a:t>May</a:t>
                      </a:r>
                      <a:endParaRPr lang="en-US" sz="1100" dirty="0">
                        <a:latin typeface="Calibri"/>
                        <a:ea typeface="Calibri"/>
                        <a:cs typeface="Times New Roman"/>
                      </a:endParaRPr>
                    </a:p>
                  </a:txBody>
                  <a:tcPr marL="68580" marR="12700" marT="0" marB="0"/>
                </a:tc>
              </a:tr>
              <a:tr h="567686">
                <a:tc>
                  <a:txBody>
                    <a:bodyPr/>
                    <a:lstStyle/>
                    <a:p>
                      <a:pPr algn="ctr">
                        <a:lnSpc>
                          <a:spcPct val="107000"/>
                        </a:lnSpc>
                        <a:spcAft>
                          <a:spcPts val="0"/>
                        </a:spcAft>
                      </a:pPr>
                      <a:r>
                        <a:rPr lang="en-IN" sz="1100" dirty="0"/>
                        <a:t>Problem definition </a:t>
                      </a:r>
                      <a:endParaRPr lang="en-US" sz="1100" dirty="0">
                        <a:latin typeface="Calibri"/>
                        <a:ea typeface="Calibri"/>
                        <a:cs typeface="Times New Roman"/>
                      </a:endParaRPr>
                    </a:p>
                  </a:txBody>
                  <a:tcPr marL="68580" marR="12700" marT="0" marB="0"/>
                </a:tc>
                <a:tc>
                  <a:txBody>
                    <a:bodyPr/>
                    <a:lstStyle/>
                    <a:p>
                      <a:pPr marL="74295" algn="ctr">
                        <a:lnSpc>
                          <a:spcPct val="107000"/>
                        </a:lnSpc>
                        <a:spcAft>
                          <a:spcPts val="0"/>
                        </a:spcAft>
                      </a:pPr>
                      <a:endParaRPr lang="en-IN" sz="1100" dirty="0">
                        <a:latin typeface="Calibri"/>
                        <a:ea typeface="Calibri"/>
                        <a:cs typeface="Times New Roman"/>
                      </a:endParaRPr>
                    </a:p>
                  </a:txBody>
                  <a:tcPr marL="68580" marR="12700" marT="0" marB="0">
                    <a:solidFill>
                      <a:schemeClr val="tx2"/>
                    </a:solidFill>
                  </a:tcPr>
                </a:tc>
                <a:tc>
                  <a:txBody>
                    <a:bodyPr/>
                    <a:lstStyle/>
                    <a:p>
                      <a:pPr marL="126365">
                        <a:lnSpc>
                          <a:spcPct val="107000"/>
                        </a:lnSpc>
                        <a:spcAft>
                          <a:spcPts val="0"/>
                        </a:spcAft>
                      </a:pPr>
                      <a:endParaRPr lang="en-IN" sz="1100" dirty="0">
                        <a:latin typeface="Calibri"/>
                        <a:ea typeface="Calibri"/>
                        <a:cs typeface="Times New Roman"/>
                      </a:endParaRPr>
                    </a:p>
                  </a:txBody>
                  <a:tcPr marL="68580" marR="12700" marT="0" marB="0"/>
                </a:tc>
                <a:tc>
                  <a:txBody>
                    <a:bodyPr/>
                    <a:lstStyle/>
                    <a:p>
                      <a:pPr marL="73660" algn="ctr">
                        <a:lnSpc>
                          <a:spcPct val="107000"/>
                        </a:lnSpc>
                        <a:spcAft>
                          <a:spcPts val="0"/>
                        </a:spcAft>
                      </a:pPr>
                      <a:endParaRPr lang="en-IN" sz="1100" dirty="0">
                        <a:latin typeface="Calibri"/>
                        <a:ea typeface="Calibri"/>
                        <a:cs typeface="Times New Roman"/>
                      </a:endParaRPr>
                    </a:p>
                  </a:txBody>
                  <a:tcPr marL="68580" marR="12700" marT="0" marB="0"/>
                </a:tc>
                <a:tc>
                  <a:txBody>
                    <a:bodyPr/>
                    <a:lstStyle/>
                    <a:p>
                      <a:pPr marL="75565" algn="ctr">
                        <a:lnSpc>
                          <a:spcPct val="107000"/>
                        </a:lnSpc>
                        <a:spcAft>
                          <a:spcPts val="0"/>
                        </a:spcAft>
                      </a:pPr>
                      <a:endParaRPr lang="en-IN" sz="1100" dirty="0">
                        <a:latin typeface="Calibri"/>
                        <a:ea typeface="Calibri"/>
                        <a:cs typeface="Times New Roman"/>
                      </a:endParaRPr>
                    </a:p>
                  </a:txBody>
                  <a:tcPr marL="68580" marR="12700" marT="0" marB="0"/>
                </a:tc>
                <a:tc>
                  <a:txBody>
                    <a:bodyPr/>
                    <a:lstStyle/>
                    <a:p>
                      <a:pPr marL="73025" algn="ctr">
                        <a:lnSpc>
                          <a:spcPct val="107000"/>
                        </a:lnSpc>
                        <a:spcAft>
                          <a:spcPts val="0"/>
                        </a:spcAft>
                      </a:pPr>
                      <a:endParaRPr lang="en-IN" sz="1100" dirty="0">
                        <a:latin typeface="Calibri"/>
                        <a:ea typeface="Calibri"/>
                        <a:cs typeface="Times New Roman"/>
                      </a:endParaRPr>
                    </a:p>
                  </a:txBody>
                  <a:tcPr marL="68580" marR="12700" marT="0" marB="0"/>
                </a:tc>
                <a:tc>
                  <a:txBody>
                    <a:bodyPr/>
                    <a:lstStyle/>
                    <a:p>
                      <a:pPr marL="7429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429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7470"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302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556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5565" algn="ctr">
                        <a:lnSpc>
                          <a:spcPct val="107000"/>
                        </a:lnSpc>
                        <a:spcAft>
                          <a:spcPts val="0"/>
                        </a:spcAft>
                      </a:pPr>
                      <a:endParaRPr lang="en-US" sz="1100">
                        <a:latin typeface="Calibri"/>
                        <a:ea typeface="Calibri"/>
                        <a:cs typeface="Times New Roman"/>
                      </a:endParaRPr>
                    </a:p>
                  </a:txBody>
                  <a:tcPr marL="68580" marR="12700" marT="0" marB="0"/>
                </a:tc>
              </a:tr>
              <a:tr h="567686">
                <a:tc>
                  <a:txBody>
                    <a:bodyPr/>
                    <a:lstStyle/>
                    <a:p>
                      <a:pPr marL="3175">
                        <a:lnSpc>
                          <a:spcPct val="107000"/>
                        </a:lnSpc>
                        <a:spcAft>
                          <a:spcPts val="0"/>
                        </a:spcAft>
                      </a:pPr>
                      <a:r>
                        <a:rPr lang="en-IN" sz="1100" dirty="0"/>
                        <a:t>Literature review </a:t>
                      </a:r>
                      <a:endParaRPr lang="en-US" sz="1100" dirty="0">
                        <a:latin typeface="Calibri"/>
                        <a:ea typeface="Calibri"/>
                        <a:cs typeface="Times New Roman"/>
                      </a:endParaRPr>
                    </a:p>
                  </a:txBody>
                  <a:tcPr marL="68580" marR="12700" marT="0" marB="0"/>
                </a:tc>
                <a:tc>
                  <a:txBody>
                    <a:bodyPr/>
                    <a:lstStyle/>
                    <a:p>
                      <a:pPr marL="74295" algn="ctr">
                        <a:lnSpc>
                          <a:spcPct val="107000"/>
                        </a:lnSpc>
                        <a:spcAft>
                          <a:spcPts val="0"/>
                        </a:spcAft>
                      </a:pPr>
                      <a:endParaRPr lang="en-IN" sz="1100" dirty="0">
                        <a:latin typeface="Calibri"/>
                        <a:ea typeface="Calibri"/>
                        <a:cs typeface="Times New Roman"/>
                      </a:endParaRPr>
                    </a:p>
                  </a:txBody>
                  <a:tcPr marL="68580" marR="12700" marT="0" marB="0">
                    <a:solidFill>
                      <a:schemeClr val="tx2"/>
                    </a:solidFill>
                  </a:tcPr>
                </a:tc>
                <a:tc>
                  <a:txBody>
                    <a:bodyPr/>
                    <a:lstStyle/>
                    <a:p>
                      <a:pPr marL="126365">
                        <a:lnSpc>
                          <a:spcPct val="107000"/>
                        </a:lnSpc>
                        <a:spcAft>
                          <a:spcPts val="0"/>
                        </a:spcAft>
                      </a:pPr>
                      <a:endParaRPr lang="en-IN" sz="1100" dirty="0">
                        <a:latin typeface="Calibri"/>
                        <a:ea typeface="Calibri"/>
                        <a:cs typeface="Times New Roman"/>
                      </a:endParaRPr>
                    </a:p>
                  </a:txBody>
                  <a:tcPr marL="68580" marR="12700" marT="0" marB="0">
                    <a:solidFill>
                      <a:schemeClr val="tx2"/>
                    </a:solidFill>
                  </a:tcPr>
                </a:tc>
                <a:tc>
                  <a:txBody>
                    <a:bodyPr/>
                    <a:lstStyle/>
                    <a:p>
                      <a:pPr marL="73660" algn="ctr">
                        <a:lnSpc>
                          <a:spcPct val="107000"/>
                        </a:lnSpc>
                        <a:spcAft>
                          <a:spcPts val="0"/>
                        </a:spcAft>
                      </a:pPr>
                      <a:endParaRPr lang="en-IN" sz="1100" dirty="0">
                        <a:latin typeface="Calibri"/>
                        <a:ea typeface="Calibri"/>
                        <a:cs typeface="Times New Roman"/>
                      </a:endParaRPr>
                    </a:p>
                  </a:txBody>
                  <a:tcPr marL="68580" marR="12700" marT="0" marB="0">
                    <a:solidFill>
                      <a:schemeClr val="tx2"/>
                    </a:solidFill>
                  </a:tcPr>
                </a:tc>
                <a:tc>
                  <a:txBody>
                    <a:bodyPr/>
                    <a:lstStyle/>
                    <a:p>
                      <a:pPr marL="75565" algn="ctr">
                        <a:lnSpc>
                          <a:spcPct val="107000"/>
                        </a:lnSpc>
                        <a:spcAft>
                          <a:spcPts val="0"/>
                        </a:spcAft>
                      </a:pPr>
                      <a:endParaRPr lang="en-IN" sz="1100" dirty="0">
                        <a:latin typeface="Calibri"/>
                        <a:ea typeface="Calibri"/>
                        <a:cs typeface="Times New Roman"/>
                      </a:endParaRPr>
                    </a:p>
                  </a:txBody>
                  <a:tcPr marL="68580" marR="12700" marT="0" marB="0">
                    <a:solidFill>
                      <a:schemeClr val="tx2"/>
                    </a:solidFill>
                  </a:tcPr>
                </a:tc>
                <a:tc>
                  <a:txBody>
                    <a:bodyPr/>
                    <a:lstStyle/>
                    <a:p>
                      <a:pPr marL="73025" algn="ctr">
                        <a:lnSpc>
                          <a:spcPct val="107000"/>
                        </a:lnSpc>
                        <a:spcAft>
                          <a:spcPts val="0"/>
                        </a:spcAft>
                      </a:pPr>
                      <a:endParaRPr lang="en-IN" sz="1100" dirty="0">
                        <a:latin typeface="Calibri"/>
                        <a:ea typeface="Calibri"/>
                        <a:cs typeface="Times New Roman"/>
                      </a:endParaRPr>
                    </a:p>
                  </a:txBody>
                  <a:tcPr marL="68580" marR="12700" marT="0" marB="0">
                    <a:solidFill>
                      <a:schemeClr val="tx2"/>
                    </a:solidFill>
                  </a:tcPr>
                </a:tc>
                <a:tc>
                  <a:txBody>
                    <a:bodyPr/>
                    <a:lstStyle/>
                    <a:p>
                      <a:pPr marL="74295" algn="ctr">
                        <a:lnSpc>
                          <a:spcPct val="107000"/>
                        </a:lnSpc>
                        <a:spcAft>
                          <a:spcPts val="0"/>
                        </a:spcAft>
                      </a:pPr>
                      <a:endParaRPr lang="en-IN" sz="1100" dirty="0">
                        <a:latin typeface="Calibri"/>
                        <a:ea typeface="Calibri"/>
                        <a:cs typeface="Times New Roman"/>
                      </a:endParaRPr>
                    </a:p>
                  </a:txBody>
                  <a:tcPr marL="68580" marR="12700" marT="0" marB="0">
                    <a:solidFill>
                      <a:schemeClr val="tx2"/>
                    </a:solidFill>
                  </a:tcPr>
                </a:tc>
                <a:tc>
                  <a:txBody>
                    <a:bodyPr/>
                    <a:lstStyle/>
                    <a:p>
                      <a:pPr marL="7429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7470"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302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556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5565" algn="ctr">
                        <a:lnSpc>
                          <a:spcPct val="107000"/>
                        </a:lnSpc>
                        <a:spcAft>
                          <a:spcPts val="0"/>
                        </a:spcAft>
                      </a:pPr>
                      <a:endParaRPr lang="en-US" sz="1100">
                        <a:latin typeface="Calibri"/>
                        <a:ea typeface="Calibri"/>
                        <a:cs typeface="Times New Roman"/>
                      </a:endParaRPr>
                    </a:p>
                  </a:txBody>
                  <a:tcPr marL="68580" marR="12700" marT="0" marB="0"/>
                </a:tc>
              </a:tr>
              <a:tr h="567686">
                <a:tc>
                  <a:txBody>
                    <a:bodyPr/>
                    <a:lstStyle/>
                    <a:p>
                      <a:pPr algn="ctr">
                        <a:lnSpc>
                          <a:spcPct val="107000"/>
                        </a:lnSpc>
                        <a:spcAft>
                          <a:spcPts val="0"/>
                        </a:spcAft>
                      </a:pPr>
                      <a:r>
                        <a:rPr lang="en-IN" sz="1100" dirty="0"/>
                        <a:t>Study of existing system </a:t>
                      </a:r>
                      <a:endParaRPr lang="en-US" sz="1100" dirty="0">
                        <a:latin typeface="Calibri"/>
                        <a:ea typeface="Calibri"/>
                        <a:cs typeface="Times New Roman"/>
                      </a:endParaRPr>
                    </a:p>
                  </a:txBody>
                  <a:tcPr marL="68580" marR="12700" marT="0" marB="0"/>
                </a:tc>
                <a:tc>
                  <a:txBody>
                    <a:bodyPr/>
                    <a:lstStyle/>
                    <a:p>
                      <a:pPr marL="74295" algn="ctr">
                        <a:lnSpc>
                          <a:spcPct val="107000"/>
                        </a:lnSpc>
                        <a:spcAft>
                          <a:spcPts val="0"/>
                        </a:spcAft>
                      </a:pPr>
                      <a:endParaRPr lang="en-IN" sz="1100" dirty="0">
                        <a:latin typeface="Calibri"/>
                        <a:ea typeface="Calibri"/>
                        <a:cs typeface="Times New Roman"/>
                      </a:endParaRPr>
                    </a:p>
                  </a:txBody>
                  <a:tcPr marL="68580" marR="12700" marT="0" marB="0"/>
                </a:tc>
                <a:tc>
                  <a:txBody>
                    <a:bodyPr/>
                    <a:lstStyle/>
                    <a:p>
                      <a:pPr marL="126365">
                        <a:lnSpc>
                          <a:spcPct val="107000"/>
                        </a:lnSpc>
                        <a:spcAft>
                          <a:spcPts val="0"/>
                        </a:spcAft>
                      </a:pPr>
                      <a:endParaRPr lang="en-IN" sz="1100" dirty="0">
                        <a:latin typeface="Calibri"/>
                        <a:ea typeface="Calibri"/>
                        <a:cs typeface="Times New Roman"/>
                      </a:endParaRPr>
                    </a:p>
                  </a:txBody>
                  <a:tcPr marL="68580" marR="12700" marT="0" marB="0">
                    <a:solidFill>
                      <a:schemeClr val="tx2"/>
                    </a:solidFill>
                  </a:tcPr>
                </a:tc>
                <a:tc>
                  <a:txBody>
                    <a:bodyPr/>
                    <a:lstStyle/>
                    <a:p>
                      <a:pPr marL="73660" algn="ctr">
                        <a:lnSpc>
                          <a:spcPct val="107000"/>
                        </a:lnSpc>
                        <a:spcAft>
                          <a:spcPts val="0"/>
                        </a:spcAft>
                      </a:pPr>
                      <a:endParaRPr lang="en-IN" sz="1100" dirty="0">
                        <a:latin typeface="Calibri"/>
                        <a:ea typeface="Calibri"/>
                        <a:cs typeface="Times New Roman"/>
                      </a:endParaRPr>
                    </a:p>
                  </a:txBody>
                  <a:tcPr marL="68580" marR="12700" marT="0" marB="0">
                    <a:solidFill>
                      <a:schemeClr val="tx2"/>
                    </a:solidFill>
                  </a:tcPr>
                </a:tc>
                <a:tc>
                  <a:txBody>
                    <a:bodyPr/>
                    <a:lstStyle/>
                    <a:p>
                      <a:pPr marL="75565" algn="ctr">
                        <a:lnSpc>
                          <a:spcPct val="107000"/>
                        </a:lnSpc>
                        <a:spcAft>
                          <a:spcPts val="0"/>
                        </a:spcAft>
                      </a:pPr>
                      <a:endParaRPr lang="en-IN" sz="1100" dirty="0">
                        <a:latin typeface="Calibri"/>
                        <a:ea typeface="Calibri"/>
                        <a:cs typeface="Times New Roman"/>
                      </a:endParaRPr>
                    </a:p>
                  </a:txBody>
                  <a:tcPr marL="68580" marR="12700" marT="0" marB="0">
                    <a:solidFill>
                      <a:schemeClr val="tx2"/>
                    </a:solidFill>
                  </a:tcPr>
                </a:tc>
                <a:tc>
                  <a:txBody>
                    <a:bodyPr/>
                    <a:lstStyle/>
                    <a:p>
                      <a:pPr marL="7302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429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429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7470"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302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556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5565" algn="ctr">
                        <a:lnSpc>
                          <a:spcPct val="107000"/>
                        </a:lnSpc>
                        <a:spcAft>
                          <a:spcPts val="0"/>
                        </a:spcAft>
                      </a:pPr>
                      <a:endParaRPr lang="en-US" sz="1100">
                        <a:latin typeface="Calibri"/>
                        <a:ea typeface="Calibri"/>
                        <a:cs typeface="Times New Roman"/>
                      </a:endParaRPr>
                    </a:p>
                  </a:txBody>
                  <a:tcPr marL="68580" marR="12700" marT="0" marB="0"/>
                </a:tc>
              </a:tr>
              <a:tr h="567686">
                <a:tc>
                  <a:txBody>
                    <a:bodyPr/>
                    <a:lstStyle/>
                    <a:p>
                      <a:pPr marL="20955">
                        <a:lnSpc>
                          <a:spcPct val="107000"/>
                        </a:lnSpc>
                        <a:spcAft>
                          <a:spcPts val="0"/>
                        </a:spcAft>
                      </a:pPr>
                      <a:r>
                        <a:rPr lang="en-IN" sz="1100"/>
                        <a:t>Design of project </a:t>
                      </a:r>
                      <a:endParaRPr lang="en-US" sz="1100">
                        <a:latin typeface="Calibri"/>
                        <a:ea typeface="Calibri"/>
                        <a:cs typeface="Times New Roman"/>
                      </a:endParaRPr>
                    </a:p>
                  </a:txBody>
                  <a:tcPr marL="68580" marR="12700" marT="0" marB="0"/>
                </a:tc>
                <a:tc>
                  <a:txBody>
                    <a:bodyPr/>
                    <a:lstStyle/>
                    <a:p>
                      <a:pPr marL="7429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126365">
                        <a:lnSpc>
                          <a:spcPct val="107000"/>
                        </a:lnSpc>
                        <a:spcAft>
                          <a:spcPts val="0"/>
                        </a:spcAft>
                      </a:pPr>
                      <a:endParaRPr lang="en-IN" sz="1100">
                        <a:latin typeface="Calibri"/>
                        <a:ea typeface="Calibri"/>
                        <a:cs typeface="Times New Roman"/>
                      </a:endParaRPr>
                    </a:p>
                  </a:txBody>
                  <a:tcPr marL="68580" marR="12700" marT="0" marB="0"/>
                </a:tc>
                <a:tc>
                  <a:txBody>
                    <a:bodyPr/>
                    <a:lstStyle/>
                    <a:p>
                      <a:pPr marL="73660" algn="ctr">
                        <a:lnSpc>
                          <a:spcPct val="107000"/>
                        </a:lnSpc>
                        <a:spcAft>
                          <a:spcPts val="0"/>
                        </a:spcAft>
                      </a:pPr>
                      <a:endParaRPr lang="en-IN" sz="1100" dirty="0">
                        <a:latin typeface="Calibri"/>
                        <a:ea typeface="Calibri"/>
                        <a:cs typeface="Times New Roman"/>
                      </a:endParaRPr>
                    </a:p>
                  </a:txBody>
                  <a:tcPr marL="68580" marR="12700" marT="0" marB="0">
                    <a:solidFill>
                      <a:schemeClr val="tx2"/>
                    </a:solidFill>
                  </a:tcPr>
                </a:tc>
                <a:tc>
                  <a:txBody>
                    <a:bodyPr/>
                    <a:lstStyle/>
                    <a:p>
                      <a:pPr marL="75565" algn="ctr">
                        <a:lnSpc>
                          <a:spcPct val="107000"/>
                        </a:lnSpc>
                        <a:spcAft>
                          <a:spcPts val="0"/>
                        </a:spcAft>
                      </a:pPr>
                      <a:endParaRPr lang="en-IN" sz="1100" dirty="0">
                        <a:latin typeface="Calibri"/>
                        <a:ea typeface="Calibri"/>
                        <a:cs typeface="Times New Roman"/>
                      </a:endParaRPr>
                    </a:p>
                  </a:txBody>
                  <a:tcPr marL="68580" marR="12700" marT="0" marB="0">
                    <a:solidFill>
                      <a:schemeClr val="tx2"/>
                    </a:solidFill>
                  </a:tcPr>
                </a:tc>
                <a:tc>
                  <a:txBody>
                    <a:bodyPr/>
                    <a:lstStyle/>
                    <a:p>
                      <a:pPr marL="73025" algn="ctr">
                        <a:lnSpc>
                          <a:spcPct val="107000"/>
                        </a:lnSpc>
                        <a:spcAft>
                          <a:spcPts val="0"/>
                        </a:spcAft>
                      </a:pPr>
                      <a:endParaRPr lang="en-IN" sz="1100" dirty="0">
                        <a:latin typeface="Calibri"/>
                        <a:ea typeface="Calibri"/>
                        <a:cs typeface="Times New Roman"/>
                      </a:endParaRPr>
                    </a:p>
                  </a:txBody>
                  <a:tcPr marL="68580" marR="12700" marT="0" marB="0">
                    <a:solidFill>
                      <a:schemeClr val="tx2"/>
                    </a:solidFill>
                  </a:tcPr>
                </a:tc>
                <a:tc>
                  <a:txBody>
                    <a:bodyPr/>
                    <a:lstStyle/>
                    <a:p>
                      <a:pPr marL="74295" algn="ctr">
                        <a:lnSpc>
                          <a:spcPct val="107000"/>
                        </a:lnSpc>
                        <a:spcAft>
                          <a:spcPts val="0"/>
                        </a:spcAft>
                      </a:pPr>
                      <a:endParaRPr lang="en-IN" sz="1100" dirty="0">
                        <a:latin typeface="Calibri"/>
                        <a:ea typeface="Calibri"/>
                        <a:cs typeface="Times New Roman"/>
                      </a:endParaRPr>
                    </a:p>
                  </a:txBody>
                  <a:tcPr marL="68580" marR="12700" marT="0" marB="0">
                    <a:solidFill>
                      <a:schemeClr val="tx2"/>
                    </a:solidFill>
                  </a:tcPr>
                </a:tc>
                <a:tc>
                  <a:txBody>
                    <a:bodyPr/>
                    <a:lstStyle/>
                    <a:p>
                      <a:pPr marL="74295" algn="ctr">
                        <a:lnSpc>
                          <a:spcPct val="107000"/>
                        </a:lnSpc>
                        <a:spcAft>
                          <a:spcPts val="0"/>
                        </a:spcAft>
                      </a:pPr>
                      <a:endParaRPr lang="en-IN" sz="1100" dirty="0">
                        <a:latin typeface="Calibri"/>
                        <a:ea typeface="Calibri"/>
                        <a:cs typeface="Times New Roman"/>
                      </a:endParaRPr>
                    </a:p>
                  </a:txBody>
                  <a:tcPr marL="68580" marR="12700" marT="0" marB="0">
                    <a:solidFill>
                      <a:schemeClr val="tx2"/>
                    </a:solidFill>
                  </a:tcPr>
                </a:tc>
                <a:tc>
                  <a:txBody>
                    <a:bodyPr/>
                    <a:lstStyle/>
                    <a:p>
                      <a:pPr marL="77470" algn="ctr">
                        <a:lnSpc>
                          <a:spcPct val="107000"/>
                        </a:lnSpc>
                        <a:spcAft>
                          <a:spcPts val="0"/>
                        </a:spcAft>
                      </a:pPr>
                      <a:endParaRPr lang="en-IN" sz="1100" dirty="0">
                        <a:latin typeface="Calibri"/>
                        <a:ea typeface="Calibri"/>
                        <a:cs typeface="Times New Roman"/>
                      </a:endParaRPr>
                    </a:p>
                  </a:txBody>
                  <a:tcPr marL="68580" marR="12700" marT="0" marB="0">
                    <a:solidFill>
                      <a:schemeClr val="tx2"/>
                    </a:solidFill>
                  </a:tcPr>
                </a:tc>
                <a:tc>
                  <a:txBody>
                    <a:bodyPr/>
                    <a:lstStyle/>
                    <a:p>
                      <a:pPr marL="7302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556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5565" algn="ctr">
                        <a:lnSpc>
                          <a:spcPct val="107000"/>
                        </a:lnSpc>
                        <a:spcAft>
                          <a:spcPts val="0"/>
                        </a:spcAft>
                      </a:pPr>
                      <a:endParaRPr lang="en-US" sz="1100">
                        <a:latin typeface="Calibri"/>
                        <a:ea typeface="Calibri"/>
                        <a:cs typeface="Times New Roman"/>
                      </a:endParaRPr>
                    </a:p>
                  </a:txBody>
                  <a:tcPr marL="68580" marR="12700" marT="0" marB="0"/>
                </a:tc>
              </a:tr>
              <a:tr h="624220">
                <a:tc>
                  <a:txBody>
                    <a:bodyPr/>
                    <a:lstStyle/>
                    <a:p>
                      <a:pPr marR="62865" algn="ctr">
                        <a:lnSpc>
                          <a:spcPct val="107000"/>
                        </a:lnSpc>
                        <a:spcAft>
                          <a:spcPts val="0"/>
                        </a:spcAft>
                      </a:pPr>
                      <a:r>
                        <a:rPr lang="en-IN" sz="1100" dirty="0"/>
                        <a:t>Fabrication </a:t>
                      </a:r>
                      <a:endParaRPr lang="en-US" sz="1100" dirty="0">
                        <a:latin typeface="Calibri"/>
                        <a:ea typeface="Calibri"/>
                        <a:cs typeface="Times New Roman"/>
                      </a:endParaRPr>
                    </a:p>
                  </a:txBody>
                  <a:tcPr marL="68580" marR="12700" marT="0" marB="0"/>
                </a:tc>
                <a:tc>
                  <a:txBody>
                    <a:bodyPr/>
                    <a:lstStyle/>
                    <a:p>
                      <a:pPr marL="7429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126365">
                        <a:lnSpc>
                          <a:spcPct val="107000"/>
                        </a:lnSpc>
                        <a:spcAft>
                          <a:spcPts val="0"/>
                        </a:spcAft>
                      </a:pPr>
                      <a:endParaRPr lang="en-IN" sz="1100" dirty="0">
                        <a:latin typeface="Calibri"/>
                        <a:ea typeface="Calibri"/>
                        <a:cs typeface="Times New Roman"/>
                      </a:endParaRPr>
                    </a:p>
                  </a:txBody>
                  <a:tcPr marL="68580" marR="12700" marT="0" marB="0"/>
                </a:tc>
                <a:tc>
                  <a:txBody>
                    <a:bodyPr/>
                    <a:lstStyle/>
                    <a:p>
                      <a:pPr marL="73660"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556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3025" algn="ctr">
                        <a:lnSpc>
                          <a:spcPct val="107000"/>
                        </a:lnSpc>
                        <a:spcAft>
                          <a:spcPts val="0"/>
                        </a:spcAft>
                      </a:pPr>
                      <a:endParaRPr lang="en-IN" sz="1100" dirty="0">
                        <a:latin typeface="Calibri"/>
                        <a:ea typeface="Calibri"/>
                        <a:cs typeface="Times New Roman"/>
                      </a:endParaRPr>
                    </a:p>
                  </a:txBody>
                  <a:tcPr marL="68580" marR="12700" marT="0" marB="0">
                    <a:solidFill>
                      <a:schemeClr val="tx2"/>
                    </a:solidFill>
                  </a:tcPr>
                </a:tc>
                <a:tc>
                  <a:txBody>
                    <a:bodyPr/>
                    <a:lstStyle/>
                    <a:p>
                      <a:pPr marL="74295" algn="ctr">
                        <a:lnSpc>
                          <a:spcPct val="107000"/>
                        </a:lnSpc>
                        <a:spcAft>
                          <a:spcPts val="0"/>
                        </a:spcAft>
                      </a:pPr>
                      <a:endParaRPr lang="en-IN" sz="1100" dirty="0">
                        <a:latin typeface="Calibri"/>
                        <a:ea typeface="Calibri"/>
                        <a:cs typeface="Times New Roman"/>
                      </a:endParaRPr>
                    </a:p>
                  </a:txBody>
                  <a:tcPr marL="68580" marR="12700" marT="0" marB="0">
                    <a:solidFill>
                      <a:schemeClr val="tx2"/>
                    </a:solidFill>
                  </a:tcPr>
                </a:tc>
                <a:tc>
                  <a:txBody>
                    <a:bodyPr/>
                    <a:lstStyle/>
                    <a:p>
                      <a:pPr marL="74295" algn="ctr">
                        <a:lnSpc>
                          <a:spcPct val="107000"/>
                        </a:lnSpc>
                        <a:spcAft>
                          <a:spcPts val="0"/>
                        </a:spcAft>
                      </a:pPr>
                      <a:endParaRPr lang="en-IN" sz="1100" dirty="0">
                        <a:latin typeface="Calibri"/>
                        <a:ea typeface="Calibri"/>
                        <a:cs typeface="Times New Roman"/>
                      </a:endParaRPr>
                    </a:p>
                  </a:txBody>
                  <a:tcPr marL="68580" marR="12700" marT="0" marB="0">
                    <a:solidFill>
                      <a:schemeClr val="tx2"/>
                    </a:solidFill>
                  </a:tcPr>
                </a:tc>
                <a:tc>
                  <a:txBody>
                    <a:bodyPr/>
                    <a:lstStyle/>
                    <a:p>
                      <a:pPr marL="77470" algn="ctr">
                        <a:lnSpc>
                          <a:spcPct val="107000"/>
                        </a:lnSpc>
                        <a:spcAft>
                          <a:spcPts val="0"/>
                        </a:spcAft>
                      </a:pPr>
                      <a:endParaRPr lang="en-IN" sz="1100" dirty="0">
                        <a:latin typeface="Calibri"/>
                        <a:ea typeface="Calibri"/>
                        <a:cs typeface="Times New Roman"/>
                      </a:endParaRPr>
                    </a:p>
                  </a:txBody>
                  <a:tcPr marL="68580" marR="12700" marT="0" marB="0">
                    <a:solidFill>
                      <a:schemeClr val="tx2"/>
                    </a:solidFill>
                  </a:tcPr>
                </a:tc>
                <a:tc>
                  <a:txBody>
                    <a:bodyPr/>
                    <a:lstStyle/>
                    <a:p>
                      <a:pPr marL="7302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556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5565" algn="ctr">
                        <a:lnSpc>
                          <a:spcPct val="107000"/>
                        </a:lnSpc>
                        <a:spcAft>
                          <a:spcPts val="0"/>
                        </a:spcAft>
                      </a:pPr>
                      <a:endParaRPr lang="en-US" sz="1100">
                        <a:latin typeface="Calibri"/>
                        <a:ea typeface="Calibri"/>
                        <a:cs typeface="Times New Roman"/>
                      </a:endParaRPr>
                    </a:p>
                  </a:txBody>
                  <a:tcPr marL="68580" marR="12700" marT="0" marB="0"/>
                </a:tc>
              </a:tr>
              <a:tr h="571504">
                <a:tc>
                  <a:txBody>
                    <a:bodyPr/>
                    <a:lstStyle/>
                    <a:p>
                      <a:pPr marL="7620">
                        <a:lnSpc>
                          <a:spcPct val="107000"/>
                        </a:lnSpc>
                        <a:spcAft>
                          <a:spcPts val="0"/>
                        </a:spcAft>
                      </a:pPr>
                      <a:r>
                        <a:rPr lang="en-IN" sz="1100"/>
                        <a:t>Experimentation </a:t>
                      </a:r>
                      <a:endParaRPr lang="en-US" sz="1100">
                        <a:latin typeface="Calibri"/>
                        <a:ea typeface="Calibri"/>
                        <a:cs typeface="Times New Roman"/>
                      </a:endParaRPr>
                    </a:p>
                  </a:txBody>
                  <a:tcPr marL="68580" marR="12700" marT="0" marB="0"/>
                </a:tc>
                <a:tc>
                  <a:txBody>
                    <a:bodyPr/>
                    <a:lstStyle/>
                    <a:p>
                      <a:pPr marL="7429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126365">
                        <a:lnSpc>
                          <a:spcPct val="107000"/>
                        </a:lnSpc>
                        <a:spcAft>
                          <a:spcPts val="0"/>
                        </a:spcAft>
                      </a:pPr>
                      <a:endParaRPr lang="en-IN" sz="1100" dirty="0">
                        <a:latin typeface="Calibri"/>
                        <a:ea typeface="Calibri"/>
                        <a:cs typeface="Times New Roman"/>
                      </a:endParaRPr>
                    </a:p>
                  </a:txBody>
                  <a:tcPr marL="68580" marR="12700" marT="0" marB="0"/>
                </a:tc>
                <a:tc>
                  <a:txBody>
                    <a:bodyPr/>
                    <a:lstStyle/>
                    <a:p>
                      <a:pPr marL="73660"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556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302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4295" algn="ctr">
                        <a:lnSpc>
                          <a:spcPct val="107000"/>
                        </a:lnSpc>
                        <a:spcAft>
                          <a:spcPts val="0"/>
                        </a:spcAft>
                      </a:pPr>
                      <a:endParaRPr lang="en-IN" sz="1100" dirty="0">
                        <a:latin typeface="Calibri"/>
                        <a:ea typeface="Calibri"/>
                        <a:cs typeface="Times New Roman"/>
                      </a:endParaRPr>
                    </a:p>
                  </a:txBody>
                  <a:tcPr marL="68580" marR="12700" marT="0" marB="0">
                    <a:solidFill>
                      <a:schemeClr val="tx2"/>
                    </a:solidFill>
                  </a:tcPr>
                </a:tc>
                <a:tc>
                  <a:txBody>
                    <a:bodyPr/>
                    <a:lstStyle/>
                    <a:p>
                      <a:pPr marL="74295" algn="ctr">
                        <a:lnSpc>
                          <a:spcPct val="107000"/>
                        </a:lnSpc>
                        <a:spcAft>
                          <a:spcPts val="0"/>
                        </a:spcAft>
                      </a:pPr>
                      <a:endParaRPr lang="en-IN" sz="1100" dirty="0">
                        <a:latin typeface="Calibri"/>
                        <a:ea typeface="Calibri"/>
                        <a:cs typeface="Times New Roman"/>
                      </a:endParaRPr>
                    </a:p>
                  </a:txBody>
                  <a:tcPr marL="68580" marR="12700" marT="0" marB="0">
                    <a:solidFill>
                      <a:schemeClr val="tx2"/>
                    </a:solidFill>
                  </a:tcPr>
                </a:tc>
                <a:tc>
                  <a:txBody>
                    <a:bodyPr/>
                    <a:lstStyle/>
                    <a:p>
                      <a:pPr marL="77470" algn="ctr">
                        <a:lnSpc>
                          <a:spcPct val="107000"/>
                        </a:lnSpc>
                        <a:spcAft>
                          <a:spcPts val="0"/>
                        </a:spcAft>
                      </a:pPr>
                      <a:endParaRPr lang="en-IN" sz="1100" dirty="0">
                        <a:latin typeface="Calibri"/>
                        <a:ea typeface="Calibri"/>
                        <a:cs typeface="Times New Roman"/>
                      </a:endParaRPr>
                    </a:p>
                  </a:txBody>
                  <a:tcPr marL="68580" marR="12700" marT="0" marB="0">
                    <a:solidFill>
                      <a:schemeClr val="tx2"/>
                    </a:solidFill>
                  </a:tcPr>
                </a:tc>
                <a:tc>
                  <a:txBody>
                    <a:bodyPr/>
                    <a:lstStyle/>
                    <a:p>
                      <a:pPr marL="73025" algn="ctr">
                        <a:lnSpc>
                          <a:spcPct val="107000"/>
                        </a:lnSpc>
                        <a:spcAft>
                          <a:spcPts val="0"/>
                        </a:spcAft>
                      </a:pPr>
                      <a:endParaRPr lang="en-IN" sz="1100" dirty="0">
                        <a:latin typeface="Calibri"/>
                        <a:ea typeface="Calibri"/>
                        <a:cs typeface="Times New Roman"/>
                      </a:endParaRPr>
                    </a:p>
                  </a:txBody>
                  <a:tcPr marL="68580" marR="12700" marT="0" marB="0">
                    <a:solidFill>
                      <a:schemeClr val="tx2"/>
                    </a:solidFill>
                  </a:tcPr>
                </a:tc>
                <a:tc>
                  <a:txBody>
                    <a:bodyPr/>
                    <a:lstStyle/>
                    <a:p>
                      <a:pPr marL="7556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5565" algn="ctr">
                        <a:lnSpc>
                          <a:spcPct val="107000"/>
                        </a:lnSpc>
                        <a:spcAft>
                          <a:spcPts val="0"/>
                        </a:spcAft>
                      </a:pPr>
                      <a:endParaRPr lang="en-US" sz="1100">
                        <a:latin typeface="Calibri"/>
                        <a:ea typeface="Calibri"/>
                        <a:cs typeface="Times New Roman"/>
                      </a:endParaRPr>
                    </a:p>
                  </a:txBody>
                  <a:tcPr marL="68580" marR="12700" marT="0" marB="0"/>
                </a:tc>
              </a:tr>
              <a:tr h="714380">
                <a:tc>
                  <a:txBody>
                    <a:bodyPr/>
                    <a:lstStyle/>
                    <a:p>
                      <a:pPr algn="ctr">
                        <a:lnSpc>
                          <a:spcPct val="107000"/>
                        </a:lnSpc>
                        <a:spcAft>
                          <a:spcPts val="10"/>
                        </a:spcAft>
                      </a:pPr>
                      <a:r>
                        <a:rPr lang="en-IN" sz="1100"/>
                        <a:t>Verification of experimentation </a:t>
                      </a:r>
                      <a:endParaRPr lang="en-US" sz="1100"/>
                    </a:p>
                    <a:p>
                      <a:pPr marR="61595" algn="ctr">
                        <a:lnSpc>
                          <a:spcPct val="107000"/>
                        </a:lnSpc>
                        <a:spcAft>
                          <a:spcPts val="0"/>
                        </a:spcAft>
                      </a:pPr>
                      <a:r>
                        <a:rPr lang="en-IN" sz="1100"/>
                        <a:t>&amp; design </a:t>
                      </a:r>
                      <a:endParaRPr lang="en-US" sz="1100">
                        <a:latin typeface="Calibri"/>
                        <a:ea typeface="Calibri"/>
                        <a:cs typeface="Times New Roman"/>
                      </a:endParaRPr>
                    </a:p>
                  </a:txBody>
                  <a:tcPr marL="68580" marR="12700" marT="0" marB="0"/>
                </a:tc>
                <a:tc>
                  <a:txBody>
                    <a:bodyPr/>
                    <a:lstStyle/>
                    <a:p>
                      <a:pPr marL="7429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126365">
                        <a:lnSpc>
                          <a:spcPct val="107000"/>
                        </a:lnSpc>
                        <a:spcAft>
                          <a:spcPts val="0"/>
                        </a:spcAft>
                      </a:pPr>
                      <a:endParaRPr lang="en-IN" sz="1100">
                        <a:latin typeface="Calibri"/>
                        <a:ea typeface="Calibri"/>
                        <a:cs typeface="Times New Roman"/>
                      </a:endParaRPr>
                    </a:p>
                  </a:txBody>
                  <a:tcPr marL="68580" marR="12700" marT="0" marB="0"/>
                </a:tc>
                <a:tc>
                  <a:txBody>
                    <a:bodyPr/>
                    <a:lstStyle/>
                    <a:p>
                      <a:pPr marL="73660"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556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302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4295" algn="ctr">
                        <a:lnSpc>
                          <a:spcPct val="107000"/>
                        </a:lnSpc>
                        <a:spcAft>
                          <a:spcPts val="0"/>
                        </a:spcAft>
                      </a:pPr>
                      <a:endParaRPr lang="en-IN" sz="1100" dirty="0">
                        <a:latin typeface="Calibri"/>
                        <a:ea typeface="Calibri"/>
                        <a:cs typeface="Times New Roman"/>
                      </a:endParaRPr>
                    </a:p>
                  </a:txBody>
                  <a:tcPr marL="68580" marR="12700" marT="0" marB="0"/>
                </a:tc>
                <a:tc>
                  <a:txBody>
                    <a:bodyPr/>
                    <a:lstStyle/>
                    <a:p>
                      <a:pPr marL="74295" algn="ctr">
                        <a:lnSpc>
                          <a:spcPct val="107000"/>
                        </a:lnSpc>
                        <a:spcAft>
                          <a:spcPts val="0"/>
                        </a:spcAft>
                      </a:pPr>
                      <a:endParaRPr lang="en-IN" sz="1100" dirty="0">
                        <a:latin typeface="Calibri"/>
                        <a:ea typeface="Calibri"/>
                        <a:cs typeface="Times New Roman"/>
                      </a:endParaRPr>
                    </a:p>
                  </a:txBody>
                  <a:tcPr marL="68580" marR="12700" marT="0" marB="0">
                    <a:solidFill>
                      <a:schemeClr val="tx2"/>
                    </a:solidFill>
                  </a:tcPr>
                </a:tc>
                <a:tc>
                  <a:txBody>
                    <a:bodyPr/>
                    <a:lstStyle/>
                    <a:p>
                      <a:pPr marL="77470" algn="ctr">
                        <a:lnSpc>
                          <a:spcPct val="107000"/>
                        </a:lnSpc>
                        <a:spcAft>
                          <a:spcPts val="0"/>
                        </a:spcAft>
                      </a:pPr>
                      <a:endParaRPr lang="en-IN" sz="1100" dirty="0">
                        <a:latin typeface="Calibri"/>
                        <a:ea typeface="Calibri"/>
                        <a:cs typeface="Times New Roman"/>
                      </a:endParaRPr>
                    </a:p>
                  </a:txBody>
                  <a:tcPr marL="68580" marR="12700" marT="0" marB="0">
                    <a:solidFill>
                      <a:schemeClr val="tx2"/>
                    </a:solidFill>
                  </a:tcPr>
                </a:tc>
                <a:tc>
                  <a:txBody>
                    <a:bodyPr/>
                    <a:lstStyle/>
                    <a:p>
                      <a:pPr marL="73025" algn="ctr">
                        <a:lnSpc>
                          <a:spcPct val="107000"/>
                        </a:lnSpc>
                        <a:spcAft>
                          <a:spcPts val="0"/>
                        </a:spcAft>
                      </a:pPr>
                      <a:endParaRPr lang="en-IN" sz="1100" dirty="0">
                        <a:latin typeface="Calibri"/>
                        <a:ea typeface="Calibri"/>
                        <a:cs typeface="Times New Roman"/>
                      </a:endParaRPr>
                    </a:p>
                  </a:txBody>
                  <a:tcPr marL="68580" marR="12700" marT="0" marB="0">
                    <a:solidFill>
                      <a:schemeClr val="tx2"/>
                    </a:solidFill>
                  </a:tcPr>
                </a:tc>
                <a:tc>
                  <a:txBody>
                    <a:bodyPr/>
                    <a:lstStyle/>
                    <a:p>
                      <a:pPr marL="7556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5565" algn="ctr">
                        <a:lnSpc>
                          <a:spcPct val="107000"/>
                        </a:lnSpc>
                        <a:spcAft>
                          <a:spcPts val="0"/>
                        </a:spcAft>
                      </a:pPr>
                      <a:endParaRPr lang="en-US" sz="1100" dirty="0">
                        <a:latin typeface="Calibri"/>
                        <a:ea typeface="Calibri"/>
                        <a:cs typeface="Times New Roman"/>
                      </a:endParaRPr>
                    </a:p>
                  </a:txBody>
                  <a:tcPr marL="68580" marR="12700" marT="0" marB="0"/>
                </a:tc>
              </a:tr>
              <a:tr h="539760">
                <a:tc>
                  <a:txBody>
                    <a:bodyPr/>
                    <a:lstStyle/>
                    <a:p>
                      <a:pPr marL="45720">
                        <a:lnSpc>
                          <a:spcPct val="107000"/>
                        </a:lnSpc>
                        <a:spcAft>
                          <a:spcPts val="0"/>
                        </a:spcAft>
                      </a:pPr>
                      <a:r>
                        <a:rPr lang="en-IN" sz="1100"/>
                        <a:t>Report writing </a:t>
                      </a:r>
                      <a:endParaRPr lang="en-US" sz="1100">
                        <a:latin typeface="Calibri"/>
                        <a:ea typeface="Calibri"/>
                        <a:cs typeface="Times New Roman"/>
                      </a:endParaRPr>
                    </a:p>
                  </a:txBody>
                  <a:tcPr marL="68580" marR="12700" marT="0" marB="0"/>
                </a:tc>
                <a:tc>
                  <a:txBody>
                    <a:bodyPr/>
                    <a:lstStyle/>
                    <a:p>
                      <a:pPr marL="7429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126365">
                        <a:lnSpc>
                          <a:spcPct val="107000"/>
                        </a:lnSpc>
                        <a:spcAft>
                          <a:spcPts val="0"/>
                        </a:spcAft>
                      </a:pPr>
                      <a:endParaRPr lang="en-IN" sz="1100">
                        <a:latin typeface="Calibri"/>
                        <a:ea typeface="Calibri"/>
                        <a:cs typeface="Times New Roman"/>
                      </a:endParaRPr>
                    </a:p>
                  </a:txBody>
                  <a:tcPr marL="68580" marR="12700" marT="0" marB="0"/>
                </a:tc>
                <a:tc>
                  <a:txBody>
                    <a:bodyPr/>
                    <a:lstStyle/>
                    <a:p>
                      <a:pPr marL="73660"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556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302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429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4295" algn="ctr">
                        <a:lnSpc>
                          <a:spcPct val="107000"/>
                        </a:lnSpc>
                        <a:spcAft>
                          <a:spcPts val="0"/>
                        </a:spcAft>
                      </a:pPr>
                      <a:endParaRPr lang="en-IN" sz="1100" dirty="0">
                        <a:latin typeface="Calibri"/>
                        <a:ea typeface="Calibri"/>
                        <a:cs typeface="Times New Roman"/>
                      </a:endParaRPr>
                    </a:p>
                  </a:txBody>
                  <a:tcPr marL="68580" marR="12700" marT="0" marB="0">
                    <a:solidFill>
                      <a:schemeClr val="bg1"/>
                    </a:solidFill>
                  </a:tcPr>
                </a:tc>
                <a:tc>
                  <a:txBody>
                    <a:bodyPr/>
                    <a:lstStyle/>
                    <a:p>
                      <a:pPr marL="77470" algn="ctr">
                        <a:lnSpc>
                          <a:spcPct val="107000"/>
                        </a:lnSpc>
                        <a:spcAft>
                          <a:spcPts val="0"/>
                        </a:spcAft>
                      </a:pPr>
                      <a:endParaRPr lang="en-IN" sz="1100" dirty="0">
                        <a:latin typeface="Calibri"/>
                        <a:ea typeface="Calibri"/>
                        <a:cs typeface="Times New Roman"/>
                      </a:endParaRPr>
                    </a:p>
                  </a:txBody>
                  <a:tcPr marL="68580" marR="12700" marT="0" marB="0">
                    <a:solidFill>
                      <a:schemeClr val="tx2"/>
                    </a:solidFill>
                  </a:tcPr>
                </a:tc>
                <a:tc>
                  <a:txBody>
                    <a:bodyPr/>
                    <a:lstStyle/>
                    <a:p>
                      <a:pPr marL="73025" algn="ctr">
                        <a:lnSpc>
                          <a:spcPct val="107000"/>
                        </a:lnSpc>
                        <a:spcAft>
                          <a:spcPts val="0"/>
                        </a:spcAft>
                      </a:pPr>
                      <a:endParaRPr lang="en-IN" sz="1100" dirty="0">
                        <a:latin typeface="Calibri"/>
                        <a:ea typeface="Calibri"/>
                        <a:cs typeface="Times New Roman"/>
                      </a:endParaRPr>
                    </a:p>
                  </a:txBody>
                  <a:tcPr marL="68580" marR="12700" marT="0" marB="0">
                    <a:solidFill>
                      <a:schemeClr val="tx2"/>
                    </a:solidFill>
                  </a:tcPr>
                </a:tc>
                <a:tc>
                  <a:txBody>
                    <a:bodyPr/>
                    <a:lstStyle/>
                    <a:p>
                      <a:pPr>
                        <a:lnSpc>
                          <a:spcPct val="107000"/>
                        </a:lnSpc>
                        <a:spcAft>
                          <a:spcPts val="0"/>
                        </a:spcAft>
                      </a:pPr>
                      <a:endParaRPr lang="en-IN" sz="1100">
                        <a:latin typeface="Calibri"/>
                        <a:ea typeface="Calibri"/>
                        <a:cs typeface="Times New Roman"/>
                      </a:endParaRPr>
                    </a:p>
                  </a:txBody>
                  <a:tcPr marL="68580" marR="12700" marT="0" marB="0"/>
                </a:tc>
                <a:tc>
                  <a:txBody>
                    <a:bodyPr/>
                    <a:lstStyle/>
                    <a:p>
                      <a:pPr>
                        <a:lnSpc>
                          <a:spcPct val="107000"/>
                        </a:lnSpc>
                        <a:spcAft>
                          <a:spcPts val="0"/>
                        </a:spcAft>
                      </a:pPr>
                      <a:endParaRPr lang="en-US" sz="1100" dirty="0">
                        <a:latin typeface="Calibri"/>
                        <a:ea typeface="Calibri"/>
                        <a:cs typeface="Times New Roman"/>
                      </a:endParaRPr>
                    </a:p>
                  </a:txBody>
                  <a:tcPr marL="68580" marR="12700" marT="0" marB="0"/>
                </a:tc>
              </a:tr>
              <a:tr h="567686">
                <a:tc>
                  <a:txBody>
                    <a:bodyPr/>
                    <a:lstStyle/>
                    <a:p>
                      <a:pPr marR="24130" algn="ctr">
                        <a:lnSpc>
                          <a:spcPct val="107000"/>
                        </a:lnSpc>
                        <a:spcAft>
                          <a:spcPts val="0"/>
                        </a:spcAft>
                      </a:pPr>
                      <a:r>
                        <a:rPr lang="en-IN" sz="1100"/>
                        <a:t>Final Presentation </a:t>
                      </a:r>
                      <a:endParaRPr lang="en-US" sz="1100">
                        <a:latin typeface="Calibri"/>
                        <a:ea typeface="Calibri"/>
                        <a:cs typeface="Times New Roman"/>
                      </a:endParaRPr>
                    </a:p>
                  </a:txBody>
                  <a:tcPr marL="68580" marR="12700" marT="0" marB="0"/>
                </a:tc>
                <a:tc>
                  <a:txBody>
                    <a:bodyPr/>
                    <a:lstStyle/>
                    <a:p>
                      <a:pPr marL="7429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126365">
                        <a:lnSpc>
                          <a:spcPct val="107000"/>
                        </a:lnSpc>
                        <a:spcAft>
                          <a:spcPts val="0"/>
                        </a:spcAft>
                      </a:pPr>
                      <a:endParaRPr lang="en-IN" sz="1100">
                        <a:latin typeface="Calibri"/>
                        <a:ea typeface="Calibri"/>
                        <a:cs typeface="Times New Roman"/>
                      </a:endParaRPr>
                    </a:p>
                  </a:txBody>
                  <a:tcPr marL="68580" marR="12700" marT="0" marB="0"/>
                </a:tc>
                <a:tc>
                  <a:txBody>
                    <a:bodyPr/>
                    <a:lstStyle/>
                    <a:p>
                      <a:pPr marL="73660"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556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302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429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4295"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7470" algn="ctr">
                        <a:lnSpc>
                          <a:spcPct val="107000"/>
                        </a:lnSpc>
                        <a:spcAft>
                          <a:spcPts val="0"/>
                        </a:spcAft>
                      </a:pPr>
                      <a:endParaRPr lang="en-IN" sz="1100">
                        <a:latin typeface="Calibri"/>
                        <a:ea typeface="Calibri"/>
                        <a:cs typeface="Times New Roman"/>
                      </a:endParaRPr>
                    </a:p>
                  </a:txBody>
                  <a:tcPr marL="68580" marR="12700" marT="0" marB="0"/>
                </a:tc>
                <a:tc>
                  <a:txBody>
                    <a:bodyPr/>
                    <a:lstStyle/>
                    <a:p>
                      <a:pPr marL="73025" algn="ctr">
                        <a:lnSpc>
                          <a:spcPct val="107000"/>
                        </a:lnSpc>
                        <a:spcAft>
                          <a:spcPts val="0"/>
                        </a:spcAft>
                      </a:pPr>
                      <a:endParaRPr lang="en-IN" sz="1100">
                        <a:latin typeface="Calibri"/>
                        <a:ea typeface="Calibri"/>
                        <a:cs typeface="Times New Roman"/>
                      </a:endParaRPr>
                    </a:p>
                  </a:txBody>
                  <a:tcPr marL="68580" marR="12700" marT="0" marB="0"/>
                </a:tc>
                <a:tc>
                  <a:txBody>
                    <a:bodyPr/>
                    <a:lstStyle/>
                    <a:p>
                      <a:pPr>
                        <a:lnSpc>
                          <a:spcPct val="107000"/>
                        </a:lnSpc>
                        <a:spcAft>
                          <a:spcPts val="0"/>
                        </a:spcAft>
                      </a:pPr>
                      <a:endParaRPr lang="en-IN" sz="1100" dirty="0">
                        <a:latin typeface="Calibri"/>
                        <a:ea typeface="Calibri"/>
                        <a:cs typeface="Times New Roman"/>
                      </a:endParaRPr>
                    </a:p>
                  </a:txBody>
                  <a:tcPr marL="68580" marR="12700" marT="0" marB="0">
                    <a:solidFill>
                      <a:schemeClr val="tx2"/>
                    </a:solidFill>
                  </a:tcPr>
                </a:tc>
                <a:tc>
                  <a:txBody>
                    <a:bodyPr/>
                    <a:lstStyle/>
                    <a:p>
                      <a:pPr>
                        <a:lnSpc>
                          <a:spcPct val="107000"/>
                        </a:lnSpc>
                        <a:spcAft>
                          <a:spcPts val="0"/>
                        </a:spcAft>
                      </a:pPr>
                      <a:endParaRPr lang="en-IN" sz="1100" dirty="0">
                        <a:latin typeface="Calibri"/>
                        <a:ea typeface="Calibri"/>
                        <a:cs typeface="Times New Roman"/>
                      </a:endParaRPr>
                    </a:p>
                  </a:txBody>
                  <a:tcPr marL="68580" marR="12700" marT="0" marB="0">
                    <a:solidFill>
                      <a:schemeClr val="tx2"/>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0"/>
            <a:ext cx="7772400" cy="1470025"/>
          </a:xfrm>
        </p:spPr>
        <p:txBody>
          <a:bodyPr/>
          <a:lstStyle/>
          <a:p>
            <a:r>
              <a:rPr lang="en-US" sz="3200" b="1" dirty="0" smtClean="0">
                <a:ln w="0"/>
                <a:effectLst>
                  <a:outerShdw blurRad="38100" dist="19050" dir="2700000" algn="tl" rotWithShape="0">
                    <a:schemeClr val="dk1">
                      <a:alpha val="40000"/>
                    </a:schemeClr>
                  </a:outerShdw>
                </a:effectLst>
                <a:latin typeface="Times New Roman" pitchFamily="18" charset="0"/>
                <a:cs typeface="Times New Roman" pitchFamily="18" charset="0"/>
              </a:rPr>
              <a:t>LAYOUT OF PROJECT</a:t>
            </a:r>
            <a:r>
              <a:rPr lang="en-IN" dirty="0" smtClean="0"/>
              <a:t/>
            </a:r>
            <a:br>
              <a:rPr lang="en-IN" dirty="0" smtClean="0"/>
            </a:br>
            <a:endParaRPr lang="en-US" dirty="0"/>
          </a:p>
        </p:txBody>
      </p:sp>
      <p:sp>
        <p:nvSpPr>
          <p:cNvPr id="3" name="Subtitle 2"/>
          <p:cNvSpPr>
            <a:spLocks noGrp="1"/>
          </p:cNvSpPr>
          <p:nvPr>
            <p:ph type="subTitle" idx="1"/>
          </p:nvPr>
        </p:nvSpPr>
        <p:spPr>
          <a:xfrm>
            <a:off x="642910" y="714356"/>
            <a:ext cx="8001056" cy="5572164"/>
          </a:xfrm>
        </p:spPr>
        <p:txBody>
          <a:bodyPr/>
          <a:lstStyle/>
          <a:p>
            <a:endParaRPr lang="en-US" dirty="0"/>
          </a:p>
        </p:txBody>
      </p:sp>
      <p:pic>
        <p:nvPicPr>
          <p:cNvPr id="4" name="Picture 3"/>
          <p:cNvPicPr/>
          <p:nvPr/>
        </p:nvPicPr>
        <p:blipFill>
          <a:blip r:embed="rId2"/>
          <a:srcRect/>
          <a:stretch>
            <a:fillRect/>
          </a:stretch>
        </p:blipFill>
        <p:spPr bwMode="auto">
          <a:xfrm>
            <a:off x="2357422" y="785794"/>
            <a:ext cx="4124333" cy="2005016"/>
          </a:xfrm>
          <a:prstGeom prst="rect">
            <a:avLst/>
          </a:prstGeom>
          <a:noFill/>
          <a:ln w="9525">
            <a:noFill/>
            <a:miter lim="800000"/>
            <a:headEnd/>
            <a:tailEnd/>
          </a:ln>
        </p:spPr>
      </p:pic>
      <p:pic>
        <p:nvPicPr>
          <p:cNvPr id="5" name="Picture 4"/>
          <p:cNvPicPr/>
          <p:nvPr/>
        </p:nvPicPr>
        <p:blipFill>
          <a:blip r:embed="rId3">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2643174" y="3500438"/>
            <a:ext cx="4096083" cy="236506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480" y="0"/>
            <a:ext cx="5543560" cy="654032"/>
          </a:xfrm>
        </p:spPr>
        <p:txBody>
          <a:bodyPr>
            <a:normAutofit/>
          </a:bodyPr>
          <a:lstStyle/>
          <a:p>
            <a:r>
              <a:rPr lang="en-US" sz="3200" b="1" dirty="0" smtClean="0">
                <a:ln w="0"/>
                <a:effectLst>
                  <a:outerShdw blurRad="38100" dist="19050" dir="2700000" algn="tl" rotWithShape="0">
                    <a:schemeClr val="dk1">
                      <a:alpha val="40000"/>
                    </a:schemeClr>
                  </a:outerShdw>
                </a:effectLst>
                <a:latin typeface="Times New Roman" pitchFamily="18" charset="0"/>
                <a:cs typeface="Times New Roman" pitchFamily="18" charset="0"/>
              </a:rPr>
              <a:t>BASIC COMPONENTS</a:t>
            </a:r>
            <a:endParaRPr lang="en-US" sz="3200" dirty="0">
              <a:latin typeface="Times New Roman" pitchFamily="18" charset="0"/>
              <a:cs typeface="Times New Roman" pitchFamily="18" charset="0"/>
            </a:endParaRPr>
          </a:p>
        </p:txBody>
      </p:sp>
      <p:sp>
        <p:nvSpPr>
          <p:cNvPr id="5" name="Content Placeholder 4"/>
          <p:cNvSpPr>
            <a:spLocks noGrp="1"/>
          </p:cNvSpPr>
          <p:nvPr>
            <p:ph idx="1"/>
          </p:nvPr>
        </p:nvSpPr>
        <p:spPr>
          <a:xfrm>
            <a:off x="0" y="714356"/>
            <a:ext cx="8929718" cy="6143644"/>
          </a:xfrm>
        </p:spPr>
        <p:txBody>
          <a:bodyPr>
            <a:normAutofit fontScale="92500" lnSpcReduction="20000"/>
          </a:bodyPr>
          <a:lstStyle/>
          <a:p>
            <a:pPr marL="1257300" marR="770890" lvl="2" indent="-342900">
              <a:lnSpc>
                <a:spcPct val="150000"/>
              </a:lnSpc>
              <a:spcBef>
                <a:spcPts val="25"/>
              </a:spcBef>
              <a:buFont typeface="+mj-lt"/>
              <a:buAutoNum type="arabicPeriod"/>
              <a:tabLst>
                <a:tab pos="509270" algn="l"/>
              </a:tabLst>
            </a:pPr>
            <a:r>
              <a:rPr lang="en-IN" sz="1600" b="1" spc="-30" dirty="0" smtClean="0">
                <a:latin typeface="Times New Roman" panose="02020603050405020304" pitchFamily="18" charset="0"/>
                <a:ea typeface="Times New Roman" panose="02020603050405020304" pitchFamily="18" charset="0"/>
              </a:rPr>
              <a:t>Parabolic through collector : </a:t>
            </a:r>
            <a:r>
              <a:rPr lang="en-US" sz="1600" spc="-30" dirty="0" smtClean="0">
                <a:latin typeface="Times New Roman" panose="02020603050405020304" pitchFamily="18" charset="0"/>
                <a:ea typeface="Times New Roman" panose="02020603050405020304" pitchFamily="18" charset="0"/>
              </a:rPr>
              <a:t>A parabolic trough is a type of solar thermal collector that is straight in one dimension and curved as a parabola in the other two, lined with a polished metal mirror. The sunlight which enters the mirror parallel to its plane of symmetry is focused along the focal line, where objects are positioned that are intended to be heated. In a solar cooker, for example, food is placed at the focal line of a trough, which is cooked when the trough is aimed so the Sun is in its plane of symmetry.</a:t>
            </a:r>
          </a:p>
          <a:p>
            <a:pPr marL="1257300" marR="770890" lvl="2" indent="-342900">
              <a:lnSpc>
                <a:spcPct val="150000"/>
              </a:lnSpc>
              <a:spcBef>
                <a:spcPts val="25"/>
              </a:spcBef>
              <a:buFont typeface="+mj-lt"/>
              <a:buAutoNum type="arabicPeriod"/>
              <a:tabLst>
                <a:tab pos="509270" algn="l"/>
              </a:tabLst>
            </a:pPr>
            <a:r>
              <a:rPr lang="en-IN" sz="1600" b="1" spc="-30" dirty="0" smtClean="0">
                <a:latin typeface="Times New Roman" panose="02020603050405020304" pitchFamily="18" charset="0"/>
                <a:ea typeface="Times New Roman" panose="02020603050405020304" pitchFamily="18" charset="0"/>
              </a:rPr>
              <a:t>Receiver tube:</a:t>
            </a:r>
            <a:r>
              <a:rPr lang="en-US" sz="1600" spc="-30" dirty="0" smtClean="0">
                <a:latin typeface="Times New Roman" panose="02020603050405020304" pitchFamily="18" charset="0"/>
                <a:ea typeface="Times New Roman" panose="02020603050405020304" pitchFamily="18" charset="0"/>
              </a:rPr>
              <a:t>The Heat Collecting Element is a concentric tube in which outer tube is Copper tube of diameter 1.4inch(29mm) and inner tube is copper tube of diameter 0.5 inch(15mm).Outer tube has given inlet port and outlet port on its surface which are used for feeding and discharging of  PCM().Inner tube having two openings for water flow.</a:t>
            </a:r>
          </a:p>
          <a:p>
            <a:pPr marL="1257300" marR="770890" lvl="2" indent="-342900">
              <a:lnSpc>
                <a:spcPct val="150000"/>
              </a:lnSpc>
              <a:spcBef>
                <a:spcPts val="25"/>
              </a:spcBef>
              <a:buFont typeface="+mj-lt"/>
              <a:buAutoNum type="arabicPeriod"/>
              <a:tabLst>
                <a:tab pos="509270" algn="l"/>
              </a:tabLst>
            </a:pPr>
            <a:r>
              <a:rPr lang="en-US" sz="1600" b="1" spc="-30" dirty="0" smtClean="0">
                <a:latin typeface="Times New Roman" panose="02020603050405020304" pitchFamily="18" charset="0"/>
                <a:ea typeface="Times New Roman" panose="02020603050405020304" pitchFamily="18" charset="0"/>
              </a:rPr>
              <a:t>Pump: </a:t>
            </a:r>
            <a:r>
              <a:rPr lang="en-US" sz="1600" spc="-30" dirty="0" smtClean="0">
                <a:latin typeface="Times New Roman" panose="02020603050405020304" pitchFamily="18" charset="0"/>
                <a:ea typeface="Times New Roman" panose="02020603050405020304" pitchFamily="18" charset="0"/>
              </a:rPr>
              <a:t>Since we will be using a forced circulation, we need to incorporate a pump</a:t>
            </a:r>
            <a:r>
              <a:rPr lang="en-US" sz="1600" spc="-290" dirty="0" smtClean="0">
                <a:latin typeface="Times New Roman" panose="02020603050405020304" pitchFamily="18" charset="0"/>
                <a:ea typeface="Times New Roman" panose="02020603050405020304" pitchFamily="18" charset="0"/>
              </a:rPr>
              <a:t> </a:t>
            </a:r>
            <a:r>
              <a:rPr lang="en-US" sz="1600" spc="-30" dirty="0" smtClean="0">
                <a:latin typeface="Times New Roman" panose="02020603050405020304" pitchFamily="18" charset="0"/>
                <a:ea typeface="Times New Roman" panose="02020603050405020304" pitchFamily="18" charset="0"/>
              </a:rPr>
              <a:t>to</a:t>
            </a:r>
            <a:r>
              <a:rPr lang="en-US" sz="1600" spc="-5" dirty="0" smtClean="0">
                <a:latin typeface="Times New Roman" panose="02020603050405020304" pitchFamily="18" charset="0"/>
                <a:ea typeface="Times New Roman" panose="02020603050405020304" pitchFamily="18" charset="0"/>
              </a:rPr>
              <a:t> </a:t>
            </a:r>
            <a:r>
              <a:rPr lang="en-US" sz="1600" spc="-30" dirty="0" smtClean="0">
                <a:latin typeface="Times New Roman" panose="02020603050405020304" pitchFamily="18" charset="0"/>
                <a:ea typeface="Times New Roman" panose="02020603050405020304" pitchFamily="18" charset="0"/>
              </a:rPr>
              <a:t>maintain flow in the</a:t>
            </a:r>
            <a:r>
              <a:rPr lang="en-US" sz="1600" spc="-35" dirty="0" smtClean="0">
                <a:latin typeface="Times New Roman" panose="02020603050405020304" pitchFamily="18" charset="0"/>
                <a:ea typeface="Times New Roman" panose="02020603050405020304" pitchFamily="18" charset="0"/>
              </a:rPr>
              <a:t> </a:t>
            </a:r>
            <a:r>
              <a:rPr lang="en-US" sz="1600" spc="-30" dirty="0" smtClean="0">
                <a:latin typeface="Times New Roman" panose="02020603050405020304" pitchFamily="18" charset="0"/>
                <a:ea typeface="Times New Roman" panose="02020603050405020304" pitchFamily="18" charset="0"/>
              </a:rPr>
              <a:t>system.</a:t>
            </a:r>
          </a:p>
          <a:p>
            <a:pPr marL="1257300" marR="770890" lvl="2" indent="-342900">
              <a:lnSpc>
                <a:spcPct val="150000"/>
              </a:lnSpc>
              <a:spcBef>
                <a:spcPts val="25"/>
              </a:spcBef>
              <a:buFont typeface="+mj-lt"/>
              <a:buAutoNum type="arabicPeriod"/>
              <a:tabLst>
                <a:tab pos="509270" algn="l"/>
              </a:tabLst>
            </a:pPr>
            <a:r>
              <a:rPr lang="en-US" sz="1600" b="1" spc="-30" dirty="0" smtClean="0">
                <a:latin typeface="Times New Roman" panose="02020603050405020304" pitchFamily="18" charset="0"/>
                <a:ea typeface="Times New Roman" panose="02020603050405020304" pitchFamily="18" charset="0"/>
              </a:rPr>
              <a:t>Valves:</a:t>
            </a:r>
            <a:r>
              <a:rPr lang="en-US" sz="1600" spc="-30" dirty="0" smtClean="0">
                <a:latin typeface="Times New Roman" panose="02020603050405020304" pitchFamily="18" charset="0"/>
                <a:ea typeface="Times New Roman" panose="02020603050405020304" pitchFamily="18" charset="0"/>
              </a:rPr>
              <a:t> Valves will be used to isolate the daytime water line and night time water</a:t>
            </a:r>
            <a:r>
              <a:rPr lang="en-US" sz="1600" spc="-285" dirty="0" smtClean="0">
                <a:latin typeface="Times New Roman" panose="02020603050405020304" pitchFamily="18" charset="0"/>
                <a:ea typeface="Times New Roman" panose="02020603050405020304" pitchFamily="18" charset="0"/>
              </a:rPr>
              <a:t> </a:t>
            </a:r>
            <a:r>
              <a:rPr lang="en-US" sz="1600" spc="-30" dirty="0" smtClean="0">
                <a:latin typeface="Times New Roman" panose="02020603050405020304" pitchFamily="18" charset="0"/>
                <a:ea typeface="Times New Roman" panose="02020603050405020304" pitchFamily="18" charset="0"/>
              </a:rPr>
              <a:t>line,</a:t>
            </a:r>
            <a:r>
              <a:rPr lang="en-US" sz="1600" spc="-5" dirty="0" smtClean="0">
                <a:latin typeface="Times New Roman" panose="02020603050405020304" pitchFamily="18" charset="0"/>
                <a:ea typeface="Times New Roman" panose="02020603050405020304" pitchFamily="18" charset="0"/>
              </a:rPr>
              <a:t> </a:t>
            </a:r>
            <a:r>
              <a:rPr lang="en-US" sz="1600" spc="-30" dirty="0" smtClean="0">
                <a:latin typeface="Times New Roman" panose="02020603050405020304" pitchFamily="18" charset="0"/>
                <a:ea typeface="Times New Roman" panose="02020603050405020304" pitchFamily="18" charset="0"/>
              </a:rPr>
              <a:t>with each</a:t>
            </a:r>
            <a:r>
              <a:rPr lang="en-US" sz="1600" spc="-20" dirty="0" smtClean="0">
                <a:latin typeface="Times New Roman" panose="02020603050405020304" pitchFamily="18" charset="0"/>
                <a:ea typeface="Times New Roman" panose="02020603050405020304" pitchFamily="18" charset="0"/>
              </a:rPr>
              <a:t> </a:t>
            </a:r>
            <a:r>
              <a:rPr lang="en-US" sz="1600" spc="-30" dirty="0" smtClean="0">
                <a:latin typeface="Times New Roman" panose="02020603050405020304" pitchFamily="18" charset="0"/>
                <a:ea typeface="Times New Roman" panose="02020603050405020304" pitchFamily="18" charset="0"/>
              </a:rPr>
              <a:t>other.</a:t>
            </a:r>
          </a:p>
          <a:p>
            <a:pPr marL="1257300" marR="862330" lvl="2" indent="-342900">
              <a:lnSpc>
                <a:spcPct val="150000"/>
              </a:lnSpc>
              <a:spcBef>
                <a:spcPts val="10"/>
              </a:spcBef>
              <a:buFont typeface="+mj-lt"/>
              <a:buAutoNum type="arabicPeriod"/>
              <a:tabLst>
                <a:tab pos="509270" algn="l"/>
              </a:tabLst>
            </a:pPr>
            <a:r>
              <a:rPr lang="en-US" sz="1600" b="1" spc="-30" dirty="0" smtClean="0">
                <a:latin typeface="Times New Roman" panose="02020603050405020304" pitchFamily="18" charset="0"/>
                <a:ea typeface="Times New Roman" panose="02020603050405020304" pitchFamily="18" charset="0"/>
              </a:rPr>
              <a:t>PCM Heat Exchanger</a:t>
            </a:r>
            <a:r>
              <a:rPr lang="en-US" sz="1600" spc="-30" dirty="0" smtClean="0">
                <a:latin typeface="Times New Roman" panose="02020603050405020304" pitchFamily="18" charset="0"/>
                <a:ea typeface="Times New Roman" panose="02020603050405020304" pitchFamily="18" charset="0"/>
              </a:rPr>
              <a:t>: PCM heat exchanger is the most important component of</a:t>
            </a:r>
            <a:r>
              <a:rPr lang="en-US" sz="1600" spc="-285" dirty="0" smtClean="0">
                <a:latin typeface="Times New Roman" panose="02020603050405020304" pitchFamily="18" charset="0"/>
                <a:ea typeface="Times New Roman" panose="02020603050405020304" pitchFamily="18" charset="0"/>
              </a:rPr>
              <a:t> </a:t>
            </a:r>
            <a:r>
              <a:rPr lang="en-US" sz="1600" spc="-30" dirty="0" smtClean="0">
                <a:latin typeface="Times New Roman" panose="02020603050405020304" pitchFamily="18" charset="0"/>
                <a:ea typeface="Times New Roman" panose="02020603050405020304" pitchFamily="18" charset="0"/>
              </a:rPr>
              <a:t>our</a:t>
            </a:r>
            <a:r>
              <a:rPr lang="en-US" sz="1600" spc="-5" dirty="0" smtClean="0">
                <a:latin typeface="Times New Roman" panose="02020603050405020304" pitchFamily="18" charset="0"/>
                <a:ea typeface="Times New Roman" panose="02020603050405020304" pitchFamily="18" charset="0"/>
              </a:rPr>
              <a:t> </a:t>
            </a:r>
            <a:r>
              <a:rPr lang="en-US" sz="1600" spc="-30" dirty="0" smtClean="0">
                <a:latin typeface="Times New Roman" panose="02020603050405020304" pitchFamily="18" charset="0"/>
                <a:ea typeface="Times New Roman" panose="02020603050405020304" pitchFamily="18" charset="0"/>
              </a:rPr>
              <a:t>system</a:t>
            </a:r>
            <a:r>
              <a:rPr lang="en-US" sz="1600" spc="10" dirty="0" smtClean="0">
                <a:latin typeface="Times New Roman" panose="02020603050405020304" pitchFamily="18" charset="0"/>
                <a:ea typeface="Times New Roman" panose="02020603050405020304" pitchFamily="18" charset="0"/>
              </a:rPr>
              <a:t> </a:t>
            </a:r>
            <a:r>
              <a:rPr lang="en-US" sz="1600" spc="-30" dirty="0" smtClean="0">
                <a:latin typeface="Times New Roman" panose="02020603050405020304" pitchFamily="18" charset="0"/>
                <a:ea typeface="Times New Roman" panose="02020603050405020304" pitchFamily="18" charset="0"/>
              </a:rPr>
              <a:t>and is the system which is</a:t>
            </a:r>
            <a:r>
              <a:rPr lang="en-US" sz="1600" spc="-5" dirty="0" smtClean="0">
                <a:latin typeface="Times New Roman" panose="02020603050405020304" pitchFamily="18" charset="0"/>
                <a:ea typeface="Times New Roman" panose="02020603050405020304" pitchFamily="18" charset="0"/>
              </a:rPr>
              <a:t> </a:t>
            </a:r>
            <a:r>
              <a:rPr lang="en-US" sz="1600" spc="-30" dirty="0" smtClean="0">
                <a:latin typeface="Times New Roman" panose="02020603050405020304" pitchFamily="18" charset="0"/>
                <a:ea typeface="Times New Roman" panose="02020603050405020304" pitchFamily="18" charset="0"/>
              </a:rPr>
              <a:t>under study.</a:t>
            </a:r>
            <a:endParaRPr lang="en-IN" sz="1600" spc="-30" dirty="0" smtClean="0">
              <a:latin typeface="Times New Roman" panose="02020603050405020304" pitchFamily="18" charset="0"/>
              <a:ea typeface="Times New Roman" panose="02020603050405020304" pitchFamily="18" charset="0"/>
            </a:endParaRPr>
          </a:p>
          <a:p>
            <a:pPr marL="1257300" marR="1134745" lvl="2" indent="-342900">
              <a:lnSpc>
                <a:spcPct val="150000"/>
              </a:lnSpc>
              <a:spcBef>
                <a:spcPts val="30"/>
              </a:spcBef>
              <a:buFont typeface="+mj-lt"/>
              <a:buAutoNum type="arabicPeriod"/>
              <a:tabLst>
                <a:tab pos="509270" algn="l"/>
              </a:tabLst>
            </a:pPr>
            <a:r>
              <a:rPr lang="en-US" sz="1600" b="1" spc="-30" dirty="0" smtClean="0">
                <a:latin typeface="Times New Roman" panose="02020603050405020304" pitchFamily="18" charset="0"/>
                <a:ea typeface="Times New Roman" panose="02020603050405020304" pitchFamily="18" charset="0"/>
              </a:rPr>
              <a:t>Phase Change Material: </a:t>
            </a:r>
            <a:r>
              <a:rPr lang="en-US" sz="1600" spc="-30" dirty="0" smtClean="0">
                <a:latin typeface="Times New Roman" panose="02020603050405020304" pitchFamily="18" charset="0"/>
                <a:ea typeface="Times New Roman" panose="02020603050405020304" pitchFamily="18" charset="0"/>
              </a:rPr>
              <a:t>PCM will be incorporated in the heat exchanger for</a:t>
            </a:r>
            <a:r>
              <a:rPr lang="en-US" sz="1600" spc="-285" dirty="0" smtClean="0">
                <a:latin typeface="Times New Roman" panose="02020603050405020304" pitchFamily="18" charset="0"/>
                <a:ea typeface="Times New Roman" panose="02020603050405020304" pitchFamily="18" charset="0"/>
              </a:rPr>
              <a:t> </a:t>
            </a:r>
            <a:r>
              <a:rPr lang="en-US" sz="1600" spc="-30" dirty="0" smtClean="0">
                <a:latin typeface="Times New Roman" panose="02020603050405020304" pitchFamily="18" charset="0"/>
                <a:ea typeface="Times New Roman" panose="02020603050405020304" pitchFamily="18" charset="0"/>
              </a:rPr>
              <a:t>thermal energy storage. This will be discussed in detail later. PCM is the</a:t>
            </a:r>
            <a:r>
              <a:rPr lang="en-US" sz="1600" spc="5" dirty="0" smtClean="0">
                <a:latin typeface="Times New Roman" panose="02020603050405020304" pitchFamily="18" charset="0"/>
                <a:ea typeface="Times New Roman" panose="02020603050405020304" pitchFamily="18" charset="0"/>
              </a:rPr>
              <a:t> </a:t>
            </a:r>
            <a:r>
              <a:rPr lang="en-US" sz="1600" spc="-30" dirty="0" smtClean="0">
                <a:latin typeface="Times New Roman" panose="02020603050405020304" pitchFamily="18" charset="0"/>
                <a:ea typeface="Times New Roman" panose="02020603050405020304" pitchFamily="18" charset="0"/>
              </a:rPr>
              <a:t>backbone</a:t>
            </a:r>
            <a:r>
              <a:rPr lang="en-US" sz="1600" spc="-10" dirty="0" smtClean="0">
                <a:latin typeface="Times New Roman" panose="02020603050405020304" pitchFamily="18" charset="0"/>
                <a:ea typeface="Times New Roman" panose="02020603050405020304" pitchFamily="18" charset="0"/>
              </a:rPr>
              <a:t> </a:t>
            </a:r>
            <a:r>
              <a:rPr lang="en-US" sz="1600" spc="-30" dirty="0" smtClean="0">
                <a:latin typeface="Times New Roman" panose="02020603050405020304" pitchFamily="18" charset="0"/>
                <a:ea typeface="Times New Roman" panose="02020603050405020304" pitchFamily="18" charset="0"/>
              </a:rPr>
              <a:t>of this</a:t>
            </a:r>
            <a:r>
              <a:rPr lang="en-US" sz="1600" spc="-55" dirty="0" smtClean="0">
                <a:latin typeface="Times New Roman" panose="02020603050405020304" pitchFamily="18" charset="0"/>
                <a:ea typeface="Times New Roman" panose="02020603050405020304" pitchFamily="18" charset="0"/>
              </a:rPr>
              <a:t> </a:t>
            </a:r>
            <a:r>
              <a:rPr lang="en-US" sz="1600" spc="-30" dirty="0" smtClean="0">
                <a:latin typeface="Times New Roman" panose="02020603050405020304" pitchFamily="18" charset="0"/>
                <a:ea typeface="Times New Roman" panose="02020603050405020304" pitchFamily="18" charset="0"/>
              </a:rPr>
              <a:t>project.</a:t>
            </a:r>
            <a:endParaRPr lang="en-IN" sz="1600" spc="-30" dirty="0" smtClean="0">
              <a:latin typeface="Times New Roman" panose="02020603050405020304" pitchFamily="18" charset="0"/>
              <a:ea typeface="Times New Roman" panose="02020603050405020304" pitchFamily="18" charset="0"/>
            </a:endParaRPr>
          </a:p>
          <a:p>
            <a:pPr marL="1257300" marR="770890" lvl="2" indent="-342900">
              <a:lnSpc>
                <a:spcPct val="150000"/>
              </a:lnSpc>
              <a:spcBef>
                <a:spcPts val="25"/>
              </a:spcBef>
              <a:buFont typeface="+mj-lt"/>
              <a:buAutoNum type="arabicPeriod"/>
              <a:tabLst>
                <a:tab pos="509270" algn="l"/>
              </a:tabLst>
            </a:pPr>
            <a:endParaRPr lang="en-IN" sz="1600" spc="-30" dirty="0" smtClean="0">
              <a:latin typeface="Times New Roman" panose="02020603050405020304" pitchFamily="18" charset="0"/>
              <a:ea typeface="Times New Roman" panose="02020603050405020304" pitchFamily="18" charset="0"/>
            </a:endParaRPr>
          </a:p>
          <a:p>
            <a:pPr marL="1257300" marR="770890" lvl="2" indent="-342900">
              <a:lnSpc>
                <a:spcPct val="150000"/>
              </a:lnSpc>
              <a:spcBef>
                <a:spcPts val="25"/>
              </a:spcBef>
              <a:buFont typeface="+mj-lt"/>
              <a:buAutoNum type="arabicPeriod"/>
              <a:tabLst>
                <a:tab pos="509270" algn="l"/>
              </a:tabLst>
            </a:pPr>
            <a:endParaRPr lang="en-IN" sz="1600" spc="-30" dirty="0" smtClean="0">
              <a:latin typeface="Times New Roman" panose="02020603050405020304" pitchFamily="18" charset="0"/>
              <a:ea typeface="Times New Roman" panose="02020603050405020304" pitchFamily="18" charset="0"/>
            </a:endParaRPr>
          </a:p>
          <a:p>
            <a:pPr marL="1257300" marR="770890" lvl="2" indent="-342900">
              <a:lnSpc>
                <a:spcPct val="150000"/>
              </a:lnSpc>
              <a:spcBef>
                <a:spcPts val="25"/>
              </a:spcBef>
              <a:buFont typeface="+mj-lt"/>
              <a:buAutoNum type="arabicPeriod"/>
              <a:tabLst>
                <a:tab pos="509270" algn="l"/>
              </a:tabLst>
            </a:pPr>
            <a:endParaRPr lang="en-US" sz="1600" spc="-30" dirty="0" smtClean="0">
              <a:latin typeface="Times New Roman" panose="02020603050405020304" pitchFamily="18" charset="0"/>
              <a:ea typeface="Times New Roman" panose="02020603050405020304" pitchFamily="18" charset="0"/>
            </a:endParaRPr>
          </a:p>
          <a:p>
            <a:pPr marL="1257300" marR="770890" lvl="2" indent="-342900">
              <a:lnSpc>
                <a:spcPct val="150000"/>
              </a:lnSpc>
              <a:spcBef>
                <a:spcPts val="25"/>
              </a:spcBef>
              <a:buFont typeface="+mj-lt"/>
              <a:buAutoNum type="arabicPeriod"/>
              <a:tabLst>
                <a:tab pos="509270" algn="l"/>
              </a:tabLst>
            </a:pPr>
            <a:endParaRPr lang="en-IN" sz="1600" spc="-30" dirty="0" smtClean="0">
              <a:latin typeface="Times New Roman" panose="02020603050405020304" pitchFamily="18" charset="0"/>
              <a:ea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702</TotalTime>
  <Words>954</Words>
  <Application>Microsoft Office PowerPoint</Application>
  <PresentationFormat>On-screen Show (4:3)</PresentationFormat>
  <Paragraphs>167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TITLE</vt:lpstr>
      <vt:lpstr>CONTENTS</vt:lpstr>
      <vt:lpstr>  INTRODUCTION </vt:lpstr>
      <vt:lpstr>LITERATURE REVIEW </vt:lpstr>
      <vt:lpstr>METHODOLOGY </vt:lpstr>
      <vt:lpstr>PROJECT PLAN  </vt:lpstr>
      <vt:lpstr>LAYOUT OF PROJECT </vt:lpstr>
      <vt:lpstr>BASIC COMPONENTS</vt:lpstr>
      <vt:lpstr>PROCESS LIST </vt:lpstr>
      <vt:lpstr>COST ESTIMATION </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RUSHI</dc:creator>
  <cp:lastModifiedBy>RUSHI</cp:lastModifiedBy>
  <cp:revision>60</cp:revision>
  <dcterms:created xsi:type="dcterms:W3CDTF">2022-05-07T18:27:04Z</dcterms:created>
  <dcterms:modified xsi:type="dcterms:W3CDTF">2022-11-24T03:41:36Z</dcterms:modified>
</cp:coreProperties>
</file>