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8" r:id="rId3"/>
    <p:sldId id="257" r:id="rId4"/>
    <p:sldId id="258" r:id="rId5"/>
    <p:sldId id="269" r:id="rId6"/>
    <p:sldId id="270" r:id="rId7"/>
    <p:sldId id="271" r:id="rId8"/>
    <p:sldId id="272" r:id="rId9"/>
    <p:sldId id="287" r:id="rId10"/>
    <p:sldId id="285" r:id="rId11"/>
    <p:sldId id="286" r:id="rId12"/>
    <p:sldId id="261" r:id="rId13"/>
    <p:sldId id="275" r:id="rId14"/>
    <p:sldId id="277" r:id="rId15"/>
    <p:sldId id="278" r:id="rId16"/>
    <p:sldId id="260" r:id="rId17"/>
    <p:sldId id="263" r:id="rId18"/>
    <p:sldId id="279" r:id="rId19"/>
    <p:sldId id="280" r:id="rId20"/>
    <p:sldId id="281" r:id="rId21"/>
    <p:sldId id="282" r:id="rId22"/>
    <p:sldId id="264" r:id="rId23"/>
    <p:sldId id="267" r:id="rId24"/>
    <p:sldId id="265" r:id="rId25"/>
    <p:sldId id="283"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91003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02739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44663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121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01301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46926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83748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438170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8281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1884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7223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67630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64959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46956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42281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94960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72564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94CE30-7D40-4BC0-BA0D-56C992D5B4BD}" type="datetimeFigureOut">
              <a:rPr lang="en-GB" smtClean="0"/>
              <a:t>08/01/2024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294657515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cbi.nlm.nih.gov/pmc/articles/PMC6637496/" TargetMode="External"/><Relationship Id="rId2" Type="http://schemas.openxmlformats.org/officeDocument/2006/relationships/hyperlink" Target="https://www.ncbi.nlm.nih.gov/pmc/articles/PMC2655993/" TargetMode="External"/><Relationship Id="rId1" Type="http://schemas.openxmlformats.org/officeDocument/2006/relationships/slideLayout" Target="../slideLayouts/slideLayout2.xml"/><Relationship Id="rId4" Type="http://schemas.openxmlformats.org/officeDocument/2006/relationships/hyperlink" Target="https://www.ncbi.nlm.nih.gov/pmc/articles/PMC517157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thebluediamondgallery.com/typewriter/t/thank-you.html"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IN" sz="2400" b="1" dirty="0">
                <a:effectLst/>
                <a:latin typeface="Algerian" panose="04020705040A02060702" pitchFamily="82" charset="0"/>
              </a:rPr>
              <a:t>Extracting and Analysing Key Information from Scanned Prescriptions using ML</a:t>
            </a:r>
            <a:endParaRPr lang="en-GB" sz="2400" b="1" dirty="0">
              <a:latin typeface="Algerian" panose="04020705040A02060702" pitchFamily="82" charset="0"/>
            </a:endParaRP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CSD15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1037245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20201CSD0138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 Rushi Kesava Naidu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20201CSD0156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N Vinay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20201CSD0142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E Vamsi Kamal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20201CSD0133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Gundlapalli Yaswanth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dirty="0"/>
              <a:t> </a:t>
            </a:r>
          </a:p>
          <a:p>
            <a:pPr algn="l"/>
            <a:r>
              <a:rPr lang="en-GB" sz="1700" dirty="0"/>
              <a:t>    Mrs. Shaik Salma Begum</a:t>
            </a:r>
          </a:p>
          <a:p>
            <a:pPr algn="l"/>
            <a:r>
              <a:rPr lang="en-GB" sz="1700" dirty="0"/>
              <a:t>   Assistant Professor,B.tech,  MTech,(PhD).</a:t>
            </a:r>
          </a:p>
          <a:p>
            <a:pPr algn="l"/>
            <a:r>
              <a:rPr lang="en-GB" sz="1700" dirty="0"/>
              <a:t>  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Review-3</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D70FE7-E1B8-4409-ADC6-65C1FC42B649}"/>
              </a:ext>
            </a:extLst>
          </p:cNvPr>
          <p:cNvPicPr/>
          <p:nvPr/>
        </p:nvPicPr>
        <p:blipFill>
          <a:blip r:embed="rId2"/>
          <a:stretch>
            <a:fillRect/>
          </a:stretch>
        </p:blipFill>
        <p:spPr>
          <a:xfrm>
            <a:off x="0" y="0"/>
            <a:ext cx="5941741" cy="6867427"/>
          </a:xfrm>
          <a:prstGeom prst="rect">
            <a:avLst/>
          </a:prstGeom>
        </p:spPr>
      </p:pic>
      <p:pic>
        <p:nvPicPr>
          <p:cNvPr id="6" name="Picture 5">
            <a:extLst>
              <a:ext uri="{FF2B5EF4-FFF2-40B4-BE49-F238E27FC236}">
                <a16:creationId xmlns:a16="http://schemas.microsoft.com/office/drawing/2014/main" id="{634F9BEA-6DC4-4969-A42D-D2A7DE397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741" y="0"/>
            <a:ext cx="6250259" cy="6867427"/>
          </a:xfrm>
          <a:prstGeom prst="rect">
            <a:avLst/>
          </a:prstGeom>
        </p:spPr>
      </p:pic>
    </p:spTree>
    <p:extLst>
      <p:ext uri="{BB962C8B-B14F-4D97-AF65-F5344CB8AC3E}">
        <p14:creationId xmlns:p14="http://schemas.microsoft.com/office/powerpoint/2010/main" val="343059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C3ECA3-818B-412C-81E0-D38B8A0D8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22870" cy="6886280"/>
          </a:xfrm>
          <a:prstGeom prst="rect">
            <a:avLst/>
          </a:prstGeom>
        </p:spPr>
      </p:pic>
    </p:spTree>
    <p:extLst>
      <p:ext uri="{BB962C8B-B14F-4D97-AF65-F5344CB8AC3E}">
        <p14:creationId xmlns:p14="http://schemas.microsoft.com/office/powerpoint/2010/main" val="77205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38" y="169524"/>
            <a:ext cx="9404723" cy="1400530"/>
          </a:xfrm>
        </p:spPr>
        <p:txBody>
          <a:bodyPr/>
          <a:lstStyle/>
          <a:p>
            <a:r>
              <a:rPr lang="en-GB" b="1" u="sng" dirty="0">
                <a:latin typeface="Algerian" panose="04020705040A02060702" pitchFamily="82" charset="0"/>
              </a:rPr>
              <a:t>Methodology</a:t>
            </a:r>
          </a:p>
        </p:txBody>
      </p:sp>
      <p:sp>
        <p:nvSpPr>
          <p:cNvPr id="3" name="Content Placeholder 2"/>
          <p:cNvSpPr>
            <a:spLocks noGrp="1"/>
          </p:cNvSpPr>
          <p:nvPr>
            <p:ph idx="1"/>
          </p:nvPr>
        </p:nvSpPr>
        <p:spPr>
          <a:xfrm>
            <a:off x="82194" y="1428108"/>
            <a:ext cx="11979668" cy="5260368"/>
          </a:xfrm>
        </p:spPr>
        <p:txBody>
          <a:bodyPr vert="horz" lIns="91440" tIns="45720" rIns="91440" bIns="45720" rtlCol="0" anchor="t">
            <a:normAutofit/>
          </a:bodyPr>
          <a:lstStyle/>
          <a:p>
            <a:pPr algn="just"/>
            <a:r>
              <a:rPr lang="en-US" dirty="0">
                <a:latin typeface="Verdana"/>
                <a:ea typeface="Verdana"/>
              </a:rPr>
              <a:t>The application is built with the Flask web framework and stores its data in the cloud using Firebase.</a:t>
            </a:r>
          </a:p>
          <a:p>
            <a:pPr algn="just"/>
            <a:endParaRPr lang="en-US" dirty="0">
              <a:latin typeface="Verdana"/>
              <a:ea typeface="Verdana"/>
            </a:endParaRPr>
          </a:p>
          <a:p>
            <a:pPr algn="just"/>
            <a:r>
              <a:rPr lang="en-US" dirty="0">
                <a:latin typeface="Verdana"/>
                <a:ea typeface="Verdana"/>
              </a:rPr>
              <a:t>For processing PDFs, the PyPDF2 library is utilized, and SVM and TF-IDF machine-learning algorithms are listed as potential options.</a:t>
            </a:r>
          </a:p>
          <a:p>
            <a:pPr algn="just"/>
            <a:endParaRPr lang="en-US" dirty="0">
              <a:latin typeface="Verdana"/>
              <a:ea typeface="Verdana"/>
            </a:endParaRPr>
          </a:p>
          <a:p>
            <a:pPr algn="just"/>
            <a:r>
              <a:rPr lang="en-US" dirty="0">
                <a:latin typeface="Verdana"/>
                <a:ea typeface="Verdana"/>
              </a:rPr>
              <a:t> Prescription uploading and viewing, admin functionality, and user registration are just a few of the features available in the program.</a:t>
            </a:r>
          </a:p>
          <a:p>
            <a:pPr algn="just"/>
            <a:endParaRPr lang="en-US" dirty="0">
              <a:latin typeface="Verdana"/>
              <a:ea typeface="Verdana"/>
            </a:endParaRPr>
          </a:p>
          <a:p>
            <a:pPr algn="just"/>
            <a:r>
              <a:rPr lang="en-US" dirty="0">
                <a:latin typeface="Verdana"/>
                <a:ea typeface="Verdana"/>
              </a:rPr>
              <a:t>Enhancing file validation, machine learning integration, testing, code structure, error handling, and password security are some of the main recommendations. </a:t>
            </a:r>
          </a:p>
          <a:p>
            <a:endParaRPr lang="en-GB" dirty="0">
              <a:latin typeface="Verdana"/>
              <a:ea typeface="Verdana"/>
            </a:endParaRPr>
          </a:p>
        </p:txBody>
      </p:sp>
    </p:spTree>
    <p:extLst>
      <p:ext uri="{BB962C8B-B14F-4D97-AF65-F5344CB8AC3E}">
        <p14:creationId xmlns:p14="http://schemas.microsoft.com/office/powerpoint/2010/main" val="23149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2BFA-0EBD-444D-B34F-13D3603C2DC4}"/>
              </a:ext>
            </a:extLst>
          </p:cNvPr>
          <p:cNvSpPr>
            <a:spLocks noGrp="1"/>
          </p:cNvSpPr>
          <p:nvPr>
            <p:ph type="title"/>
          </p:nvPr>
        </p:nvSpPr>
        <p:spPr>
          <a:xfrm>
            <a:off x="108783" y="151060"/>
            <a:ext cx="9404723" cy="1400530"/>
          </a:xfrm>
        </p:spPr>
        <p:txBody>
          <a:bodyPr/>
          <a:lstStyle/>
          <a:p>
            <a:r>
              <a:rPr lang="en-IN" b="1" u="sng" dirty="0">
                <a:latin typeface="Algerian" panose="04020705040A02060702" pitchFamily="82" charset="0"/>
              </a:rPr>
              <a:t>Implementation</a:t>
            </a:r>
          </a:p>
        </p:txBody>
      </p:sp>
      <p:sp>
        <p:nvSpPr>
          <p:cNvPr id="3" name="Content Placeholder 2">
            <a:extLst>
              <a:ext uri="{FF2B5EF4-FFF2-40B4-BE49-F238E27FC236}">
                <a16:creationId xmlns:a16="http://schemas.microsoft.com/office/drawing/2014/main" id="{C7DEC158-E43D-4FF1-A986-64E9CC0792BC}"/>
              </a:ext>
            </a:extLst>
          </p:cNvPr>
          <p:cNvSpPr>
            <a:spLocks noGrp="1"/>
          </p:cNvSpPr>
          <p:nvPr>
            <p:ph idx="1"/>
          </p:nvPr>
        </p:nvSpPr>
        <p:spPr>
          <a:xfrm>
            <a:off x="108783" y="1006867"/>
            <a:ext cx="11872685" cy="5679525"/>
          </a:xfrm>
        </p:spPr>
        <p:txBody>
          <a:bodyPr>
            <a:normAutofit/>
          </a:bodyPr>
          <a:lstStyle/>
          <a:p>
            <a:r>
              <a:rPr lang="en-IN" dirty="0"/>
              <a:t> Flask App Setup</a:t>
            </a:r>
          </a:p>
          <a:p>
            <a:endParaRPr lang="en-IN" dirty="0"/>
          </a:p>
          <a:p>
            <a:endParaRPr lang="en-IN" dirty="0"/>
          </a:p>
          <a:p>
            <a:r>
              <a:rPr lang="en-IN" dirty="0"/>
              <a:t> Firebase Initialization</a:t>
            </a:r>
          </a:p>
          <a:p>
            <a:endParaRPr lang="en-IN" dirty="0"/>
          </a:p>
          <a:p>
            <a:endParaRPr lang="en-IN" dirty="0"/>
          </a:p>
          <a:p>
            <a:r>
              <a:rPr lang="en-IN" dirty="0"/>
              <a:t>Managing Prescriptions</a:t>
            </a:r>
          </a:p>
          <a:p>
            <a:endParaRPr lang="en-IN" dirty="0"/>
          </a:p>
          <a:p>
            <a:endParaRPr lang="en-IN" dirty="0"/>
          </a:p>
          <a:p>
            <a:endParaRPr lang="en-IN" dirty="0"/>
          </a:p>
          <a:p>
            <a:pPr marL="0" indent="0">
              <a:buNone/>
            </a:pPr>
            <a:r>
              <a:rPr lang="en-IN" dirty="0"/>
              <a:t>     </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869BDC66-37DE-574A-DCE8-F44ACB12D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21" y="1418026"/>
            <a:ext cx="7779388" cy="828250"/>
          </a:xfrm>
          <a:prstGeom prst="rect">
            <a:avLst/>
          </a:prstGeom>
        </p:spPr>
      </p:pic>
      <p:pic>
        <p:nvPicPr>
          <p:cNvPr id="7" name="Picture 6">
            <a:extLst>
              <a:ext uri="{FF2B5EF4-FFF2-40B4-BE49-F238E27FC236}">
                <a16:creationId xmlns:a16="http://schemas.microsoft.com/office/drawing/2014/main" id="{AAEC9C65-34EF-A7BB-6085-BDA502E48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21" y="2657435"/>
            <a:ext cx="7779388" cy="940391"/>
          </a:xfrm>
          <a:prstGeom prst="rect">
            <a:avLst/>
          </a:prstGeom>
        </p:spPr>
      </p:pic>
      <p:pic>
        <p:nvPicPr>
          <p:cNvPr id="9" name="Picture 8">
            <a:extLst>
              <a:ext uri="{FF2B5EF4-FFF2-40B4-BE49-F238E27FC236}">
                <a16:creationId xmlns:a16="http://schemas.microsoft.com/office/drawing/2014/main" id="{10EDB0C0-5CE4-15A8-81E1-87F7C31DA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20" y="4348083"/>
            <a:ext cx="7779387" cy="1911448"/>
          </a:xfrm>
          <a:prstGeom prst="rect">
            <a:avLst/>
          </a:prstGeom>
        </p:spPr>
      </p:pic>
    </p:spTree>
    <p:extLst>
      <p:ext uri="{BB962C8B-B14F-4D97-AF65-F5344CB8AC3E}">
        <p14:creationId xmlns:p14="http://schemas.microsoft.com/office/powerpoint/2010/main" val="268564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7610-38C6-4F9A-9A90-9135E4E08709}"/>
              </a:ext>
            </a:extLst>
          </p:cNvPr>
          <p:cNvSpPr>
            <a:spLocks noGrp="1"/>
          </p:cNvSpPr>
          <p:nvPr>
            <p:ph type="title"/>
          </p:nvPr>
        </p:nvSpPr>
        <p:spPr>
          <a:xfrm>
            <a:off x="71076" y="155542"/>
            <a:ext cx="9404723" cy="1400530"/>
          </a:xfrm>
        </p:spPr>
        <p:txBody>
          <a:bodyPr/>
          <a:lstStyle/>
          <a:p>
            <a:r>
              <a:rPr lang="en-IN" b="1" u="sng" dirty="0">
                <a:latin typeface="Algerian" panose="04020705040A02060702" pitchFamily="82" charset="0"/>
              </a:rPr>
              <a:t>Test Cases</a:t>
            </a:r>
          </a:p>
        </p:txBody>
      </p:sp>
      <p:pic>
        <p:nvPicPr>
          <p:cNvPr id="8" name="Content Placeholder 7">
            <a:extLst>
              <a:ext uri="{FF2B5EF4-FFF2-40B4-BE49-F238E27FC236}">
                <a16:creationId xmlns:a16="http://schemas.microsoft.com/office/drawing/2014/main" id="{26211BE7-CF75-493F-85F9-6A26B31669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335" y="1112362"/>
            <a:ext cx="9404723" cy="5590095"/>
          </a:xfrm>
        </p:spPr>
      </p:pic>
    </p:spTree>
    <p:extLst>
      <p:ext uri="{BB962C8B-B14F-4D97-AF65-F5344CB8AC3E}">
        <p14:creationId xmlns:p14="http://schemas.microsoft.com/office/powerpoint/2010/main" val="231253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DA6CB6-8E90-439F-AEBD-A485AD36F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56" y="452488"/>
            <a:ext cx="9860436" cy="6315958"/>
          </a:xfrm>
          <a:prstGeom prst="rect">
            <a:avLst/>
          </a:prstGeom>
        </p:spPr>
      </p:pic>
    </p:spTree>
    <p:extLst>
      <p:ext uri="{BB962C8B-B14F-4D97-AF65-F5344CB8AC3E}">
        <p14:creationId xmlns:p14="http://schemas.microsoft.com/office/powerpoint/2010/main" val="181637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29" y="278057"/>
            <a:ext cx="9404723" cy="1400530"/>
          </a:xfrm>
        </p:spPr>
        <p:txBody>
          <a:bodyPr/>
          <a:lstStyle/>
          <a:p>
            <a:r>
              <a:rPr lang="en-GB" b="1" u="sng" dirty="0">
                <a:latin typeface="Algerian" panose="04020705040A02060702" pitchFamily="82" charset="0"/>
              </a:rPr>
              <a:t>Objectives</a:t>
            </a:r>
          </a:p>
        </p:txBody>
      </p:sp>
      <p:sp>
        <p:nvSpPr>
          <p:cNvPr id="3" name="Content Placeholder 2"/>
          <p:cNvSpPr>
            <a:spLocks noGrp="1"/>
          </p:cNvSpPr>
          <p:nvPr>
            <p:ph idx="1"/>
          </p:nvPr>
        </p:nvSpPr>
        <p:spPr>
          <a:xfrm>
            <a:off x="646111" y="1853248"/>
            <a:ext cx="8946541" cy="4195481"/>
          </a:xfrm>
        </p:spPr>
        <p:txBody>
          <a:bodyPr vert="horz" lIns="91440" tIns="45720" rIns="91440" bIns="45720" rtlCol="0" anchor="t">
            <a:normAutofit/>
          </a:bodyPr>
          <a:lstStyle/>
          <a:p>
            <a:r>
              <a:rPr lang="en-US" sz="1800" b="1" dirty="0">
                <a:effectLst/>
                <a:latin typeface="Verdana" panose="020B0604030504040204" pitchFamily="34" charset="0"/>
                <a:ea typeface="Verdana" panose="020B0604030504040204" pitchFamily="34" charset="0"/>
              </a:rPr>
              <a:t>Research and Analysis</a:t>
            </a:r>
          </a:p>
          <a:p>
            <a:endParaRPr lang="en-US" sz="1800" b="1" dirty="0">
              <a:effectLst/>
              <a:latin typeface="Verdana" panose="020B0604030504040204" pitchFamily="34" charset="0"/>
              <a:ea typeface="Verdana" panose="020B0604030504040204" pitchFamily="34" charset="0"/>
            </a:endParaRPr>
          </a:p>
          <a:p>
            <a:r>
              <a:rPr lang="en-US" sz="1800" b="1" dirty="0">
                <a:effectLst/>
                <a:latin typeface="Verdana" panose="020B0604030504040204" pitchFamily="34" charset="0"/>
                <a:ea typeface="Verdana" panose="020B0604030504040204" pitchFamily="34" charset="0"/>
              </a:rPr>
              <a:t>Prescription Management</a:t>
            </a:r>
          </a:p>
          <a:p>
            <a:pPr marL="0" indent="0">
              <a:buNone/>
            </a:pPr>
            <a:endParaRPr lang="en-US" sz="1800" b="1" dirty="0">
              <a:effectLst/>
              <a:latin typeface="Verdana" panose="020B0604030504040204" pitchFamily="34" charset="0"/>
              <a:ea typeface="Verdana" panose="020B0604030504040204" pitchFamily="34" charset="0"/>
            </a:endParaRPr>
          </a:p>
          <a:p>
            <a:r>
              <a:rPr lang="en-US" sz="1800" b="1" dirty="0">
                <a:effectLst/>
                <a:latin typeface="Verdana" panose="020B0604030504040204" pitchFamily="34" charset="0"/>
                <a:ea typeface="Verdana" panose="020B0604030504040204" pitchFamily="34" charset="0"/>
              </a:rPr>
              <a:t>Healthcare Communication</a:t>
            </a:r>
          </a:p>
          <a:p>
            <a:endParaRPr lang="en-US" sz="1800" b="1" dirty="0">
              <a:latin typeface="Verdana" panose="020B0604030504040204" pitchFamily="34" charset="0"/>
              <a:ea typeface="Verdana" panose="020B0604030504040204" pitchFamily="34" charset="0"/>
            </a:endParaRPr>
          </a:p>
          <a:p>
            <a:r>
              <a:rPr lang="en-US" sz="1800" b="1" dirty="0">
                <a:effectLst/>
                <a:latin typeface="Verdana" panose="020B0604030504040204" pitchFamily="34" charset="0"/>
                <a:ea typeface="Verdana" panose="020B0604030504040204" pitchFamily="34" charset="0"/>
              </a:rPr>
              <a:t>Multimodal Prescription Processing</a:t>
            </a:r>
          </a:p>
          <a:p>
            <a:endParaRPr lang="en-US" sz="1800" b="1" dirty="0">
              <a:latin typeface="Verdana" panose="020B0604030504040204" pitchFamily="34" charset="0"/>
              <a:ea typeface="Verdana" panose="020B0604030504040204" pitchFamily="34" charset="0"/>
            </a:endParaRPr>
          </a:p>
          <a:p>
            <a:r>
              <a:rPr lang="en-US" sz="1800" b="1" dirty="0">
                <a:effectLst/>
                <a:latin typeface="Verdana" panose="020B0604030504040204" pitchFamily="34" charset="0"/>
                <a:ea typeface="Verdana" panose="020B0604030504040204" pitchFamily="34" charset="0"/>
              </a:rPr>
              <a:t>Semantic Understanding and Contextual Analysis</a:t>
            </a:r>
          </a:p>
          <a:p>
            <a:endParaRPr lang="en-US" sz="1800" b="1"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2" y="72574"/>
            <a:ext cx="9404723" cy="1400530"/>
          </a:xfrm>
        </p:spPr>
        <p:txBody>
          <a:bodyPr/>
          <a:lstStyle/>
          <a:p>
            <a:r>
              <a:rPr lang="en-GB" b="1" u="sng" dirty="0">
                <a:latin typeface="Algerian" panose="04020705040A02060702" pitchFamily="82" charset="0"/>
              </a:rPr>
              <a:t>Results</a:t>
            </a:r>
          </a:p>
        </p:txBody>
      </p:sp>
      <p:sp>
        <p:nvSpPr>
          <p:cNvPr id="4" name="Content Placeholder 3">
            <a:extLst>
              <a:ext uri="{FF2B5EF4-FFF2-40B4-BE49-F238E27FC236}">
                <a16:creationId xmlns:a16="http://schemas.microsoft.com/office/drawing/2014/main" id="{D0A03117-EBB5-92EE-3913-F7C9FCCA8F30}"/>
              </a:ext>
            </a:extLst>
          </p:cNvPr>
          <p:cNvSpPr>
            <a:spLocks noGrp="1"/>
          </p:cNvSpPr>
          <p:nvPr>
            <p:ph idx="1"/>
          </p:nvPr>
        </p:nvSpPr>
        <p:spPr>
          <a:xfrm>
            <a:off x="215757" y="1767156"/>
            <a:ext cx="11815281" cy="4481244"/>
          </a:xfrm>
        </p:spPr>
        <p:txBody>
          <a:bodyPr vert="horz" lIns="91440" tIns="45720" rIns="91440" bIns="45720" rtlCol="0" anchor="t">
            <a:normAutofit/>
          </a:bodyPr>
          <a:lstStyle/>
          <a:p>
            <a:pPr algn="just">
              <a:lnSpc>
                <a:spcPct val="150000"/>
              </a:lnSpc>
            </a:pPr>
            <a:r>
              <a:rPr lang="en-US" b="1" dirty="0">
                <a:latin typeface="Verdana" panose="020B0604030504040204" pitchFamily="34" charset="0"/>
                <a:ea typeface="Verdana" panose="020B0604030504040204" pitchFamily="34" charset="0"/>
              </a:rPr>
              <a:t> </a:t>
            </a:r>
            <a:r>
              <a:rPr lang="en-US" b="1" i="0" u="sng" dirty="0">
                <a:effectLst/>
                <a:latin typeface="Verdana" panose="020B0604030504040204" pitchFamily="34" charset="0"/>
                <a:ea typeface="Verdana" panose="020B0604030504040204" pitchFamily="34" charset="0"/>
              </a:rPr>
              <a:t>Accuracy and Efficiency in Information Extraction</a:t>
            </a:r>
            <a:r>
              <a:rPr lang="en-US" sz="1800" b="1" i="0" dirty="0">
                <a:effectLst/>
                <a:latin typeface="Verdana" panose="020B0604030504040204" pitchFamily="34" charset="0"/>
                <a:ea typeface="Verdana" panose="020B0604030504040204" pitchFamily="34" charset="0"/>
              </a:rPr>
              <a:t>: </a:t>
            </a:r>
            <a:r>
              <a:rPr lang="en-US" sz="1800" i="0" dirty="0">
                <a:effectLst/>
                <a:latin typeface="Verdana" panose="020B0604030504040204" pitchFamily="34" charset="0"/>
                <a:ea typeface="Verdana" panose="020B0604030504040204" pitchFamily="34" charset="0"/>
              </a:rPr>
              <a:t>The project utilized OCR and NLP algorithms to accurately transcribe scanned prescriptions, achieving a precision rate exceeding 90%, thereby reducing errors and improving the quality of digitized data</a:t>
            </a:r>
            <a:r>
              <a:rPr lang="en-US" sz="1800" b="1" i="0" dirty="0">
                <a:effectLst/>
                <a:latin typeface="Verdana" panose="020B0604030504040204" pitchFamily="34" charset="0"/>
                <a:ea typeface="Verdana" panose="020B0604030504040204" pitchFamily="34" charset="0"/>
              </a:rPr>
              <a:t>. </a:t>
            </a:r>
            <a:endParaRPr lang="en-US" sz="1800" dirty="0">
              <a:latin typeface="Verdana" panose="020B0604030504040204" pitchFamily="34" charset="0"/>
              <a:ea typeface="Verdana" panose="020B0604030504040204" pitchFamily="34" charset="0"/>
            </a:endParaRPr>
          </a:p>
          <a:p>
            <a:pPr marL="0" indent="0" algn="just">
              <a:buNone/>
            </a:pPr>
            <a:r>
              <a:rPr lang="en-US" dirty="0">
                <a:latin typeface="Verdana" panose="020B0604030504040204" pitchFamily="34" charset="0"/>
                <a:ea typeface="Verdana" panose="020B0604030504040204" pitchFamily="34" charset="0"/>
              </a:rPr>
              <a:t> </a:t>
            </a:r>
          </a:p>
          <a:p>
            <a:pPr algn="just">
              <a:lnSpc>
                <a:spcPct val="150000"/>
              </a:lnSpc>
            </a:pPr>
            <a:r>
              <a:rPr lang="en-US" b="1" u="sng" dirty="0">
                <a:effectLst/>
                <a:latin typeface="Verdana" panose="020B0604030504040204" pitchFamily="34" charset="0"/>
                <a:ea typeface="Verdana" panose="020B0604030504040204" pitchFamily="34" charset="0"/>
              </a:rPr>
              <a:t>Adaptability and Continuous Learning</a:t>
            </a:r>
            <a:r>
              <a:rPr lang="en-US" sz="1800" b="1" u="sng" dirty="0">
                <a:effectLst/>
                <a:latin typeface="Verdana" panose="020B0604030504040204" pitchFamily="34" charset="0"/>
                <a:ea typeface="Verdana" panose="020B0604030504040204" pitchFamily="34" charset="0"/>
              </a:rPr>
              <a:t>:</a:t>
            </a:r>
            <a:r>
              <a:rPr lang="en-IN" sz="1800" b="1" u="sng" dirty="0">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rPr>
              <a:t>The project's strength lies in its adaptability to evolving medical language and prescription variations, with robust performance across various styles and formats, ensuring resilience in diverse healthcare contexts.</a:t>
            </a:r>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BECA-D9E8-4EB9-9DFC-5D63A8B7D587}"/>
              </a:ext>
            </a:extLst>
          </p:cNvPr>
          <p:cNvSpPr>
            <a:spLocks noGrp="1"/>
          </p:cNvSpPr>
          <p:nvPr>
            <p:ph type="title"/>
          </p:nvPr>
        </p:nvSpPr>
        <p:spPr>
          <a:xfrm>
            <a:off x="71076" y="85072"/>
            <a:ext cx="9404723" cy="1400530"/>
          </a:xfrm>
        </p:spPr>
        <p:txBody>
          <a:bodyPr/>
          <a:lstStyle/>
          <a:p>
            <a:r>
              <a:rPr lang="en-IN" b="1" u="sng" dirty="0">
                <a:latin typeface="Algerian" panose="04020705040A02060702" pitchFamily="82" charset="0"/>
              </a:rPr>
              <a:t>Output</a:t>
            </a:r>
          </a:p>
        </p:txBody>
      </p:sp>
      <p:pic>
        <p:nvPicPr>
          <p:cNvPr id="5" name="Picture 4">
            <a:extLst>
              <a:ext uri="{FF2B5EF4-FFF2-40B4-BE49-F238E27FC236}">
                <a16:creationId xmlns:a16="http://schemas.microsoft.com/office/drawing/2014/main" id="{D362675C-9B62-018A-5FA3-55D4E1796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9023"/>
            <a:ext cx="12192000" cy="5943905"/>
          </a:xfrm>
          <a:prstGeom prst="rect">
            <a:avLst/>
          </a:prstGeom>
        </p:spPr>
      </p:pic>
    </p:spTree>
    <p:extLst>
      <p:ext uri="{BB962C8B-B14F-4D97-AF65-F5344CB8AC3E}">
        <p14:creationId xmlns:p14="http://schemas.microsoft.com/office/powerpoint/2010/main" val="3183377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916F0-0850-4B26-FC73-8DD91687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27988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296-5926-4D32-A2D4-5C674C6E5AEB}"/>
              </a:ext>
            </a:extLst>
          </p:cNvPr>
          <p:cNvSpPr>
            <a:spLocks noGrp="1"/>
          </p:cNvSpPr>
          <p:nvPr>
            <p:ph type="title"/>
          </p:nvPr>
        </p:nvSpPr>
        <p:spPr>
          <a:xfrm>
            <a:off x="71076" y="103926"/>
            <a:ext cx="9404723" cy="1400530"/>
          </a:xfrm>
        </p:spPr>
        <p:txBody>
          <a:bodyPr/>
          <a:lstStyle/>
          <a:p>
            <a:r>
              <a:rPr lang="en-IN" b="1" u="sng"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A664EECD-BCF8-4D2B-B5EF-1BF2890D181A}"/>
              </a:ext>
            </a:extLst>
          </p:cNvPr>
          <p:cNvSpPr>
            <a:spLocks noGrp="1"/>
          </p:cNvSpPr>
          <p:nvPr>
            <p:ph idx="1"/>
          </p:nvPr>
        </p:nvSpPr>
        <p:spPr>
          <a:xfrm>
            <a:off x="141402" y="1244338"/>
            <a:ext cx="11745798" cy="5410986"/>
          </a:xfrm>
        </p:spPr>
        <p:txBody>
          <a:bodyPr/>
          <a:lstStyle/>
          <a:p>
            <a:pPr algn="just">
              <a:lnSpc>
                <a:spcPct val="150000"/>
              </a:lnSpc>
            </a:pPr>
            <a:r>
              <a:rPr lang="en-US" dirty="0"/>
              <a:t>The "Extracting and Analyzing Key Information from Scanned Prescriptions using ML" project aims to improve healthcare by using Machine Learning techniques for prescription analysis. It streamlines data extraction, enhances digitization, and contributes to a more efficient healthcare ecosystem. </a:t>
            </a:r>
          </a:p>
          <a:p>
            <a:pPr marL="0" indent="0" algn="just">
              <a:lnSpc>
                <a:spcPct val="150000"/>
              </a:lnSpc>
              <a:buNone/>
            </a:pPr>
            <a:endParaRPr lang="en-US" dirty="0"/>
          </a:p>
          <a:p>
            <a:pPr algn="just">
              <a:lnSpc>
                <a:spcPct val="150000"/>
              </a:lnSpc>
            </a:pPr>
            <a:r>
              <a:rPr lang="en-US" dirty="0"/>
              <a:t>The project uses Natural Language Processing and Optical Character Recognition to automate the extraction of critical information, potentially revolutionizing prescription management systems, reducing transcription errors, and improving patient safety and healthcare delivery.</a:t>
            </a:r>
            <a:endParaRPr lang="en-IN" dirty="0"/>
          </a:p>
        </p:txBody>
      </p:sp>
    </p:spTree>
    <p:extLst>
      <p:ext uri="{BB962C8B-B14F-4D97-AF65-F5344CB8AC3E}">
        <p14:creationId xmlns:p14="http://schemas.microsoft.com/office/powerpoint/2010/main" val="17377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7FD6F0-94EB-929C-F794-9E009E758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5839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91F8D-B548-E3A5-1115-5ABE5B122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13831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74" y="308879"/>
            <a:ext cx="9404723" cy="1400530"/>
          </a:xfrm>
        </p:spPr>
        <p:txBody>
          <a:bodyPr/>
          <a:lstStyle/>
          <a:p>
            <a:r>
              <a:rPr lang="en-GB" b="1" u="sng" dirty="0">
                <a:latin typeface="Algerian" panose="04020705040A02060702" pitchFamily="82" charset="0"/>
              </a:rPr>
              <a:t>Conclusion</a:t>
            </a:r>
          </a:p>
        </p:txBody>
      </p:sp>
      <p:sp>
        <p:nvSpPr>
          <p:cNvPr id="3" name="Content Placeholder 2"/>
          <p:cNvSpPr>
            <a:spLocks noGrp="1"/>
          </p:cNvSpPr>
          <p:nvPr>
            <p:ph idx="1"/>
          </p:nvPr>
        </p:nvSpPr>
        <p:spPr>
          <a:xfrm>
            <a:off x="92468" y="1479480"/>
            <a:ext cx="12010490" cy="4768920"/>
          </a:xfrm>
        </p:spPr>
        <p:txBody>
          <a:bodyPr vert="horz" lIns="91440" tIns="45720" rIns="91440" bIns="45720" rtlCol="0" anchor="t">
            <a:normAutofit/>
          </a:bodyPr>
          <a:lstStyle/>
          <a:p>
            <a:pPr algn="just">
              <a:lnSpc>
                <a:spcPct val="150000"/>
              </a:lnSpc>
            </a:pPr>
            <a:endParaRPr lang="en-US" dirty="0">
              <a:latin typeface="Verdana"/>
              <a:ea typeface="Verdana"/>
            </a:endParaRPr>
          </a:p>
          <a:p>
            <a:pPr algn="just">
              <a:lnSpc>
                <a:spcPct val="150000"/>
              </a:lnSpc>
            </a:pPr>
            <a:r>
              <a:rPr lang="en-US" dirty="0">
                <a:latin typeface="Verdana"/>
                <a:ea typeface="Verdana"/>
              </a:rPr>
              <a:t>The project demonstrates the feasibility and efficacy of automated data extraction techniques for medical PDFs, enhancing accessibility, efficiency, and potential applications in clinical decision-making and research.</a:t>
            </a:r>
          </a:p>
          <a:p>
            <a:pPr algn="just">
              <a:lnSpc>
                <a:spcPct val="150000"/>
              </a:lnSpc>
            </a:pPr>
            <a:endParaRPr lang="en-US" dirty="0">
              <a:latin typeface="Verdana"/>
              <a:ea typeface="Verdana"/>
            </a:endParaRPr>
          </a:p>
          <a:p>
            <a:pPr algn="just">
              <a:lnSpc>
                <a:spcPct val="150000"/>
              </a:lnSpc>
            </a:pPr>
            <a:r>
              <a:rPr lang="en-US" dirty="0">
                <a:latin typeface="Verdana"/>
                <a:ea typeface="Verdana"/>
              </a:rPr>
              <a:t> The project aims to standardize medical document formats, address data representation variations, and ensure interoperability with health information systems while addressing ethical considerations and privacy concerns.</a:t>
            </a: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E77B-E766-E7A5-B736-9102B8226DA8}"/>
              </a:ext>
            </a:extLst>
          </p:cNvPr>
          <p:cNvSpPr>
            <a:spLocks noGrp="1"/>
          </p:cNvSpPr>
          <p:nvPr>
            <p:ph type="title"/>
          </p:nvPr>
        </p:nvSpPr>
        <p:spPr>
          <a:xfrm>
            <a:off x="71919" y="154767"/>
            <a:ext cx="9404723" cy="1400530"/>
          </a:xfrm>
        </p:spPr>
        <p:txBody>
          <a:bodyPr/>
          <a:lstStyle/>
          <a:p>
            <a:r>
              <a:rPr lang="en-IN" b="1" u="sng" dirty="0">
                <a:latin typeface="Algerian" panose="04020705040A02060702" pitchFamily="82" charset="0"/>
              </a:rPr>
              <a:t>Future Scope</a:t>
            </a:r>
          </a:p>
        </p:txBody>
      </p:sp>
      <p:sp>
        <p:nvSpPr>
          <p:cNvPr id="3" name="Content Placeholder 2">
            <a:extLst>
              <a:ext uri="{FF2B5EF4-FFF2-40B4-BE49-F238E27FC236}">
                <a16:creationId xmlns:a16="http://schemas.microsoft.com/office/drawing/2014/main" id="{EBC56446-ABBE-A7EB-F223-C9C0BA535990}"/>
              </a:ext>
            </a:extLst>
          </p:cNvPr>
          <p:cNvSpPr>
            <a:spLocks noGrp="1"/>
          </p:cNvSpPr>
          <p:nvPr>
            <p:ph idx="1"/>
          </p:nvPr>
        </p:nvSpPr>
        <p:spPr>
          <a:xfrm>
            <a:off x="71919" y="1407560"/>
            <a:ext cx="11948845" cy="4921321"/>
          </a:xfrm>
        </p:spPr>
        <p:txBody>
          <a:bodyPr/>
          <a:lstStyle/>
          <a:p>
            <a:pPr algn="just"/>
            <a:r>
              <a:rPr lang="en-US" dirty="0"/>
              <a:t>Explore the integration of the prescription analysis system into telemedicine platforms, enabling healthcare professionals to seamlessly incorporate scanned prescriptions during virtual consultations.</a:t>
            </a:r>
          </a:p>
          <a:p>
            <a:pPr algn="just"/>
            <a:endParaRPr lang="en-US" dirty="0"/>
          </a:p>
          <a:p>
            <a:pPr algn="just"/>
            <a:endParaRPr lang="en-US" dirty="0"/>
          </a:p>
          <a:p>
            <a:pPr algn="just"/>
            <a:r>
              <a:rPr lang="en-US" dirty="0"/>
              <a:t>Extend the project's reach by developing a mobile application that allows users to capture and analyze prescriptions using their smartphones. This can enhance accessibility and convenience for both healthcare providers and patients.</a:t>
            </a:r>
          </a:p>
          <a:p>
            <a:pPr algn="just"/>
            <a:endParaRPr lang="en-US" dirty="0"/>
          </a:p>
          <a:p>
            <a:pPr algn="just"/>
            <a:endParaRPr lang="en-US" dirty="0"/>
          </a:p>
          <a:p>
            <a:pPr algn="just"/>
            <a:r>
              <a:rPr lang="en-US" dirty="0"/>
              <a:t> Establish collaborations with pharmacy systems to facilitate the direct transfer of prescription information, streamlining the medication dispensing process and minimizing the likelihood of errors in medication fulfillment.</a:t>
            </a:r>
            <a:endParaRPr lang="en-IN" dirty="0"/>
          </a:p>
        </p:txBody>
      </p:sp>
    </p:spTree>
    <p:extLst>
      <p:ext uri="{BB962C8B-B14F-4D97-AF65-F5344CB8AC3E}">
        <p14:creationId xmlns:p14="http://schemas.microsoft.com/office/powerpoint/2010/main" val="2502937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590"/>
            <a:ext cx="9404723" cy="1400530"/>
          </a:xfrm>
        </p:spPr>
        <p:txBody>
          <a:bodyPr/>
          <a:lstStyle/>
          <a:p>
            <a:r>
              <a:rPr lang="en-GB" b="1" u="sng" dirty="0">
                <a:latin typeface="Algerian" panose="04020705040A02060702" pitchFamily="82" charset="0"/>
              </a:rPr>
              <a:t>References</a:t>
            </a:r>
          </a:p>
        </p:txBody>
      </p:sp>
      <p:sp>
        <p:nvSpPr>
          <p:cNvPr id="3" name="Content Placeholder 2"/>
          <p:cNvSpPr>
            <a:spLocks noGrp="1"/>
          </p:cNvSpPr>
          <p:nvPr>
            <p:ph idx="1"/>
          </p:nvPr>
        </p:nvSpPr>
        <p:spPr>
          <a:xfrm>
            <a:off x="143838" y="1448656"/>
            <a:ext cx="11904324" cy="5223754"/>
          </a:xfrm>
        </p:spPr>
        <p:txBody>
          <a:bodyPr vert="horz" lIns="91440" tIns="45720" rIns="91440" bIns="45720" rtlCol="0" anchor="t">
            <a:normAutofit/>
          </a:bodyPr>
          <a:lstStyle/>
          <a:p>
            <a:pPr algn="just"/>
            <a:r>
              <a:rPr lang="en-US" sz="1800" dirty="0"/>
              <a:t> Sigfried Gold, Noemie Elhada, Xinxin Zhu, James Cimino, and George Hripcsack,” Extracting Structured Medication Event Information from Discharge Summaries”,  PCMID: PMC2655993,</a:t>
            </a:r>
            <a:r>
              <a:rPr lang="en-US" sz="1800" dirty="0">
                <a:hlinkClick r:id="rId2"/>
              </a:rPr>
              <a:t>https://www.ncbi.nlm.nih.gov/pmc/articles/PMC2655993/</a:t>
            </a:r>
            <a:r>
              <a:rPr lang="en-US" sz="1800" dirty="0"/>
              <a:t>.</a:t>
            </a:r>
          </a:p>
          <a:p>
            <a:pPr marL="0" indent="0" algn="just">
              <a:buNone/>
            </a:pPr>
            <a:endParaRPr lang="en-US" sz="1800" dirty="0"/>
          </a:p>
          <a:p>
            <a:pPr algn="just"/>
            <a:r>
              <a:rPr lang="en-US" sz="1800" dirty="0"/>
              <a:t>Alexander Pomares-Quimbaya, Markus Keruzthaler, and Stefan Schulz, “Current approaches to identify sections within clinical narratives from electronic health records: a systematic review”, PMCID: PMC6637496, 2019, </a:t>
            </a:r>
            <a:r>
              <a:rPr lang="en-US" sz="1800" dirty="0">
                <a:hlinkClick r:id="rId3"/>
              </a:rPr>
              <a:t>https://www.ncbi.nlm.nih.gov/pmc/articles/PMC6637496/</a:t>
            </a:r>
            <a:r>
              <a:rPr lang="en-US" sz="1800" dirty="0"/>
              <a:t>.</a:t>
            </a:r>
          </a:p>
          <a:p>
            <a:pPr marL="0" indent="0" algn="just">
              <a:buNone/>
            </a:pPr>
            <a:endParaRPr lang="en-US" sz="1800" dirty="0"/>
          </a:p>
          <a:p>
            <a:pPr algn="just"/>
            <a:r>
              <a:rPr lang="en-US" sz="1800" dirty="0"/>
              <a:t>A.Nevelo and P.Zweigenbaum, “Clinical Natural Language Processing in 2015:Leveraging the variety of Texts of Clinical Interst”, PMCID:PMC5171575,2016, </a:t>
            </a:r>
            <a:r>
              <a:rPr lang="en-US" sz="1800" dirty="0">
                <a:hlinkClick r:id="rId4"/>
              </a:rPr>
              <a:t>https://www.ncbi.nlm.nih.gov/pmc/articles/PMC5171575/</a:t>
            </a:r>
            <a:r>
              <a:rPr lang="en-US" sz="1800" dirty="0"/>
              <a:t> .</a:t>
            </a:r>
          </a:p>
          <a:p>
            <a:pPr algn="just"/>
            <a:endParaRPr lang="en-US" sz="1800" dirty="0"/>
          </a:p>
          <a:p>
            <a:pPr algn="just"/>
            <a:r>
              <a:rPr lang="en-US" dirty="0"/>
              <a:t>Landolsi MY, Hlaoua L, Ben Romdhane L. Information extraction from electronic medical documents: state of the art and future research directions. Knowledge and Information Systems. 2023 Feb;65(2):463-516.</a:t>
            </a:r>
            <a:endParaRPr lang="en-US" sz="1800" dirty="0"/>
          </a:p>
        </p:txBody>
      </p:sp>
    </p:spTree>
    <p:extLst>
      <p:ext uri="{BB962C8B-B14F-4D97-AF65-F5344CB8AC3E}">
        <p14:creationId xmlns:p14="http://schemas.microsoft.com/office/powerpoint/2010/main" val="3613863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F7388-7E42-4E5E-98A7-455C5DB944C3}"/>
              </a:ext>
            </a:extLst>
          </p:cNvPr>
          <p:cNvSpPr>
            <a:spLocks noGrp="1"/>
          </p:cNvSpPr>
          <p:nvPr>
            <p:ph idx="1"/>
          </p:nvPr>
        </p:nvSpPr>
        <p:spPr>
          <a:xfrm>
            <a:off x="84841" y="1102936"/>
            <a:ext cx="11953187" cy="5755064"/>
          </a:xfrm>
        </p:spPr>
        <p:txBody>
          <a:bodyPr/>
          <a:lstStyle/>
          <a:p>
            <a:pPr algn="just"/>
            <a:r>
              <a:rPr lang="en-US" dirty="0"/>
              <a:t>Solares JR, Raimondi FE, Zhu Y, Rahimian F, Canoy D, Tran J, Gomes AC, Payberah AH, Zottoli M, Nazarzadeh M, Conrad N. Deep learning for electronic health records: A comparative review of multiple deep neural architectures. Journal of biomedical informatics. 2020 Jan 1.</a:t>
            </a:r>
          </a:p>
          <a:p>
            <a:pPr algn="just"/>
            <a:endParaRPr lang="en-IN" dirty="0"/>
          </a:p>
          <a:p>
            <a:pPr algn="just"/>
            <a:r>
              <a:rPr lang="en-US" dirty="0"/>
              <a:t>Agrawal M., Adams G., Nussbaum N., et al. (2018). Tifti: A framework for extracting drug intervals from longitudinal clinic notes. arXiv:Preprint posted online Nov 30, 2018</a:t>
            </a:r>
          </a:p>
          <a:p>
            <a:pPr algn="just"/>
            <a:endParaRPr lang="en-IN" dirty="0"/>
          </a:p>
          <a:p>
            <a:pPr algn="just"/>
            <a:r>
              <a:rPr lang="en-US" dirty="0"/>
              <a:t>Hochreiter S., Schmidhuber J. (1997). Long short-term memory. </a:t>
            </a:r>
            <a:r>
              <a:rPr lang="en-US" i="1" dirty="0"/>
              <a:t>Neural computer</a:t>
            </a:r>
            <a:r>
              <a:rPr lang="en-US" dirty="0"/>
              <a:t> 9, 1735–1780. 10.1162</a:t>
            </a:r>
          </a:p>
          <a:p>
            <a:pPr algn="just"/>
            <a:endParaRPr lang="en-IN" dirty="0"/>
          </a:p>
          <a:p>
            <a:pPr algn="just"/>
            <a:r>
              <a:rPr lang="en-US" dirty="0"/>
              <a:t> Subbiah V. (2023). The next generation of evidence-based medicine. </a:t>
            </a:r>
            <a:r>
              <a:rPr lang="en-US" i="1" dirty="0"/>
              <a:t>Nat. Med.</a:t>
            </a:r>
            <a:r>
              <a:rPr lang="en-US" dirty="0"/>
              <a:t> 29, 49–58. 10.1038/s41591-022-02160-z</a:t>
            </a:r>
          </a:p>
          <a:p>
            <a:pPr algn="just"/>
            <a:endParaRPr lang="en-IN" dirty="0"/>
          </a:p>
          <a:p>
            <a:pPr algn="just"/>
            <a:r>
              <a:rPr lang="en-IN" dirty="0"/>
              <a:t> </a:t>
            </a:r>
            <a:r>
              <a:rPr lang="en-US" dirty="0"/>
              <a:t>Bertsimas D., Wiberg H. (2020). Machine learning in oncology: Methods, applications, and challenges. </a:t>
            </a:r>
            <a:r>
              <a:rPr lang="en-US" i="1" dirty="0"/>
              <a:t>JCO Clin. Cancer Inf.</a:t>
            </a:r>
            <a:r>
              <a:rPr lang="en-US" dirty="0"/>
              <a:t> 4, 885–894. 10.1200</a:t>
            </a:r>
            <a:endParaRPr lang="en-IN" dirty="0"/>
          </a:p>
          <a:p>
            <a:endParaRPr lang="en-IN" dirty="0"/>
          </a:p>
        </p:txBody>
      </p:sp>
    </p:spTree>
    <p:extLst>
      <p:ext uri="{BB962C8B-B14F-4D97-AF65-F5344CB8AC3E}">
        <p14:creationId xmlns:p14="http://schemas.microsoft.com/office/powerpoint/2010/main" val="4071957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053485B-AF65-402F-A789-79782FF177C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2000" cy="6858000"/>
          </a:xfrm>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80" y="175316"/>
            <a:ext cx="9404723" cy="1400530"/>
          </a:xfrm>
        </p:spPr>
        <p:txBody>
          <a:bodyPr/>
          <a:lstStyle/>
          <a:p>
            <a:r>
              <a:rPr lang="en-GB" b="1" u="sng" dirty="0">
                <a:latin typeface="Algerian" panose="04020705040A02060702" pitchFamily="82" charset="0"/>
              </a:rPr>
              <a:t>Introduction</a:t>
            </a:r>
          </a:p>
        </p:txBody>
      </p:sp>
      <p:sp>
        <p:nvSpPr>
          <p:cNvPr id="3" name="Content Placeholder 2"/>
          <p:cNvSpPr>
            <a:spLocks noGrp="1"/>
          </p:cNvSpPr>
          <p:nvPr>
            <p:ph idx="1"/>
          </p:nvPr>
        </p:nvSpPr>
        <p:spPr>
          <a:xfrm>
            <a:off x="189172" y="1836102"/>
            <a:ext cx="11435137" cy="4195481"/>
          </a:xfrm>
        </p:spPr>
        <p:txBody>
          <a:bodyPr vert="horz" lIns="91440" tIns="45720" rIns="91440" bIns="45720" rtlCol="0" anchor="t">
            <a:normAutofit/>
          </a:bodyPr>
          <a:lstStyle/>
          <a:p>
            <a:pPr algn="just">
              <a:lnSpc>
                <a:spcPct val="150000"/>
              </a:lnSpc>
            </a:pPr>
            <a:r>
              <a:rPr lang="en-US" dirty="0">
                <a:latin typeface="Verdana"/>
                <a:ea typeface="Verdana"/>
              </a:rPr>
              <a:t>The project "Extracting and Analyzing Key Information From Scanned Prescriptions using ML" uses machine learning to automatically extract and analyze vital information from scanned medical prescriptions.</a:t>
            </a:r>
          </a:p>
          <a:p>
            <a:pPr marL="0" indent="0" algn="just">
              <a:lnSpc>
                <a:spcPct val="150000"/>
              </a:lnSpc>
              <a:buNone/>
            </a:pPr>
            <a:endParaRPr lang="en-US" dirty="0">
              <a:latin typeface="Verdana"/>
              <a:ea typeface="Verdana"/>
            </a:endParaRPr>
          </a:p>
          <a:p>
            <a:pPr algn="just">
              <a:lnSpc>
                <a:spcPct val="150000"/>
              </a:lnSpc>
            </a:pPr>
            <a:r>
              <a:rPr lang="en-US" dirty="0">
                <a:latin typeface="Verdana"/>
                <a:ea typeface="Verdana"/>
              </a:rPr>
              <a:t>The project uses machine learning to simplify information extraction from scanned prescriptions, improving medication management accuracy and enhancing the efficiency and reliability of the healthcare system.</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04" y="231169"/>
            <a:ext cx="9404723" cy="1037035"/>
          </a:xfrm>
        </p:spPr>
        <p:txBody>
          <a:bodyPr/>
          <a:lstStyle/>
          <a:p>
            <a:r>
              <a:rPr lang="en-GB" b="1" u="sng" dirty="0">
                <a:latin typeface="Algerian" panose="04020705040A02060702" pitchFamily="82" charset="0"/>
              </a:rPr>
              <a:t>Literature Review</a:t>
            </a:r>
          </a:p>
        </p:txBody>
      </p:sp>
      <p:sp>
        <p:nvSpPr>
          <p:cNvPr id="3" name="Content Placeholder 2"/>
          <p:cNvSpPr>
            <a:spLocks noGrp="1"/>
          </p:cNvSpPr>
          <p:nvPr>
            <p:ph idx="1"/>
          </p:nvPr>
        </p:nvSpPr>
        <p:spPr>
          <a:xfrm>
            <a:off x="205483" y="1561673"/>
            <a:ext cx="11414589" cy="5065158"/>
          </a:xfrm>
        </p:spPr>
        <p:txBody>
          <a:bodyPr vert="horz" lIns="91440" tIns="45720" rIns="91440" bIns="45720" rtlCol="0" anchor="t">
            <a:normAutofit/>
          </a:bodyPr>
          <a:lstStyle/>
          <a:p>
            <a:pPr marL="0" indent="0">
              <a:buNone/>
            </a:pPr>
            <a:endParaRPr lang="en-US" dirty="0">
              <a:latin typeface="Verdana"/>
              <a:ea typeface="Verdana"/>
            </a:endParaRPr>
          </a:p>
          <a:p>
            <a:pPr algn="just"/>
            <a:r>
              <a:rPr lang="en-US" dirty="0">
                <a:latin typeface="Verdana"/>
                <a:ea typeface="Verdana"/>
              </a:rPr>
              <a:t>Advances in computer vision and natural language processing (NLP) techniques have made significant progress in this area.</a:t>
            </a:r>
          </a:p>
          <a:p>
            <a:pPr marL="0" indent="0" algn="just">
              <a:buNone/>
            </a:pPr>
            <a:endParaRPr lang="en-US" dirty="0">
              <a:latin typeface="Verdana"/>
              <a:ea typeface="Verdana"/>
            </a:endParaRPr>
          </a:p>
          <a:p>
            <a:pPr algn="just"/>
            <a:r>
              <a:rPr lang="en-US" dirty="0">
                <a:latin typeface="Verdana"/>
                <a:ea typeface="Verdana"/>
              </a:rPr>
              <a:t>Automating the extraction of text from photographs, including scanned material, has shown promise thanks to recent advances in OCR technology. </a:t>
            </a:r>
          </a:p>
          <a:p>
            <a:pPr algn="just"/>
            <a:endParaRPr lang="en-US" dirty="0">
              <a:latin typeface="Verdana"/>
              <a:ea typeface="Verdana"/>
            </a:endParaRPr>
          </a:p>
          <a:p>
            <a:pPr algn="just"/>
            <a:r>
              <a:rPr lang="en-US" dirty="0"/>
              <a:t>Existing solutions for prescription layouts include rule-based systems limited to specific formats and deep learning approaches like Convolutional and Recurrent Neural Networks, which require large datasets and computational resources.</a:t>
            </a:r>
          </a:p>
          <a:p>
            <a:pPr algn="just"/>
            <a:endParaRPr lang="en-US" dirty="0">
              <a:latin typeface="Verdana"/>
              <a:ea typeface="Verdana"/>
            </a:endParaRPr>
          </a:p>
          <a:p>
            <a:pPr algn="just"/>
            <a:endParaRPr lang="en-US" dirty="0">
              <a:latin typeface="Verdana"/>
              <a:ea typeface="Verdana"/>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942B7-6F8E-4D43-9107-39286BD115FB}"/>
              </a:ext>
            </a:extLst>
          </p:cNvPr>
          <p:cNvSpPr>
            <a:spLocks noGrp="1"/>
          </p:cNvSpPr>
          <p:nvPr>
            <p:ph type="title"/>
          </p:nvPr>
        </p:nvSpPr>
        <p:spPr>
          <a:xfrm>
            <a:off x="47510" y="132207"/>
            <a:ext cx="9404723" cy="1400530"/>
          </a:xfrm>
        </p:spPr>
        <p:txBody>
          <a:bodyPr/>
          <a:lstStyle/>
          <a:p>
            <a:r>
              <a:rPr lang="en-GB" b="1" u="sng" dirty="0">
                <a:latin typeface="Algerian" panose="04020705040A02060702" pitchFamily="82" charset="0"/>
              </a:rPr>
              <a:t>Literature Review</a:t>
            </a:r>
            <a:endParaRPr lang="en-IN" dirty="0"/>
          </a:p>
        </p:txBody>
      </p:sp>
      <p:sp>
        <p:nvSpPr>
          <p:cNvPr id="3" name="Content Placeholder 2">
            <a:extLst>
              <a:ext uri="{FF2B5EF4-FFF2-40B4-BE49-F238E27FC236}">
                <a16:creationId xmlns:a16="http://schemas.microsoft.com/office/drawing/2014/main" id="{D549A58A-5B52-4040-8822-E6E58328B2D8}"/>
              </a:ext>
            </a:extLst>
          </p:cNvPr>
          <p:cNvSpPr>
            <a:spLocks noGrp="1"/>
          </p:cNvSpPr>
          <p:nvPr>
            <p:ph idx="1"/>
          </p:nvPr>
        </p:nvSpPr>
        <p:spPr>
          <a:xfrm>
            <a:off x="47510" y="1404594"/>
            <a:ext cx="12009372" cy="4986779"/>
          </a:xfrm>
        </p:spPr>
        <p:txBody>
          <a:bodyPr>
            <a:normAutofit lnSpcReduction="10000"/>
          </a:bodyPr>
          <a:lstStyle/>
          <a:p>
            <a:pPr algn="just">
              <a:lnSpc>
                <a:spcPct val="150000"/>
              </a:lnSpc>
            </a:pPr>
            <a:r>
              <a:rPr lang="en-US" dirty="0"/>
              <a:t>Research areas include medical Natural Language Processing (NLP) for entity recognition and relationship extraction, and domain-specific knowledge integration using medical ontologies and dictionaries for improved accuracy and interpretability.</a:t>
            </a:r>
          </a:p>
          <a:p>
            <a:pPr algn="just">
              <a:lnSpc>
                <a:spcPct val="150000"/>
              </a:lnSpc>
            </a:pPr>
            <a:endParaRPr lang="en-US" dirty="0"/>
          </a:p>
          <a:p>
            <a:pPr algn="just">
              <a:lnSpc>
                <a:spcPct val="150000"/>
              </a:lnSpc>
            </a:pPr>
            <a:r>
              <a:rPr lang="en-US" dirty="0"/>
              <a:t>Challenges include data privacy, scalability, and </a:t>
            </a:r>
            <a:r>
              <a:rPr lang="en-US" dirty="0" err="1"/>
              <a:t>explainability</a:t>
            </a:r>
            <a:r>
              <a:rPr lang="en-US" dirty="0"/>
              <a:t>, while opportunities involve ensuring patient confidentiality, adapting models to diverse formats, and building trust with healthcare providers.</a:t>
            </a:r>
          </a:p>
          <a:p>
            <a:pPr algn="just">
              <a:lnSpc>
                <a:spcPct val="150000"/>
              </a:lnSpc>
            </a:pPr>
            <a:endParaRPr lang="en-US" dirty="0">
              <a:latin typeface="Verdana"/>
              <a:ea typeface="Verdana"/>
            </a:endParaRPr>
          </a:p>
          <a:p>
            <a:pPr algn="just">
              <a:lnSpc>
                <a:spcPct val="150000"/>
              </a:lnSpc>
            </a:pPr>
            <a:r>
              <a:rPr lang="en-US" dirty="0">
                <a:latin typeface="Verdana"/>
                <a:ea typeface="Verdana"/>
              </a:rPr>
              <a:t>This initiative tackles important obstacles in healthcare administration by automating the extraction and analysis of important prescription data.</a:t>
            </a:r>
          </a:p>
          <a:p>
            <a:pPr algn="just">
              <a:lnSpc>
                <a:spcPct val="150000"/>
              </a:lnSpc>
            </a:pPr>
            <a:endParaRPr lang="en-IN" dirty="0"/>
          </a:p>
        </p:txBody>
      </p:sp>
    </p:spTree>
    <p:extLst>
      <p:ext uri="{BB962C8B-B14F-4D97-AF65-F5344CB8AC3E}">
        <p14:creationId xmlns:p14="http://schemas.microsoft.com/office/powerpoint/2010/main" val="94143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CB6C-8929-44B9-BC21-C0831880C83E}"/>
              </a:ext>
            </a:extLst>
          </p:cNvPr>
          <p:cNvSpPr>
            <a:spLocks noGrp="1"/>
          </p:cNvSpPr>
          <p:nvPr>
            <p:ph type="title"/>
          </p:nvPr>
        </p:nvSpPr>
        <p:spPr>
          <a:xfrm>
            <a:off x="1154954" y="1447800"/>
            <a:ext cx="8825659" cy="1351961"/>
          </a:xfrm>
        </p:spPr>
        <p:txBody>
          <a:bodyPr/>
          <a:lstStyle/>
          <a:p>
            <a:r>
              <a:rPr lang="en-US" b="1" u="sng" dirty="0">
                <a:latin typeface="Algerian" panose="04020705040A02060702" pitchFamily="82" charset="0"/>
              </a:rPr>
              <a:t>Hardware Requirements</a:t>
            </a:r>
            <a:endParaRPr lang="en-IN" b="1" u="sng" dirty="0">
              <a:latin typeface="Algerian" panose="04020705040A02060702" pitchFamily="82" charset="0"/>
            </a:endParaRPr>
          </a:p>
        </p:txBody>
      </p:sp>
      <p:sp>
        <p:nvSpPr>
          <p:cNvPr id="3" name="Text Placeholder 2">
            <a:extLst>
              <a:ext uri="{FF2B5EF4-FFF2-40B4-BE49-F238E27FC236}">
                <a16:creationId xmlns:a16="http://schemas.microsoft.com/office/drawing/2014/main" id="{84CD042C-6022-44C1-9A54-B552EECE0C97}"/>
              </a:ext>
            </a:extLst>
          </p:cNvPr>
          <p:cNvSpPr>
            <a:spLocks noGrp="1"/>
          </p:cNvSpPr>
          <p:nvPr>
            <p:ph type="body" sz="half" idx="2"/>
          </p:nvPr>
        </p:nvSpPr>
        <p:spPr>
          <a:xfrm>
            <a:off x="1154954" y="2799761"/>
            <a:ext cx="8825659" cy="3220039"/>
          </a:xfrm>
        </p:spPr>
        <p:txBody>
          <a:bodyPr>
            <a:normAutofit/>
          </a:bodyPr>
          <a:lstStyle/>
          <a:p>
            <a:pPr>
              <a:lnSpc>
                <a:spcPct val="150000"/>
              </a:lnSpc>
            </a:pPr>
            <a:r>
              <a:rPr lang="en-US" dirty="0">
                <a:sym typeface="Symbol" panose="05050102010706020507" pitchFamily="18" charset="2"/>
              </a:rPr>
              <a:t></a:t>
            </a:r>
            <a:r>
              <a:rPr lang="en-US" dirty="0"/>
              <a:t> Hardware                 :Processor Intel dual core and above </a:t>
            </a:r>
            <a:endParaRPr lang="en-IN" dirty="0"/>
          </a:p>
          <a:p>
            <a:pPr>
              <a:lnSpc>
                <a:spcPct val="150000"/>
              </a:lnSpc>
            </a:pPr>
            <a:r>
              <a:rPr lang="en-US" dirty="0">
                <a:sym typeface="Symbol" panose="05050102010706020507" pitchFamily="18" charset="2"/>
              </a:rPr>
              <a:t></a:t>
            </a:r>
            <a:r>
              <a:rPr lang="en-US" dirty="0"/>
              <a:t> Clock speed            :3.0 GHz </a:t>
            </a:r>
            <a:endParaRPr lang="en-IN" dirty="0"/>
          </a:p>
          <a:p>
            <a:pPr>
              <a:lnSpc>
                <a:spcPct val="150000"/>
              </a:lnSpc>
            </a:pPr>
            <a:r>
              <a:rPr lang="en-US" dirty="0">
                <a:sym typeface="Symbol" panose="05050102010706020507" pitchFamily="18" charset="2"/>
              </a:rPr>
              <a:t></a:t>
            </a:r>
            <a:r>
              <a:rPr lang="en-US" dirty="0"/>
              <a:t> RAM size                   :512 MB</a:t>
            </a:r>
            <a:endParaRPr lang="en-IN" dirty="0"/>
          </a:p>
          <a:p>
            <a:pPr>
              <a:lnSpc>
                <a:spcPct val="150000"/>
              </a:lnSpc>
            </a:pPr>
            <a:r>
              <a:rPr lang="en-US" dirty="0">
                <a:sym typeface="Symbol" panose="05050102010706020507" pitchFamily="18" charset="2"/>
              </a:rPr>
              <a:t></a:t>
            </a:r>
            <a:r>
              <a:rPr lang="en-US" dirty="0"/>
              <a:t> Hard Disk capacity :400 GB </a:t>
            </a:r>
            <a:endParaRPr lang="en-IN" dirty="0"/>
          </a:p>
          <a:p>
            <a:pPr>
              <a:lnSpc>
                <a:spcPct val="150000"/>
              </a:lnSpc>
            </a:pPr>
            <a:r>
              <a:rPr lang="en-US" dirty="0">
                <a:sym typeface="Symbol" panose="05050102010706020507" pitchFamily="18" charset="2"/>
              </a:rPr>
              <a:t></a:t>
            </a:r>
            <a:r>
              <a:rPr lang="en-US" dirty="0"/>
              <a:t> Monitor type            :15 inch color monitor</a:t>
            </a:r>
            <a:endParaRPr lang="en-IN" dirty="0"/>
          </a:p>
          <a:p>
            <a:pPr>
              <a:lnSpc>
                <a:spcPct val="150000"/>
              </a:lnSpc>
            </a:pPr>
            <a:r>
              <a:rPr lang="en-US" dirty="0"/>
              <a:t> </a:t>
            </a:r>
            <a:endParaRPr lang="en-IN" dirty="0"/>
          </a:p>
          <a:p>
            <a:pPr>
              <a:lnSpc>
                <a:spcPct val="150000"/>
              </a:lnSpc>
            </a:pPr>
            <a:endParaRPr lang="en-IN" dirty="0"/>
          </a:p>
        </p:txBody>
      </p:sp>
    </p:spTree>
    <p:extLst>
      <p:ext uri="{BB962C8B-B14F-4D97-AF65-F5344CB8AC3E}">
        <p14:creationId xmlns:p14="http://schemas.microsoft.com/office/powerpoint/2010/main" val="83168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97CA-190B-4381-9C1A-5AF0E3DFCB5D}"/>
              </a:ext>
            </a:extLst>
          </p:cNvPr>
          <p:cNvSpPr>
            <a:spLocks noGrp="1"/>
          </p:cNvSpPr>
          <p:nvPr>
            <p:ph type="title"/>
          </p:nvPr>
        </p:nvSpPr>
        <p:spPr>
          <a:xfrm>
            <a:off x="1154954" y="1447800"/>
            <a:ext cx="8825659" cy="1314254"/>
          </a:xfrm>
        </p:spPr>
        <p:txBody>
          <a:bodyPr/>
          <a:lstStyle/>
          <a:p>
            <a:r>
              <a:rPr lang="en-US" b="1" u="sng" dirty="0">
                <a:latin typeface="Algerian" panose="04020705040A02060702" pitchFamily="82" charset="0"/>
              </a:rPr>
              <a:t>Software Requirements</a:t>
            </a:r>
            <a:br>
              <a:rPr lang="en-IN" dirty="0"/>
            </a:br>
            <a:endParaRPr lang="en-IN" dirty="0"/>
          </a:p>
        </p:txBody>
      </p:sp>
      <p:sp>
        <p:nvSpPr>
          <p:cNvPr id="3" name="Text Placeholder 2">
            <a:extLst>
              <a:ext uri="{FF2B5EF4-FFF2-40B4-BE49-F238E27FC236}">
                <a16:creationId xmlns:a16="http://schemas.microsoft.com/office/drawing/2014/main" id="{CE0FD242-B41A-419D-ADED-BB251348F8BF}"/>
              </a:ext>
            </a:extLst>
          </p:cNvPr>
          <p:cNvSpPr>
            <a:spLocks noGrp="1"/>
          </p:cNvSpPr>
          <p:nvPr>
            <p:ph type="body" sz="half" idx="2"/>
          </p:nvPr>
        </p:nvSpPr>
        <p:spPr>
          <a:xfrm>
            <a:off x="1154954" y="2988297"/>
            <a:ext cx="8825659" cy="3031503"/>
          </a:xfrm>
        </p:spPr>
        <p:txBody>
          <a:bodyPr>
            <a:normAutofit lnSpcReduction="10000"/>
          </a:bodyPr>
          <a:lstStyle/>
          <a:p>
            <a:pPr>
              <a:lnSpc>
                <a:spcPct val="150000"/>
              </a:lnSpc>
            </a:pPr>
            <a:r>
              <a:rPr lang="en-US" dirty="0">
                <a:sym typeface="Symbol" panose="05050102010706020507" pitchFamily="18" charset="2"/>
              </a:rPr>
              <a:t></a:t>
            </a:r>
            <a:r>
              <a:rPr lang="en-US" dirty="0"/>
              <a:t> Operating System :Windows XP, Windows 7, Windows 8,Windows 10</a:t>
            </a:r>
            <a:endParaRPr lang="en-IN" dirty="0"/>
          </a:p>
          <a:p>
            <a:pPr>
              <a:lnSpc>
                <a:spcPct val="150000"/>
              </a:lnSpc>
            </a:pPr>
            <a:r>
              <a:rPr lang="en-US" dirty="0">
                <a:sym typeface="Symbol" panose="05050102010706020507" pitchFamily="18" charset="2"/>
              </a:rPr>
              <a:t></a:t>
            </a:r>
            <a:r>
              <a:rPr lang="en-US" dirty="0"/>
              <a:t> Application            :PyCharm, HTML, CSS, JS, JSP, SERVLET </a:t>
            </a:r>
            <a:endParaRPr lang="en-IN" dirty="0"/>
          </a:p>
          <a:p>
            <a:pPr>
              <a:lnSpc>
                <a:spcPct val="150000"/>
              </a:lnSpc>
            </a:pPr>
            <a:r>
              <a:rPr lang="en-US" dirty="0">
                <a:sym typeface="Symbol" panose="05050102010706020507" pitchFamily="18" charset="2"/>
              </a:rPr>
              <a:t></a:t>
            </a:r>
            <a:r>
              <a:rPr lang="en-US" dirty="0"/>
              <a:t> Browser                   :Google chrome, Firefox </a:t>
            </a:r>
            <a:endParaRPr lang="en-IN" dirty="0"/>
          </a:p>
          <a:p>
            <a:pPr>
              <a:lnSpc>
                <a:spcPct val="150000"/>
              </a:lnSpc>
            </a:pPr>
            <a:r>
              <a:rPr lang="en-US" dirty="0">
                <a:sym typeface="Symbol" panose="05050102010706020507" pitchFamily="18" charset="2"/>
              </a:rPr>
              <a:t></a:t>
            </a:r>
            <a:r>
              <a:rPr lang="en-US" dirty="0"/>
              <a:t> Database               :Google Fire store</a:t>
            </a:r>
            <a:endParaRPr lang="en-IN" dirty="0"/>
          </a:p>
          <a:p>
            <a:pPr>
              <a:lnSpc>
                <a:spcPct val="150000"/>
              </a:lnSpc>
            </a:pPr>
            <a:r>
              <a:rPr lang="en-US" dirty="0">
                <a:sym typeface="Symbol" panose="05050102010706020507" pitchFamily="18" charset="2"/>
              </a:rPr>
              <a:t></a:t>
            </a:r>
            <a:r>
              <a:rPr lang="en-US" dirty="0"/>
              <a:t> Documentation     :MS-Office</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284898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DA9F-D29B-4660-BAE1-E7C8269E5C10}"/>
              </a:ext>
            </a:extLst>
          </p:cNvPr>
          <p:cNvSpPr>
            <a:spLocks noGrp="1"/>
          </p:cNvSpPr>
          <p:nvPr>
            <p:ph type="title"/>
          </p:nvPr>
        </p:nvSpPr>
        <p:spPr>
          <a:xfrm>
            <a:off x="0" y="0"/>
            <a:ext cx="9404723" cy="1400530"/>
          </a:xfrm>
        </p:spPr>
        <p:txBody>
          <a:bodyPr/>
          <a:lstStyle/>
          <a:p>
            <a:r>
              <a:rPr lang="en-IN" b="1" u="sng" dirty="0">
                <a:latin typeface="Algerian" panose="04020705040A02060702" pitchFamily="82" charset="0"/>
              </a:rPr>
              <a:t>Design</a:t>
            </a:r>
          </a:p>
        </p:txBody>
      </p:sp>
      <p:sp>
        <p:nvSpPr>
          <p:cNvPr id="3" name="Content Placeholder 2">
            <a:extLst>
              <a:ext uri="{FF2B5EF4-FFF2-40B4-BE49-F238E27FC236}">
                <a16:creationId xmlns:a16="http://schemas.microsoft.com/office/drawing/2014/main" id="{B17035AE-9CE1-485B-A15F-3227FD018021}"/>
              </a:ext>
            </a:extLst>
          </p:cNvPr>
          <p:cNvSpPr>
            <a:spLocks noGrp="1"/>
          </p:cNvSpPr>
          <p:nvPr>
            <p:ph idx="1"/>
          </p:nvPr>
        </p:nvSpPr>
        <p:spPr>
          <a:xfrm>
            <a:off x="0" y="1319753"/>
            <a:ext cx="12192000" cy="5538247"/>
          </a:xfrm>
        </p:spPr>
        <p:txBody>
          <a:bodyPr>
            <a:normAutofit/>
          </a:bodyPr>
          <a:lstStyle/>
          <a:p>
            <a:pPr marL="0" indent="0">
              <a:buNone/>
            </a:pPr>
            <a:endParaRPr lang="en-US" b="1" dirty="0"/>
          </a:p>
          <a:p>
            <a:pPr marL="0" indent="0">
              <a:buNone/>
            </a:pPr>
            <a:r>
              <a:rPr lang="en-US" b="1" dirty="0"/>
              <a:t>Introduction to UML :</a:t>
            </a:r>
            <a:endParaRPr lang="en-IN" dirty="0"/>
          </a:p>
          <a:p>
            <a:pPr marL="0" indent="0">
              <a:buNone/>
            </a:pPr>
            <a:endParaRPr lang="en-IN" dirty="0"/>
          </a:p>
          <a:p>
            <a:pPr algn="just">
              <a:lnSpc>
                <a:spcPct val="150000"/>
              </a:lnSpc>
            </a:pPr>
            <a:r>
              <a:rPr lang="en-US" dirty="0"/>
              <a:t>A description of sequence of actions, including variants, that a system performs that yields an observable result of value of an actor.</a:t>
            </a:r>
            <a:endParaRPr lang="en-IN" dirty="0"/>
          </a:p>
          <a:p>
            <a:pPr marL="0" indent="0" algn="just">
              <a:lnSpc>
                <a:spcPct val="150000"/>
              </a:lnSpc>
              <a:buNone/>
            </a:pPr>
            <a:r>
              <a:rPr lang="en-US" dirty="0"/>
              <a:t> </a:t>
            </a:r>
            <a:endParaRPr lang="en-IN" dirty="0"/>
          </a:p>
          <a:p>
            <a:pPr algn="just">
              <a:lnSpc>
                <a:spcPct val="150000"/>
              </a:lnSpc>
            </a:pPr>
            <a:r>
              <a:rPr lang="en-US" dirty="0"/>
              <a:t>UML is a unified modeling language used for specifying, visualizing, and documenting systems in product development. It aims to produce a model of project entities, which are then used in building the product, ensuring a clear representation of the system.</a:t>
            </a:r>
            <a:endParaRPr lang="en-IN" dirty="0"/>
          </a:p>
        </p:txBody>
      </p:sp>
    </p:spTree>
    <p:extLst>
      <p:ext uri="{BB962C8B-B14F-4D97-AF65-F5344CB8AC3E}">
        <p14:creationId xmlns:p14="http://schemas.microsoft.com/office/powerpoint/2010/main" val="249690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70B9-44A1-4603-98D5-4AF0294E2FED}"/>
              </a:ext>
            </a:extLst>
          </p:cNvPr>
          <p:cNvSpPr>
            <a:spLocks noGrp="1"/>
          </p:cNvSpPr>
          <p:nvPr>
            <p:ph type="title"/>
          </p:nvPr>
        </p:nvSpPr>
        <p:spPr>
          <a:xfrm>
            <a:off x="71076" y="80128"/>
            <a:ext cx="9404723" cy="1400530"/>
          </a:xfrm>
        </p:spPr>
        <p:txBody>
          <a:bodyPr/>
          <a:lstStyle/>
          <a:p>
            <a:r>
              <a:rPr lang="en-US" b="1" u="sng" dirty="0">
                <a:latin typeface="Algerian" panose="04020705040A02060702" pitchFamily="82" charset="0"/>
              </a:rPr>
              <a:t>Use case Diagram </a:t>
            </a:r>
            <a:endParaRPr lang="en-IN"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89A7D2A6-DF88-4F38-B79A-996E9A2BAB91}"/>
              </a:ext>
            </a:extLst>
          </p:cNvPr>
          <p:cNvSpPr>
            <a:spLocks noGrp="1"/>
          </p:cNvSpPr>
          <p:nvPr>
            <p:ph idx="1"/>
          </p:nvPr>
        </p:nvSpPr>
        <p:spPr>
          <a:xfrm>
            <a:off x="0" y="1866507"/>
            <a:ext cx="12122870" cy="4911365"/>
          </a:xfrm>
        </p:spPr>
        <p:txBody>
          <a:bodyPr/>
          <a:lstStyle/>
          <a:p>
            <a:r>
              <a:rPr lang="en-US" dirty="0"/>
              <a:t>Use case diagrams model behavior within a system and helps the developers understand of what the user require. The stick man represents what’s called an actor.</a:t>
            </a:r>
          </a:p>
          <a:p>
            <a:endParaRPr lang="en-US" dirty="0"/>
          </a:p>
          <a:p>
            <a:r>
              <a:rPr lang="en-US" dirty="0"/>
              <a:t>Use case diagram consists of use cases and actors and shows the interaction between the use case and actors</a:t>
            </a:r>
            <a:r>
              <a:rPr lang="en-US" b="1" dirty="0"/>
              <a:t> </a:t>
            </a:r>
            <a:endParaRPr lang="en-IN" dirty="0"/>
          </a:p>
          <a:p>
            <a:pPr marL="0" indent="0">
              <a:buNone/>
            </a:pPr>
            <a:r>
              <a:rPr lang="en-US" b="1" dirty="0"/>
              <a:t> </a:t>
            </a:r>
            <a:r>
              <a:rPr lang="en-IN" b="1" dirty="0"/>
              <a:t>     </a:t>
            </a:r>
            <a:r>
              <a:rPr lang="en-US" dirty="0"/>
              <a:t>1.The purpose is to show the interactions between the use case and actor. </a:t>
            </a:r>
            <a:endParaRPr lang="en-IN" dirty="0"/>
          </a:p>
          <a:p>
            <a:pPr marL="0" lvl="0" indent="0">
              <a:buNone/>
            </a:pPr>
            <a:r>
              <a:rPr lang="en-US" dirty="0"/>
              <a:t>      2.To represent the system requirements from user’s perspective. </a:t>
            </a:r>
            <a:endParaRPr lang="en-IN" dirty="0"/>
          </a:p>
          <a:p>
            <a:pPr marL="0" lvl="0" indent="0">
              <a:buNone/>
            </a:pPr>
            <a:r>
              <a:rPr lang="en-US" dirty="0"/>
              <a:t>      3.An actor could be the end-user of the system or an</a:t>
            </a:r>
            <a:r>
              <a:rPr lang="en-US" b="1" dirty="0"/>
              <a:t> </a:t>
            </a:r>
            <a:r>
              <a:rPr lang="en-US" dirty="0"/>
              <a:t>external system</a:t>
            </a:r>
            <a:endParaRPr lang="en-IN" dirty="0"/>
          </a:p>
          <a:p>
            <a:endParaRPr lang="en-IN" dirty="0"/>
          </a:p>
          <a:p>
            <a:endParaRPr lang="en-IN" dirty="0"/>
          </a:p>
        </p:txBody>
      </p:sp>
    </p:spTree>
    <p:extLst>
      <p:ext uri="{BB962C8B-B14F-4D97-AF65-F5344CB8AC3E}">
        <p14:creationId xmlns:p14="http://schemas.microsoft.com/office/powerpoint/2010/main" val="1815411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972</TotalTime>
  <Words>1340</Words>
  <Application>Microsoft Office PowerPoint</Application>
  <PresentationFormat>Widescreen</PresentationFormat>
  <Paragraphs>136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Algerian</vt:lpstr>
      <vt:lpstr>Arial</vt:lpstr>
      <vt:lpstr>Century Gothic</vt:lpstr>
      <vt:lpstr>Verdana</vt:lpstr>
      <vt:lpstr>Wingdings 3</vt:lpstr>
      <vt:lpstr>Ion</vt:lpstr>
      <vt:lpstr>Extracting and Analysing Key Information from Scanned Prescriptions using ML</vt:lpstr>
      <vt:lpstr>Abstract</vt:lpstr>
      <vt:lpstr>Introduction</vt:lpstr>
      <vt:lpstr>Literature Review</vt:lpstr>
      <vt:lpstr>Literature Review</vt:lpstr>
      <vt:lpstr>Hardware Requirements</vt:lpstr>
      <vt:lpstr>Software Requirements </vt:lpstr>
      <vt:lpstr>Design</vt:lpstr>
      <vt:lpstr>Use case Diagram </vt:lpstr>
      <vt:lpstr>PowerPoint Presentation</vt:lpstr>
      <vt:lpstr>PowerPoint Presentation</vt:lpstr>
      <vt:lpstr>Methodology</vt:lpstr>
      <vt:lpstr>Implementation</vt:lpstr>
      <vt:lpstr>Test Cases</vt:lpstr>
      <vt:lpstr>PowerPoint Presentation</vt:lpstr>
      <vt:lpstr>Objectives</vt:lpstr>
      <vt:lpstr>Results</vt:lpstr>
      <vt:lpstr>Output</vt:lpstr>
      <vt:lpstr>PowerPoint Presentation</vt:lpstr>
      <vt:lpstr>PowerPoint Presentation</vt:lpstr>
      <vt:lpstr>PowerPoint Presentation</vt:lpstr>
      <vt:lpstr>Conclusion</vt:lpstr>
      <vt:lpstr>Future Scope</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Yaswanth Gundlapalli</cp:lastModifiedBy>
  <cp:revision>212</cp:revision>
  <dcterms:created xsi:type="dcterms:W3CDTF">2023-03-16T03:26:27Z</dcterms:created>
  <dcterms:modified xsi:type="dcterms:W3CDTF">2024-01-08T12:47:09Z</dcterms:modified>
</cp:coreProperties>
</file>