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5" name="Shape 85"/>
        <p:cNvGrpSpPr/>
        <p:nvPr/>
      </p:nvGrpSpPr>
      <p:grpSpPr>
        <a:xfrm>
          <a:off x="0" y="0"/>
          <a:ext cx="0" cy="0"/>
          <a:chOff x="0" y="0"/>
          <a:chExt cx="0" cy="0"/>
        </a:xfrm>
      </p:grpSpPr>
      <p:grpSp>
        <p:nvGrpSpPr>
          <p:cNvPr id="86" name="Shape 86"/>
          <p:cNvGrpSpPr/>
          <p:nvPr/>
        </p:nvGrpSpPr>
        <p:grpSpPr>
          <a:xfrm>
            <a:off x="6098378" y="4"/>
            <a:ext cx="3045625" cy="2030570"/>
            <a:chOff x="6098378" y="4"/>
            <a:chExt cx="3045625" cy="2030570"/>
          </a:xfrm>
        </p:grpSpPr>
        <p:sp>
          <p:nvSpPr>
            <p:cNvPr id="87" name="Shape 87"/>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92" name="Shape 92"/>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93" name="Shape 93"/>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94" name="Shape 94"/>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95" name="Shape 95"/>
        <p:cNvGrpSpPr/>
        <p:nvPr/>
      </p:nvGrpSpPr>
      <p:grpSpPr>
        <a:xfrm>
          <a:off x="0" y="0"/>
          <a:ext cx="0" cy="0"/>
          <a:chOff x="0" y="0"/>
          <a:chExt cx="0" cy="0"/>
        </a:xfrm>
      </p:grpSpPr>
      <p:grpSp>
        <p:nvGrpSpPr>
          <p:cNvPr id="96" name="Shape 96"/>
          <p:cNvGrpSpPr/>
          <p:nvPr/>
        </p:nvGrpSpPr>
        <p:grpSpPr>
          <a:xfrm>
            <a:off x="6098378" y="4"/>
            <a:ext cx="3045625" cy="2030570"/>
            <a:chOff x="6098378" y="4"/>
            <a:chExt cx="3045625" cy="2030570"/>
          </a:xfrm>
        </p:grpSpPr>
        <p:sp>
          <p:nvSpPr>
            <p:cNvPr id="97" name="Shape 97"/>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02" name="Shape 102"/>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03" name="Shape 10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4" name="Shape 104"/>
        <p:cNvGrpSpPr/>
        <p:nvPr/>
      </p:nvGrpSpPr>
      <p:grpSpPr>
        <a:xfrm>
          <a:off x="0" y="0"/>
          <a:ext cx="0" cy="0"/>
          <a:chOff x="0" y="0"/>
          <a:chExt cx="0" cy="0"/>
        </a:xfrm>
      </p:grpSpPr>
      <p:grpSp>
        <p:nvGrpSpPr>
          <p:cNvPr id="105" name="Shape 105"/>
          <p:cNvGrpSpPr/>
          <p:nvPr/>
        </p:nvGrpSpPr>
        <p:grpSpPr>
          <a:xfrm>
            <a:off x="0" y="3903669"/>
            <a:ext cx="9144000" cy="1239925"/>
            <a:chOff x="0" y="3903669"/>
            <a:chExt cx="9144000" cy="1239925"/>
          </a:xfrm>
        </p:grpSpPr>
        <p:sp>
          <p:nvSpPr>
            <p:cNvPr id="106" name="Shape 106"/>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11" name="Shape 111"/>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2" name="Shape 112"/>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3" name="Shape 11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6" name="Shape 116"/>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117" name="Shape 117"/>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118" name="Shape 1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19" name="Shape 119"/>
        <p:cNvGrpSpPr/>
        <p:nvPr/>
      </p:nvGrpSpPr>
      <p:grpSpPr>
        <a:xfrm>
          <a:off x="0" y="0"/>
          <a:ext cx="0" cy="0"/>
          <a:chOff x="0" y="0"/>
          <a:chExt cx="0" cy="0"/>
        </a:xfrm>
      </p:grpSpPr>
      <p:sp>
        <p:nvSpPr>
          <p:cNvPr id="120" name="Shape 120"/>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1" name="Shape 121"/>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122" name="Shape 122"/>
        <p:cNvGrpSpPr/>
        <p:nvPr/>
      </p:nvGrpSpPr>
      <p:grpSpPr>
        <a:xfrm>
          <a:off x="0" y="0"/>
          <a:ext cx="0" cy="0"/>
          <a:chOff x="0" y="0"/>
          <a:chExt cx="0" cy="0"/>
        </a:xfrm>
      </p:grpSpPr>
      <p:sp>
        <p:nvSpPr>
          <p:cNvPr id="123" name="Shape 12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124" name="Shape 124"/>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125" name="Shape 12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126" name="Shape 126"/>
        <p:cNvGrpSpPr/>
        <p:nvPr/>
      </p:nvGrpSpPr>
      <p:grpSpPr>
        <a:xfrm>
          <a:off x="0" y="0"/>
          <a:ext cx="0" cy="0"/>
          <a:chOff x="0" y="0"/>
          <a:chExt cx="0" cy="0"/>
        </a:xfrm>
      </p:grpSpPr>
      <p:grpSp>
        <p:nvGrpSpPr>
          <p:cNvPr id="127" name="Shape 127"/>
          <p:cNvGrpSpPr/>
          <p:nvPr/>
        </p:nvGrpSpPr>
        <p:grpSpPr>
          <a:xfrm>
            <a:off x="6098378" y="4"/>
            <a:ext cx="3045625" cy="2030570"/>
            <a:chOff x="6098378" y="4"/>
            <a:chExt cx="3045625" cy="2030570"/>
          </a:xfrm>
        </p:grpSpPr>
        <p:sp>
          <p:nvSpPr>
            <p:cNvPr id="128" name="Shape 128"/>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133" name="Shape 133"/>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34" name="Shape 134"/>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35" name="Shape 135"/>
        <p:cNvGrpSpPr/>
        <p:nvPr/>
      </p:nvGrpSpPr>
      <p:grpSpPr>
        <a:xfrm>
          <a:off x="0" y="0"/>
          <a:ext cx="0" cy="0"/>
          <a:chOff x="0" y="0"/>
          <a:chExt cx="0" cy="0"/>
        </a:xfrm>
      </p:grpSpPr>
      <p:sp>
        <p:nvSpPr>
          <p:cNvPr id="136" name="Shape 136"/>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137" name="Shape 13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138" name="Shape 138"/>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139" name="Shape 139"/>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40" name="Shape 14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141" name="Shape 141"/>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42" name="Shape 142"/>
        <p:cNvGrpSpPr/>
        <p:nvPr/>
      </p:nvGrpSpPr>
      <p:grpSpPr>
        <a:xfrm>
          <a:off x="0" y="0"/>
          <a:ext cx="0" cy="0"/>
          <a:chOff x="0" y="0"/>
          <a:chExt cx="0" cy="0"/>
        </a:xfrm>
      </p:grpSpPr>
      <p:sp>
        <p:nvSpPr>
          <p:cNvPr id="143" name="Shape 143"/>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144" name="Shape 144"/>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145" name="Shape 145"/>
        <p:cNvGrpSpPr/>
        <p:nvPr/>
      </p:nvGrpSpPr>
      <p:grpSpPr>
        <a:xfrm>
          <a:off x="0" y="0"/>
          <a:ext cx="0" cy="0"/>
          <a:chOff x="0" y="0"/>
          <a:chExt cx="0" cy="0"/>
        </a:xfrm>
      </p:grpSpPr>
      <p:grpSp>
        <p:nvGrpSpPr>
          <p:cNvPr id="146" name="Shape 146"/>
          <p:cNvGrpSpPr/>
          <p:nvPr/>
        </p:nvGrpSpPr>
        <p:grpSpPr>
          <a:xfrm>
            <a:off x="6098378" y="4"/>
            <a:ext cx="3045625" cy="2030570"/>
            <a:chOff x="6098378" y="4"/>
            <a:chExt cx="3045625" cy="2030570"/>
          </a:xfrm>
        </p:grpSpPr>
        <p:sp>
          <p:nvSpPr>
            <p:cNvPr id="147" name="Shape 147"/>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52" name="Shape 152"/>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153" name="Shape 153"/>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154" name="Shape 154"/>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5" name="Shape 155"/>
        <p:cNvGrpSpPr/>
        <p:nvPr/>
      </p:nvGrpSpPr>
      <p:grpSpPr>
        <a:xfrm>
          <a:off x="0" y="0"/>
          <a:ext cx="0" cy="0"/>
          <a:chOff x="0" y="0"/>
          <a:chExt cx="0" cy="0"/>
        </a:xfrm>
      </p:grpSpPr>
      <p:sp>
        <p:nvSpPr>
          <p:cNvPr id="156" name="Shape 156"/>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83" name="Shape 83"/>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4" name="Shape 84"/>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04.jpg"/><Relationship Id="rId4" Type="http://schemas.openxmlformats.org/officeDocument/2006/relationships/image" Target="../media/image03.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07.png"/><Relationship Id="rId4" Type="http://schemas.openxmlformats.org/officeDocument/2006/relationships/image" Target="../media/image06.png"/><Relationship Id="rId5" Type="http://schemas.openxmlformats.org/officeDocument/2006/relationships/image" Target="../media/image08.png"/><Relationship Id="rId6" Type="http://schemas.openxmlformats.org/officeDocument/2006/relationships/image" Target="../media/image05.png"/><Relationship Id="rId7"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0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ctrTitle"/>
          </p:nvPr>
        </p:nvSpPr>
        <p:spPr>
          <a:xfrm>
            <a:off x="311700" y="1875500"/>
            <a:ext cx="8520600" cy="792600"/>
          </a:xfrm>
          <a:prstGeom prst="rect">
            <a:avLst/>
          </a:prstGeom>
        </p:spPr>
        <p:txBody>
          <a:bodyPr anchorCtr="0" anchor="b" bIns="91425" lIns="91425" rIns="91425" tIns="91425">
            <a:noAutofit/>
          </a:bodyPr>
          <a:lstStyle/>
          <a:p>
            <a:pPr lvl="0">
              <a:spcBef>
                <a:spcPts val="0"/>
              </a:spcBef>
              <a:buNone/>
            </a:pPr>
            <a:r>
              <a:rPr lang="en">
                <a:latin typeface="Roboto"/>
                <a:ea typeface="Roboto"/>
                <a:cs typeface="Roboto"/>
                <a:sym typeface="Roboto"/>
              </a:rPr>
              <a:t>Budworm Forest Model - Analysis of the slow Forest variables </a:t>
            </a:r>
          </a:p>
        </p:txBody>
      </p:sp>
      <p:sp>
        <p:nvSpPr>
          <p:cNvPr id="162" name="Shape 162"/>
          <p:cNvSpPr txBox="1"/>
          <p:nvPr>
            <p:ph idx="1" type="subTitle"/>
          </p:nvPr>
        </p:nvSpPr>
        <p:spPr>
          <a:xfrm>
            <a:off x="311700" y="3239250"/>
            <a:ext cx="8520600" cy="1023300"/>
          </a:xfrm>
          <a:prstGeom prst="rect">
            <a:avLst/>
          </a:prstGeom>
        </p:spPr>
        <p:txBody>
          <a:bodyPr anchorCtr="0" anchor="t" bIns="91425" lIns="91425" rIns="91425" tIns="91425">
            <a:noAutofit/>
          </a:bodyPr>
          <a:lstStyle/>
          <a:p>
            <a:pPr lvl="0" rtl="0" algn="r">
              <a:spcBef>
                <a:spcPts val="0"/>
              </a:spcBef>
              <a:buNone/>
            </a:pPr>
            <a:r>
              <a:rPr lang="en" sz="1800">
                <a:latin typeface="Roboto"/>
                <a:ea typeface="Roboto"/>
                <a:cs typeface="Roboto"/>
                <a:sym typeface="Roboto"/>
              </a:rPr>
              <a:t>Aditya Joglekar 201401086</a:t>
            </a:r>
          </a:p>
          <a:p>
            <a:pPr lvl="0" rtl="0" algn="r">
              <a:spcBef>
                <a:spcPts val="0"/>
              </a:spcBef>
              <a:buNone/>
            </a:pPr>
            <a:r>
              <a:rPr lang="en" sz="1800">
                <a:latin typeface="Roboto"/>
                <a:ea typeface="Roboto"/>
                <a:cs typeface="Roboto"/>
                <a:sym typeface="Roboto"/>
              </a:rPr>
              <a:t>Rajdeep Pinge 201401103</a:t>
            </a:r>
          </a:p>
          <a:p>
            <a:pPr lvl="0" rtl="0" algn="r">
              <a:spcBef>
                <a:spcPts val="0"/>
              </a:spcBef>
              <a:buNone/>
            </a:pPr>
            <a:r>
              <a:rPr lang="en" sz="1800">
                <a:latin typeface="Roboto"/>
                <a:ea typeface="Roboto"/>
                <a:cs typeface="Roboto"/>
                <a:sym typeface="Roboto"/>
              </a:rPr>
              <a:t>Rushikesh Nalla 201401106</a:t>
            </a:r>
          </a:p>
          <a:p>
            <a:pPr lvl="0" algn="r">
              <a:spcBef>
                <a:spcPts val="0"/>
              </a:spcBef>
              <a:buNone/>
            </a:pPr>
            <a:r>
              <a:rPr lang="en" sz="1800">
                <a:latin typeface="Roboto"/>
                <a:ea typeface="Roboto"/>
                <a:cs typeface="Roboto"/>
                <a:sym typeface="Roboto"/>
              </a:rPr>
              <a:t>Omkar Damle 201401114</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latin typeface="Roboto"/>
                <a:ea typeface="Roboto"/>
                <a:cs typeface="Roboto"/>
                <a:sym typeface="Roboto"/>
              </a:rPr>
              <a:t>Equations for Forest </a:t>
            </a:r>
            <a:r>
              <a:rPr lang="en"/>
              <a:t>Variables</a:t>
            </a:r>
            <a:r>
              <a:rPr lang="en">
                <a:latin typeface="Roboto"/>
                <a:ea typeface="Roboto"/>
                <a:cs typeface="Roboto"/>
                <a:sym typeface="Roboto"/>
              </a:rPr>
              <a:t> (E and S)</a:t>
            </a:r>
          </a:p>
        </p:txBody>
      </p:sp>
      <p:sp>
        <p:nvSpPr>
          <p:cNvPr id="168" name="Shape 168"/>
          <p:cNvSpPr txBox="1"/>
          <p:nvPr>
            <p:ph idx="1" type="body"/>
          </p:nvPr>
        </p:nvSpPr>
        <p:spPr>
          <a:xfrm>
            <a:off x="311700" y="1208825"/>
            <a:ext cx="8520600" cy="3416400"/>
          </a:xfrm>
          <a:prstGeom prst="rect">
            <a:avLst/>
          </a:prstGeom>
        </p:spPr>
        <p:txBody>
          <a:bodyPr anchorCtr="0" anchor="t" bIns="91425" lIns="91425" rIns="91425" tIns="91425">
            <a:noAutofit/>
          </a:bodyPr>
          <a:lstStyle/>
          <a:p>
            <a:pPr lvl="0">
              <a:spcBef>
                <a:spcPts val="0"/>
              </a:spcBef>
              <a:buNone/>
            </a:pPr>
            <a:r>
              <a:rPr lang="en" sz="1600">
                <a:latin typeface="Roboto"/>
                <a:ea typeface="Roboto"/>
                <a:cs typeface="Roboto"/>
                <a:sym typeface="Roboto"/>
              </a:rPr>
              <a:t>S : Average size of trees in the forest (which is an indicator of their age)</a:t>
            </a:r>
          </a:p>
          <a:p>
            <a:pPr lvl="0">
              <a:spcBef>
                <a:spcPts val="0"/>
              </a:spcBef>
              <a:buNone/>
            </a:pPr>
            <a:r>
              <a:rPr lang="en" sz="1600">
                <a:latin typeface="Roboto"/>
                <a:ea typeface="Roboto"/>
                <a:cs typeface="Roboto"/>
                <a:sym typeface="Roboto"/>
              </a:rPr>
              <a:t>E : The level of energy reserves (this includes the condition of the foliage and health of the trees)</a:t>
            </a:r>
          </a:p>
          <a:p>
            <a:pPr indent="-330200" lvl="0" marL="457200">
              <a:spcBef>
                <a:spcPts val="0"/>
              </a:spcBef>
              <a:buSzPct val="100000"/>
              <a:buFont typeface="Roboto"/>
            </a:pPr>
            <a:r>
              <a:rPr lang="en" sz="1600">
                <a:latin typeface="Roboto"/>
                <a:ea typeface="Roboto"/>
                <a:cs typeface="Roboto"/>
                <a:sym typeface="Roboto"/>
              </a:rPr>
              <a:t>Biological Significance</a:t>
            </a:r>
          </a:p>
          <a:p>
            <a:pPr lvl="0">
              <a:spcBef>
                <a:spcPts val="0"/>
              </a:spcBef>
              <a:buNone/>
            </a:pPr>
            <a:r>
              <a:t/>
            </a:r>
            <a:endParaRPr sz="1600">
              <a:latin typeface="Roboto"/>
              <a:ea typeface="Roboto"/>
              <a:cs typeface="Roboto"/>
              <a:sym typeface="Roboto"/>
            </a:endParaRPr>
          </a:p>
          <a:p>
            <a:pPr indent="-330200" lvl="0" marL="457200">
              <a:spcBef>
                <a:spcPts val="0"/>
              </a:spcBef>
              <a:buSzPct val="100000"/>
              <a:buFont typeface="Roboto"/>
            </a:pPr>
            <a:r>
              <a:rPr lang="en" sz="1600">
                <a:latin typeface="Roboto"/>
                <a:ea typeface="Roboto"/>
                <a:cs typeface="Roboto"/>
                <a:sym typeface="Roboto"/>
              </a:rPr>
              <a:t>Non-dimensionalized form :</a:t>
            </a:r>
          </a:p>
        </p:txBody>
      </p:sp>
      <p:pic>
        <p:nvPicPr>
          <p:cNvPr descr="eqn.PNG" id="169" name="Shape 169"/>
          <p:cNvPicPr preferRelativeResize="0"/>
          <p:nvPr/>
        </p:nvPicPr>
        <p:blipFill>
          <a:blip r:embed="rId3">
            <a:alphaModFix/>
          </a:blip>
          <a:stretch>
            <a:fillRect/>
          </a:stretch>
        </p:blipFill>
        <p:spPr>
          <a:xfrm>
            <a:off x="3457912" y="2477075"/>
            <a:ext cx="4299875" cy="879899"/>
          </a:xfrm>
          <a:prstGeom prst="rect">
            <a:avLst/>
          </a:prstGeom>
          <a:noFill/>
          <a:ln>
            <a:noFill/>
          </a:ln>
        </p:spPr>
      </p:pic>
      <p:pic>
        <p:nvPicPr>
          <p:cNvPr descr="nondimeneqn.PNG" id="170" name="Shape 170"/>
          <p:cNvPicPr preferRelativeResize="0"/>
          <p:nvPr/>
        </p:nvPicPr>
        <p:blipFill>
          <a:blip r:embed="rId4">
            <a:alphaModFix/>
          </a:blip>
          <a:stretch>
            <a:fillRect/>
          </a:stretch>
        </p:blipFill>
        <p:spPr>
          <a:xfrm>
            <a:off x="3453237" y="3191188"/>
            <a:ext cx="4309249" cy="19523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latin typeface="Roboto"/>
                <a:ea typeface="Roboto"/>
                <a:cs typeface="Roboto"/>
                <a:sym typeface="Roboto"/>
              </a:rPr>
              <a:t>Null Clines</a:t>
            </a:r>
          </a:p>
        </p:txBody>
      </p:sp>
      <p:sp>
        <p:nvSpPr>
          <p:cNvPr id="176" name="Shape 17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55600" lvl="0" marL="457200">
              <a:spcBef>
                <a:spcPts val="0"/>
              </a:spcBef>
              <a:buSzPct val="100000"/>
              <a:buFont typeface="Roboto"/>
            </a:pPr>
            <a:r>
              <a:rPr lang="en" sz="2000">
                <a:latin typeface="Roboto"/>
                <a:ea typeface="Roboto"/>
                <a:cs typeface="Roboto"/>
                <a:sym typeface="Roboto"/>
              </a:rPr>
              <a:t>Equations:</a:t>
            </a:r>
          </a:p>
        </p:txBody>
      </p:sp>
      <p:pic>
        <p:nvPicPr>
          <p:cNvPr descr="null_clines.jpg" id="177" name="Shape 177"/>
          <p:cNvPicPr preferRelativeResize="0"/>
          <p:nvPr/>
        </p:nvPicPr>
        <p:blipFill>
          <a:blip r:embed="rId3">
            <a:alphaModFix/>
          </a:blip>
          <a:stretch>
            <a:fillRect/>
          </a:stretch>
        </p:blipFill>
        <p:spPr>
          <a:xfrm>
            <a:off x="3154650" y="406587"/>
            <a:ext cx="6245125" cy="4330300"/>
          </a:xfrm>
          <a:prstGeom prst="rect">
            <a:avLst/>
          </a:prstGeom>
          <a:noFill/>
          <a:ln>
            <a:noFill/>
          </a:ln>
        </p:spPr>
      </p:pic>
      <p:pic>
        <p:nvPicPr>
          <p:cNvPr descr="nc1.png" id="178" name="Shape 178"/>
          <p:cNvPicPr preferRelativeResize="0"/>
          <p:nvPr/>
        </p:nvPicPr>
        <p:blipFill>
          <a:blip r:embed="rId4">
            <a:alphaModFix/>
          </a:blip>
          <a:stretch>
            <a:fillRect/>
          </a:stretch>
        </p:blipFill>
        <p:spPr>
          <a:xfrm>
            <a:off x="831050" y="1773100"/>
            <a:ext cx="1026325" cy="348575"/>
          </a:xfrm>
          <a:prstGeom prst="rect">
            <a:avLst/>
          </a:prstGeom>
          <a:noFill/>
          <a:ln>
            <a:noFill/>
          </a:ln>
        </p:spPr>
      </p:pic>
      <p:pic>
        <p:nvPicPr>
          <p:cNvPr descr="nc2.png" id="179" name="Shape 179"/>
          <p:cNvPicPr preferRelativeResize="0"/>
          <p:nvPr/>
        </p:nvPicPr>
        <p:blipFill>
          <a:blip r:embed="rId5">
            <a:alphaModFix/>
          </a:blip>
          <a:stretch>
            <a:fillRect/>
          </a:stretch>
        </p:blipFill>
        <p:spPr>
          <a:xfrm>
            <a:off x="454312" y="2214550"/>
            <a:ext cx="2962275" cy="71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latin typeface="Roboto"/>
                <a:ea typeface="Roboto"/>
                <a:cs typeface="Roboto"/>
                <a:sym typeface="Roboto"/>
              </a:rPr>
              <a:t>Analytical calculation of the critical B value </a:t>
            </a:r>
          </a:p>
        </p:txBody>
      </p:sp>
      <p:sp>
        <p:nvSpPr>
          <p:cNvPr id="185" name="Shape 185"/>
          <p:cNvSpPr txBox="1"/>
          <p:nvPr>
            <p:ph idx="1" type="body"/>
          </p:nvPr>
        </p:nvSpPr>
        <p:spPr>
          <a:xfrm>
            <a:off x="397975" y="1099162"/>
            <a:ext cx="8520600" cy="3792300"/>
          </a:xfrm>
          <a:prstGeom prst="rect">
            <a:avLst/>
          </a:prstGeom>
        </p:spPr>
        <p:txBody>
          <a:bodyPr anchorCtr="0" anchor="t" bIns="91425" lIns="91425" rIns="91425" tIns="91425">
            <a:noAutofit/>
          </a:bodyPr>
          <a:lstStyle/>
          <a:p>
            <a:pPr lvl="0">
              <a:spcBef>
                <a:spcPts val="0"/>
              </a:spcBef>
              <a:buNone/>
            </a:pPr>
            <a:r>
              <a:rPr lang="en">
                <a:latin typeface="Roboto"/>
                <a:ea typeface="Roboto"/>
                <a:cs typeface="Roboto"/>
                <a:sym typeface="Roboto"/>
              </a:rPr>
              <a:t>One can calculate the critical B value using two methods- </a:t>
            </a:r>
          </a:p>
          <a:p>
            <a:pPr indent="-228600" lvl="0" marL="457200" rtl="0">
              <a:spcBef>
                <a:spcPts val="0"/>
              </a:spcBef>
              <a:buFont typeface="Roboto"/>
              <a:buAutoNum type="arabicPeriod"/>
            </a:pPr>
            <a:r>
              <a:rPr lang="en"/>
              <a:t>Equating the derivatives and the function values of the null clines.</a:t>
            </a:r>
          </a:p>
          <a:p>
            <a:pPr indent="-228600" lvl="0" marL="457200" rtl="0">
              <a:spcBef>
                <a:spcPts val="0"/>
              </a:spcBef>
              <a:buFont typeface="Roboto"/>
              <a:buAutoNum type="arabicPeriod"/>
            </a:pPr>
            <a:r>
              <a:rPr lang="en">
                <a:latin typeface="Roboto"/>
                <a:ea typeface="Roboto"/>
                <a:cs typeface="Roboto"/>
                <a:sym typeface="Roboto"/>
              </a:rPr>
              <a:t>Using the condition for existence of real roots of a cubic equation.</a:t>
            </a:r>
          </a:p>
        </p:txBody>
      </p:sp>
      <p:pic>
        <p:nvPicPr>
          <p:cNvPr descr="B_crit_val.png" id="186" name="Shape 186"/>
          <p:cNvPicPr preferRelativeResize="0"/>
          <p:nvPr/>
        </p:nvPicPr>
        <p:blipFill>
          <a:blip r:embed="rId3">
            <a:alphaModFix/>
          </a:blip>
          <a:stretch>
            <a:fillRect/>
          </a:stretch>
        </p:blipFill>
        <p:spPr>
          <a:xfrm>
            <a:off x="4619275" y="4198887"/>
            <a:ext cx="1655752" cy="348575"/>
          </a:xfrm>
          <a:prstGeom prst="rect">
            <a:avLst/>
          </a:prstGeom>
          <a:noFill/>
          <a:ln>
            <a:noFill/>
          </a:ln>
        </p:spPr>
      </p:pic>
      <p:pic>
        <p:nvPicPr>
          <p:cNvPr descr="B_crit.png" id="187" name="Shape 187"/>
          <p:cNvPicPr preferRelativeResize="0"/>
          <p:nvPr/>
        </p:nvPicPr>
        <p:blipFill>
          <a:blip r:embed="rId4">
            <a:alphaModFix/>
          </a:blip>
          <a:stretch>
            <a:fillRect/>
          </a:stretch>
        </p:blipFill>
        <p:spPr>
          <a:xfrm>
            <a:off x="2976350" y="4016000"/>
            <a:ext cx="1090368" cy="714375"/>
          </a:xfrm>
          <a:prstGeom prst="rect">
            <a:avLst/>
          </a:prstGeom>
          <a:noFill/>
          <a:ln>
            <a:noFill/>
          </a:ln>
        </p:spPr>
      </p:pic>
      <p:pic>
        <p:nvPicPr>
          <p:cNvPr descr="Eq1.PNG" id="188" name="Shape 188"/>
          <p:cNvPicPr preferRelativeResize="0"/>
          <p:nvPr/>
        </p:nvPicPr>
        <p:blipFill>
          <a:blip r:embed="rId5">
            <a:alphaModFix/>
          </a:blip>
          <a:stretch>
            <a:fillRect/>
          </a:stretch>
        </p:blipFill>
        <p:spPr>
          <a:xfrm>
            <a:off x="2639337" y="2664675"/>
            <a:ext cx="3865324" cy="661300"/>
          </a:xfrm>
          <a:prstGeom prst="rect">
            <a:avLst/>
          </a:prstGeom>
          <a:noFill/>
          <a:ln>
            <a:noFill/>
          </a:ln>
        </p:spPr>
      </p:pic>
      <p:pic>
        <p:nvPicPr>
          <p:cNvPr descr="eq2.PNG" id="189" name="Shape 189"/>
          <p:cNvPicPr preferRelativeResize="0"/>
          <p:nvPr/>
        </p:nvPicPr>
        <p:blipFill>
          <a:blip r:embed="rId6">
            <a:alphaModFix/>
          </a:blip>
          <a:stretch>
            <a:fillRect/>
          </a:stretch>
        </p:blipFill>
        <p:spPr>
          <a:xfrm>
            <a:off x="3183149" y="3455025"/>
            <a:ext cx="937874" cy="431933"/>
          </a:xfrm>
          <a:prstGeom prst="rect">
            <a:avLst/>
          </a:prstGeom>
          <a:noFill/>
          <a:ln>
            <a:noFill/>
          </a:ln>
        </p:spPr>
      </p:pic>
      <p:pic>
        <p:nvPicPr>
          <p:cNvPr descr="eq3.PNG" id="190" name="Shape 190"/>
          <p:cNvPicPr preferRelativeResize="0"/>
          <p:nvPr/>
        </p:nvPicPr>
        <p:blipFill>
          <a:blip r:embed="rId7">
            <a:alphaModFix/>
          </a:blip>
          <a:stretch>
            <a:fillRect/>
          </a:stretch>
        </p:blipFill>
        <p:spPr>
          <a:xfrm>
            <a:off x="4619276" y="3496706"/>
            <a:ext cx="1161944" cy="34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latin typeface="Roboto"/>
                <a:ea typeface="Roboto"/>
                <a:cs typeface="Roboto"/>
                <a:sym typeface="Roboto"/>
              </a:rPr>
              <a:t>Phase Portrait 1</a:t>
            </a:r>
          </a:p>
        </p:txBody>
      </p:sp>
      <p:sp>
        <p:nvSpPr>
          <p:cNvPr id="196" name="Shape 19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Font typeface="Roboto"/>
            </a:pPr>
            <a:r>
              <a:rPr lang="en">
                <a:latin typeface="Roboto"/>
                <a:ea typeface="Roboto"/>
                <a:cs typeface="Roboto"/>
                <a:sym typeface="Roboto"/>
              </a:rPr>
              <a:t>B = 1.6 x 10</a:t>
            </a:r>
            <a:r>
              <a:rPr baseline="30000" lang="en">
                <a:latin typeface="Roboto"/>
                <a:ea typeface="Roboto"/>
                <a:cs typeface="Roboto"/>
                <a:sym typeface="Roboto"/>
              </a:rPr>
              <a:t>6</a:t>
            </a:r>
          </a:p>
          <a:p>
            <a:pPr indent="-228600" lvl="0" marL="457200" rtl="0">
              <a:spcBef>
                <a:spcPts val="0"/>
              </a:spcBef>
              <a:buFont typeface="Roboto"/>
            </a:pPr>
            <a:r>
              <a:rPr lang="en">
                <a:latin typeface="Roboto"/>
                <a:ea typeface="Roboto"/>
                <a:cs typeface="Roboto"/>
                <a:sym typeface="Roboto"/>
              </a:rPr>
              <a:t>2 Fixed Points</a:t>
            </a:r>
          </a:p>
          <a:p>
            <a:pPr indent="-228600" lvl="0" marL="457200" rtl="0">
              <a:spcBef>
                <a:spcPts val="0"/>
              </a:spcBef>
              <a:buFont typeface="Roboto"/>
            </a:pPr>
            <a:r>
              <a:rPr lang="en">
                <a:latin typeface="Roboto"/>
                <a:ea typeface="Roboto"/>
                <a:cs typeface="Roboto"/>
                <a:sym typeface="Roboto"/>
              </a:rPr>
              <a:t>Saddle Node</a:t>
            </a:r>
            <a:br>
              <a:rPr lang="en">
                <a:latin typeface="Roboto"/>
                <a:ea typeface="Roboto"/>
                <a:cs typeface="Roboto"/>
                <a:sym typeface="Roboto"/>
              </a:rPr>
            </a:br>
            <a:r>
              <a:rPr lang="en">
                <a:latin typeface="Roboto"/>
                <a:ea typeface="Roboto"/>
                <a:cs typeface="Roboto"/>
                <a:sym typeface="Roboto"/>
              </a:rPr>
              <a:t>(0.412, 0.412)</a:t>
            </a:r>
          </a:p>
          <a:p>
            <a:pPr indent="-228600" lvl="0" marL="457200" rtl="0">
              <a:spcBef>
                <a:spcPts val="0"/>
              </a:spcBef>
              <a:buFont typeface="Roboto"/>
            </a:pPr>
            <a:r>
              <a:rPr lang="en">
                <a:latin typeface="Roboto"/>
                <a:ea typeface="Roboto"/>
                <a:cs typeface="Roboto"/>
                <a:sym typeface="Roboto"/>
              </a:rPr>
              <a:t>Stable Node</a:t>
            </a:r>
            <a:br>
              <a:rPr lang="en">
                <a:latin typeface="Roboto"/>
                <a:ea typeface="Roboto"/>
                <a:cs typeface="Roboto"/>
                <a:sym typeface="Roboto"/>
              </a:rPr>
            </a:br>
            <a:r>
              <a:rPr lang="en">
                <a:latin typeface="Roboto"/>
                <a:ea typeface="Roboto"/>
                <a:cs typeface="Roboto"/>
                <a:sym typeface="Roboto"/>
              </a:rPr>
              <a:t>(0.867, 0.867)</a:t>
            </a:r>
          </a:p>
        </p:txBody>
      </p:sp>
      <p:pic>
        <p:nvPicPr>
          <p:cNvPr descr="p1.png" id="197" name="Shape 197"/>
          <p:cNvPicPr preferRelativeResize="0"/>
          <p:nvPr/>
        </p:nvPicPr>
        <p:blipFill>
          <a:blip r:embed="rId3">
            <a:alphaModFix/>
          </a:blip>
          <a:stretch>
            <a:fillRect/>
          </a:stretch>
        </p:blipFill>
        <p:spPr>
          <a:xfrm>
            <a:off x="3196925" y="574637"/>
            <a:ext cx="6091833" cy="4568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a:latin typeface="Roboto"/>
                <a:ea typeface="Roboto"/>
                <a:cs typeface="Roboto"/>
                <a:sym typeface="Roboto"/>
              </a:rPr>
              <a:t>Phase Portrait 2</a:t>
            </a:r>
          </a:p>
        </p:txBody>
      </p:sp>
      <p:sp>
        <p:nvSpPr>
          <p:cNvPr id="203" name="Shape 20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Font typeface="Roboto"/>
            </a:pPr>
            <a:r>
              <a:rPr lang="en">
                <a:latin typeface="Roboto"/>
                <a:ea typeface="Roboto"/>
                <a:cs typeface="Roboto"/>
                <a:sym typeface="Roboto"/>
              </a:rPr>
              <a:t>B = 2.37 x 10</a:t>
            </a:r>
            <a:r>
              <a:rPr baseline="30000" lang="en">
                <a:latin typeface="Roboto"/>
                <a:ea typeface="Roboto"/>
                <a:cs typeface="Roboto"/>
                <a:sym typeface="Roboto"/>
              </a:rPr>
              <a:t>6</a:t>
            </a:r>
          </a:p>
          <a:p>
            <a:pPr indent="-228600" lvl="0" marL="457200" rtl="0">
              <a:spcBef>
                <a:spcPts val="0"/>
              </a:spcBef>
              <a:buFont typeface="Roboto"/>
            </a:pPr>
            <a:r>
              <a:rPr lang="en">
                <a:latin typeface="Roboto"/>
                <a:ea typeface="Roboto"/>
                <a:cs typeface="Roboto"/>
                <a:sym typeface="Roboto"/>
              </a:rPr>
              <a:t>1 Fixed Point</a:t>
            </a:r>
          </a:p>
          <a:p>
            <a:pPr indent="-228600" lvl="0" marL="457200" rtl="0">
              <a:spcBef>
                <a:spcPts val="0"/>
              </a:spcBef>
              <a:buFont typeface="Roboto"/>
            </a:pPr>
            <a:r>
              <a:rPr lang="en">
                <a:latin typeface="Roboto"/>
                <a:ea typeface="Roboto"/>
                <a:cs typeface="Roboto"/>
                <a:sym typeface="Roboto"/>
              </a:rPr>
              <a:t>Hybrid Fixed Point</a:t>
            </a:r>
            <a:br>
              <a:rPr lang="en">
                <a:latin typeface="Roboto"/>
                <a:ea typeface="Roboto"/>
                <a:cs typeface="Roboto"/>
                <a:sym typeface="Roboto"/>
              </a:rPr>
            </a:br>
            <a:r>
              <a:rPr lang="en">
                <a:latin typeface="Roboto"/>
                <a:ea typeface="Roboto"/>
                <a:cs typeface="Roboto"/>
                <a:sym typeface="Roboto"/>
              </a:rPr>
              <a:t>(0.67, 0.67)</a:t>
            </a:r>
          </a:p>
        </p:txBody>
      </p:sp>
      <p:pic>
        <p:nvPicPr>
          <p:cNvPr descr="p2.png" id="204" name="Shape 204"/>
          <p:cNvPicPr preferRelativeResize="0"/>
          <p:nvPr/>
        </p:nvPicPr>
        <p:blipFill>
          <a:blip r:embed="rId3">
            <a:alphaModFix/>
          </a:blip>
          <a:stretch>
            <a:fillRect/>
          </a:stretch>
        </p:blipFill>
        <p:spPr>
          <a:xfrm>
            <a:off x="3192309" y="562075"/>
            <a:ext cx="6108540" cy="458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a:latin typeface="Roboto"/>
                <a:ea typeface="Roboto"/>
                <a:cs typeface="Roboto"/>
                <a:sym typeface="Roboto"/>
              </a:rPr>
              <a:t>Phase Portrait 3</a:t>
            </a:r>
          </a:p>
        </p:txBody>
      </p:sp>
      <p:sp>
        <p:nvSpPr>
          <p:cNvPr id="210" name="Shape 21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Font typeface="Roboto"/>
            </a:pPr>
            <a:r>
              <a:rPr lang="en">
                <a:latin typeface="Roboto"/>
                <a:ea typeface="Roboto"/>
                <a:cs typeface="Roboto"/>
                <a:sym typeface="Roboto"/>
              </a:rPr>
              <a:t>B = 3 x 10</a:t>
            </a:r>
            <a:r>
              <a:rPr baseline="30000" lang="en">
                <a:latin typeface="Roboto"/>
                <a:ea typeface="Roboto"/>
                <a:cs typeface="Roboto"/>
                <a:sym typeface="Roboto"/>
              </a:rPr>
              <a:t>6</a:t>
            </a:r>
          </a:p>
          <a:p>
            <a:pPr indent="-228600" lvl="0" marL="457200" rtl="0">
              <a:spcBef>
                <a:spcPts val="0"/>
              </a:spcBef>
              <a:buFont typeface="Roboto"/>
            </a:pPr>
            <a:r>
              <a:rPr lang="en">
                <a:latin typeface="Roboto"/>
                <a:ea typeface="Roboto"/>
                <a:cs typeface="Roboto"/>
                <a:sym typeface="Roboto"/>
              </a:rPr>
              <a:t>No Fixed Point</a:t>
            </a:r>
          </a:p>
        </p:txBody>
      </p:sp>
      <p:pic>
        <p:nvPicPr>
          <p:cNvPr descr="p3.png" id="211" name="Shape 211"/>
          <p:cNvPicPr preferRelativeResize="0"/>
          <p:nvPr/>
        </p:nvPicPr>
        <p:blipFill>
          <a:blip r:embed="rId3">
            <a:alphaModFix/>
          </a:blip>
          <a:stretch>
            <a:fillRect/>
          </a:stretch>
        </p:blipFill>
        <p:spPr>
          <a:xfrm>
            <a:off x="3205100" y="553687"/>
            <a:ext cx="6119798" cy="4589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latin typeface="Roboto"/>
                <a:ea typeface="Roboto"/>
                <a:cs typeface="Roboto"/>
                <a:sym typeface="Roboto"/>
              </a:rPr>
              <a:t>Bifurcation Diagram</a:t>
            </a:r>
          </a:p>
        </p:txBody>
      </p:sp>
      <p:sp>
        <p:nvSpPr>
          <p:cNvPr id="217" name="Shape 21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Font typeface="Roboto"/>
            </a:pPr>
            <a:r>
              <a:rPr lang="en">
                <a:latin typeface="Roboto"/>
                <a:ea typeface="Roboto"/>
                <a:cs typeface="Roboto"/>
                <a:sym typeface="Roboto"/>
              </a:rPr>
              <a:t>In 2D</a:t>
            </a:r>
          </a:p>
          <a:p>
            <a:pPr indent="-228600" lvl="0" marL="457200" rtl="0">
              <a:spcBef>
                <a:spcPts val="0"/>
              </a:spcBef>
              <a:buFont typeface="Roboto"/>
            </a:pPr>
            <a:r>
              <a:rPr lang="en">
                <a:latin typeface="Roboto"/>
                <a:ea typeface="Roboto"/>
                <a:cs typeface="Roboto"/>
                <a:sym typeface="Roboto"/>
              </a:rPr>
              <a:t>Significance</a:t>
            </a:r>
          </a:p>
          <a:p>
            <a:pPr indent="-228600" lvl="0" marL="457200">
              <a:spcBef>
                <a:spcPts val="0"/>
              </a:spcBef>
              <a:buFont typeface="Roboto"/>
            </a:pPr>
            <a:r>
              <a:rPr lang="en">
                <a:latin typeface="Roboto"/>
                <a:ea typeface="Roboto"/>
                <a:cs typeface="Roboto"/>
                <a:sym typeface="Roboto"/>
              </a:rPr>
              <a:t>Saddle Node Bifurcation</a:t>
            </a:r>
          </a:p>
        </p:txBody>
      </p:sp>
      <p:pic>
        <p:nvPicPr>
          <p:cNvPr descr="bifurcation_dia.jpg" id="218" name="Shape 218"/>
          <p:cNvPicPr preferRelativeResize="0"/>
          <p:nvPr/>
        </p:nvPicPr>
        <p:blipFill>
          <a:blip r:embed="rId3">
            <a:alphaModFix/>
          </a:blip>
          <a:stretch>
            <a:fillRect/>
          </a:stretch>
        </p:blipFill>
        <p:spPr>
          <a:xfrm>
            <a:off x="3369925" y="1017725"/>
            <a:ext cx="5845504"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latin typeface="Roboto"/>
                <a:ea typeface="Roboto"/>
                <a:cs typeface="Roboto"/>
                <a:sym typeface="Roboto"/>
              </a:rPr>
              <a:t> Results, Key Observations:</a:t>
            </a:r>
          </a:p>
        </p:txBody>
      </p:sp>
      <p:sp>
        <p:nvSpPr>
          <p:cNvPr id="224" name="Shape 224"/>
          <p:cNvSpPr txBox="1"/>
          <p:nvPr>
            <p:ph idx="1" type="body"/>
          </p:nvPr>
        </p:nvSpPr>
        <p:spPr>
          <a:xfrm>
            <a:off x="311700" y="1017800"/>
            <a:ext cx="8520600" cy="3416400"/>
          </a:xfrm>
          <a:prstGeom prst="rect">
            <a:avLst/>
          </a:prstGeom>
        </p:spPr>
        <p:txBody>
          <a:bodyPr anchorCtr="0" anchor="t" bIns="91425" lIns="91425" rIns="91425" tIns="91425">
            <a:noAutofit/>
          </a:bodyPr>
          <a:lstStyle/>
          <a:p>
            <a:pPr indent="-228600" lvl="0" marL="457200" rtl="0">
              <a:spcBef>
                <a:spcPts val="0"/>
              </a:spcBef>
              <a:buFont typeface="Roboto"/>
              <a:buAutoNum type="arabicPeriod"/>
            </a:pPr>
            <a:r>
              <a:rPr lang="en">
                <a:latin typeface="Roboto"/>
                <a:ea typeface="Roboto"/>
                <a:cs typeface="Roboto"/>
                <a:sym typeface="Roboto"/>
              </a:rPr>
              <a:t>The system shows a saddle-node bifurcation. If Budworm population(B) is below the critical value two fixed points exist. The forest survives(the variables stabilize to the fixed point) if and only if both Size(S) and Energy(E) are large enough. </a:t>
            </a:r>
          </a:p>
          <a:p>
            <a:pPr indent="-228600" lvl="0" marL="457200" rtl="0">
              <a:spcBef>
                <a:spcPts val="0"/>
              </a:spcBef>
              <a:buFont typeface="Roboto"/>
              <a:buAutoNum type="arabicPeriod"/>
            </a:pPr>
            <a:r>
              <a:rPr lang="en">
                <a:latin typeface="Roboto"/>
                <a:ea typeface="Roboto"/>
                <a:cs typeface="Roboto"/>
                <a:sym typeface="Roboto"/>
              </a:rPr>
              <a:t>If Budworm population goes above the critical value, no matter what the variables are, the forest is doomed! We have to keep B below critical value to save the forest.</a:t>
            </a:r>
          </a:p>
          <a:p>
            <a:pPr indent="-228600" lvl="0" marL="457200" rtl="0">
              <a:spcBef>
                <a:spcPts val="0"/>
              </a:spcBef>
              <a:buFont typeface="Roboto"/>
              <a:buAutoNum type="arabicPeriod"/>
            </a:pPr>
            <a:r>
              <a:rPr lang="en">
                <a:latin typeface="Roboto"/>
                <a:ea typeface="Roboto"/>
                <a:cs typeface="Roboto"/>
                <a:sym typeface="Roboto"/>
              </a:rPr>
              <a:t>The parameters decide how much a forest can withstand. A weak forest can be snuffed out even by a small number of Budworms in the refuge while a relatively strong forest can even survive a severe outbreak!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