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A4BD8FE2-370C-4734-B078-1751803C9714}">
  <a:tblStyle styleId="{A4BD8FE2-370C-4734-B078-1751803C9714}"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060777"/>
            <a:ext cx="8222100" cy="1553400"/>
          </a:xfrm>
          <a:prstGeom prst="rect">
            <a:avLst/>
          </a:prstGeom>
        </p:spPr>
        <p:txBody>
          <a:bodyPr anchorCtr="0" anchor="b" bIns="91425" lIns="91425" rIns="91425" tIns="91425">
            <a:noAutofit/>
          </a:bodyPr>
          <a:lstStyle/>
          <a:p>
            <a:pPr lvl="0">
              <a:spcBef>
                <a:spcPts val="0"/>
              </a:spcBef>
              <a:buNone/>
            </a:pPr>
            <a:r>
              <a:rPr lang="en"/>
              <a:t>DNA Storage using Akhmetov Encoding</a:t>
            </a:r>
          </a:p>
        </p:txBody>
      </p:sp>
      <p:sp>
        <p:nvSpPr>
          <p:cNvPr id="86" name="Shape 86"/>
          <p:cNvSpPr txBox="1"/>
          <p:nvPr>
            <p:ph idx="1" type="subTitle"/>
          </p:nvPr>
        </p:nvSpPr>
        <p:spPr>
          <a:xfrm>
            <a:off x="5155125" y="3295825"/>
            <a:ext cx="3665100" cy="1553400"/>
          </a:xfrm>
          <a:prstGeom prst="rect">
            <a:avLst/>
          </a:prstGeom>
        </p:spPr>
        <p:txBody>
          <a:bodyPr anchorCtr="0" anchor="t" bIns="91425" lIns="91425" rIns="91425" tIns="91425">
            <a:noAutofit/>
          </a:bodyPr>
          <a:lstStyle/>
          <a:p>
            <a:pPr lvl="0">
              <a:spcBef>
                <a:spcPts val="0"/>
              </a:spcBef>
              <a:buNone/>
            </a:pPr>
            <a:r>
              <a:rPr lang="en"/>
              <a:t>By,</a:t>
            </a:r>
          </a:p>
          <a:p>
            <a:pPr lvl="0">
              <a:spcBef>
                <a:spcPts val="0"/>
              </a:spcBef>
              <a:buNone/>
            </a:pPr>
            <a:r>
              <a:rPr lang="en"/>
              <a:t>Rushikesh Nalla 201401106</a:t>
            </a:r>
          </a:p>
          <a:p>
            <a:pPr lvl="0">
              <a:spcBef>
                <a:spcPts val="0"/>
              </a:spcBef>
              <a:buNone/>
            </a:pPr>
            <a:r>
              <a:rPr lang="en"/>
              <a:t>Omkar Damle 201401114</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Mapping and Conversion</a:t>
            </a:r>
          </a:p>
        </p:txBody>
      </p:sp>
      <p:sp>
        <p:nvSpPr>
          <p:cNvPr id="139" name="Shape 139"/>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The DNA sequence is converted to an integer sequence using the mapping present in the codebook.</a:t>
            </a:r>
          </a:p>
          <a:p>
            <a:pPr lvl="0">
              <a:spcBef>
                <a:spcPts val="0"/>
              </a:spcBef>
              <a:buNone/>
            </a:pPr>
            <a:r>
              <a:rPr b="1" lang="en"/>
              <a:t>Output:</a:t>
            </a:r>
            <a:r>
              <a:rPr lang="en"/>
              <a:t> </a:t>
            </a:r>
            <a:r>
              <a:rPr lang="en"/>
              <a:t>375156751302640000001163326550430020002040105400000000720577132140100002504202445112065200000000162541373155544663352400001074033011372203507733363372004000000000001054532</a:t>
            </a: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idx="1" type="body"/>
          </p:nvPr>
        </p:nvSpPr>
        <p:spPr>
          <a:xfrm>
            <a:off x="288150" y="438575"/>
            <a:ext cx="8544300" cy="4130400"/>
          </a:xfrm>
          <a:prstGeom prst="rect">
            <a:avLst/>
          </a:prstGeom>
        </p:spPr>
        <p:txBody>
          <a:bodyPr anchorCtr="0" anchor="t" bIns="91425" lIns="91425" rIns="91425" tIns="91425">
            <a:noAutofit/>
          </a:bodyPr>
          <a:lstStyle/>
          <a:p>
            <a:pPr lvl="0" rtl="0">
              <a:spcBef>
                <a:spcPts val="0"/>
              </a:spcBef>
              <a:buNone/>
            </a:pPr>
            <a:r>
              <a:rPr lang="en"/>
              <a:t>It is converted to byte stream which is required for decompression</a:t>
            </a:r>
          </a:p>
          <a:p>
            <a:pPr lvl="0" rtl="0">
              <a:lnSpc>
                <a:spcPct val="100000"/>
              </a:lnSpc>
              <a:spcBef>
                <a:spcPts val="0"/>
              </a:spcBef>
              <a:spcAft>
                <a:spcPts val="0"/>
              </a:spcAft>
              <a:buNone/>
            </a:pPr>
            <a:r>
              <a:rPr b="1" lang="en"/>
              <a:t>Output:</a:t>
            </a:r>
          </a:p>
          <a:p>
            <a:pPr lvl="0" rtl="0">
              <a:lnSpc>
                <a:spcPct val="100000"/>
              </a:lnSpc>
              <a:spcBef>
                <a:spcPts val="0"/>
              </a:spcBef>
              <a:spcAft>
                <a:spcPts val="0"/>
              </a:spcAft>
              <a:buNone/>
            </a:pPr>
            <a:r>
              <a:rPr lang="en"/>
              <a:t>b'\xfd7zXZ\x00\x00\x04\xe6\xd6\xb4F\x02\x00!\x01\x16\x00\x00\x00t/\xe5\xa3\x01\x00\x05DAIICT\x00\x00\x00r\xb0\xbe\xcd\xb6M\x9b\xaa\x00\x01\x1e\x06\xc1/\xa4\x1d\x1f\xb6\xf3}\x01\x00\x00\x00\x00\x04YZ'</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The data above are the contents of the file example.txt_comp.xz.</a:t>
            </a: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Decompression</a:t>
            </a:r>
          </a:p>
        </p:txBody>
      </p:sp>
      <p:sp>
        <p:nvSpPr>
          <p:cNvPr id="150" name="Shape 150"/>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The data stream is decompressed using LZMA compression algorithm.</a:t>
            </a:r>
          </a:p>
          <a:p>
            <a:pPr lvl="0">
              <a:spcBef>
                <a:spcPts val="0"/>
              </a:spcBef>
              <a:buNone/>
            </a:pPr>
            <a:r>
              <a:rPr lang="en"/>
              <a:t>Output: b'DAIICT'</a:t>
            </a:r>
          </a:p>
          <a:p>
            <a:pPr lvl="0">
              <a:spcBef>
                <a:spcPts val="0"/>
              </a:spcBef>
              <a:buNone/>
            </a:pPr>
            <a:r>
              <a:rPr lang="en"/>
              <a:t>This text is decoded using utf-8 and written to file example.txt_decoded.txt</a:t>
            </a:r>
          </a:p>
          <a:p>
            <a:pPr lvl="0">
              <a:spcBef>
                <a:spcPts val="0"/>
              </a:spcBef>
              <a:buNone/>
            </a:pPr>
            <a:r>
              <a:rPr lang="en"/>
              <a:t>Output: DAIICT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References</a:t>
            </a:r>
          </a:p>
        </p:txBody>
      </p:sp>
      <p:sp>
        <p:nvSpPr>
          <p:cNvPr id="156" name="Shape 156"/>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a:spcBef>
                <a:spcPts val="0"/>
              </a:spcBef>
              <a:buAutoNum type="arabicPeriod"/>
            </a:pPr>
            <a:r>
              <a:rPr lang="en"/>
              <a:t>Azat Akhmetov, Andrew Ellington, Edward Marcotte, “A highly parallel strategy for storage of digital information in living cells”, biorxiv.org/content/early/2016/12/26/096792, Dec 2016.</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pic>
        <p:nvPicPr>
          <p:cNvPr descr="DNA-data-storage.jpg" id="161" name="Shape 161"/>
          <p:cNvPicPr preferRelativeResize="0"/>
          <p:nvPr/>
        </p:nvPicPr>
        <p:blipFill>
          <a:blip r:embed="rId3">
            <a:alphaModFix/>
          </a:blip>
          <a:stretch>
            <a:fillRect/>
          </a:stretch>
        </p:blipFill>
        <p:spPr>
          <a:xfrm>
            <a:off x="2970991" y="0"/>
            <a:ext cx="6173006" cy="5143500"/>
          </a:xfrm>
          <a:prstGeom prst="rect">
            <a:avLst/>
          </a:prstGeom>
          <a:noFill/>
          <a:ln>
            <a:noFill/>
          </a:ln>
        </p:spPr>
      </p:pic>
      <p:sp>
        <p:nvSpPr>
          <p:cNvPr id="162" name="Shape 162"/>
          <p:cNvSpPr txBox="1"/>
          <p:nvPr/>
        </p:nvSpPr>
        <p:spPr>
          <a:xfrm>
            <a:off x="564675" y="1987150"/>
            <a:ext cx="1825200" cy="1355100"/>
          </a:xfrm>
          <a:prstGeom prst="rect">
            <a:avLst/>
          </a:prstGeom>
          <a:noFill/>
          <a:ln>
            <a:noFill/>
          </a:ln>
        </p:spPr>
        <p:txBody>
          <a:bodyPr anchorCtr="0" anchor="t" bIns="91425" lIns="91425" rIns="91425" tIns="91425">
            <a:noAutofit/>
          </a:bodyPr>
          <a:lstStyle/>
          <a:p>
            <a:pPr lvl="0">
              <a:spcBef>
                <a:spcPts val="0"/>
              </a:spcBef>
              <a:buNone/>
            </a:pPr>
            <a:r>
              <a:rPr lang="en" sz="3000">
                <a:solidFill>
                  <a:schemeClr val="dk1"/>
                </a:solidFill>
                <a:latin typeface="Roboto"/>
                <a:ea typeface="Roboto"/>
                <a:cs typeface="Roboto"/>
                <a:sym typeface="Roboto"/>
              </a:rPr>
              <a:t>Thank</a:t>
            </a:r>
          </a:p>
          <a:p>
            <a:pPr lvl="0">
              <a:spcBef>
                <a:spcPts val="0"/>
              </a:spcBef>
              <a:buNone/>
            </a:pPr>
            <a:r>
              <a:rPr lang="en" sz="3000">
                <a:solidFill>
                  <a:schemeClr val="dk1"/>
                </a:solidFill>
                <a:latin typeface="Roboto"/>
                <a:ea typeface="Roboto"/>
                <a:cs typeface="Roboto"/>
                <a:sym typeface="Roboto"/>
              </a:rPr>
              <a:t>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Introduction</a:t>
            </a:r>
          </a:p>
        </p:txBody>
      </p:sp>
      <p:sp>
        <p:nvSpPr>
          <p:cNvPr id="92" name="Shape 92"/>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AutoNum type="arabicPeriod"/>
            </a:pPr>
            <a:r>
              <a:rPr lang="en"/>
              <a:t>Data is growing at an alarming rate and to keep up with it we need a better storage technology and this is where DNA comes into picture. </a:t>
            </a:r>
          </a:p>
          <a:p>
            <a:pPr indent="-228600" lvl="0" marL="457200" rtl="0">
              <a:spcBef>
                <a:spcPts val="0"/>
              </a:spcBef>
              <a:buAutoNum type="arabicPeriod"/>
            </a:pPr>
            <a:r>
              <a:rPr lang="en"/>
              <a:t>DNA has extremely long half-life and unlike digital media it is not prone to degradation. Recently scientists were able to store 215 petabytes per gram of DNA.</a:t>
            </a:r>
          </a:p>
          <a:p>
            <a:pPr indent="-228600" lvl="0" marL="457200" rtl="0">
              <a:spcBef>
                <a:spcPts val="0"/>
              </a:spcBef>
              <a:buAutoNum type="arabicPeriod"/>
            </a:pPr>
            <a:r>
              <a:rPr lang="en"/>
              <a:t>We have implemented the paper "A highly parallel strategy for storage of digital information in living cells" by Azat Akhmetov, Andrew D.Ellington and Edward M.Marcotte.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Example</a:t>
            </a:r>
          </a:p>
        </p:txBody>
      </p:sp>
      <p:sp>
        <p:nvSpPr>
          <p:cNvPr id="98" name="Shape 98"/>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rPr lang="en"/>
              <a:t>We have coded in python and used LZMA compression and edit-distance libraries.</a:t>
            </a:r>
          </a:p>
          <a:p>
            <a:pPr lvl="0">
              <a:spcBef>
                <a:spcPts val="0"/>
              </a:spcBef>
              <a:buNone/>
            </a:pPr>
            <a:r>
              <a:rPr b="1" lang="en"/>
              <a:t>INPUT -</a:t>
            </a:r>
            <a:r>
              <a:rPr lang="en"/>
              <a:t> A text file containing the word DAIICT</a:t>
            </a:r>
          </a:p>
          <a:p>
            <a:pPr lvl="0">
              <a:spcBef>
                <a:spcPts val="0"/>
              </a:spcBef>
              <a:buNone/>
            </a:pPr>
            <a:r>
              <a:rPr lang="en"/>
              <a:t>We have tested our code with text files of varying sizes and also images in different formats like jpg, png etc. As an example we will use a text file named example.txt containing the word DAIICT and look at the working of the code and output at each step.</a:t>
            </a:r>
          </a:p>
          <a:p>
            <a:pPr lvl="0">
              <a:spcBef>
                <a:spcPts val="0"/>
              </a:spcBef>
              <a:buNone/>
            </a:pPr>
            <a:r>
              <a:t/>
            </a:r>
            <a:endParaRP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Compression</a:t>
            </a:r>
          </a:p>
        </p:txBody>
      </p:sp>
      <p:sp>
        <p:nvSpPr>
          <p:cNvPr id="104" name="Shape 104"/>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As the input is a text file it is encoded using utf-8. It returns a byte object.</a:t>
            </a:r>
          </a:p>
          <a:p>
            <a:pPr lvl="0">
              <a:spcBef>
                <a:spcPts val="0"/>
              </a:spcBef>
              <a:buNone/>
            </a:pPr>
            <a:r>
              <a:rPr b="1" lang="en"/>
              <a:t>Output:</a:t>
            </a:r>
            <a:r>
              <a:rPr lang="en"/>
              <a:t> b'DAIICT'</a:t>
            </a:r>
          </a:p>
          <a:p>
            <a:pPr lvl="0">
              <a:spcBef>
                <a:spcPts val="0"/>
              </a:spcBef>
              <a:buNone/>
            </a:pPr>
            <a:r>
              <a:rPr lang="en"/>
              <a:t>The byte object is compressed using LZMA compression algorithm and stored in example.txt.xz file. The contents of the file are:</a:t>
            </a:r>
          </a:p>
          <a:p>
            <a:pPr lvl="0">
              <a:spcBef>
                <a:spcPts val="0"/>
              </a:spcBef>
              <a:buNone/>
            </a:pPr>
            <a:r>
              <a:rPr b="1" lang="en"/>
              <a:t>Output:</a:t>
            </a:r>
            <a:r>
              <a:rPr lang="en"/>
              <a:t>b'\xfd7zXZ\x00\x00\x04\xe6\xd6\xb4F\x02\x00!\x01\x16\x00\x00\x00t/\xe5\xa3\x01\x00\x05DAIICT\x00\x00\x00r\xb0\xbe\xcd\xb6M\x9b\xaa\x00\x01\x1e\x06\xc1/\xa4\x1d\x1f\xb6\xf3}\x01\x00\x00\x00\x00\x04YZ'</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Codebook</a:t>
            </a:r>
          </a:p>
        </p:txBody>
      </p:sp>
      <p:sp>
        <p:nvSpPr>
          <p:cNvPr id="110" name="Shape 110"/>
          <p:cNvSpPr txBox="1"/>
          <p:nvPr>
            <p:ph idx="1" type="body"/>
          </p:nvPr>
        </p:nvSpPr>
        <p:spPr>
          <a:xfrm>
            <a:off x="5137200" y="1229875"/>
            <a:ext cx="3765000" cy="3011400"/>
          </a:xfrm>
          <a:prstGeom prst="rect">
            <a:avLst/>
          </a:prstGeom>
        </p:spPr>
        <p:txBody>
          <a:bodyPr anchorCtr="0" anchor="t" bIns="91425" lIns="91425" rIns="91425" tIns="91425">
            <a:noAutofit/>
          </a:bodyPr>
          <a:lstStyle/>
          <a:p>
            <a:pPr lvl="0">
              <a:spcBef>
                <a:spcPts val="0"/>
              </a:spcBef>
              <a:buNone/>
            </a:pPr>
            <a:r>
              <a:rPr lang="en"/>
              <a:t>After following the procedure as mentioned in the paper we obtained the following codebook:</a:t>
            </a:r>
          </a:p>
          <a:p>
            <a:pPr lvl="0">
              <a:spcBef>
                <a:spcPts val="0"/>
              </a:spcBef>
              <a:buNone/>
            </a:pPr>
            <a:r>
              <a:rPr lang="en"/>
              <a:t>We get a different codebook each time we run the code. We will be using this codebook for the example.</a:t>
            </a:r>
          </a:p>
        </p:txBody>
      </p:sp>
      <p:graphicFrame>
        <p:nvGraphicFramePr>
          <p:cNvPr id="111" name="Shape 111"/>
          <p:cNvGraphicFramePr/>
          <p:nvPr/>
        </p:nvGraphicFramePr>
        <p:xfrm>
          <a:off x="639225" y="1229875"/>
          <a:ext cx="3000000" cy="3000000"/>
        </p:xfrm>
        <a:graphic>
          <a:graphicData uri="http://schemas.openxmlformats.org/drawingml/2006/table">
            <a:tbl>
              <a:tblPr>
                <a:noFill/>
                <a:tableStyleId>{A4BD8FE2-370C-4734-B078-1751803C9714}</a:tableStyleId>
              </a:tblPr>
              <a:tblGrid>
                <a:gridCol w="2103125"/>
                <a:gridCol w="2103125"/>
              </a:tblGrid>
              <a:tr h="391200">
                <a:tc>
                  <a:txBody>
                    <a:bodyPr>
                      <a:noAutofit/>
                    </a:bodyPr>
                    <a:lstStyle/>
                    <a:p>
                      <a:pPr lvl="0">
                        <a:spcBef>
                          <a:spcPts val="0"/>
                        </a:spcBef>
                        <a:buNone/>
                      </a:pPr>
                      <a:r>
                        <a:rPr b="1" lang="en">
                          <a:solidFill>
                            <a:schemeClr val="dk1"/>
                          </a:solidFill>
                        </a:rPr>
                        <a:t>Codewords</a:t>
                      </a:r>
                    </a:p>
                  </a:txBody>
                  <a:tcPr marT="91425" marB="91425" marR="91425" marL="91425"/>
                </a:tc>
                <a:tc>
                  <a:txBody>
                    <a:bodyPr>
                      <a:noAutofit/>
                    </a:bodyPr>
                    <a:lstStyle/>
                    <a:p>
                      <a:pPr lvl="0">
                        <a:spcBef>
                          <a:spcPts val="0"/>
                        </a:spcBef>
                        <a:buNone/>
                      </a:pPr>
                      <a:r>
                        <a:rPr b="1" lang="en">
                          <a:solidFill>
                            <a:schemeClr val="dk1"/>
                          </a:solidFill>
                        </a:rPr>
                        <a:t>Value</a:t>
                      </a:r>
                    </a:p>
                  </a:txBody>
                  <a:tcPr marT="91425" marB="91425" marR="91425" marL="91425"/>
                </a:tc>
              </a:tr>
              <a:tr h="391200">
                <a:tc>
                  <a:txBody>
                    <a:bodyPr>
                      <a:noAutofit/>
                    </a:bodyPr>
                    <a:lstStyle/>
                    <a:p>
                      <a:pPr lvl="0">
                        <a:spcBef>
                          <a:spcPts val="0"/>
                        </a:spcBef>
                        <a:buNone/>
                      </a:pPr>
                      <a:r>
                        <a:rPr lang="en">
                          <a:solidFill>
                            <a:schemeClr val="dk2"/>
                          </a:solidFill>
                        </a:rPr>
                        <a:t>AGCG</a:t>
                      </a:r>
                    </a:p>
                  </a:txBody>
                  <a:tcPr marT="91425" marB="91425" marR="91425" marL="91425"/>
                </a:tc>
                <a:tc>
                  <a:txBody>
                    <a:bodyPr>
                      <a:noAutofit/>
                    </a:bodyPr>
                    <a:lstStyle/>
                    <a:p>
                      <a:pPr lvl="0">
                        <a:spcBef>
                          <a:spcPts val="0"/>
                        </a:spcBef>
                        <a:buNone/>
                      </a:pPr>
                      <a:r>
                        <a:rPr lang="en">
                          <a:solidFill>
                            <a:schemeClr val="dk2"/>
                          </a:solidFill>
                        </a:rPr>
                        <a:t>0</a:t>
                      </a:r>
                    </a:p>
                  </a:txBody>
                  <a:tcPr marT="91425" marB="91425" marR="91425" marL="91425"/>
                </a:tc>
              </a:tr>
              <a:tr h="391200">
                <a:tc>
                  <a:txBody>
                    <a:bodyPr>
                      <a:noAutofit/>
                    </a:bodyPr>
                    <a:lstStyle/>
                    <a:p>
                      <a:pPr lvl="0">
                        <a:spcBef>
                          <a:spcPts val="0"/>
                        </a:spcBef>
                        <a:buNone/>
                      </a:pPr>
                      <a:r>
                        <a:rPr lang="en">
                          <a:solidFill>
                            <a:schemeClr val="dk2"/>
                          </a:solidFill>
                        </a:rPr>
                        <a:t>CTAT</a:t>
                      </a:r>
                    </a:p>
                  </a:txBody>
                  <a:tcPr marT="91425" marB="91425" marR="91425" marL="91425"/>
                </a:tc>
                <a:tc>
                  <a:txBody>
                    <a:bodyPr>
                      <a:noAutofit/>
                    </a:bodyPr>
                    <a:lstStyle/>
                    <a:p>
                      <a:pPr lvl="0">
                        <a:spcBef>
                          <a:spcPts val="0"/>
                        </a:spcBef>
                        <a:buNone/>
                      </a:pPr>
                      <a:r>
                        <a:rPr lang="en">
                          <a:solidFill>
                            <a:schemeClr val="dk2"/>
                          </a:solidFill>
                        </a:rPr>
                        <a:t>1</a:t>
                      </a:r>
                    </a:p>
                  </a:txBody>
                  <a:tcPr marT="91425" marB="91425" marR="91425" marL="91425"/>
                </a:tc>
              </a:tr>
              <a:tr h="391200">
                <a:tc>
                  <a:txBody>
                    <a:bodyPr>
                      <a:noAutofit/>
                    </a:bodyPr>
                    <a:lstStyle/>
                    <a:p>
                      <a:pPr lvl="0">
                        <a:spcBef>
                          <a:spcPts val="0"/>
                        </a:spcBef>
                        <a:buNone/>
                      </a:pPr>
                      <a:r>
                        <a:rPr lang="en">
                          <a:solidFill>
                            <a:schemeClr val="dk2"/>
                          </a:solidFill>
                        </a:rPr>
                        <a:t>ATGA</a:t>
                      </a:r>
                    </a:p>
                  </a:txBody>
                  <a:tcPr marT="91425" marB="91425" marR="91425" marL="91425"/>
                </a:tc>
                <a:tc>
                  <a:txBody>
                    <a:bodyPr>
                      <a:noAutofit/>
                    </a:bodyPr>
                    <a:lstStyle/>
                    <a:p>
                      <a:pPr lvl="0">
                        <a:spcBef>
                          <a:spcPts val="0"/>
                        </a:spcBef>
                        <a:buNone/>
                      </a:pPr>
                      <a:r>
                        <a:rPr lang="en">
                          <a:solidFill>
                            <a:schemeClr val="dk2"/>
                          </a:solidFill>
                        </a:rPr>
                        <a:t>2</a:t>
                      </a:r>
                    </a:p>
                  </a:txBody>
                  <a:tcPr marT="91425" marB="91425" marR="91425" marL="91425"/>
                </a:tc>
              </a:tr>
              <a:tr h="391200">
                <a:tc>
                  <a:txBody>
                    <a:bodyPr>
                      <a:noAutofit/>
                    </a:bodyPr>
                    <a:lstStyle/>
                    <a:p>
                      <a:pPr lvl="0">
                        <a:spcBef>
                          <a:spcPts val="0"/>
                        </a:spcBef>
                        <a:buNone/>
                      </a:pPr>
                      <a:r>
                        <a:rPr lang="en">
                          <a:solidFill>
                            <a:schemeClr val="dk2"/>
                          </a:solidFill>
                        </a:rPr>
                        <a:t>TAGC</a:t>
                      </a:r>
                    </a:p>
                  </a:txBody>
                  <a:tcPr marT="91425" marB="91425" marR="91425" marL="91425"/>
                </a:tc>
                <a:tc>
                  <a:txBody>
                    <a:bodyPr>
                      <a:noAutofit/>
                    </a:bodyPr>
                    <a:lstStyle/>
                    <a:p>
                      <a:pPr lvl="0">
                        <a:spcBef>
                          <a:spcPts val="0"/>
                        </a:spcBef>
                        <a:buNone/>
                      </a:pPr>
                      <a:r>
                        <a:rPr lang="en">
                          <a:solidFill>
                            <a:schemeClr val="dk2"/>
                          </a:solidFill>
                        </a:rPr>
                        <a:t>3</a:t>
                      </a:r>
                    </a:p>
                  </a:txBody>
                  <a:tcPr marT="91425" marB="91425" marR="91425" marL="91425"/>
                </a:tc>
              </a:tr>
              <a:tr h="391200">
                <a:tc>
                  <a:txBody>
                    <a:bodyPr>
                      <a:noAutofit/>
                    </a:bodyPr>
                    <a:lstStyle/>
                    <a:p>
                      <a:pPr lvl="0">
                        <a:spcBef>
                          <a:spcPts val="0"/>
                        </a:spcBef>
                        <a:buNone/>
                      </a:pPr>
                      <a:r>
                        <a:rPr lang="en">
                          <a:solidFill>
                            <a:schemeClr val="dk2"/>
                          </a:solidFill>
                        </a:rPr>
                        <a:t>GATA</a:t>
                      </a:r>
                    </a:p>
                  </a:txBody>
                  <a:tcPr marT="91425" marB="91425" marR="91425" marL="91425"/>
                </a:tc>
                <a:tc>
                  <a:txBody>
                    <a:bodyPr>
                      <a:noAutofit/>
                    </a:bodyPr>
                    <a:lstStyle/>
                    <a:p>
                      <a:pPr lvl="0">
                        <a:spcBef>
                          <a:spcPts val="0"/>
                        </a:spcBef>
                        <a:buNone/>
                      </a:pPr>
                      <a:r>
                        <a:rPr lang="en">
                          <a:solidFill>
                            <a:schemeClr val="dk2"/>
                          </a:solidFill>
                        </a:rPr>
                        <a:t>4</a:t>
                      </a:r>
                    </a:p>
                  </a:txBody>
                  <a:tcPr marT="91425" marB="91425" marR="91425" marL="91425"/>
                </a:tc>
              </a:tr>
              <a:tr h="391200">
                <a:tc>
                  <a:txBody>
                    <a:bodyPr>
                      <a:noAutofit/>
                    </a:bodyPr>
                    <a:lstStyle/>
                    <a:p>
                      <a:pPr lvl="0">
                        <a:spcBef>
                          <a:spcPts val="0"/>
                        </a:spcBef>
                        <a:buNone/>
                      </a:pPr>
                      <a:r>
                        <a:rPr lang="en">
                          <a:solidFill>
                            <a:schemeClr val="dk2"/>
                          </a:solidFill>
                        </a:rPr>
                        <a:t>CGTC</a:t>
                      </a:r>
                    </a:p>
                  </a:txBody>
                  <a:tcPr marT="91425" marB="91425" marR="91425" marL="91425"/>
                </a:tc>
                <a:tc>
                  <a:txBody>
                    <a:bodyPr>
                      <a:noAutofit/>
                    </a:bodyPr>
                    <a:lstStyle/>
                    <a:p>
                      <a:pPr lvl="0">
                        <a:spcBef>
                          <a:spcPts val="0"/>
                        </a:spcBef>
                        <a:buNone/>
                      </a:pPr>
                      <a:r>
                        <a:rPr lang="en">
                          <a:solidFill>
                            <a:schemeClr val="dk2"/>
                          </a:solidFill>
                        </a:rPr>
                        <a:t>5</a:t>
                      </a:r>
                    </a:p>
                  </a:txBody>
                  <a:tcPr marT="91425" marB="91425" marR="91425" marL="91425"/>
                </a:tc>
              </a:tr>
              <a:tr h="395000">
                <a:tc>
                  <a:txBody>
                    <a:bodyPr>
                      <a:noAutofit/>
                    </a:bodyPr>
                    <a:lstStyle/>
                    <a:p>
                      <a:pPr lvl="0">
                        <a:spcBef>
                          <a:spcPts val="0"/>
                        </a:spcBef>
                        <a:buNone/>
                      </a:pPr>
                      <a:r>
                        <a:rPr lang="en">
                          <a:solidFill>
                            <a:schemeClr val="dk2"/>
                          </a:solidFill>
                        </a:rPr>
                        <a:t>TCTG</a:t>
                      </a:r>
                    </a:p>
                  </a:txBody>
                  <a:tcPr marT="91425" marB="91425" marR="91425" marL="91425"/>
                </a:tc>
                <a:tc>
                  <a:txBody>
                    <a:bodyPr>
                      <a:noAutofit/>
                    </a:bodyPr>
                    <a:lstStyle/>
                    <a:p>
                      <a:pPr lvl="0">
                        <a:spcBef>
                          <a:spcPts val="0"/>
                        </a:spcBef>
                        <a:buNone/>
                      </a:pPr>
                      <a:r>
                        <a:rPr lang="en">
                          <a:solidFill>
                            <a:schemeClr val="dk2"/>
                          </a:solidFill>
                        </a:rPr>
                        <a:t>6</a:t>
                      </a:r>
                    </a:p>
                  </a:txBody>
                  <a:tcPr marT="91425" marB="91425" marR="91425" marL="91425"/>
                </a:tc>
              </a:tr>
              <a:tr h="395000">
                <a:tc>
                  <a:txBody>
                    <a:bodyPr>
                      <a:noAutofit/>
                    </a:bodyPr>
                    <a:lstStyle/>
                    <a:p>
                      <a:pPr lvl="0">
                        <a:spcBef>
                          <a:spcPts val="0"/>
                        </a:spcBef>
                        <a:buNone/>
                      </a:pPr>
                      <a:r>
                        <a:rPr lang="en">
                          <a:solidFill>
                            <a:schemeClr val="dk2"/>
                          </a:solidFill>
                        </a:rPr>
                        <a:t>GCAC</a:t>
                      </a:r>
                    </a:p>
                  </a:txBody>
                  <a:tcPr marT="91425" marB="91425" marR="91425" marL="91425"/>
                </a:tc>
                <a:tc>
                  <a:txBody>
                    <a:bodyPr>
                      <a:noAutofit/>
                    </a:bodyPr>
                    <a:lstStyle/>
                    <a:p>
                      <a:pPr lvl="0" rtl="0">
                        <a:spcBef>
                          <a:spcPts val="0"/>
                        </a:spcBef>
                        <a:buNone/>
                      </a:pPr>
                      <a:r>
                        <a:rPr lang="en">
                          <a:solidFill>
                            <a:schemeClr val="dk2"/>
                          </a:solidFill>
                        </a:rPr>
                        <a:t>7</a:t>
                      </a: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Mapping and Storage</a:t>
            </a:r>
          </a:p>
        </p:txBody>
      </p:sp>
      <p:sp>
        <p:nvSpPr>
          <p:cNvPr id="117" name="Shape 117"/>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After base conversion of byte stream from base 256 to base 8 we get the following octal sequence.</a:t>
            </a:r>
          </a:p>
          <a:p>
            <a:pPr lvl="0">
              <a:spcBef>
                <a:spcPts val="0"/>
              </a:spcBef>
              <a:buNone/>
            </a:pPr>
            <a:r>
              <a:rPr b="1" lang="en"/>
              <a:t>Output - </a:t>
            </a:r>
            <a:r>
              <a:rPr lang="en"/>
              <a:t>0o375156751302640000001163326550430020002040105400000000720577132140100002504202445112065200000000162541373155544663352400001074033011372203507733363372004000000000001054532</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idx="1" type="body"/>
          </p:nvPr>
        </p:nvSpPr>
        <p:spPr>
          <a:xfrm>
            <a:off x="288150" y="355625"/>
            <a:ext cx="8544300" cy="42132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t>This octal sequence is mapped to DNA sequence using the generated codebook.</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b="1" lang="en"/>
              <a:t>Output: </a:t>
            </a:r>
            <a:r>
              <a:rPr lang="en" sz="1400"/>
              <a:t>TAGCGCACCGTCCTATCGTCTCTGGCACCGTCCTATTAGCAGCGATGATCTGGATAAGCGAGCGAGCGAGCGAGCGAGCGCTATCTATTCTGTAGCTAGCATGATCTGCGTCCGTCAGCGGATATAGCAGCGAGCGATGAAGCGAGCGAGCGATGAAGCGGATAAGCGCTATAGCGCGTCGATAAGCGAGCGAGCGAGCGAGCGAGCGAGCGAGCGGCACATGAAGCGCGTCGCACGCACCTATTAGCATGACTATGATAAGCGCTATAGCGAGCGAGCGAGCGATGACGTCAGCGGATAATGAAGCGATGAGATAGATACGTCCTATCTATATGAAGCGTCTGCGTCATGAAGCGAGCGAGCGAGCGAGCGAGCGAGCGAGCGCTATTCTGATGACGTCGATACTATTAGCGCACTAGCCTATCGTCCGTCCGTCGATAGATATCTGTCTGTAGCTAGCCGTCATGAGATAAGCGAGCGAGCGAGCGCTATAGCGGCACGATAAGCGTAGCTAGCAGCGCTATCTATTAGCGCACATGAATGAAGCGTAGCCGTCAGCGGCACGCACTAGCTAGCTAGCTCTGTAGCTAGCGCACATGAAGCGAGCGGATAAGCGAGCGAGCGAGCGAGCGAGCGAGCGAGCGAGCGAGCGAGCGCTATAGCGCGTCGATACGTCTAGCATGA</a:t>
            </a:r>
          </a:p>
          <a:p>
            <a:pPr lvl="0" rtl="0">
              <a:lnSpc>
                <a:spcPct val="100000"/>
              </a:lnSpc>
              <a:spcBef>
                <a:spcPts val="0"/>
              </a:spcBef>
              <a:spcAft>
                <a:spcPts val="0"/>
              </a:spcAft>
              <a:buNone/>
            </a:pPr>
            <a:r>
              <a:t/>
            </a:r>
            <a:endParaRPr sz="1400"/>
          </a:p>
          <a:p>
            <a:pPr lvl="0" rtl="0">
              <a:lnSpc>
                <a:spcPct val="100000"/>
              </a:lnSpc>
              <a:spcBef>
                <a:spcPts val="0"/>
              </a:spcBef>
              <a:spcAft>
                <a:spcPts val="0"/>
              </a:spcAft>
              <a:buNone/>
            </a:pPr>
            <a:r>
              <a:rPr lang="en"/>
              <a:t>This DNA sequence is stored in a file named example.txt_DNA.txt</a:t>
            </a:r>
          </a:p>
          <a:p>
            <a:pPr lvl="0" rtl="0">
              <a:lnSpc>
                <a:spcPct val="100000"/>
              </a:lnSpc>
              <a:spcBef>
                <a:spcPts val="0"/>
              </a:spcBef>
              <a:spcAft>
                <a:spcPts val="0"/>
              </a:spcAft>
              <a:buNone/>
            </a:pPr>
            <a:r>
              <a:t/>
            </a:r>
            <a:endParaRPr sz="1400">
              <a:solidFill>
                <a:srgbClr val="000000"/>
              </a:solidFill>
              <a:latin typeface="Arial"/>
              <a:ea typeface="Arial"/>
              <a:cs typeface="Arial"/>
              <a:sym typeface="Arial"/>
            </a:endParaRPr>
          </a:p>
          <a:p>
            <a:pPr lvl="0">
              <a:spcBef>
                <a:spcPts val="0"/>
              </a:spcBef>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Error Introduction and Correction</a:t>
            </a:r>
          </a:p>
        </p:txBody>
      </p:sp>
      <p:sp>
        <p:nvSpPr>
          <p:cNvPr id="128" name="Shape 128"/>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The error introduced is random as described in the algorithm and this run letter 'A' was selected at random and the 4th letter of each block is replaced with this letter.</a:t>
            </a:r>
          </a:p>
          <a:p>
            <a:pPr lvl="0">
              <a:spcBef>
                <a:spcPts val="0"/>
              </a:spcBef>
              <a:buNone/>
            </a:pPr>
            <a:r>
              <a:rPr lang="en"/>
              <a:t>For error correction each block is checked against the codewords in the codebook and their corresponding Levenshtein distance are calculated.</a:t>
            </a:r>
          </a:p>
          <a:p>
            <a:pPr lvl="0">
              <a:spcBef>
                <a:spcPts val="0"/>
              </a:spcBef>
              <a:buNone/>
            </a:pPr>
            <a:r>
              <a:rPr lang="en"/>
              <a:t>The codeword with minimum distance is deemed correct and is replaced by that codeword. We would then get back the original sequence.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idx="1" type="body"/>
          </p:nvPr>
        </p:nvSpPr>
        <p:spPr>
          <a:xfrm>
            <a:off x="246675" y="327975"/>
            <a:ext cx="8585700" cy="42408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t>The DNA sequence after error are  introduced is as follows:</a:t>
            </a:r>
          </a:p>
          <a:p>
            <a:pPr lvl="0" rtl="0">
              <a:lnSpc>
                <a:spcPct val="100000"/>
              </a:lnSpc>
              <a:spcBef>
                <a:spcPts val="0"/>
              </a:spcBef>
              <a:spcAft>
                <a:spcPts val="0"/>
              </a:spcAft>
              <a:buNone/>
            </a:pPr>
            <a:r>
              <a:t/>
            </a:r>
            <a:endParaRPr b="1"/>
          </a:p>
          <a:p>
            <a:pPr lvl="0" rtl="0">
              <a:lnSpc>
                <a:spcPct val="100000"/>
              </a:lnSpc>
              <a:spcBef>
                <a:spcPts val="0"/>
              </a:spcBef>
              <a:spcAft>
                <a:spcPts val="0"/>
              </a:spcAft>
              <a:buNone/>
            </a:pPr>
            <a:r>
              <a:rPr b="1" lang="en"/>
              <a:t>Output: </a:t>
            </a:r>
          </a:p>
          <a:p>
            <a:pPr lvl="0" rtl="0">
              <a:lnSpc>
                <a:spcPct val="100000"/>
              </a:lnSpc>
              <a:spcBef>
                <a:spcPts val="0"/>
              </a:spcBef>
              <a:spcAft>
                <a:spcPts val="0"/>
              </a:spcAft>
              <a:buNone/>
            </a:pPr>
            <a:r>
              <a:t/>
            </a:r>
            <a:endParaRPr sz="1400"/>
          </a:p>
          <a:p>
            <a:pPr lvl="0" rtl="0">
              <a:lnSpc>
                <a:spcPct val="100000"/>
              </a:lnSpc>
              <a:spcBef>
                <a:spcPts val="0"/>
              </a:spcBef>
              <a:spcAft>
                <a:spcPts val="0"/>
              </a:spcAft>
              <a:buNone/>
            </a:pPr>
            <a:r>
              <a:rPr lang="en" sz="1400"/>
              <a:t>TAGAGCAACGTACTAACGTATCTAGCAACGTACTAATAGAAGCAATGATCTAGATAAGCAAGCAAGCAAGCAAGCAAGCACTAACTAATCTATAGATAGAATGATCTACGTACGTAAGCAGATATAGAAGCAAGCAATGAAGCAAGCAAGCAATGAAGCAGATAAGCACTAAAGCACGTAGATAAGCAAGCAAGCAAGCAAGCAAGCAAGCAAGCAGCAAATGAAGCACGTAGCAAGCAACTAATAGAATGACTAAGATAAGCACTAAAGCAAGCAAGCAAGCAATGACGTAAGCAGATAATGAAGCAATGAGATAGATACGTACTAACTAAATGAAGCATCTACGTAATGAAGCAAGCAAGCAAGCAAGCAAGCAAGCAAGCACTAATCTAATGACGTAGATACTAATAGAGCAATAGACTAACGTACGTACGTAGATAGATATCTATCTATAGATAGACGTAATGAGATAAGCAAGCAAGCAAGCACTAAAGCAGCAAGATAAGCATAGATAGAAGCACTAACTAATAGAGCAAATGAATGAAGCATAGACGTAAGCAGCAAGCAATAGATAGATAGATCTATAGATAGAGCAAATGAAGCAAGCAGATAAGCAAGCAAGCAAGCAAGCAAGCAAGCAAGCAAGCAAGCAAGCACTAAAGCACGTAGATACGTATAGAATGA</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