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edium.com/@omgimanerd/generating-music-using-markov-chains-40c3f3f46405" TargetMode="External"/><Relationship Id="rId4" Type="http://schemas.openxmlformats.org/officeDocument/2006/relationships/hyperlink" Target="https://en.wikipedia.org/wiki/MIDI" TargetMode="External"/><Relationship Id="rId5" Type="http://schemas.openxmlformats.org/officeDocument/2006/relationships/hyperlink" Target="https://github.com/CMasanto/melody-generat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74300" y="667922"/>
            <a:ext cx="8222100" cy="838800"/>
          </a:xfrm>
          <a:prstGeom prst="rect">
            <a:avLst/>
          </a:prstGeom>
        </p:spPr>
        <p:txBody>
          <a:bodyPr anchorCtr="0" anchor="b" bIns="91425" lIns="91425" rIns="91425" tIns="91425">
            <a:noAutofit/>
          </a:bodyPr>
          <a:lstStyle/>
          <a:p>
            <a:pPr lvl="0">
              <a:spcBef>
                <a:spcPts val="0"/>
              </a:spcBef>
              <a:buNone/>
            </a:pPr>
            <a:r>
              <a:rPr lang="en" sz="3600"/>
              <a:t>Generating Music Using </a:t>
            </a:r>
          </a:p>
          <a:p>
            <a:pPr lvl="0">
              <a:spcBef>
                <a:spcPts val="0"/>
              </a:spcBef>
              <a:buNone/>
            </a:pPr>
            <a:r>
              <a:rPr lang="en" sz="3600"/>
              <a:t>Markov Chains</a:t>
            </a:r>
          </a:p>
        </p:txBody>
      </p:sp>
      <p:sp>
        <p:nvSpPr>
          <p:cNvPr id="86" name="Shape 86"/>
          <p:cNvSpPr txBox="1"/>
          <p:nvPr>
            <p:ph idx="1" type="subTitle"/>
          </p:nvPr>
        </p:nvSpPr>
        <p:spPr>
          <a:xfrm>
            <a:off x="460950" y="1058561"/>
            <a:ext cx="8222100" cy="4026000"/>
          </a:xfrm>
          <a:prstGeom prst="rect">
            <a:avLst/>
          </a:prstGeom>
        </p:spPr>
        <p:txBody>
          <a:bodyPr anchorCtr="0" anchor="t" bIns="91425" lIns="91425" rIns="91425" tIns="91425">
            <a:noAutofit/>
          </a:bodyPr>
          <a:lstStyle/>
          <a:p>
            <a:pPr lvl="0" rtl="0">
              <a:spcBef>
                <a:spcPts val="0"/>
              </a:spcBef>
              <a:buNone/>
            </a:pPr>
            <a:r>
              <a:rPr lang="en" sz="3000"/>
              <a:t>	</a:t>
            </a:r>
          </a:p>
          <a:p>
            <a:pPr lvl="0" rtl="0">
              <a:spcBef>
                <a:spcPts val="0"/>
              </a:spcBef>
              <a:buNone/>
            </a:pPr>
            <a:r>
              <a:rPr lang="en" sz="2400"/>
              <a:t>Stochastic Simulation (IT461) Project</a:t>
            </a:r>
          </a:p>
          <a:p>
            <a:pPr lvl="0" rtl="0">
              <a:spcBef>
                <a:spcPts val="0"/>
              </a:spcBef>
              <a:buNone/>
            </a:pPr>
            <a:r>
              <a:t/>
            </a:r>
            <a:endParaRPr sz="3000"/>
          </a:p>
          <a:p>
            <a:pPr lvl="0" rtl="0">
              <a:spcBef>
                <a:spcPts val="0"/>
              </a:spcBef>
              <a:buNone/>
            </a:pPr>
            <a:r>
              <a:rPr lang="en"/>
              <a:t>Group Members- </a:t>
            </a:r>
          </a:p>
          <a:p>
            <a:pPr lvl="0" rtl="0">
              <a:spcBef>
                <a:spcPts val="0"/>
              </a:spcBef>
              <a:buNone/>
            </a:pPr>
            <a:r>
              <a:rPr lang="en"/>
              <a:t>Aditya Joglekar - 201401086		 </a:t>
            </a:r>
          </a:p>
          <a:p>
            <a:pPr lvl="0" rtl="0">
              <a:spcBef>
                <a:spcPts val="0"/>
              </a:spcBef>
              <a:buNone/>
            </a:pPr>
            <a:r>
              <a:rPr lang="en"/>
              <a:t>Rajdeep Pinge - 201401103</a:t>
            </a:r>
          </a:p>
          <a:p>
            <a:pPr lvl="0" rtl="0">
              <a:spcBef>
                <a:spcPts val="0"/>
              </a:spcBef>
              <a:buNone/>
            </a:pPr>
            <a:r>
              <a:rPr lang="en"/>
              <a:t>Rushikesh Nalla - 201401106</a:t>
            </a:r>
          </a:p>
          <a:p>
            <a:pPr lvl="0" rtl="0">
              <a:spcBef>
                <a:spcPts val="0"/>
              </a:spcBef>
              <a:buNone/>
            </a:pPr>
            <a:r>
              <a:rPr lang="en"/>
              <a:t>Omkar Damle - 201401114</a:t>
            </a:r>
          </a:p>
          <a:p>
            <a:pPr lvl="0" rtl="0">
              <a:spcBef>
                <a:spcPts val="0"/>
              </a:spcBef>
              <a:buNone/>
            </a:pPr>
            <a:r>
              <a:rPr lang="en"/>
              <a:t>Deep Raiya - 201401221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33800"/>
            <a:ext cx="8520600" cy="607800"/>
          </a:xfrm>
          <a:prstGeom prst="rect">
            <a:avLst/>
          </a:prstGeom>
        </p:spPr>
        <p:txBody>
          <a:bodyPr anchorCtr="0" anchor="t" bIns="91425" lIns="91425" rIns="91425" tIns="91425">
            <a:noAutofit/>
          </a:bodyPr>
          <a:lstStyle/>
          <a:p>
            <a:pPr lvl="0">
              <a:spcBef>
                <a:spcPts val="0"/>
              </a:spcBef>
              <a:buNone/>
            </a:pPr>
            <a:r>
              <a:rPr lang="en" sz="2900"/>
              <a:t>Transition matrix: 3rd order Markov Chain(137x24</a:t>
            </a:r>
            <a:r>
              <a:rPr lang="en"/>
              <a:t>)</a:t>
            </a:r>
          </a:p>
          <a:p>
            <a:pPr lvl="0">
              <a:spcBef>
                <a:spcPts val="0"/>
              </a:spcBef>
              <a:buNone/>
            </a:pPr>
            <a:r>
              <a:t/>
            </a:r>
            <a:endParaRPr/>
          </a:p>
        </p:txBody>
      </p:sp>
      <p:sp>
        <p:nvSpPr>
          <p:cNvPr id="142" name="Shape 14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descr="3rd_order.png" id="143" name="Shape 143"/>
          <p:cNvPicPr preferRelativeResize="0"/>
          <p:nvPr/>
        </p:nvPicPr>
        <p:blipFill>
          <a:blip r:embed="rId3">
            <a:alphaModFix/>
          </a:blip>
          <a:stretch>
            <a:fillRect/>
          </a:stretch>
        </p:blipFill>
        <p:spPr>
          <a:xfrm>
            <a:off x="136925" y="1102450"/>
            <a:ext cx="8870149" cy="3415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75400"/>
            <a:ext cx="8520600" cy="607800"/>
          </a:xfrm>
          <a:prstGeom prst="rect">
            <a:avLst/>
          </a:prstGeom>
        </p:spPr>
        <p:txBody>
          <a:bodyPr anchorCtr="0" anchor="t" bIns="91425" lIns="91425" rIns="91425" tIns="91425">
            <a:noAutofit/>
          </a:bodyPr>
          <a:lstStyle/>
          <a:p>
            <a:pPr lvl="0">
              <a:spcBef>
                <a:spcPts val="0"/>
              </a:spcBef>
              <a:buNone/>
            </a:pPr>
            <a:r>
              <a:rPr lang="en"/>
              <a:t>MIDI files</a:t>
            </a:r>
          </a:p>
        </p:txBody>
      </p:sp>
      <p:sp>
        <p:nvSpPr>
          <p:cNvPr id="149" name="Shape 149"/>
          <p:cNvSpPr txBox="1"/>
          <p:nvPr>
            <p:ph idx="1" type="body"/>
          </p:nvPr>
        </p:nvSpPr>
        <p:spPr>
          <a:xfrm>
            <a:off x="311700" y="69982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Musical Instrument Digital Interface(MIDI) is a technical standard which allows electronic musical instruments and computers to connect with one another.</a:t>
            </a:r>
          </a:p>
          <a:p>
            <a:pPr indent="-228600" lvl="0" marL="457200" rtl="0">
              <a:spcBef>
                <a:spcPts val="0"/>
              </a:spcBef>
              <a:buChar char="-"/>
            </a:pPr>
            <a:r>
              <a:rPr lang="en"/>
              <a:t>They contain information on how to play the tune unlike audio files. This tune can be played by a variety of computer generated instruments.</a:t>
            </a:r>
          </a:p>
          <a:p>
            <a:pPr indent="-228600" lvl="0" marL="457200" rtl="0">
              <a:spcBef>
                <a:spcPts val="0"/>
              </a:spcBef>
              <a:buChar char="-"/>
            </a:pPr>
            <a:r>
              <a:rPr lang="en"/>
              <a:t>Consist of header chunks and track chunks.</a:t>
            </a:r>
          </a:p>
          <a:p>
            <a:pPr indent="-228600" lvl="0" marL="457200" rtl="0">
              <a:spcBef>
                <a:spcPts val="0"/>
              </a:spcBef>
              <a:buChar char="-"/>
            </a:pPr>
            <a:r>
              <a:rPr lang="en"/>
              <a:t>MIDI files have one header chunk containing information about the “instruments” playing the sounds, followed by track chunks containing the notes played and their durations, velocities (volume), pitch etc.</a:t>
            </a:r>
          </a:p>
          <a:p>
            <a:pPr indent="-228600" lvl="0" marL="457200">
              <a:spcBef>
                <a:spcPts val="0"/>
              </a:spcBef>
              <a:buChar char="-"/>
            </a:pPr>
            <a:r>
              <a:rPr lang="en"/>
              <a:t>Libraries used : MidiUtils library, wildmidi (for playing midi file).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159950"/>
            <a:ext cx="8520600" cy="607800"/>
          </a:xfrm>
          <a:prstGeom prst="rect">
            <a:avLst/>
          </a:prstGeom>
        </p:spPr>
        <p:txBody>
          <a:bodyPr anchorCtr="0" anchor="t" bIns="91425" lIns="91425" rIns="91425" tIns="91425">
            <a:noAutofit/>
          </a:bodyPr>
          <a:lstStyle/>
          <a:p>
            <a:pPr lvl="0">
              <a:spcBef>
                <a:spcPts val="0"/>
              </a:spcBef>
              <a:buNone/>
            </a:pPr>
            <a:r>
              <a:rPr lang="en"/>
              <a:t>MIDI file example</a:t>
            </a:r>
          </a:p>
        </p:txBody>
      </p:sp>
      <p:sp>
        <p:nvSpPr>
          <p:cNvPr id="155" name="Shape 15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t/>
            </a:r>
            <a:endParaRPr/>
          </a:p>
          <a:p>
            <a:pPr lvl="0">
              <a:spcBef>
                <a:spcPts val="0"/>
              </a:spcBef>
              <a:buNone/>
            </a:pPr>
            <a:r>
              <a:t/>
            </a:r>
            <a:endParaRPr/>
          </a:p>
        </p:txBody>
      </p:sp>
      <p:pic>
        <p:nvPicPr>
          <p:cNvPr descr="MidiFile.png" id="156" name="Shape 156"/>
          <p:cNvPicPr preferRelativeResize="0"/>
          <p:nvPr/>
        </p:nvPicPr>
        <p:blipFill>
          <a:blip r:embed="rId3">
            <a:alphaModFix/>
          </a:blip>
          <a:stretch>
            <a:fillRect/>
          </a:stretch>
        </p:blipFill>
        <p:spPr>
          <a:xfrm>
            <a:off x="1262062" y="675175"/>
            <a:ext cx="6619875" cy="422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Observations</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The input files contain multi note chords.</a:t>
            </a:r>
          </a:p>
          <a:p>
            <a:pPr indent="-228600" lvl="0" marL="457200" rtl="0">
              <a:spcBef>
                <a:spcPts val="0"/>
              </a:spcBef>
              <a:buChar char="●"/>
            </a:pPr>
            <a:r>
              <a:rPr lang="en"/>
              <a:t>The files generated are simple uni-note chords. The music is thus pretty simple compared to the input.</a:t>
            </a:r>
          </a:p>
          <a:p>
            <a:pPr indent="-228600" lvl="0" marL="457200" rtl="0">
              <a:spcBef>
                <a:spcPts val="0"/>
              </a:spcBef>
              <a:buChar char="●"/>
            </a:pPr>
            <a:r>
              <a:rPr lang="en"/>
              <a:t>First order music is very simple but has a lot of variations.</a:t>
            </a:r>
          </a:p>
          <a:p>
            <a:pPr indent="-228600" lvl="0" marL="457200" rtl="0">
              <a:spcBef>
                <a:spcPts val="0"/>
              </a:spcBef>
              <a:buChar char="●"/>
            </a:pPr>
            <a:r>
              <a:rPr lang="en"/>
              <a:t>In contrast, third order music is complex but is very repetitive because of sparsity of the 3rd order transition matrix.</a:t>
            </a:r>
          </a:p>
          <a:p>
            <a:pPr indent="-228600" lvl="0" marL="457200" rtl="0">
              <a:spcBef>
                <a:spcPts val="0"/>
              </a:spcBef>
              <a:buChar char="●"/>
            </a:pPr>
            <a:r>
              <a:rPr lang="en"/>
              <a:t>Backoff technique is used to remove deterministic behaviour in the system. With this method, any random starting point can be used and the music will still be generated.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68" name="Shape 16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latin typeface="Arial"/>
                <a:ea typeface="Arial"/>
                <a:cs typeface="Arial"/>
                <a:sym typeface="Arial"/>
              </a:rPr>
              <a:t>Theory: </a:t>
            </a:r>
            <a:r>
              <a:rPr lang="en">
                <a:hlinkClick r:id="rId3"/>
              </a:rPr>
              <a:t>https://medium.com/@omgimanerd/generating-music-using-markov-chains-40c3f3f46405</a:t>
            </a:r>
          </a:p>
          <a:p>
            <a:pPr indent="457200" lvl="0" rtl="0">
              <a:spcBef>
                <a:spcPts val="0"/>
              </a:spcBef>
              <a:buNone/>
            </a:pPr>
            <a:r>
              <a:rPr lang="en">
                <a:hlinkClick r:id="rId4"/>
              </a:rPr>
              <a:t>https://en.wikipedia.org/wiki/MIDI</a:t>
            </a:r>
          </a:p>
          <a:p>
            <a:pPr indent="-228600" lvl="0" marL="457200" rtl="0">
              <a:spcBef>
                <a:spcPts val="0"/>
              </a:spcBef>
              <a:spcAft>
                <a:spcPts val="0"/>
              </a:spcAft>
              <a:buChar char="-"/>
            </a:pPr>
            <a:r>
              <a:rPr lang="en"/>
              <a:t>Code for reference (just for help): </a:t>
            </a:r>
          </a:p>
          <a:p>
            <a:pPr indent="457200" lvl="0" rtl="0">
              <a:spcBef>
                <a:spcPts val="0"/>
              </a:spcBef>
              <a:spcAft>
                <a:spcPts val="0"/>
              </a:spcAft>
              <a:buNone/>
            </a:pPr>
            <a:r>
              <a:rPr lang="en">
                <a:latin typeface="Arial"/>
                <a:ea typeface="Arial"/>
                <a:cs typeface="Arial"/>
                <a:sym typeface="Arial"/>
                <a:hlinkClick r:id="rId5"/>
              </a:rPr>
              <a:t>https://github.com/CMasanto/melody-generator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Demo</a:t>
            </a:r>
          </a:p>
        </p:txBody>
      </p:sp>
      <p:sp>
        <p:nvSpPr>
          <p:cNvPr id="174" name="Shape 17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We demonstrate the generation of a music MIDI file from input MIDI files using</a:t>
            </a:r>
          </a:p>
          <a:p>
            <a:pPr indent="-228600" lvl="0" marL="457200" rtl="0">
              <a:spcBef>
                <a:spcPts val="0"/>
              </a:spcBef>
              <a:buAutoNum type="arabicPeriod"/>
            </a:pPr>
            <a:r>
              <a:rPr lang="en"/>
              <a:t>First order MC</a:t>
            </a:r>
          </a:p>
          <a:p>
            <a:pPr indent="-228600" lvl="0" marL="457200" rtl="0">
              <a:spcBef>
                <a:spcPts val="0"/>
              </a:spcBef>
              <a:buAutoNum type="arabicPeriod"/>
            </a:pPr>
            <a:r>
              <a:rPr lang="en"/>
              <a:t>Second order MC</a:t>
            </a:r>
          </a:p>
          <a:p>
            <a:pPr indent="-228600" lvl="0" marL="457200" rtl="0">
              <a:spcBef>
                <a:spcPts val="0"/>
              </a:spcBef>
              <a:buAutoNum type="arabicPeriod"/>
            </a:pPr>
            <a:r>
              <a:rPr lang="en"/>
              <a:t>Third order MC</a:t>
            </a:r>
          </a:p>
          <a:p>
            <a:pPr indent="-228600" lvl="0" marL="457200" rtl="0">
              <a:spcBef>
                <a:spcPts val="0"/>
              </a:spcBef>
              <a:buAutoNum type="arabicPeriod"/>
            </a:pPr>
            <a:r>
              <a:rPr lang="en"/>
              <a:t>Backoff </a:t>
            </a:r>
          </a:p>
          <a:p>
            <a:pPr lvl="0" rtl="0">
              <a:spcBef>
                <a:spcPts val="0"/>
              </a:spcBef>
              <a:buNone/>
            </a:pPr>
            <a:r>
              <a:rPr lang="en"/>
              <a:t>Compare the music files generated.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2053050"/>
            <a:ext cx="8520600" cy="607800"/>
          </a:xfrm>
          <a:prstGeom prst="rect">
            <a:avLst/>
          </a:prstGeom>
        </p:spPr>
        <p:txBody>
          <a:bodyPr anchorCtr="0" anchor="t" bIns="91425" lIns="91425" rIns="91425" tIns="91425">
            <a:noAutofit/>
          </a:bodyPr>
          <a:lstStyle/>
          <a:p>
            <a:pPr lvl="0" algn="ctr">
              <a:spcBef>
                <a:spcPts val="0"/>
              </a:spcBef>
              <a:buNone/>
            </a:pPr>
            <a:r>
              <a:rPr lang="en" sz="36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From a mathematical viewpoint music is nothing but a sequence of notes. Notes are musical sounds played at a particular pitch. </a:t>
            </a:r>
          </a:p>
          <a:p>
            <a:pPr indent="-228600" lvl="0" marL="457200">
              <a:spcBef>
                <a:spcPts val="0"/>
              </a:spcBef>
            </a:pPr>
            <a:r>
              <a:rPr lang="en"/>
              <a:t>A chord is a collection of notes played simultaneously.</a:t>
            </a:r>
          </a:p>
          <a:p>
            <a:pPr indent="-228600" lvl="0" marL="457200" rtl="0">
              <a:spcBef>
                <a:spcPts val="0"/>
              </a:spcBef>
            </a:pPr>
            <a:r>
              <a:rPr lang="en"/>
              <a:t>Song - Sequence of chords. </a:t>
            </a:r>
            <a:r>
              <a:rPr lang="en"/>
              <a:t>‘Transition’ of one chord into another. </a:t>
            </a:r>
          </a:p>
          <a:p>
            <a:pPr indent="-228600" lvl="0" marL="457200">
              <a:spcBef>
                <a:spcPts val="0"/>
              </a:spcBef>
            </a:pPr>
            <a:r>
              <a:rPr lang="en"/>
              <a:t>S</a:t>
            </a:r>
            <a:r>
              <a:rPr lang="en"/>
              <a:t>et of chords defines the possible states which our song can be in at any instant of time.</a:t>
            </a:r>
          </a:p>
          <a:p>
            <a:pPr indent="-228600" lvl="0" marL="457200">
              <a:spcBef>
                <a:spcPts val="0"/>
              </a:spcBef>
            </a:pPr>
            <a:r>
              <a:rPr lang="en"/>
              <a:t>It is also important to note what distinguishes ‘music’ from ‘noise’.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Music is pleasant because musicians understand which notes sound good together. </a:t>
            </a:r>
          </a:p>
          <a:p>
            <a:pPr indent="-228600" lvl="0" marL="457200" rtl="0">
              <a:spcBef>
                <a:spcPts val="0"/>
              </a:spcBef>
              <a:buChar char="●"/>
            </a:pPr>
            <a:r>
              <a:rPr lang="en"/>
              <a:t>Musical theory lays down certain rules which dictate which notes should be used, how can they be combined and in what sequence should they be used in order to play ‘good’ music. </a:t>
            </a:r>
          </a:p>
          <a:p>
            <a:pPr indent="-228600" lvl="0" marL="457200" rtl="0">
              <a:spcBef>
                <a:spcPts val="0"/>
              </a:spcBef>
              <a:buChar char="●"/>
            </a:pPr>
            <a:r>
              <a:rPr lang="en"/>
              <a:t>This means that the transitions are not random (that would be noisy) but rather every state has some definite probabilities of transitioning to others </a:t>
            </a:r>
            <a:r>
              <a:rPr lang="en"/>
              <a:t>governed</a:t>
            </a:r>
            <a:r>
              <a:rPr lang="en"/>
              <a:t> by musical aesthetics.</a:t>
            </a:r>
          </a:p>
          <a:p>
            <a:pPr lvl="0">
              <a:spcBef>
                <a:spcPts val="0"/>
              </a:spcBef>
              <a:buNone/>
            </a:pPr>
            <a:r>
              <a:rPr lang="en"/>
              <a:t>  </a:t>
            </a:r>
          </a:p>
        </p:txBody>
      </p:sp>
      <p:sp>
        <p:nvSpPr>
          <p:cNvPr id="98" name="Shape 9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Motivation for use of Markov Chain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Motivation for use of Markov Chain</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Markov chains are a very natural way to model such a process. The problem not only has the required structure but Markov chains will allow us capture the musically pleasant transitions.</a:t>
            </a:r>
          </a:p>
          <a:p>
            <a:pPr indent="-228600" lvl="0" marL="457200" rtl="0">
              <a:spcBef>
                <a:spcPts val="0"/>
              </a:spcBef>
              <a:buChar char="●"/>
            </a:pPr>
            <a:r>
              <a:rPr lang="en"/>
              <a:t>Remarkably, we will be able to mimic subjective musical aesthetics using a mathematical construct.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81725" y="487525"/>
            <a:ext cx="8520600" cy="572700"/>
          </a:xfrm>
          <a:prstGeom prst="rect">
            <a:avLst/>
          </a:prstGeom>
        </p:spPr>
        <p:txBody>
          <a:bodyPr anchorCtr="0" anchor="t" bIns="91425" lIns="91425" rIns="91425" tIns="91425">
            <a:noAutofit/>
          </a:bodyPr>
          <a:lstStyle/>
          <a:p>
            <a:pPr lvl="0">
              <a:spcBef>
                <a:spcPts val="0"/>
              </a:spcBef>
              <a:buNone/>
            </a:pPr>
            <a:r>
              <a:rPr lang="en"/>
              <a:t>Technique</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The goal is to obtain a transition matrix. </a:t>
            </a:r>
          </a:p>
          <a:p>
            <a:pPr indent="-228600" lvl="0" marL="457200" rtl="0">
              <a:spcBef>
                <a:spcPts val="0"/>
              </a:spcBef>
            </a:pPr>
            <a:r>
              <a:rPr lang="en"/>
              <a:t>We </a:t>
            </a:r>
            <a:r>
              <a:rPr b="1" lang="en"/>
              <a:t>parse the input file</a:t>
            </a:r>
            <a:r>
              <a:rPr lang="en"/>
              <a:t> and examine the </a:t>
            </a:r>
            <a:r>
              <a:rPr b="1" lang="en"/>
              <a:t>chords</a:t>
            </a:r>
            <a:r>
              <a:rPr lang="en"/>
              <a:t> of the song. At every step we obtain the notes of previous chord and present chord. We assume that every note in previous chord transitions to every note in the present chord.</a:t>
            </a:r>
          </a:p>
          <a:p>
            <a:pPr indent="-228600" lvl="0" marL="457200" rtl="0">
              <a:spcBef>
                <a:spcPts val="0"/>
              </a:spcBef>
            </a:pPr>
            <a:r>
              <a:rPr lang="en"/>
              <a:t>Accordingly, we keep </a:t>
            </a:r>
            <a:r>
              <a:rPr b="1" lang="en"/>
              <a:t>track of the count of transitions </a:t>
            </a:r>
            <a:r>
              <a:rPr lang="en"/>
              <a:t>to estimate the probability of state transitions.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Technique</a:t>
            </a:r>
          </a:p>
        </p:txBody>
      </p:sp>
      <p:sp>
        <p:nvSpPr>
          <p:cNvPr id="116" name="Shape 116"/>
          <p:cNvSpPr txBox="1"/>
          <p:nvPr>
            <p:ph idx="1" type="body"/>
          </p:nvPr>
        </p:nvSpPr>
        <p:spPr>
          <a:xfrm>
            <a:off x="311700" y="1017800"/>
            <a:ext cx="8520600" cy="3339000"/>
          </a:xfrm>
          <a:prstGeom prst="rect">
            <a:avLst/>
          </a:prstGeom>
        </p:spPr>
        <p:txBody>
          <a:bodyPr anchorCtr="0" anchor="t" bIns="91425" lIns="91425" rIns="91425" tIns="91425">
            <a:noAutofit/>
          </a:bodyPr>
          <a:lstStyle/>
          <a:p>
            <a:pPr indent="-228600" lvl="0" marL="457200" rtl="0">
              <a:spcBef>
                <a:spcPts val="0"/>
              </a:spcBef>
            </a:pPr>
            <a:r>
              <a:rPr lang="en"/>
              <a:t>If we use a first order markov chain, we consider only one note from the past as the state.</a:t>
            </a:r>
          </a:p>
          <a:p>
            <a:pPr indent="-228600" lvl="0" marL="457200" rtl="0">
              <a:spcBef>
                <a:spcPts val="0"/>
              </a:spcBef>
            </a:pPr>
            <a:r>
              <a:rPr lang="en"/>
              <a:t>Similarly for second and third order markov chain, we </a:t>
            </a:r>
            <a:r>
              <a:rPr lang="en"/>
              <a:t>consider two and three notes from the past respectively as the state. </a:t>
            </a:r>
          </a:p>
          <a:p>
            <a:pPr indent="-228600" lvl="0" marL="457200" rtl="0">
              <a:spcBef>
                <a:spcPts val="0"/>
              </a:spcBef>
            </a:pPr>
            <a:r>
              <a:rPr lang="en"/>
              <a:t>Finally, we use a combination of the three chains (backoff method). Here we start with random notes. We first look at the third order markov chain. If the required state is not present as a state, then we consider second order markov chain. Similarly, if state is not present in second order transition matrix, we consider first order markov chain.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Implementations</a:t>
            </a:r>
          </a:p>
        </p:txBody>
      </p:sp>
      <p:sp>
        <p:nvSpPr>
          <p:cNvPr id="122" name="Shape 12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1st order markov chain</a:t>
            </a:r>
          </a:p>
          <a:p>
            <a:pPr indent="-228600" lvl="0" marL="457200" rtl="0">
              <a:spcBef>
                <a:spcPts val="0"/>
              </a:spcBef>
              <a:buChar char="-"/>
            </a:pPr>
            <a:r>
              <a:rPr lang="en"/>
              <a:t>2nd</a:t>
            </a:r>
            <a:r>
              <a:rPr lang="en"/>
              <a:t> order markov chain</a:t>
            </a:r>
          </a:p>
          <a:p>
            <a:pPr indent="-228600" lvl="0" marL="457200" rtl="0">
              <a:spcBef>
                <a:spcPts val="0"/>
              </a:spcBef>
              <a:buChar char="-"/>
            </a:pPr>
            <a:r>
              <a:rPr lang="en"/>
              <a:t>3rd order markov chain</a:t>
            </a:r>
          </a:p>
          <a:p>
            <a:pPr indent="-228600" lvl="0" marL="457200" rtl="0">
              <a:spcBef>
                <a:spcPts val="0"/>
              </a:spcBef>
              <a:buChar char="-"/>
            </a:pPr>
            <a:r>
              <a:rPr lang="en"/>
              <a:t>Combination of markov chain using best of the 3 markov chains (Explain)</a:t>
            </a:r>
          </a:p>
          <a:p>
            <a:pPr indent="-228600" lvl="1" marL="914400" rtl="0">
              <a:spcBef>
                <a:spcPts val="0"/>
              </a:spcBef>
              <a:buChar char="-"/>
            </a:pPr>
            <a:r>
              <a:rPr lang="en"/>
              <a:t>Random Initialization</a:t>
            </a:r>
          </a:p>
          <a:p>
            <a:pPr indent="-228600" lvl="1" marL="914400" rtl="0">
              <a:spcBef>
                <a:spcPts val="0"/>
              </a:spcBef>
              <a:buChar char="-"/>
            </a:pPr>
            <a:r>
              <a:rPr lang="en"/>
              <a:t>Song generated even when random initialization</a:t>
            </a:r>
          </a:p>
          <a:p>
            <a:pPr indent="-228600" lvl="1" marL="914400" rtl="0">
              <a:spcBef>
                <a:spcPts val="0"/>
              </a:spcBef>
              <a:buChar char="-"/>
            </a:pPr>
            <a:r>
              <a:rPr lang="en"/>
              <a:t>Different song generated each time. Possibility of seterministic behaviour removed.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Transition matrix: 1st order Markov Chain(24x24)	</a:t>
            </a:r>
          </a:p>
        </p:txBody>
      </p:sp>
      <p:sp>
        <p:nvSpPr>
          <p:cNvPr id="128" name="Shape 12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descr="1st_order.png" id="129" name="Shape 129"/>
          <p:cNvPicPr preferRelativeResize="0"/>
          <p:nvPr/>
        </p:nvPicPr>
        <p:blipFill>
          <a:blip r:embed="rId3">
            <a:alphaModFix/>
          </a:blip>
          <a:stretch>
            <a:fillRect/>
          </a:stretch>
        </p:blipFill>
        <p:spPr>
          <a:xfrm>
            <a:off x="142875" y="1104650"/>
            <a:ext cx="8898574" cy="340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900"/>
              <a:t>Transition matrix: 2nd order Markov Chain(79x24</a:t>
            </a:r>
            <a:r>
              <a:rPr lang="en"/>
              <a:t>)</a:t>
            </a:r>
          </a:p>
          <a:p>
            <a:pPr lvl="0">
              <a:spcBef>
                <a:spcPts val="0"/>
              </a:spcBef>
              <a:buNone/>
            </a:pPr>
            <a:r>
              <a:t/>
            </a:r>
            <a:endParaRPr/>
          </a:p>
        </p:txBody>
      </p:sp>
      <p:sp>
        <p:nvSpPr>
          <p:cNvPr id="135" name="Shape 13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descr="2nd_order.png" id="136" name="Shape 136"/>
          <p:cNvPicPr preferRelativeResize="0"/>
          <p:nvPr/>
        </p:nvPicPr>
        <p:blipFill>
          <a:blip r:embed="rId3">
            <a:alphaModFix/>
          </a:blip>
          <a:stretch>
            <a:fillRect/>
          </a:stretch>
        </p:blipFill>
        <p:spPr>
          <a:xfrm>
            <a:off x="130975" y="1116775"/>
            <a:ext cx="8882048" cy="33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