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ervices.math.duke.edu/~rtd/survey/survc5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221400" y="303575"/>
            <a:ext cx="8637600" cy="4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ctrTitle"/>
          </p:nvPr>
        </p:nvSpPr>
        <p:spPr>
          <a:xfrm>
            <a:off x="279900" y="927500"/>
            <a:ext cx="8520600" cy="126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Modeling Voter Behaviour and Electoral Dynamics using Cellular Automata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185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3200400" algn="l">
              <a:spcBef>
                <a:spcPts val="0"/>
              </a:spcBef>
              <a:buNone/>
            </a:pPr>
            <a:r>
              <a:rPr lang="en"/>
              <a:t> Aditya Joglekar 	201401086</a:t>
            </a:r>
          </a:p>
          <a:p>
            <a:pPr indent="457200" lvl="0" marL="3200400" algn="l">
              <a:spcBef>
                <a:spcPts val="0"/>
              </a:spcBef>
              <a:buNone/>
            </a:pPr>
            <a:r>
              <a:rPr lang="en"/>
              <a:t> Rajdeep Pinge 		201401103</a:t>
            </a:r>
          </a:p>
          <a:p>
            <a:pPr indent="457200" lvl="0" marL="3200400" algn="l">
              <a:spcBef>
                <a:spcPts val="0"/>
              </a:spcBef>
              <a:buNone/>
            </a:pPr>
            <a:r>
              <a:rPr lang="en"/>
              <a:t> Rushikesh Nalla 	201401106</a:t>
            </a:r>
          </a:p>
          <a:p>
            <a:pPr indent="457200" lvl="0" marL="3200400">
              <a:spcBef>
                <a:spcPts val="0"/>
              </a:spcBef>
              <a:buNone/>
            </a:pPr>
            <a:r>
              <a:rPr lang="en"/>
              <a:t> Omkar Damle 		201401114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en_odd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225" y="899125"/>
            <a:ext cx="71056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Random Discussion: Comparison of Even-Odd Group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29875"/>
            <a:ext cx="21762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Grid size - 20*20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2307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Extensions 1: Effect of Radicals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67000" y="1159650"/>
            <a:ext cx="31821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Extension of Majority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Radicals: Never change their opinion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Radicals of One opinion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Effect of radicals decreases with increase in initial density. </a:t>
            </a:r>
          </a:p>
        </p:txBody>
      </p:sp>
      <p:pic>
        <p:nvPicPr>
          <p:cNvPr descr="radical_single_op0_prob_var.jp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250" y="823212"/>
            <a:ext cx="5933125" cy="40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784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Extension 2: Tri-Party System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Basic Model: Random Discussion Group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Rules: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 each discussion cycle, the entire population is divided into discussion groups of size 3.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entire group adopts a single opinion decided by majority of the 3 people.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 case of a tie, 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Opinion A is adopted with probability α 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Opinion B is adopted with probability β 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Opinion C is adopted with probability (1 - α - β)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pghalf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350" y="152400"/>
            <a:ext cx="5668637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I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Initially no opinion has majority.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Grid - 30*30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Mathematics behind Opinion C winning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While two fight, the third wins!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plhalf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450" y="152400"/>
            <a:ext cx="563063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II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One opinion has clear Majority (&gt;50%).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It eventually wins irrespective of other conditions.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1349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Extension 3: Effect of Mass Media - Consensus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6589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lphaUcParenR"/>
            </a:pPr>
            <a:r>
              <a:rPr lang="en"/>
              <a:t>Media influence in a population with consensus based decision rule.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Basic Model: Global Effect of Media - Reaches Consensus (Media Opinion) - Trivial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Modification: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Rule: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Pick a random cell. Appoint cells in its Von Neumann neighbourhood as its advisers.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they are able to reach a consensus, the cell takes their opinion.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this fails, the person takes the opinion of the media with some probability 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Media hegemony in consensus based society (p=1)</a:t>
            </a:r>
          </a:p>
        </p:txBody>
      </p:sp>
      <p:pic>
        <p:nvPicPr>
          <p:cNvPr descr="media_fav_black.jp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958000"/>
            <a:ext cx="53340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9875"/>
            <a:ext cx="34983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No. of Iterations = 200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Randomly initialize the grid with 50:50 density of opinions.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Media is able to quickly establish its hegemony over public opinion.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Probability of a consensus is just ⅛ for Von Neumann neighbourhood.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Stalemate when media is ineffective (p=0)</a:t>
            </a:r>
          </a:p>
        </p:txBody>
      </p:sp>
      <p:pic>
        <p:nvPicPr>
          <p:cNvPr descr="media_not_influ.jp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487" y="958000"/>
            <a:ext cx="5040632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Effect of Mass Media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Consensus based systems are too boring. Can effect of media be studied in more interesting systems?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Use mass media in a system where decision making is very effective, a majority based system.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Can we use mass media to subversively?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Extension 3: Effect of Mass Media - Majority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Extension of majority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Rules -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Same as in consensus, but this time the voter seeks media’s opinion in case a tie happens.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Note that the probability of media affecting  the proceedings is low because ties happen rarely.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But we will see that in spite of this in some situations the media is able to influence the voter opinion.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3688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Basic 1: Voter model with local interaction - Linear voter model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Two Party System: Opinion 0 and opinion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Rules: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 every time step, an agent is selected at random.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agent further selects a random neighbour in his Moore Neighbourhood and takes his opinion.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Periodic Boundary Condition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ss_media_effect_diff_prob_for_diff_init_density.jp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957000"/>
            <a:ext cx="53340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Influence of media in majority based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Several factors considered in isolation to ensure we are able to analyze them systematically without them interacting with each other.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Simple local rules lead to emergent global behaviours which we can interpret and get insights about the real politics and complex voter behaviour.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Effect of Random Discussion Groups - more realistic insights.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Impact of important real world factors like mass media and radicals.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Tri-Party model to observe basic behaviour of multi-party systems.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2034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References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67962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Galam, Sociophysics: A review of Galam models. (2008)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Alexandru Agapie and Robin Hons, Analysis of a voter model, AMS 2000.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>
                <a:hlinkClick r:id="rId3"/>
              </a:rPr>
              <a:t>https://services.math.duke.edu/~rtd/survey/survc5.html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S. Galam, Minority opinion spreading in random geometry, Eur. Phys. J. B 25, 403–406 (2002).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Nuno Crokidakis, Effects of mass media on opinion spreading in the Sznajd sociophysics model (2011)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S. Galam, F. Jacobs, The Role of Inflexible Minorities in the Breaking of Democratic Opinion Dynamics (2007)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S.Gekle, L.Pelitia and S.Galam,	"Opinion Dynamics in a three-choice system", EDP Sciences, Springer-Verlog (2005).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Thank you! Long live democracy.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ic1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451" y="142824"/>
            <a:ext cx="5091474" cy="50006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311700" y="222000"/>
            <a:ext cx="33963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model 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906300"/>
            <a:ext cx="3396300" cy="333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Important observations -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Relation is linear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As if results are predetermined by initial density.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Even for initial density 0.9 on an average, the stronger opinion cannot establish complete dominance.</a:t>
            </a:r>
          </a:p>
          <a:p>
            <a:pPr indent="-330200" lvl="0" marL="45720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Weak are resilient. This is because of the rule which allows the minority to potentially contribute to the cell’s opinion.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Basic 2: Nonlinear voter models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69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Rules :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For every time step, an agent is selected at random.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Von Neumann neighborhood of the agent is considered. The sum of the opinions of the five agents is considered (The opinion is either 0 or 1). A probability mass function is used to decide whether the agent remains with party/opinion 1.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mf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981950"/>
            <a:ext cx="802005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57275" y="480050"/>
            <a:ext cx="7701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mass functions of different models: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310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 Models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72350" y="738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b="1" lang="en"/>
              <a:t>Majority rule model -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 agent always goes with the </a:t>
            </a:r>
            <a:r>
              <a:rPr b="1" lang="en"/>
              <a:t>majority</a:t>
            </a:r>
            <a:r>
              <a:rPr lang="en"/>
              <a:t> in the group/locality.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-This reflects </a:t>
            </a:r>
            <a:r>
              <a:rPr b="1" lang="en"/>
              <a:t>crowd mentality </a:t>
            </a:r>
            <a:r>
              <a:rPr lang="en"/>
              <a:t>of being influenced by the majority rather than sticking to your own opinion.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    </a:t>
            </a:r>
            <a:r>
              <a:rPr b="1" lang="en"/>
              <a:t>Threshold model -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 agents’ thinking is binary. If the neighborhood has absolute majority, they remain in the same state.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-Otherwise, the agent flips a coin to decide the party.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-Illiterate voters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son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699" y="658125"/>
            <a:ext cx="7450698" cy="43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393650" y="156225"/>
            <a:ext cx="7701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linear and non-linear models: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69975" y="1224850"/>
            <a:ext cx="12612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Grid size of 50*50 is used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Number of Time steps = 30000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2291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Basic 3: Random Discussion Groups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8369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this model, </a:t>
            </a:r>
            <a:r>
              <a:rPr b="1" lang="en"/>
              <a:t>spatial locality</a:t>
            </a:r>
            <a:r>
              <a:rPr lang="en"/>
              <a:t> (local neighbourhood) is not considered. In the real world, this model can be used to model voter behaviour due to </a:t>
            </a:r>
            <a:r>
              <a:rPr b="1" lang="en"/>
              <a:t>interactions </a:t>
            </a:r>
            <a:r>
              <a:rPr lang="en"/>
              <a:t>between voters in offices, markets, public transport facilities and other public places.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Rules: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 each discussion cycle, the entire population is divided into </a:t>
            </a:r>
            <a:r>
              <a:rPr b="1" lang="en"/>
              <a:t>randomly sized discussion groups</a:t>
            </a:r>
            <a:r>
              <a:rPr lang="en"/>
              <a:t>. The size of the discussion group is decided by a </a:t>
            </a:r>
            <a:r>
              <a:rPr b="1" lang="en"/>
              <a:t>probability mass function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entire group adopts a single opinion decided by majority. In case of a tie, opinion 0 is adopted. This represents some sort of bias for opinion 0.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mf1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975" y="1201025"/>
            <a:ext cx="618172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371100" y="327975"/>
            <a:ext cx="800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Probability mass function for different group sizes used for simulation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