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B7C511-E703-4D20-B0E6-6FAB154D5ECE}" type="datetimeFigureOut">
              <a:rPr lang="en-IN" smtClean="0"/>
              <a:t>27-04-2022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148191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346994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2224736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893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1222794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B7C511-E703-4D20-B0E6-6FAB154D5ECE}"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21423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B7C511-E703-4D20-B0E6-6FAB154D5ECE}"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2284720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7C511-E703-4D20-B0E6-6FAB154D5ECE}"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864633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7C511-E703-4D20-B0E6-6FAB154D5ECE}"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35348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B7C511-E703-4D20-B0E6-6FAB154D5ECE}"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411816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B7C511-E703-4D20-B0E6-6FAB154D5ECE}"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160963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418906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B7C511-E703-4D20-B0E6-6FAB154D5ECE}"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103849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B7C511-E703-4D20-B0E6-6FAB154D5ECE}"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32951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7C511-E703-4D20-B0E6-6FAB154D5ECE}"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257319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10856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7C511-E703-4D20-B0E6-6FAB154D5ECE}"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F45080-90E7-4F95-946D-F9F4ECB1813A}" type="slidenum">
              <a:rPr lang="en-IN" smtClean="0"/>
              <a:t>‹#›</a:t>
            </a:fld>
            <a:endParaRPr lang="en-IN"/>
          </a:p>
        </p:txBody>
      </p:sp>
    </p:spTree>
    <p:extLst>
      <p:ext uri="{BB962C8B-B14F-4D97-AF65-F5344CB8AC3E}">
        <p14:creationId xmlns:p14="http://schemas.microsoft.com/office/powerpoint/2010/main" val="423662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B7C511-E703-4D20-B0E6-6FAB154D5ECE}" type="datetimeFigureOut">
              <a:rPr lang="en-IN" smtClean="0"/>
              <a:t>27-04-2022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F45080-90E7-4F95-946D-F9F4ECB1813A}" type="slidenum">
              <a:rPr lang="en-IN" smtClean="0"/>
              <a:t>‹#›</a:t>
            </a:fld>
            <a:endParaRPr lang="en-IN"/>
          </a:p>
        </p:txBody>
      </p:sp>
    </p:spTree>
    <p:extLst>
      <p:ext uri="{BB962C8B-B14F-4D97-AF65-F5344CB8AC3E}">
        <p14:creationId xmlns:p14="http://schemas.microsoft.com/office/powerpoint/2010/main" val="11191662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31DB-4C90-4D49-B756-321A19C73F74}"/>
              </a:ext>
            </a:extLst>
          </p:cNvPr>
          <p:cNvSpPr>
            <a:spLocks noGrp="1"/>
          </p:cNvSpPr>
          <p:nvPr>
            <p:ph type="ctrTitle"/>
          </p:nvPr>
        </p:nvSpPr>
        <p:spPr/>
        <p:txBody>
          <a:bodyPr/>
          <a:lstStyle/>
          <a:p>
            <a:r>
              <a:rPr lang="en-IN" dirty="0"/>
              <a:t>Cloud Based chatbot</a:t>
            </a:r>
          </a:p>
        </p:txBody>
      </p:sp>
      <p:sp>
        <p:nvSpPr>
          <p:cNvPr id="3" name="Subtitle 2">
            <a:extLst>
              <a:ext uri="{FF2B5EF4-FFF2-40B4-BE49-F238E27FC236}">
                <a16:creationId xmlns:a16="http://schemas.microsoft.com/office/drawing/2014/main" id="{7A8E1618-6C12-42F7-AD3E-6DCAB0707088}"/>
              </a:ext>
            </a:extLst>
          </p:cNvPr>
          <p:cNvSpPr>
            <a:spLocks noGrp="1"/>
          </p:cNvSpPr>
          <p:nvPr>
            <p:ph type="subTitle" idx="1"/>
          </p:nvPr>
        </p:nvSpPr>
        <p:spPr/>
        <p:txBody>
          <a:bodyPr/>
          <a:lstStyle/>
          <a:p>
            <a:r>
              <a:rPr lang="en-IN" dirty="0"/>
              <a:t>Ghuge rushikesh </a:t>
            </a:r>
          </a:p>
          <a:p>
            <a:r>
              <a:rPr lang="en-IN" dirty="0" err="1"/>
              <a:t>Ghule</a:t>
            </a:r>
            <a:r>
              <a:rPr lang="en-IN"/>
              <a:t> Atharva</a:t>
            </a:r>
            <a:endParaRPr lang="en-IN" dirty="0"/>
          </a:p>
          <a:p>
            <a:r>
              <a:rPr lang="en-IN" dirty="0" err="1"/>
              <a:t>Karande</a:t>
            </a:r>
            <a:r>
              <a:rPr lang="en-IN" dirty="0"/>
              <a:t> </a:t>
            </a:r>
            <a:r>
              <a:rPr lang="en-IN" dirty="0" err="1"/>
              <a:t>sarvesh</a:t>
            </a:r>
            <a:endParaRPr lang="en-IN" dirty="0"/>
          </a:p>
        </p:txBody>
      </p:sp>
    </p:spTree>
    <p:extLst>
      <p:ext uri="{BB962C8B-B14F-4D97-AF65-F5344CB8AC3E}">
        <p14:creationId xmlns:p14="http://schemas.microsoft.com/office/powerpoint/2010/main" val="246892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C36900-BAAF-4D8A-A1B0-0F904BF7F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008" y="86078"/>
            <a:ext cx="5931947" cy="6199219"/>
          </a:xfrm>
          <a:prstGeom prst="rect">
            <a:avLst/>
          </a:prstGeom>
        </p:spPr>
      </p:pic>
    </p:spTree>
    <p:extLst>
      <p:ext uri="{BB962C8B-B14F-4D97-AF65-F5344CB8AC3E}">
        <p14:creationId xmlns:p14="http://schemas.microsoft.com/office/powerpoint/2010/main" val="406133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9B07-9C7F-4279-85C1-2DC0FB6001F7}"/>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A0594EB7-0449-40D3-884F-E592329BAD97}"/>
              </a:ext>
            </a:extLst>
          </p:cNvPr>
          <p:cNvSpPr>
            <a:spLocks noGrp="1"/>
          </p:cNvSpPr>
          <p:nvPr>
            <p:ph idx="1"/>
          </p:nvPr>
        </p:nvSpPr>
        <p:spPr/>
        <p:txBody>
          <a:bodyPr>
            <a:noAutofit/>
          </a:bodyPr>
          <a:lstStyle/>
          <a:p>
            <a:r>
              <a:rPr lang="en-IN" sz="1400" dirty="0"/>
              <a:t>24/7 support: Chatbots are perfect to scale your support capabilities without having to scale your team. They can be available around the clock to offer instant and accurate responses as they don’t tire or feel the need to take breaks. Chatbots can also be built to assist customers in their preferred languages, and can be deployed across channels to improve accessibility.   </a:t>
            </a:r>
          </a:p>
          <a:p>
            <a:endParaRPr lang="en-IN" sz="1400" dirty="0"/>
          </a:p>
          <a:p>
            <a:r>
              <a:rPr lang="en-IN" sz="1400" dirty="0"/>
              <a:t>– Automated resolutions: In addition to suggesting solutions from your knowledge base, chatbots can also automate resolutions to frequently reported issues. Using Freddy Self-service, you can build robust workflows by integrating with an array of third-party applications, and offer resolutions within seconds. </a:t>
            </a:r>
          </a:p>
          <a:p>
            <a:endParaRPr lang="en-IN" sz="1400" dirty="0"/>
          </a:p>
          <a:p>
            <a:r>
              <a:rPr lang="en-IN" sz="1400" dirty="0"/>
              <a:t>– Lower operational costs: Deploying an AI-powered chatbot to tackle the increasing number of customer queries is a cost-effective way to scale your customer service efforts. These chatbots can handle multiple customer conversations at once, and significantly reduce the costs that are associated with scale. </a:t>
            </a:r>
          </a:p>
          <a:p>
            <a:endParaRPr lang="en-IN" sz="1400" dirty="0"/>
          </a:p>
          <a:p>
            <a:r>
              <a:rPr lang="en-IN" sz="1400" dirty="0"/>
              <a:t>– Better customer experience: AI-powered chatbots can be designed to understand the intent of the customer and automatically trigger the right conversational flow to offer a proactive and complete customer service experience. </a:t>
            </a:r>
          </a:p>
        </p:txBody>
      </p:sp>
    </p:spTree>
    <p:extLst>
      <p:ext uri="{BB962C8B-B14F-4D97-AF65-F5344CB8AC3E}">
        <p14:creationId xmlns:p14="http://schemas.microsoft.com/office/powerpoint/2010/main" val="81737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1A7C-1A93-4753-BB71-8D89747CE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CF82217-00C0-47A9-8834-CD8BBB2BCF93}"/>
              </a:ext>
            </a:extLst>
          </p:cNvPr>
          <p:cNvSpPr>
            <a:spLocks noGrp="1"/>
          </p:cNvSpPr>
          <p:nvPr>
            <p:ph idx="1"/>
          </p:nvPr>
        </p:nvSpPr>
        <p:spPr>
          <a:xfrm>
            <a:off x="987408" y="2316864"/>
            <a:ext cx="9905999" cy="3541714"/>
          </a:xfrm>
        </p:spPr>
        <p:txBody>
          <a:bodyPr/>
          <a:lstStyle/>
          <a:p>
            <a:r>
              <a:rPr lang="en-IN" dirty="0"/>
              <a:t>However, there is one solution primed to satisfy the modern customer, and that is a chatbot. With a chatbot, your organization can easily offer high-quality support and conflict resolution any time of day, and for a large quantity of customers simultaneously.</a:t>
            </a:r>
          </a:p>
        </p:txBody>
      </p:sp>
    </p:spTree>
    <p:extLst>
      <p:ext uri="{BB962C8B-B14F-4D97-AF65-F5344CB8AC3E}">
        <p14:creationId xmlns:p14="http://schemas.microsoft.com/office/powerpoint/2010/main" val="48529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A02E-A475-4698-8B94-6DCF70CDFB6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6DD4556-9DEB-4E19-AC49-D1BD5F1BDC82}"/>
              </a:ext>
            </a:extLst>
          </p:cNvPr>
          <p:cNvSpPr>
            <a:spLocks noGrp="1"/>
          </p:cNvSpPr>
          <p:nvPr>
            <p:ph idx="1"/>
          </p:nvPr>
        </p:nvSpPr>
        <p:spPr/>
        <p:txBody>
          <a:bodyPr/>
          <a:lstStyle/>
          <a:p>
            <a:r>
              <a:rPr lang="en-IN" dirty="0"/>
              <a:t>Google </a:t>
            </a:r>
          </a:p>
          <a:p>
            <a:r>
              <a:rPr lang="en-IN" dirty="0" err="1"/>
              <a:t>Github</a:t>
            </a:r>
            <a:endParaRPr lang="en-IN" dirty="0"/>
          </a:p>
          <a:p>
            <a:pPr marL="0" indent="0">
              <a:buNone/>
            </a:pPr>
            <a:endParaRPr lang="en-IN" dirty="0"/>
          </a:p>
        </p:txBody>
      </p:sp>
    </p:spTree>
    <p:extLst>
      <p:ext uri="{BB962C8B-B14F-4D97-AF65-F5344CB8AC3E}">
        <p14:creationId xmlns:p14="http://schemas.microsoft.com/office/powerpoint/2010/main" val="235139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BC74-E6DE-4138-8297-4C037F355C98}"/>
              </a:ext>
            </a:extLst>
          </p:cNvPr>
          <p:cNvSpPr>
            <a:spLocks noGrp="1"/>
          </p:cNvSpPr>
          <p:nvPr>
            <p:ph type="title"/>
          </p:nvPr>
        </p:nvSpPr>
        <p:spPr/>
        <p:txBody>
          <a:bodyPr/>
          <a:lstStyle/>
          <a:p>
            <a:r>
              <a:rPr lang="en-IN" dirty="0" err="1"/>
              <a:t>Indroduction</a:t>
            </a:r>
            <a:endParaRPr lang="en-IN" dirty="0"/>
          </a:p>
        </p:txBody>
      </p:sp>
      <p:sp>
        <p:nvSpPr>
          <p:cNvPr id="3" name="Content Placeholder 2">
            <a:extLst>
              <a:ext uri="{FF2B5EF4-FFF2-40B4-BE49-F238E27FC236}">
                <a16:creationId xmlns:a16="http://schemas.microsoft.com/office/drawing/2014/main" id="{021685AA-6F7D-4984-9229-D73C5D9BAD7B}"/>
              </a:ext>
            </a:extLst>
          </p:cNvPr>
          <p:cNvSpPr>
            <a:spLocks noGrp="1"/>
          </p:cNvSpPr>
          <p:nvPr>
            <p:ph idx="1"/>
          </p:nvPr>
        </p:nvSpPr>
        <p:spPr/>
        <p:txBody>
          <a:bodyPr/>
          <a:lstStyle/>
          <a:p>
            <a:pPr algn="l"/>
            <a:r>
              <a:rPr lang="en-IN" b="0" i="0" dirty="0">
                <a:solidFill>
                  <a:srgbClr val="000000"/>
                </a:solidFill>
                <a:effectLst/>
                <a:latin typeface="Open Sans" panose="020B0604020202020204" pitchFamily="34" charset="0"/>
              </a:rPr>
              <a:t>A chatbot is a program that communicates with you.</a:t>
            </a:r>
          </a:p>
          <a:p>
            <a:pPr algn="l"/>
            <a:r>
              <a:rPr lang="en-IN" b="0" i="0" dirty="0">
                <a:solidFill>
                  <a:srgbClr val="000000"/>
                </a:solidFill>
                <a:effectLst/>
                <a:latin typeface="Open Sans" panose="020B0604020202020204" pitchFamily="34" charset="0"/>
              </a:rPr>
              <a:t>It is a layer on top of, or a gateway to, a service. Sometimes it is powered by machine learning (the chatbot gets smarter the more you interact with it). Or, more commonly, it is driven using intelligent rules (i.e. if the person says this, respond with that).</a:t>
            </a:r>
          </a:p>
          <a:p>
            <a:endParaRPr lang="en-IN" dirty="0"/>
          </a:p>
        </p:txBody>
      </p:sp>
    </p:spTree>
    <p:extLst>
      <p:ext uri="{BB962C8B-B14F-4D97-AF65-F5344CB8AC3E}">
        <p14:creationId xmlns:p14="http://schemas.microsoft.com/office/powerpoint/2010/main" val="216551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A6FEE-E0DE-4A19-BA99-3629570FE6B6}"/>
              </a:ext>
            </a:extLst>
          </p:cNvPr>
          <p:cNvSpPr>
            <a:spLocks noGrp="1"/>
          </p:cNvSpPr>
          <p:nvPr>
            <p:ph idx="1"/>
          </p:nvPr>
        </p:nvSpPr>
        <p:spPr>
          <a:xfrm>
            <a:off x="1141412" y="616017"/>
            <a:ext cx="9905999" cy="5175184"/>
          </a:xfrm>
        </p:spPr>
        <p:txBody>
          <a:bodyPr/>
          <a:lstStyle/>
          <a:p>
            <a:pPr algn="l"/>
            <a:r>
              <a:rPr lang="en-IN" b="0" i="0" dirty="0">
                <a:solidFill>
                  <a:srgbClr val="292929"/>
                </a:solidFill>
                <a:effectLst/>
                <a:latin typeface="charter"/>
              </a:rPr>
              <a:t>Essentially chatbots are of two types:</a:t>
            </a:r>
          </a:p>
          <a:p>
            <a:pPr algn="l"/>
            <a:r>
              <a:rPr lang="en-IN" b="1" i="0" dirty="0">
                <a:solidFill>
                  <a:srgbClr val="292929"/>
                </a:solidFill>
                <a:effectLst/>
                <a:latin typeface="charter"/>
              </a:rPr>
              <a:t>Command based</a:t>
            </a:r>
            <a:r>
              <a:rPr lang="en-IN" b="0" i="0" dirty="0">
                <a:solidFill>
                  <a:srgbClr val="292929"/>
                </a:solidFill>
                <a:effectLst/>
                <a:latin typeface="charter"/>
              </a:rPr>
              <a:t>: Chatbots that function on predefined rules and can answer to only limited queries or questions. Users need to select an option to determine their next step.</a:t>
            </a:r>
          </a:p>
          <a:p>
            <a:pPr algn="l"/>
            <a:r>
              <a:rPr lang="en-IN" b="1" i="0" dirty="0">
                <a:solidFill>
                  <a:srgbClr val="292929"/>
                </a:solidFill>
                <a:effectLst/>
                <a:latin typeface="charter"/>
              </a:rPr>
              <a:t>Intelligent/AI Chatbots</a:t>
            </a:r>
            <a:r>
              <a:rPr lang="en-IN" b="0" i="0" dirty="0">
                <a:solidFill>
                  <a:srgbClr val="292929"/>
                </a:solidFill>
                <a:effectLst/>
                <a:latin typeface="charter"/>
              </a:rPr>
              <a:t>: Chatbots that leverage Machine Learning and Natural Language Understanding to understand the user’s language and are intelligent enough to learn from conversations with their users.</a:t>
            </a:r>
          </a:p>
          <a:p>
            <a:endParaRPr lang="en-IN" dirty="0"/>
          </a:p>
        </p:txBody>
      </p:sp>
    </p:spTree>
    <p:extLst>
      <p:ext uri="{BB962C8B-B14F-4D97-AF65-F5344CB8AC3E}">
        <p14:creationId xmlns:p14="http://schemas.microsoft.com/office/powerpoint/2010/main" val="112268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E95A-6B54-452D-A080-5B0D79205552}"/>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2FCBD479-D25B-464E-8B15-ECEE419C4245}"/>
              </a:ext>
            </a:extLst>
          </p:cNvPr>
          <p:cNvSpPr>
            <a:spLocks noGrp="1"/>
          </p:cNvSpPr>
          <p:nvPr>
            <p:ph idx="1"/>
          </p:nvPr>
        </p:nvSpPr>
        <p:spPr/>
        <p:txBody>
          <a:bodyPr/>
          <a:lstStyle/>
          <a:p>
            <a:pPr algn="l"/>
            <a:r>
              <a:rPr lang="en-IN" b="1" i="0" dirty="0">
                <a:effectLst/>
                <a:latin typeface="var(--h2_typography-font-family)"/>
              </a:rPr>
              <a:t>1) Achieving Conversational Maturity with Natural Language Understanding (NLU)</a:t>
            </a:r>
          </a:p>
          <a:p>
            <a:pPr algn="l"/>
            <a:r>
              <a:rPr lang="en-IN" b="0" i="0" dirty="0">
                <a:solidFill>
                  <a:srgbClr val="363B3E"/>
                </a:solidFill>
                <a:effectLst/>
                <a:latin typeface="Open Sans" panose="020B0606030504020204" pitchFamily="34" charset="0"/>
              </a:rPr>
              <a:t>Previously, chatbots would only be able to respond to your queries based on a set algorithm. Now, however, chatbots have evolved and with NLU capabilities, a chatbot is capable of understanding the very context of a conversation. If available, even in any language.</a:t>
            </a:r>
          </a:p>
          <a:p>
            <a:endParaRPr lang="en-IN" dirty="0"/>
          </a:p>
        </p:txBody>
      </p:sp>
    </p:spTree>
    <p:extLst>
      <p:ext uri="{BB962C8B-B14F-4D97-AF65-F5344CB8AC3E}">
        <p14:creationId xmlns:p14="http://schemas.microsoft.com/office/powerpoint/2010/main" val="98158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8BC6-7D4E-407E-A7AE-0ED2F16A3FAB}"/>
              </a:ext>
            </a:extLst>
          </p:cNvPr>
          <p:cNvSpPr>
            <a:spLocks noGrp="1"/>
          </p:cNvSpPr>
          <p:nvPr>
            <p:ph idx="1"/>
          </p:nvPr>
        </p:nvSpPr>
        <p:spPr>
          <a:xfrm>
            <a:off x="1141412" y="750771"/>
            <a:ext cx="9905999" cy="5040430"/>
          </a:xfrm>
        </p:spPr>
        <p:txBody>
          <a:bodyPr/>
          <a:lstStyle/>
          <a:p>
            <a:pPr algn="l"/>
            <a:r>
              <a:rPr lang="en-IN" b="1" i="0" dirty="0">
                <a:effectLst/>
                <a:latin typeface="var(--h2_typography-font-family)"/>
              </a:rPr>
              <a:t>2) Chatbot Integration with CRM platforms</a:t>
            </a:r>
          </a:p>
          <a:p>
            <a:pPr algn="l"/>
            <a:r>
              <a:rPr lang="en-IN" b="0" i="0" dirty="0">
                <a:solidFill>
                  <a:srgbClr val="363B3E"/>
                </a:solidFill>
                <a:effectLst/>
                <a:latin typeface="Open Sans" panose="020B0606030504020204" pitchFamily="34" charset="0"/>
              </a:rPr>
              <a:t>As chatbots are becoming more intelligent, they are now also capable of orchestrating workflows. </a:t>
            </a:r>
          </a:p>
          <a:p>
            <a:pPr algn="l"/>
            <a:r>
              <a:rPr lang="en-IN" b="1" i="0" dirty="0">
                <a:effectLst/>
                <a:latin typeface="var(--h2_typography-font-family)"/>
              </a:rPr>
              <a:t>3) The Capability to Become Emotionally Intelligent </a:t>
            </a:r>
          </a:p>
          <a:p>
            <a:pPr algn="l"/>
            <a:r>
              <a:rPr lang="en-IN" b="0" i="0" dirty="0">
                <a:solidFill>
                  <a:srgbClr val="363B3E"/>
                </a:solidFill>
                <a:effectLst/>
                <a:latin typeface="Open Sans" panose="020B0606030504020204" pitchFamily="34" charset="0"/>
              </a:rPr>
              <a:t>A chatbot must be emotionally intelligent. It has now become an integral part of any AI-powered chatbot of the present era. They should possess the element of studying customer’s personality traits and understanding their tone and sentiment. Based on their emotional levels, a chatbot must be fully adept at setting the tone while interacting with the customer. </a:t>
            </a:r>
          </a:p>
          <a:p>
            <a:endParaRPr lang="en-IN" dirty="0"/>
          </a:p>
        </p:txBody>
      </p:sp>
    </p:spTree>
    <p:extLst>
      <p:ext uri="{BB962C8B-B14F-4D97-AF65-F5344CB8AC3E}">
        <p14:creationId xmlns:p14="http://schemas.microsoft.com/office/powerpoint/2010/main" val="129911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8EF6-A36D-4F10-9C4B-7ABFD1C28FD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95A5917-11CF-49FB-9852-BB19AACB7F61}"/>
              </a:ext>
            </a:extLst>
          </p:cNvPr>
          <p:cNvSpPr>
            <a:spLocks noGrp="1"/>
          </p:cNvSpPr>
          <p:nvPr>
            <p:ph idx="1"/>
          </p:nvPr>
        </p:nvSpPr>
        <p:spPr/>
        <p:txBody>
          <a:bodyPr/>
          <a:lstStyle/>
          <a:p>
            <a:r>
              <a:rPr lang="en-IN" dirty="0"/>
              <a:t>Successful chatbots are designed to learn, making maintenance an integral part of the chatbot development methodology. Once the chatbot is interacting with real users it is important to </a:t>
            </a:r>
            <a:r>
              <a:rPr lang="en-IN" dirty="0" err="1"/>
              <a:t>analyze</a:t>
            </a:r>
            <a:r>
              <a:rPr lang="en-IN" dirty="0"/>
              <a:t> user feedback and sentiment, along with other insights the interactions may produce.</a:t>
            </a:r>
          </a:p>
          <a:p>
            <a:endParaRPr lang="en-IN" dirty="0"/>
          </a:p>
        </p:txBody>
      </p:sp>
    </p:spTree>
    <p:extLst>
      <p:ext uri="{BB962C8B-B14F-4D97-AF65-F5344CB8AC3E}">
        <p14:creationId xmlns:p14="http://schemas.microsoft.com/office/powerpoint/2010/main" val="410883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0B1639-4A41-4A60-A783-84654514D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856" y="808522"/>
            <a:ext cx="10573153" cy="5040429"/>
          </a:xfrm>
        </p:spPr>
      </p:pic>
    </p:spTree>
    <p:extLst>
      <p:ext uri="{BB962C8B-B14F-4D97-AF65-F5344CB8AC3E}">
        <p14:creationId xmlns:p14="http://schemas.microsoft.com/office/powerpoint/2010/main" val="143253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D589B-2442-469D-ACE4-62A5D9766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04" y="1304816"/>
            <a:ext cx="10535191" cy="4248368"/>
          </a:xfrm>
          <a:prstGeom prst="rect">
            <a:avLst/>
          </a:prstGeom>
        </p:spPr>
      </p:pic>
    </p:spTree>
    <p:extLst>
      <p:ext uri="{BB962C8B-B14F-4D97-AF65-F5344CB8AC3E}">
        <p14:creationId xmlns:p14="http://schemas.microsoft.com/office/powerpoint/2010/main" val="327241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737765-19AE-4881-B2DE-BEB20CC97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46" y="287966"/>
            <a:ext cx="6691137" cy="6093583"/>
          </a:xfrm>
          <a:prstGeom prst="rect">
            <a:avLst/>
          </a:prstGeom>
        </p:spPr>
      </p:pic>
    </p:spTree>
    <p:extLst>
      <p:ext uri="{BB962C8B-B14F-4D97-AF65-F5344CB8AC3E}">
        <p14:creationId xmlns:p14="http://schemas.microsoft.com/office/powerpoint/2010/main" val="411770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602</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charter</vt:lpstr>
      <vt:lpstr>Open Sans</vt:lpstr>
      <vt:lpstr>Tw Cen MT</vt:lpstr>
      <vt:lpstr>var(--h2_typography-font-family)</vt:lpstr>
      <vt:lpstr>Circuit</vt:lpstr>
      <vt:lpstr>Cloud Based chatbot</vt:lpstr>
      <vt:lpstr>Indroduction</vt:lpstr>
      <vt:lpstr>PowerPoint Presentation</vt:lpstr>
      <vt:lpstr>Features</vt:lpstr>
      <vt:lpstr>PowerPoint Presentation</vt:lpstr>
      <vt:lpstr>Methodology</vt:lpstr>
      <vt:lpstr>PowerPoint Presentation</vt:lpstr>
      <vt:lpstr>PowerPoint Presentation</vt:lpstr>
      <vt:lpstr>PowerPoint Presentation</vt:lpstr>
      <vt:lpstr>PowerPoint Presentation</vt:lpstr>
      <vt:lpstr>Applications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chatbot</dc:title>
  <dc:creator>rushikesh ghuge</dc:creator>
  <cp:lastModifiedBy>rushikesh ghuge</cp:lastModifiedBy>
  <cp:revision>4</cp:revision>
  <dcterms:created xsi:type="dcterms:W3CDTF">2022-04-27T15:10:38Z</dcterms:created>
  <dcterms:modified xsi:type="dcterms:W3CDTF">2022-04-27T15:47:23Z</dcterms:modified>
</cp:coreProperties>
</file>