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sldIdLst>
    <p:sldId id="304" r:id="rId2"/>
    <p:sldId id="328" r:id="rId3"/>
    <p:sldId id="329" r:id="rId4"/>
    <p:sldId id="330" r:id="rId5"/>
    <p:sldId id="33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950"/>
    <a:srgbClr val="FF67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920CE-E49E-49BF-B11A-7BF46AE2FC3F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695F0-B1B7-4B1B-AA2F-526557D9A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3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B5F301B-849E-4355-8239-6858C88A9AD6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18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F5CF944-54D4-48B1-B749-A8C60B5FAA40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15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E59A3C9-8190-4AEA-8799-7040D037D971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40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11D9035-A019-4212-8A33-E40574516377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42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600" y="2197565"/>
            <a:ext cx="9144000" cy="2387600"/>
          </a:xfrm>
          <a:noFill/>
        </p:spPr>
        <p:txBody>
          <a:bodyPr anchor="b">
            <a:normAutofit/>
          </a:bodyPr>
          <a:lstStyle>
            <a:lvl1pPr algn="ctr">
              <a:defRPr sz="4400">
                <a:solidFill>
                  <a:srgbClr val="022950"/>
                </a:solidFill>
                <a:latin typeface="Poppin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6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400" kern="1200" dirty="0" smtClean="0">
                <a:solidFill>
                  <a:srgbClr val="FF6738"/>
                </a:solidFill>
                <a:latin typeface="Poppins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BA36-9C21-4CEF-8BF3-6565C9A5E930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98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600" y="2197565"/>
            <a:ext cx="9144000" cy="2387600"/>
          </a:xfrm>
          <a:noFill/>
        </p:spPr>
        <p:txBody>
          <a:bodyPr anchor="b">
            <a:normAutofit/>
          </a:bodyPr>
          <a:lstStyle>
            <a:lvl1pPr algn="ctr">
              <a:defRPr sz="4000">
                <a:solidFill>
                  <a:srgbClr val="022950"/>
                </a:solidFill>
                <a:latin typeface="Poppi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6908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59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04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6738"/>
                </a:solidFill>
                <a:latin typeface="Poppin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22950"/>
                </a:solidFill>
              </a:defRPr>
            </a:lvl1pPr>
            <a:lvl2pPr>
              <a:defRPr>
                <a:latin typeface="Poppins"/>
              </a:defRPr>
            </a:lvl2pPr>
            <a:lvl3pPr>
              <a:defRPr>
                <a:latin typeface="Poppins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904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4000" kern="1200" smtClean="0">
                <a:solidFill>
                  <a:srgbClr val="FF6738"/>
                </a:solidFill>
                <a:latin typeface="Poppins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BA36-9C21-4CEF-8BF3-6565C9A5E930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95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6738"/>
                </a:solidFill>
                <a:latin typeface="Poppin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22950"/>
                </a:solidFill>
                <a:latin typeface="Poppins"/>
              </a:defRPr>
            </a:lvl1pPr>
            <a:lvl2pPr>
              <a:defRPr>
                <a:latin typeface="Poppins"/>
              </a:defRPr>
            </a:lvl2pPr>
            <a:lvl3pPr>
              <a:defRPr>
                <a:latin typeface="Poppins"/>
              </a:defRPr>
            </a:lvl3pPr>
            <a:lvl4pPr>
              <a:defRPr>
                <a:latin typeface="Poppins"/>
              </a:defRPr>
            </a:lvl4pPr>
            <a:lvl5pPr>
              <a:defRPr>
                <a:latin typeface="Poppi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22950"/>
                </a:solidFill>
                <a:latin typeface="Poppins"/>
              </a:defRPr>
            </a:lvl1pPr>
            <a:lvl3pPr>
              <a:defRPr>
                <a:latin typeface="Poppins"/>
              </a:defRPr>
            </a:lvl3pPr>
            <a:lvl4pPr>
              <a:defRPr>
                <a:latin typeface="Poppins"/>
              </a:defRPr>
            </a:lvl4pPr>
            <a:lvl5pPr>
              <a:defRPr>
                <a:latin typeface="Poppi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BA36-9C21-4CEF-8BF3-6565C9A5E930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80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US" sz="4000" kern="1200" dirty="0" smtClean="0">
                <a:solidFill>
                  <a:srgbClr val="FF6738"/>
                </a:solidFill>
                <a:latin typeface="Poppins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829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187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22950"/>
                </a:solidFill>
                <a:latin typeface="Poppin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rgbClr val="022950"/>
                </a:solidFill>
                <a:latin typeface="Poppin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BA36-9C21-4CEF-8BF3-6565C9A5E930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68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BA36-9C21-4CEF-8BF3-6565C9A5E930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46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22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4BA36-9C21-4CEF-8BF3-6565C9A5E930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02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4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FF6738"/>
          </a:solidFill>
          <a:latin typeface="Poppins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22950"/>
          </a:solidFill>
          <a:latin typeface="Poppins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oppins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oppins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4978" cy="685632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9689" y="35719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rgbClr val="022950"/>
                </a:solidFill>
                <a:latin typeface="Poppins"/>
              </a:rPr>
              <a:t>Generic Function in CPP</a:t>
            </a:r>
            <a:endParaRPr lang="en-IN" b="1" dirty="0">
              <a:solidFill>
                <a:srgbClr val="022950"/>
              </a:solidFill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10094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3031" y="365125"/>
            <a:ext cx="10515600" cy="1325563"/>
          </a:xfrm>
        </p:spPr>
        <p:txBody>
          <a:bodyPr anchor="t"/>
          <a:lstStyle/>
          <a:p>
            <a:pPr lvl="0"/>
            <a:r>
              <a:rPr lang="en-US" sz="3500" b="1" dirty="0"/>
              <a:t>Objectives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515155" y="1690688"/>
            <a:ext cx="10515600" cy="4351338"/>
          </a:xfrm>
        </p:spPr>
        <p:txBody>
          <a:bodyPr/>
          <a:lstStyle/>
          <a:p>
            <a:pPr marL="0" indent="0">
              <a:lnSpc>
                <a:spcPct val="200000"/>
              </a:lnSpc>
              <a:spcBef>
                <a:spcPts val="558"/>
              </a:spcBef>
              <a:buNone/>
            </a:pPr>
            <a:r>
              <a:rPr lang="en-US" sz="2400" b="1" dirty="0"/>
              <a:t>At the end of this session you will understand:</a:t>
            </a:r>
          </a:p>
          <a:p>
            <a:pPr lvl="1">
              <a:lnSpc>
                <a:spcPct val="200000"/>
              </a:lnSpc>
              <a:spcBef>
                <a:spcPts val="479"/>
              </a:spcBef>
              <a:buClr>
                <a:srgbClr val="FF6738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22950"/>
                </a:solidFill>
              </a:rPr>
              <a:t> </a:t>
            </a:r>
            <a:r>
              <a:rPr lang="en-US" sz="2400" dirty="0" smtClean="0"/>
              <a:t>Generic </a:t>
            </a:r>
            <a:r>
              <a:rPr lang="en-US" sz="2400" dirty="0"/>
              <a:t>function</a:t>
            </a:r>
          </a:p>
          <a:p>
            <a:pPr lvl="2">
              <a:lnSpc>
                <a:spcPct val="150000"/>
              </a:lnSpc>
              <a:spcBef>
                <a:spcPts val="400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sz="2200" dirty="0" smtClean="0"/>
              <a:t>Introduction </a:t>
            </a:r>
            <a:r>
              <a:rPr lang="en-US" sz="2200" dirty="0"/>
              <a:t>of Template in generic function</a:t>
            </a:r>
          </a:p>
          <a:p>
            <a:pPr lvl="2">
              <a:lnSpc>
                <a:spcPct val="150000"/>
              </a:lnSpc>
              <a:spcBef>
                <a:spcPts val="400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sz="2200" dirty="0"/>
              <a:t>Swapping of numbers using generic </a:t>
            </a:r>
            <a:r>
              <a:rPr lang="en-US" sz="2200" dirty="0" smtClean="0"/>
              <a:t>function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5119937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3031" y="365125"/>
            <a:ext cx="10515600" cy="1325563"/>
          </a:xfrm>
        </p:spPr>
        <p:txBody>
          <a:bodyPr anchor="t">
            <a:normAutofit/>
          </a:bodyPr>
          <a:lstStyle/>
          <a:p>
            <a:pPr lvl="0"/>
            <a:r>
              <a:rPr lang="en-US" sz="3500" b="1" dirty="0"/>
              <a:t>Generic Function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476518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558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 generic function defines a general set of operations that will be applied to various types of data.</a:t>
            </a:r>
          </a:p>
          <a:p>
            <a:pPr>
              <a:lnSpc>
                <a:spcPct val="150000"/>
              </a:lnSpc>
              <a:spcBef>
                <a:spcPts val="558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Through a generic function, a single general procedure can be applied to a wide range of data.</a:t>
            </a:r>
          </a:p>
          <a:p>
            <a:pPr>
              <a:lnSpc>
                <a:spcPct val="150000"/>
              </a:lnSpc>
              <a:spcBef>
                <a:spcPts val="558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sz="2200" b="1" dirty="0">
                <a:solidFill>
                  <a:schemeClr val="tx1"/>
                </a:solidFill>
              </a:rPr>
              <a:t>For example-Swapping</a:t>
            </a:r>
          </a:p>
          <a:p>
            <a:pPr lvl="2">
              <a:lnSpc>
                <a:spcPct val="150000"/>
              </a:lnSpc>
              <a:spcBef>
                <a:spcPts val="400"/>
              </a:spcBef>
              <a:buClr>
                <a:srgbClr val="FF6738"/>
              </a:buClr>
              <a:buSzPct val="120000"/>
              <a:buFont typeface="Wingdings" panose="05000000000000000000" pitchFamily="2" charset="2"/>
              <a:buChar char="ü"/>
            </a:pPr>
            <a:r>
              <a:rPr lang="en-US" sz="2200" dirty="0"/>
              <a:t>Can swap integer, floating points or characters.</a:t>
            </a:r>
          </a:p>
          <a:p>
            <a:pPr>
              <a:lnSpc>
                <a:spcPct val="150000"/>
              </a:lnSpc>
              <a:spcBef>
                <a:spcPts val="558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By creating a generic function, you can define the nature of the algorithm, independent of any data.</a:t>
            </a:r>
          </a:p>
          <a:p>
            <a:pPr>
              <a:lnSpc>
                <a:spcPct val="150000"/>
              </a:lnSpc>
              <a:spcBef>
                <a:spcPts val="558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 generic function is created using the keyword </a:t>
            </a:r>
            <a:r>
              <a:rPr lang="en-US" sz="2200" b="1" dirty="0">
                <a:solidFill>
                  <a:schemeClr val="tx1"/>
                </a:solidFill>
              </a:rPr>
              <a:t>template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685086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title" idx="4294967295"/>
          </p:nvPr>
        </p:nvSpPr>
        <p:spPr>
          <a:xfrm>
            <a:off x="141667" y="378004"/>
            <a:ext cx="10515600" cy="1325563"/>
          </a:xfrm>
        </p:spPr>
        <p:txBody>
          <a:bodyPr anchor="t">
            <a:normAutofit/>
          </a:bodyPr>
          <a:lstStyle/>
          <a:p>
            <a:pPr lvl="0"/>
            <a:r>
              <a:rPr lang="en-US" sz="3500" b="1" dirty="0"/>
              <a:t>Introduction-Template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type="body" idx="4294967295"/>
          </p:nvPr>
        </p:nvSpPr>
        <p:spPr>
          <a:xfrm>
            <a:off x="518374" y="1600200"/>
            <a:ext cx="9762186" cy="4525963"/>
          </a:xfrm>
        </p:spPr>
        <p:txBody>
          <a:bodyPr/>
          <a:lstStyle/>
          <a:p>
            <a:pPr marL="0" indent="0">
              <a:spcBef>
                <a:spcPts val="558"/>
              </a:spcBef>
              <a:buNone/>
            </a:pPr>
            <a:r>
              <a:rPr lang="en-US" sz="2800" b="1" dirty="0" smtClean="0"/>
              <a:t>Template</a:t>
            </a:r>
          </a:p>
          <a:p>
            <a:pPr marL="0" indent="0">
              <a:spcBef>
                <a:spcPts val="558"/>
              </a:spcBef>
              <a:buNone/>
            </a:pPr>
            <a:endParaRPr lang="en-US" sz="2800" b="1" dirty="0"/>
          </a:p>
          <a:p>
            <a:pPr lvl="1">
              <a:lnSpc>
                <a:spcPct val="100000"/>
              </a:lnSpc>
              <a:spcBef>
                <a:spcPts val="479"/>
              </a:spcBef>
              <a:buClr>
                <a:srgbClr val="FF6738"/>
              </a:buClr>
              <a:buSzPct val="120000"/>
              <a:buFont typeface="Arial" pitchFamily="32"/>
            </a:pPr>
            <a:r>
              <a:rPr lang="en-US" sz="2400" dirty="0"/>
              <a:t>Templates  involves writing code in a way that is independent of any particular type</a:t>
            </a:r>
            <a:r>
              <a:rPr lang="en-US" sz="2400" dirty="0" smtClean="0"/>
              <a:t>.</a:t>
            </a:r>
          </a:p>
          <a:p>
            <a:pPr lvl="1">
              <a:lnSpc>
                <a:spcPct val="150000"/>
              </a:lnSpc>
              <a:spcBef>
                <a:spcPts val="479"/>
              </a:spcBef>
              <a:buClr>
                <a:srgbClr val="FF6738"/>
              </a:buClr>
              <a:buSzPct val="120000"/>
              <a:buFont typeface="Arial" pitchFamily="32"/>
            </a:pPr>
            <a:endParaRPr lang="en-US" sz="2400" dirty="0"/>
          </a:p>
          <a:p>
            <a:pPr lvl="1">
              <a:lnSpc>
                <a:spcPct val="100000"/>
              </a:lnSpc>
              <a:spcBef>
                <a:spcPts val="479"/>
              </a:spcBef>
              <a:buClr>
                <a:srgbClr val="FF6738"/>
              </a:buClr>
              <a:buSzPct val="120000"/>
              <a:buFont typeface="Arial" pitchFamily="32"/>
            </a:pPr>
            <a:r>
              <a:rPr lang="en-US" sz="2400" dirty="0"/>
              <a:t>A template is a blueprint or formula for creating a generic class or a function.</a:t>
            </a:r>
          </a:p>
        </p:txBody>
      </p:sp>
    </p:spTree>
    <p:extLst>
      <p:ext uri="{BB962C8B-B14F-4D97-AF65-F5344CB8AC3E}">
        <p14:creationId xmlns:p14="http://schemas.microsoft.com/office/powerpoint/2010/main" val="25804497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title" idx="4294967295"/>
          </p:nvPr>
        </p:nvSpPr>
        <p:spPr>
          <a:xfrm>
            <a:off x="128788" y="364789"/>
            <a:ext cx="10515600" cy="1325563"/>
          </a:xfrm>
        </p:spPr>
        <p:txBody>
          <a:bodyPr anchor="t">
            <a:normAutofit/>
          </a:bodyPr>
          <a:lstStyle/>
          <a:p>
            <a:pPr lvl="0"/>
            <a:r>
              <a:rPr lang="en-US" sz="3500" b="1" dirty="0"/>
              <a:t>Introduction-Template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type="body" idx="4294967295"/>
          </p:nvPr>
        </p:nvSpPr>
        <p:spPr>
          <a:xfrm>
            <a:off x="0" y="1600200"/>
            <a:ext cx="10644388" cy="4525963"/>
          </a:xfrm>
        </p:spPr>
        <p:txBody>
          <a:bodyPr>
            <a:normAutofit/>
          </a:bodyPr>
          <a:lstStyle/>
          <a:p>
            <a:pPr marL="457200" lvl="1" indent="0">
              <a:spcBef>
                <a:spcPts val="479"/>
              </a:spcBef>
              <a:buNone/>
            </a:pPr>
            <a:r>
              <a:rPr lang="en-US" sz="2600" b="1" dirty="0">
                <a:solidFill>
                  <a:srgbClr val="022950"/>
                </a:solidFill>
              </a:rPr>
              <a:t>Syntax-</a:t>
            </a:r>
          </a:p>
          <a:p>
            <a:pPr marL="465120">
              <a:spcBef>
                <a:spcPts val="558"/>
              </a:spcBef>
              <a:buNone/>
            </a:pPr>
            <a:r>
              <a:rPr lang="en-US" sz="2000" dirty="0" smtClean="0"/>
              <a:t>               </a:t>
            </a:r>
          </a:p>
          <a:p>
            <a:pPr marL="465120">
              <a:spcBef>
                <a:spcPts val="558"/>
              </a:spcBef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</a:t>
            </a:r>
            <a:r>
              <a:rPr lang="en-US" sz="2200" dirty="0" smtClean="0"/>
              <a:t>template </a:t>
            </a:r>
            <a:r>
              <a:rPr lang="en-US" sz="2200" dirty="0"/>
              <a:t>&lt;class </a:t>
            </a:r>
            <a:r>
              <a:rPr lang="en-US" sz="2200" dirty="0" err="1"/>
              <a:t>Ttype</a:t>
            </a:r>
            <a:r>
              <a:rPr lang="en-US" sz="2200" dirty="0"/>
              <a:t>&gt; ret-type </a:t>
            </a:r>
            <a:r>
              <a:rPr lang="en-US" sz="2200" dirty="0" err="1"/>
              <a:t>func</a:t>
            </a:r>
            <a:r>
              <a:rPr lang="en-US" sz="2200" dirty="0"/>
              <a:t>-name(parameter list)</a:t>
            </a:r>
          </a:p>
          <a:p>
            <a:pPr marL="465120">
              <a:spcBef>
                <a:spcPts val="558"/>
              </a:spcBef>
              <a:buNone/>
            </a:pPr>
            <a:r>
              <a:rPr lang="en-US" sz="2200" dirty="0" smtClean="0"/>
              <a:t>              {</a:t>
            </a:r>
            <a:endParaRPr lang="en-US" sz="2200" dirty="0"/>
          </a:p>
          <a:p>
            <a:pPr marL="465120">
              <a:spcBef>
                <a:spcPts val="558"/>
              </a:spcBef>
              <a:buNone/>
            </a:pPr>
            <a:r>
              <a:rPr lang="en-US" sz="2200" dirty="0"/>
              <a:t>       </a:t>
            </a:r>
            <a:r>
              <a:rPr lang="en-US" sz="2200" dirty="0" smtClean="0"/>
              <a:t>               // </a:t>
            </a:r>
            <a:r>
              <a:rPr lang="en-US" sz="2200" dirty="0"/>
              <a:t>body of function</a:t>
            </a:r>
          </a:p>
          <a:p>
            <a:pPr marL="465120">
              <a:spcBef>
                <a:spcPts val="558"/>
              </a:spcBef>
              <a:buNone/>
            </a:pPr>
            <a:r>
              <a:rPr lang="en-US" sz="2200" dirty="0" smtClean="0"/>
              <a:t>              }</a:t>
            </a:r>
          </a:p>
          <a:p>
            <a:pPr marL="465120">
              <a:spcBef>
                <a:spcPts val="558"/>
              </a:spcBef>
              <a:buNone/>
            </a:pPr>
            <a:endParaRPr lang="en-US" sz="2000" dirty="0"/>
          </a:p>
          <a:p>
            <a:pPr marL="465120">
              <a:spcBef>
                <a:spcPts val="558"/>
              </a:spcBef>
              <a:buNone/>
            </a:pPr>
            <a:endParaRPr lang="en-US" sz="2000" dirty="0" smtClean="0"/>
          </a:p>
          <a:p>
            <a:pPr lvl="1">
              <a:lnSpc>
                <a:spcPct val="100000"/>
              </a:lnSpc>
              <a:spcBef>
                <a:spcPts val="479"/>
              </a:spcBef>
              <a:buClr>
                <a:srgbClr val="FF6738"/>
              </a:buClr>
              <a:buSzPct val="120000"/>
              <a:buFont typeface="Arial" pitchFamily="32"/>
            </a:pPr>
            <a:r>
              <a:rPr lang="en-US" dirty="0" err="1"/>
              <a:t>Ttype</a:t>
            </a:r>
            <a:r>
              <a:rPr lang="en-US" dirty="0"/>
              <a:t> is a placeholder name for a data type used by the function. This name may be used within the function definition</a:t>
            </a:r>
            <a:r>
              <a:rPr lang="en-US" dirty="0" smtClean="0"/>
              <a:t>.</a:t>
            </a:r>
          </a:p>
          <a:p>
            <a:pPr marL="457189" lvl="1" indent="0">
              <a:spcBef>
                <a:spcPts val="479"/>
              </a:spcBef>
              <a:buNone/>
            </a:pPr>
            <a:endParaRPr lang="en-US" dirty="0">
              <a:solidFill>
                <a:srgbClr val="0229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81789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64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-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new-theme</Template>
  <TotalTime>168</TotalTime>
  <Words>194</Words>
  <Application>Microsoft Office PowerPoint</Application>
  <PresentationFormat>Widescreen</PresentationFormat>
  <Paragraphs>33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Poppins</vt:lpstr>
      <vt:lpstr>Wingdings</vt:lpstr>
      <vt:lpstr>new-theme</vt:lpstr>
      <vt:lpstr>Generic Function in CPP</vt:lpstr>
      <vt:lpstr>Objectives</vt:lpstr>
      <vt:lpstr>Generic Function</vt:lpstr>
      <vt:lpstr>Introduction-Template</vt:lpstr>
      <vt:lpstr>Introduction-Template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</dc:creator>
  <cp:lastModifiedBy>nikhil</cp:lastModifiedBy>
  <cp:revision>48</cp:revision>
  <dcterms:created xsi:type="dcterms:W3CDTF">2020-04-18T11:39:49Z</dcterms:created>
  <dcterms:modified xsi:type="dcterms:W3CDTF">2020-04-22T13:26:32Z</dcterms:modified>
</cp:coreProperties>
</file>