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5" r:id="rId9"/>
    <p:sldId id="277" r:id="rId10"/>
    <p:sldId id="279" r:id="rId11"/>
    <p:sldId id="281" r:id="rId12"/>
    <p:sldId id="282" r:id="rId13"/>
    <p:sldId id="28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950"/>
    <a:srgbClr val="FF6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0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8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59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22950"/>
                </a:solidFill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53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4000" kern="120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9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1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0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2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28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47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0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22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BA36-9C21-4CEF-8BF3-6565C9A5E930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6738"/>
          </a:solidFill>
          <a:latin typeface="Poppin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22950"/>
          </a:solidFill>
          <a:latin typeface="Poppin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/>
              <a:t>CPP </a:t>
            </a:r>
            <a:r>
              <a:rPr lang="en-IN" b="1" smtClean="0"/>
              <a:t>Classes </a:t>
            </a:r>
            <a:r>
              <a:rPr lang="en-IN" b="1" dirty="0" smtClean="0"/>
              <a:t>&amp; 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3000" dirty="0">
                <a:solidFill>
                  <a:schemeClr val="bg1"/>
                </a:solidFill>
              </a:rPr>
              <a:t>Accessing class members using object.</a:t>
            </a:r>
            <a:r>
              <a:rPr lang="en-US" sz="3000" dirty="0"/>
              <a:t/>
            </a:r>
            <a:br>
              <a:rPr lang="en-US" sz="3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6738"/>
              </a:buClr>
              <a:buSzPct val="120000"/>
            </a:pPr>
            <a:r>
              <a:rPr lang="en-US" sz="2200" dirty="0">
                <a:solidFill>
                  <a:schemeClr val="tx1"/>
                </a:solidFill>
              </a:rPr>
              <a:t>The public data members of objects of a class can be accessed using the direct member access operator </a:t>
            </a:r>
            <a:r>
              <a:rPr lang="en-US" sz="2200" dirty="0" smtClean="0">
                <a:solidFill>
                  <a:schemeClr val="tx1"/>
                </a:solidFill>
              </a:rPr>
              <a:t>(.)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 smtClean="0"/>
              <a:t>Syntax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              Object_name.datamember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              </a:t>
            </a:r>
            <a:r>
              <a:rPr lang="en-US" sz="2200" dirty="0" err="1">
                <a:solidFill>
                  <a:schemeClr val="tx1"/>
                </a:solidFill>
              </a:rPr>
              <a:t>Object_name.memberfun</a:t>
            </a:r>
            <a:r>
              <a:rPr lang="en-US" sz="2200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          emp.Id;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          </a:t>
            </a:r>
            <a:r>
              <a:rPr lang="en-US" sz="2200" dirty="0" err="1" smtClean="0">
                <a:solidFill>
                  <a:schemeClr val="tx1"/>
                </a:solidFill>
              </a:rPr>
              <a:t>emp.Set_rollno</a:t>
            </a:r>
            <a:r>
              <a:rPr lang="en-US" sz="2200" dirty="0" smtClean="0">
                <a:solidFill>
                  <a:schemeClr val="tx1"/>
                </a:solidFill>
              </a:rPr>
              <a:t>(1);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          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2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0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Demo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16710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Create a class for Employee having Class members as </a:t>
            </a:r>
            <a:r>
              <a:rPr lang="en-US" sz="2400" b="1" dirty="0" smtClean="0"/>
              <a:t>follows-</a:t>
            </a:r>
          </a:p>
          <a:p>
            <a:pPr marL="0" indent="0">
              <a:buNone/>
            </a:pPr>
            <a:endParaRPr lang="en-US" sz="2400" b="1" dirty="0" smtClean="0"/>
          </a:p>
          <a:p>
            <a:pPr lvl="1">
              <a:buClr>
                <a:srgbClr val="FF6738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22950"/>
                </a:solidFill>
              </a:rPr>
              <a:t> Data </a:t>
            </a:r>
            <a:r>
              <a:rPr lang="en-US" b="1" dirty="0" smtClean="0">
                <a:solidFill>
                  <a:srgbClr val="022950"/>
                </a:solidFill>
              </a:rPr>
              <a:t>Members</a:t>
            </a:r>
          </a:p>
          <a:p>
            <a:pPr lvl="2">
              <a:buClr>
                <a:srgbClr val="FF6738"/>
              </a:buClr>
            </a:pPr>
            <a:r>
              <a:rPr lang="en-US" dirty="0"/>
              <a:t>Id, </a:t>
            </a:r>
            <a:r>
              <a:rPr lang="en-US" dirty="0" smtClean="0"/>
              <a:t>Name</a:t>
            </a:r>
          </a:p>
          <a:p>
            <a:pPr lvl="2">
              <a:buClr>
                <a:srgbClr val="FF6738"/>
              </a:buClr>
            </a:pPr>
            <a:endParaRPr lang="en-US" dirty="0"/>
          </a:p>
          <a:p>
            <a:pPr lvl="1">
              <a:buClr>
                <a:srgbClr val="FF6738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22950"/>
                </a:solidFill>
              </a:rPr>
              <a:t> Member </a:t>
            </a:r>
            <a:r>
              <a:rPr lang="en-US" b="1" dirty="0" smtClean="0">
                <a:solidFill>
                  <a:srgbClr val="022950"/>
                </a:solidFill>
              </a:rPr>
              <a:t>functions</a:t>
            </a:r>
          </a:p>
          <a:p>
            <a:pPr marL="0" indent="0">
              <a:buNone/>
            </a:pPr>
            <a:r>
              <a:rPr lang="en-US" sz="2000" dirty="0" smtClean="0"/>
              <a:t>                     </a:t>
            </a:r>
            <a:r>
              <a:rPr lang="en-US" sz="2000" dirty="0">
                <a:solidFill>
                  <a:schemeClr val="tx1"/>
                </a:solidFill>
              </a:rPr>
              <a:t>void </a:t>
            </a:r>
            <a:r>
              <a:rPr lang="en-US" sz="2000" dirty="0" err="1">
                <a:solidFill>
                  <a:schemeClr val="tx1"/>
                </a:solidFill>
              </a:rPr>
              <a:t>Set_id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void </a:t>
            </a:r>
            <a:r>
              <a:rPr lang="en-US" sz="2000" dirty="0" err="1">
                <a:solidFill>
                  <a:schemeClr val="tx1"/>
                </a:solidFill>
              </a:rPr>
              <a:t>Set_name</a:t>
            </a:r>
            <a:r>
              <a:rPr lang="en-US" sz="2000" dirty="0">
                <a:solidFill>
                  <a:schemeClr val="tx1"/>
                </a:solidFill>
              </a:rPr>
              <a:t>(char*);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Get_rollno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char* </a:t>
            </a:r>
            <a:r>
              <a:rPr lang="en-US" sz="2000" dirty="0" err="1">
                <a:solidFill>
                  <a:schemeClr val="tx1"/>
                </a:solidFill>
              </a:rPr>
              <a:t>Get_name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</a:t>
            </a:r>
            <a:r>
              <a:rPr lang="en-US" sz="2000" dirty="0" smtClean="0">
                <a:solidFill>
                  <a:schemeClr val="tx1"/>
                </a:solidFill>
              </a:rPr>
              <a:t>void </a:t>
            </a:r>
            <a:r>
              <a:rPr lang="en-US" sz="2000" dirty="0">
                <a:solidFill>
                  <a:schemeClr val="tx1"/>
                </a:solidFill>
              </a:rPr>
              <a:t>Display();   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7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What is an Array of Objects?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84" y="1500306"/>
            <a:ext cx="10700657" cy="4728173"/>
          </a:xfrm>
        </p:spPr>
        <p:txBody>
          <a:bodyPr>
            <a:noAutofit/>
          </a:bodyPr>
          <a:lstStyle/>
          <a:p>
            <a:pPr>
              <a:buClr>
                <a:srgbClr val="FF6738"/>
              </a:buClr>
            </a:pPr>
            <a:r>
              <a:rPr lang="en-US" sz="2000" dirty="0">
                <a:solidFill>
                  <a:schemeClr val="tx1"/>
                </a:solidFill>
              </a:rPr>
              <a:t>Collection of same type of object in one unit.</a:t>
            </a:r>
          </a:p>
          <a:p>
            <a:pPr marL="0" indent="0">
              <a:buNone/>
            </a:pPr>
            <a:r>
              <a:rPr lang="en-US" sz="2000" b="1" dirty="0"/>
              <a:t>Syntax-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class_name </a:t>
            </a:r>
            <a:r>
              <a:rPr lang="en-US" sz="2000" dirty="0" err="1">
                <a:solidFill>
                  <a:schemeClr val="tx1"/>
                </a:solidFill>
              </a:rPr>
              <a:t>object_name</a:t>
            </a:r>
            <a:r>
              <a:rPr lang="en-US" sz="2000" dirty="0">
                <a:solidFill>
                  <a:schemeClr val="tx1"/>
                </a:solidFill>
              </a:rPr>
              <a:t>[size</a:t>
            </a:r>
            <a:r>
              <a:rPr lang="en-US" sz="2000" dirty="0" smtClean="0">
                <a:solidFill>
                  <a:schemeClr val="tx1"/>
                </a:solidFill>
              </a:rPr>
              <a:t>];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E.g</a:t>
            </a:r>
            <a:r>
              <a:rPr lang="en-US" sz="2000" b="1" dirty="0"/>
              <a:t>.-Employee class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class Employee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private: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Id;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char Name[20];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public: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void </a:t>
            </a:r>
            <a:r>
              <a:rPr lang="en-US" sz="2000" dirty="0" err="1">
                <a:solidFill>
                  <a:schemeClr val="tx1"/>
                </a:solidFill>
              </a:rPr>
              <a:t>Get_data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 void Display();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7128" y="2787232"/>
            <a:ext cx="4800600" cy="1354217"/>
          </a:xfrm>
          <a:prstGeom prst="rect">
            <a:avLst/>
          </a:prstGeom>
          <a:noFill/>
          <a:ln>
            <a:solidFill>
              <a:srgbClr val="0229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/>
              </a:rPr>
              <a:t>Array of object for Employee class is-</a:t>
            </a:r>
          </a:p>
          <a:p>
            <a:r>
              <a:rPr lang="en-US" sz="2000" dirty="0">
                <a:latin typeface="Poppins"/>
              </a:rPr>
              <a:t>          Employee emp[10];</a:t>
            </a:r>
          </a:p>
          <a:p>
            <a:r>
              <a:rPr lang="en-US" sz="2000" dirty="0" smtClean="0">
                <a:latin typeface="Poppins"/>
              </a:rPr>
              <a:t>i.e</a:t>
            </a:r>
            <a:r>
              <a:rPr lang="en-US" sz="2000" dirty="0">
                <a:latin typeface="Poppins"/>
              </a:rPr>
              <a:t>. It is collection of 10 employee data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333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0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Demo-Array of objects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Create </a:t>
            </a:r>
            <a:r>
              <a:rPr lang="en-US" sz="2000" dirty="0" smtClean="0">
                <a:solidFill>
                  <a:schemeClr val="tx1"/>
                </a:solidFill>
              </a:rPr>
              <a:t>a class for Employee having Class members as </a:t>
            </a:r>
            <a:r>
              <a:rPr lang="en-US" sz="2000" dirty="0" smtClean="0">
                <a:solidFill>
                  <a:schemeClr val="tx1"/>
                </a:solidFill>
              </a:rPr>
              <a:t>follows -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Clr>
                <a:srgbClr val="FF6738"/>
              </a:buClr>
            </a:pPr>
            <a:r>
              <a:rPr lang="en-US" sz="2000" b="1" dirty="0">
                <a:solidFill>
                  <a:srgbClr val="022950"/>
                </a:solidFill>
                <a:latin typeface="Poppins"/>
              </a:rPr>
              <a:t>Data Members</a:t>
            </a:r>
          </a:p>
          <a:p>
            <a:pPr lvl="2">
              <a:buClr>
                <a:srgbClr val="FF6738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Poppins"/>
              </a:rPr>
              <a:t>Id, </a:t>
            </a:r>
            <a:r>
              <a:rPr lang="en-US" dirty="0" smtClean="0">
                <a:latin typeface="Poppins"/>
              </a:rPr>
              <a:t>Name</a:t>
            </a:r>
          </a:p>
          <a:p>
            <a:pPr marL="914400" lvl="2" indent="0">
              <a:buClr>
                <a:srgbClr val="FF6738"/>
              </a:buClr>
              <a:buNone/>
            </a:pPr>
            <a:endParaRPr lang="en-US" dirty="0">
              <a:latin typeface="Poppins"/>
            </a:endParaRPr>
          </a:p>
          <a:p>
            <a:pPr lvl="1">
              <a:buClr>
                <a:srgbClr val="FF6738"/>
              </a:buClr>
            </a:pPr>
            <a:r>
              <a:rPr lang="en-US" sz="2000" b="1" dirty="0">
                <a:solidFill>
                  <a:srgbClr val="022950"/>
                </a:solidFill>
                <a:latin typeface="Poppins"/>
              </a:rPr>
              <a:t>Member functions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           void </a:t>
            </a:r>
            <a:r>
              <a:rPr lang="en-US" sz="2000" dirty="0" err="1" smtClean="0">
                <a:solidFill>
                  <a:schemeClr val="tx1"/>
                </a:solidFill>
              </a:rPr>
              <a:t>Get_data</a:t>
            </a:r>
            <a:r>
              <a:rPr lang="en-US" sz="2000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   </a:t>
            </a:r>
            <a:r>
              <a:rPr lang="en-US" sz="2000" dirty="0" smtClean="0">
                <a:solidFill>
                  <a:schemeClr val="tx1"/>
                </a:solidFill>
              </a:rPr>
              <a:t>void </a:t>
            </a:r>
            <a:r>
              <a:rPr lang="en-US" sz="2000" dirty="0" smtClean="0">
                <a:solidFill>
                  <a:schemeClr val="tx1"/>
                </a:solidFill>
              </a:rPr>
              <a:t>Display</a:t>
            </a:r>
            <a:r>
              <a:rPr lang="en-US" sz="2000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Create </a:t>
            </a:r>
            <a:r>
              <a:rPr lang="en-US" sz="2000" dirty="0" smtClean="0">
                <a:solidFill>
                  <a:schemeClr val="tx1"/>
                </a:solidFill>
              </a:rPr>
              <a:t>records of at least 5 Employees and  display it in Tabular form.</a:t>
            </a:r>
          </a:p>
        </p:txBody>
      </p:sp>
    </p:spTree>
    <p:extLst>
      <p:ext uri="{BB962C8B-B14F-4D97-AF65-F5344CB8AC3E}">
        <p14:creationId xmlns:p14="http://schemas.microsoft.com/office/powerpoint/2010/main" val="400654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29" y="18127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At the end of this session you will understand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15562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z="3500" b="1" dirty="0" smtClean="0"/>
              <a:t>Objectives</a:t>
            </a:r>
            <a:endParaRPr lang="en-IN" sz="3500" b="1" dirty="0"/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1240971" y="2514115"/>
            <a:ext cx="10576469" cy="4040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22950"/>
                </a:solidFill>
                <a:latin typeface="Poppins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oppi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00000"/>
              </a:lnSpc>
              <a:buClr>
                <a:srgbClr val="FF6738"/>
              </a:buClr>
              <a:buSzPct val="125000"/>
            </a:pPr>
            <a:r>
              <a:rPr lang="en-US" sz="2400" dirty="0">
                <a:solidFill>
                  <a:schemeClr val="tx1"/>
                </a:solidFill>
              </a:rPr>
              <a:t>What is Class and </a:t>
            </a:r>
            <a:r>
              <a:rPr lang="en-US" sz="2400" dirty="0" smtClean="0">
                <a:solidFill>
                  <a:schemeClr val="tx1"/>
                </a:solidFill>
              </a:rPr>
              <a:t>Object?</a:t>
            </a:r>
          </a:p>
          <a:p>
            <a:pPr fontAlgn="ctr">
              <a:lnSpc>
                <a:spcPct val="100000"/>
              </a:lnSpc>
              <a:buClr>
                <a:srgbClr val="FF6738"/>
              </a:buClr>
              <a:buSzPct val="125000"/>
            </a:pPr>
            <a:r>
              <a:rPr lang="en-US" sz="2400" dirty="0" smtClean="0">
                <a:solidFill>
                  <a:schemeClr val="tx1"/>
                </a:solidFill>
              </a:rPr>
              <a:t>Class </a:t>
            </a:r>
            <a:r>
              <a:rPr lang="en-US" sz="2400" dirty="0">
                <a:solidFill>
                  <a:schemeClr val="tx1"/>
                </a:solidFill>
              </a:rPr>
              <a:t>Declaration   </a:t>
            </a:r>
            <a:endParaRPr lang="en-US" sz="2400" dirty="0" smtClean="0">
              <a:solidFill>
                <a:schemeClr val="tx1"/>
              </a:solidFill>
            </a:endParaRPr>
          </a:p>
          <a:p>
            <a:pPr fontAlgn="ctr">
              <a:lnSpc>
                <a:spcPct val="100000"/>
              </a:lnSpc>
              <a:buClr>
                <a:srgbClr val="FF6738"/>
              </a:buClr>
              <a:buSzPct val="125000"/>
            </a:pPr>
            <a:r>
              <a:rPr lang="en-US" sz="2400" dirty="0" smtClean="0">
                <a:solidFill>
                  <a:schemeClr val="tx1"/>
                </a:solidFill>
              </a:rPr>
              <a:t>Object Creation  </a:t>
            </a:r>
          </a:p>
          <a:p>
            <a:pPr fontAlgn="ctr">
              <a:lnSpc>
                <a:spcPct val="100000"/>
              </a:lnSpc>
              <a:buClr>
                <a:srgbClr val="FF6738"/>
              </a:buClr>
              <a:buSzPct val="125000"/>
            </a:pPr>
            <a:r>
              <a:rPr lang="en-US" sz="2400" dirty="0" smtClean="0">
                <a:solidFill>
                  <a:schemeClr val="tx1"/>
                </a:solidFill>
              </a:rPr>
              <a:t>Access Modifiers</a:t>
            </a:r>
          </a:p>
          <a:p>
            <a:pPr fontAlgn="ctr">
              <a:lnSpc>
                <a:spcPct val="100000"/>
              </a:lnSpc>
              <a:buClr>
                <a:srgbClr val="FF6738"/>
              </a:buClr>
              <a:buSzPct val="125000"/>
            </a:pPr>
            <a:r>
              <a:rPr lang="en-US" sz="2400" dirty="0" err="1" smtClean="0">
                <a:solidFill>
                  <a:schemeClr val="tx1"/>
                </a:solidFill>
              </a:rPr>
              <a:t>Mutators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 err="1">
                <a:solidFill>
                  <a:schemeClr val="tx1"/>
                </a:solidFill>
              </a:rPr>
              <a:t>A</a:t>
            </a:r>
            <a:r>
              <a:rPr lang="en-US" sz="2400" dirty="0" err="1" smtClean="0">
                <a:solidFill>
                  <a:schemeClr val="tx1"/>
                </a:solidFill>
              </a:rPr>
              <a:t>ccessors</a:t>
            </a:r>
            <a:endParaRPr lang="en-US" sz="2400" dirty="0" smtClean="0">
              <a:solidFill>
                <a:schemeClr val="tx1"/>
              </a:solidFill>
            </a:endParaRPr>
          </a:p>
          <a:p>
            <a:pPr fontAlgn="ctr">
              <a:lnSpc>
                <a:spcPct val="100000"/>
              </a:lnSpc>
              <a:buClr>
                <a:srgbClr val="FF6738"/>
              </a:buClr>
              <a:buSzPct val="125000"/>
            </a:pPr>
            <a:r>
              <a:rPr lang="en-US" sz="2400" dirty="0" smtClean="0">
                <a:solidFill>
                  <a:schemeClr val="tx1"/>
                </a:solidFill>
              </a:rPr>
              <a:t>Class </a:t>
            </a:r>
            <a:r>
              <a:rPr lang="en-US" sz="2400" dirty="0">
                <a:solidFill>
                  <a:schemeClr val="tx1"/>
                </a:solidFill>
              </a:rPr>
              <a:t>without using </a:t>
            </a:r>
            <a:r>
              <a:rPr lang="en-US" sz="2400" dirty="0" err="1" smtClean="0">
                <a:solidFill>
                  <a:schemeClr val="tx1"/>
                </a:solidFill>
              </a:rPr>
              <a:t>Accessors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 err="1">
                <a:solidFill>
                  <a:schemeClr val="tx1"/>
                </a:solidFill>
              </a:rPr>
              <a:t>Mutators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fontAlgn="ctr">
              <a:lnSpc>
                <a:spcPct val="100000"/>
              </a:lnSpc>
              <a:buClr>
                <a:srgbClr val="FF6738"/>
              </a:buClr>
              <a:buSzPct val="125000"/>
            </a:pPr>
            <a:r>
              <a:rPr lang="en-US" sz="2400" dirty="0" smtClean="0">
                <a:solidFill>
                  <a:schemeClr val="tx1"/>
                </a:solidFill>
              </a:rPr>
              <a:t>Array </a:t>
            </a:r>
            <a:r>
              <a:rPr lang="en-US" sz="2400" dirty="0">
                <a:solidFill>
                  <a:schemeClr val="tx1"/>
                </a:solidFill>
              </a:rPr>
              <a:t>of Object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3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740" y="0"/>
            <a:ext cx="11068792" cy="1325563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Class and Object</a:t>
            </a:r>
            <a:endParaRPr lang="en-US" sz="35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7932" y="172259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Class defines a blueprint for a data type and it is user defined data type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To create class using C++, following step to </a:t>
            </a:r>
            <a:r>
              <a:rPr lang="en-US" b="1" dirty="0" smtClean="0"/>
              <a:t>performed</a:t>
            </a:r>
            <a:endParaRPr lang="en-US" b="1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  <a:buClr>
                <a:srgbClr val="FF6738"/>
              </a:buClr>
              <a:buSzPct val="120000"/>
            </a:pPr>
            <a:r>
              <a:rPr lang="en-US" dirty="0">
                <a:latin typeface="Poppins"/>
              </a:rPr>
              <a:t>Class </a:t>
            </a:r>
            <a:r>
              <a:rPr lang="en-US" dirty="0" smtClean="0">
                <a:latin typeface="Poppins"/>
              </a:rPr>
              <a:t>Definition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  <a:buClr>
                <a:srgbClr val="FF6738"/>
              </a:buClr>
              <a:buSzPct val="120000"/>
            </a:pPr>
            <a:r>
              <a:rPr lang="en-US" dirty="0" smtClean="0">
                <a:latin typeface="Poppins"/>
              </a:rPr>
              <a:t>Defining </a:t>
            </a:r>
            <a:r>
              <a:rPr lang="en-US" dirty="0">
                <a:latin typeface="Poppins"/>
              </a:rPr>
              <a:t>Member function from </a:t>
            </a:r>
            <a:r>
              <a:rPr lang="en-US" dirty="0" smtClean="0">
                <a:latin typeface="Poppins"/>
              </a:rPr>
              <a:t>class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  <a:buClr>
                <a:srgbClr val="FF6738"/>
              </a:buClr>
              <a:buSzPct val="120000"/>
            </a:pPr>
            <a:r>
              <a:rPr lang="en-US" dirty="0" smtClean="0">
                <a:latin typeface="Poppins"/>
              </a:rPr>
              <a:t>Defining Object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  <a:buClr>
                <a:srgbClr val="FF6738"/>
              </a:buClr>
              <a:buSzPct val="120000"/>
            </a:pPr>
            <a:r>
              <a:rPr lang="en-US" dirty="0" smtClean="0">
                <a:latin typeface="Poppins"/>
              </a:rPr>
              <a:t>Accessing </a:t>
            </a:r>
            <a:r>
              <a:rPr lang="en-US" dirty="0">
                <a:latin typeface="Poppins"/>
              </a:rPr>
              <a:t>class members using object.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b="1" dirty="0" smtClean="0"/>
              <a:t>Class Definition</a:t>
            </a:r>
            <a:endParaRPr lang="en-IN" sz="3500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9221" y="1690688"/>
            <a:ext cx="10605655" cy="4486275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20000"/>
              </a:lnSpc>
              <a:buClr>
                <a:srgbClr val="FF6738"/>
              </a:buClr>
              <a:buSzPct val="120000"/>
            </a:pPr>
            <a:r>
              <a:rPr lang="en-US" sz="2600" dirty="0">
                <a:latin typeface="Poppins"/>
              </a:rPr>
              <a:t>Class definition starts with keyword class followed by the class name, Class body enclosed by a pair of curly braces. A class definition must be followed either by a </a:t>
            </a:r>
            <a:r>
              <a:rPr lang="en-US" sz="2600" dirty="0" smtClean="0">
                <a:latin typeface="Poppins"/>
              </a:rPr>
              <a:t>semicolon.</a:t>
            </a:r>
          </a:p>
          <a:p>
            <a:pPr lvl="1">
              <a:buClr>
                <a:srgbClr val="FF6738"/>
              </a:buClr>
              <a:buSzPct val="120000"/>
            </a:pPr>
            <a:endParaRPr lang="en-US" sz="3200" dirty="0"/>
          </a:p>
          <a:p>
            <a:pPr lvl="1">
              <a:buClr>
                <a:srgbClr val="FF6738"/>
              </a:buClr>
              <a:buSzPct val="120000"/>
            </a:pPr>
            <a:r>
              <a:rPr lang="en-US" sz="2600" b="1" dirty="0" smtClean="0">
                <a:solidFill>
                  <a:srgbClr val="022950"/>
                </a:solidFill>
                <a:latin typeface="Poppins"/>
              </a:rPr>
              <a:t>Syntax- </a:t>
            </a:r>
            <a:endParaRPr lang="en-US" sz="2600" b="1" dirty="0">
              <a:solidFill>
                <a:srgbClr val="022950"/>
              </a:solidFill>
              <a:latin typeface="Poppins"/>
            </a:endParaRPr>
          </a:p>
          <a:p>
            <a:pPr marL="457200" lvl="1" indent="0">
              <a:buNone/>
            </a:pPr>
            <a:r>
              <a:rPr lang="en-US" sz="2600" dirty="0">
                <a:latin typeface="Poppins"/>
              </a:rPr>
              <a:t>                   </a:t>
            </a:r>
            <a:r>
              <a:rPr lang="en-US" sz="2600" dirty="0" smtClean="0">
                <a:latin typeface="Poppins"/>
              </a:rPr>
              <a:t> </a:t>
            </a:r>
            <a:r>
              <a:rPr lang="en-US" sz="2600" dirty="0">
                <a:latin typeface="Poppins"/>
              </a:rPr>
              <a:t>class class_name</a:t>
            </a:r>
          </a:p>
          <a:p>
            <a:pPr marL="457200" lvl="1" indent="0">
              <a:buNone/>
            </a:pPr>
            <a:r>
              <a:rPr lang="en-US" sz="2600" dirty="0">
                <a:latin typeface="Poppins"/>
              </a:rPr>
              <a:t>                     {</a:t>
            </a:r>
          </a:p>
          <a:p>
            <a:pPr marL="457200" lvl="1" indent="0">
              <a:buNone/>
            </a:pPr>
            <a:r>
              <a:rPr lang="en-US" sz="2600" dirty="0">
                <a:latin typeface="Poppins"/>
              </a:rPr>
              <a:t>                        access modifier:</a:t>
            </a:r>
          </a:p>
          <a:p>
            <a:pPr marL="457200" lvl="1" indent="0">
              <a:buNone/>
            </a:pPr>
            <a:r>
              <a:rPr lang="en-US" sz="2600" dirty="0">
                <a:latin typeface="Poppins"/>
              </a:rPr>
              <a:t>                                           declaration code</a:t>
            </a:r>
          </a:p>
          <a:p>
            <a:pPr marL="457200" lvl="1" indent="0">
              <a:buNone/>
            </a:pPr>
            <a:r>
              <a:rPr lang="en-US" sz="2600" dirty="0">
                <a:latin typeface="Poppins"/>
              </a:rPr>
              <a:t>                          access modifier:</a:t>
            </a:r>
          </a:p>
          <a:p>
            <a:pPr marL="457200" lvl="1" indent="0">
              <a:buNone/>
            </a:pPr>
            <a:r>
              <a:rPr lang="en-US" sz="2600" dirty="0">
                <a:latin typeface="Poppins"/>
              </a:rPr>
              <a:t>                                           declaration code</a:t>
            </a:r>
          </a:p>
          <a:p>
            <a:pPr marL="457200" lvl="1" indent="0">
              <a:buNone/>
            </a:pPr>
            <a:r>
              <a:rPr lang="en-US" sz="2600" dirty="0">
                <a:latin typeface="Poppins"/>
              </a:rPr>
              <a:t>                                       </a:t>
            </a:r>
          </a:p>
          <a:p>
            <a:pPr marL="457200" lvl="1" indent="0">
              <a:buNone/>
            </a:pPr>
            <a:r>
              <a:rPr lang="en-US" sz="2600" dirty="0">
                <a:latin typeface="Poppins"/>
              </a:rPr>
              <a:t>                     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9221" y="0"/>
            <a:ext cx="10515600" cy="1325563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Class Definition</a:t>
            </a:r>
            <a:endParaRPr lang="en-IN" sz="35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0927" y="1671078"/>
            <a:ext cx="10515600" cy="484563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b="1" dirty="0" smtClean="0"/>
              <a:t>Example : Employee class</a:t>
            </a:r>
          </a:p>
          <a:p>
            <a:pPr marL="0" indent="0">
              <a:buNone/>
            </a:pPr>
            <a:endParaRPr lang="en-US" sz="3800" b="1" dirty="0"/>
          </a:p>
          <a:p>
            <a:pPr marL="0" indent="0">
              <a:buNone/>
            </a:pPr>
            <a:r>
              <a:rPr lang="en-US" sz="3200" dirty="0" smtClean="0"/>
              <a:t>      </a:t>
            </a:r>
            <a:r>
              <a:rPr lang="en-US" sz="5000" dirty="0" smtClean="0"/>
              <a:t>  </a:t>
            </a:r>
            <a:r>
              <a:rPr lang="en-US" sz="5000" dirty="0" smtClean="0">
                <a:solidFill>
                  <a:schemeClr val="tx1"/>
                </a:solidFill>
              </a:rPr>
              <a:t>  class Employee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smtClean="0">
                <a:solidFill>
                  <a:schemeClr val="tx1"/>
                </a:solidFill>
              </a:rPr>
              <a:t>          { 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smtClean="0">
                <a:solidFill>
                  <a:schemeClr val="tx1"/>
                </a:solidFill>
              </a:rPr>
              <a:t>           private: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smtClean="0">
                <a:solidFill>
                  <a:schemeClr val="tx1"/>
                </a:solidFill>
              </a:rPr>
              <a:t>                   </a:t>
            </a:r>
            <a:r>
              <a:rPr lang="en-US" sz="5000" dirty="0" err="1" smtClean="0">
                <a:solidFill>
                  <a:schemeClr val="tx1"/>
                </a:solidFill>
              </a:rPr>
              <a:t>int</a:t>
            </a:r>
            <a:r>
              <a:rPr lang="en-US" sz="5000" dirty="0" smtClean="0">
                <a:solidFill>
                  <a:schemeClr val="tx1"/>
                </a:solidFill>
              </a:rPr>
              <a:t> Id;</a:t>
            </a:r>
            <a:endParaRPr lang="en-US" sz="5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5000" dirty="0">
                <a:solidFill>
                  <a:schemeClr val="tx1"/>
                </a:solidFill>
              </a:rPr>
              <a:t>                    char Name[20];</a:t>
            </a:r>
            <a:endParaRPr lang="en-US" sz="5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smtClean="0">
                <a:solidFill>
                  <a:schemeClr val="tx1"/>
                </a:solidFill>
              </a:rPr>
              <a:t>           </a:t>
            </a:r>
            <a:r>
              <a:rPr lang="en-US" sz="5000" dirty="0">
                <a:solidFill>
                  <a:schemeClr val="tx1"/>
                </a:solidFill>
              </a:rPr>
              <a:t>public:  </a:t>
            </a:r>
            <a:endParaRPr lang="en-US" sz="5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smtClean="0">
                <a:solidFill>
                  <a:schemeClr val="tx1"/>
                </a:solidFill>
              </a:rPr>
              <a:t>                    void </a:t>
            </a:r>
            <a:r>
              <a:rPr lang="en-US" sz="5000" dirty="0" err="1" smtClean="0">
                <a:solidFill>
                  <a:schemeClr val="tx1"/>
                </a:solidFill>
              </a:rPr>
              <a:t>Set_id</a:t>
            </a:r>
            <a:r>
              <a:rPr lang="en-US" sz="5000" dirty="0" smtClean="0">
                <a:solidFill>
                  <a:schemeClr val="tx1"/>
                </a:solidFill>
              </a:rPr>
              <a:t>(</a:t>
            </a:r>
            <a:r>
              <a:rPr lang="en-US" sz="5000" dirty="0" err="1" smtClean="0">
                <a:solidFill>
                  <a:schemeClr val="tx1"/>
                </a:solidFill>
              </a:rPr>
              <a:t>int</a:t>
            </a:r>
            <a:r>
              <a:rPr lang="en-US" sz="5000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smtClean="0">
                <a:solidFill>
                  <a:schemeClr val="tx1"/>
                </a:solidFill>
              </a:rPr>
              <a:t>                    void </a:t>
            </a:r>
            <a:r>
              <a:rPr lang="en-US" sz="5000" dirty="0" err="1" smtClean="0">
                <a:solidFill>
                  <a:schemeClr val="tx1"/>
                </a:solidFill>
              </a:rPr>
              <a:t>Set_name</a:t>
            </a:r>
            <a:r>
              <a:rPr lang="en-US" sz="5000" dirty="0" smtClean="0">
                <a:solidFill>
                  <a:schemeClr val="tx1"/>
                </a:solidFill>
              </a:rPr>
              <a:t>(char*);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smtClean="0">
                <a:solidFill>
                  <a:schemeClr val="tx1"/>
                </a:solidFill>
              </a:rPr>
              <a:t>                    </a:t>
            </a:r>
            <a:r>
              <a:rPr lang="en-US" sz="5000" dirty="0" err="1" smtClean="0">
                <a:solidFill>
                  <a:schemeClr val="tx1"/>
                </a:solidFill>
              </a:rPr>
              <a:t>int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</a:rPr>
              <a:t>Get_rollno</a:t>
            </a:r>
            <a:r>
              <a:rPr lang="en-US" sz="5000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smtClean="0">
                <a:solidFill>
                  <a:schemeClr val="tx1"/>
                </a:solidFill>
              </a:rPr>
              <a:t>                    char* </a:t>
            </a:r>
            <a:r>
              <a:rPr lang="en-US" sz="5000" dirty="0" err="1" smtClean="0">
                <a:solidFill>
                  <a:schemeClr val="tx1"/>
                </a:solidFill>
              </a:rPr>
              <a:t>Get_name</a:t>
            </a:r>
            <a:r>
              <a:rPr lang="en-US" sz="5000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smtClean="0">
                <a:solidFill>
                  <a:schemeClr val="tx1"/>
                </a:solidFill>
              </a:rPr>
              <a:t>                     void Display();    </a:t>
            </a:r>
          </a:p>
          <a:p>
            <a:pPr marL="0" indent="0">
              <a:buNone/>
            </a:pPr>
            <a:r>
              <a:rPr lang="en-US" sz="5000" dirty="0" smtClean="0">
                <a:solidFill>
                  <a:schemeClr val="tx1"/>
                </a:solidFill>
              </a:rPr>
              <a:t>            };</a:t>
            </a:r>
            <a:endParaRPr lang="en-US" sz="5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4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 smtClean="0"/>
              <a:t>Access Modifiers</a:t>
            </a:r>
            <a:endParaRPr lang="en-IN" sz="3500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6817" y="1475300"/>
            <a:ext cx="11357758" cy="51895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000" dirty="0" smtClean="0">
                <a:solidFill>
                  <a:schemeClr val="tx1"/>
                </a:solidFill>
              </a:rPr>
              <a:t>Data </a:t>
            </a:r>
            <a:r>
              <a:rPr lang="en-US" sz="2000" dirty="0">
                <a:solidFill>
                  <a:schemeClr val="tx1"/>
                </a:solidFill>
              </a:rPr>
              <a:t>hiding is one of the important features of Object Oriented Programming which allows preventing the functions of a program to access directly the internal representation of a class </a:t>
            </a:r>
            <a:r>
              <a:rPr lang="en-US" sz="2000" dirty="0" smtClean="0">
                <a:solidFill>
                  <a:schemeClr val="tx1"/>
                </a:solidFill>
              </a:rPr>
              <a:t>type.</a:t>
            </a:r>
          </a:p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access restriction to the class members is specified by the labeled </a:t>
            </a:r>
            <a:r>
              <a:rPr lang="en-US" sz="2000" b="1" dirty="0">
                <a:solidFill>
                  <a:schemeClr val="tx1"/>
                </a:solidFill>
              </a:rPr>
              <a:t>public, private,</a:t>
            </a:r>
            <a:r>
              <a:rPr lang="en-US" sz="2000" dirty="0">
                <a:solidFill>
                  <a:schemeClr val="tx1"/>
                </a:solidFill>
              </a:rPr>
              <a:t> and </a:t>
            </a:r>
            <a:r>
              <a:rPr lang="en-US" sz="2000" b="1" dirty="0">
                <a:solidFill>
                  <a:schemeClr val="tx1"/>
                </a:solidFill>
              </a:rPr>
              <a:t>protected</a:t>
            </a:r>
            <a:r>
              <a:rPr lang="en-US" sz="2000" dirty="0">
                <a:solidFill>
                  <a:schemeClr val="tx1"/>
                </a:solidFill>
              </a:rPr>
              <a:t> sections within the class body. 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6738"/>
              </a:buClr>
              <a:buSzPct val="120000"/>
            </a:pPr>
            <a:r>
              <a:rPr lang="en-US" sz="2000" dirty="0" smtClean="0">
                <a:solidFill>
                  <a:schemeClr val="tx1"/>
                </a:solidFill>
              </a:rPr>
              <a:t>These </a:t>
            </a:r>
            <a:r>
              <a:rPr lang="en-US" sz="2000" dirty="0">
                <a:solidFill>
                  <a:schemeClr val="tx1"/>
                </a:solidFill>
              </a:rPr>
              <a:t>keywords </a:t>
            </a:r>
            <a:r>
              <a:rPr lang="en-US" sz="2000" dirty="0" smtClean="0">
                <a:solidFill>
                  <a:schemeClr val="tx1"/>
                </a:solidFill>
              </a:rPr>
              <a:t>called </a:t>
            </a:r>
            <a:r>
              <a:rPr lang="en-US" sz="2000" dirty="0">
                <a:solidFill>
                  <a:schemeClr val="tx1"/>
                </a:solidFill>
              </a:rPr>
              <a:t>access </a:t>
            </a:r>
            <a:r>
              <a:rPr lang="en-US" sz="2000" dirty="0" err="1" smtClean="0">
                <a:solidFill>
                  <a:schemeClr val="tx1"/>
                </a:solidFill>
              </a:rPr>
              <a:t>specifiers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>
                <a:srgbClr val="FF6738"/>
              </a:buClr>
              <a:buSzPct val="120000"/>
              <a:buNone/>
            </a:pPr>
            <a:r>
              <a:rPr lang="en-US" sz="2400" b="1" dirty="0" smtClean="0"/>
              <a:t>   public members</a:t>
            </a:r>
            <a:endParaRPr lang="en-US" sz="2400" b="1" dirty="0"/>
          </a:p>
          <a:p>
            <a:pPr marL="0" indent="0">
              <a:lnSpc>
                <a:spcPct val="150000"/>
              </a:lnSpc>
              <a:buClr>
                <a:srgbClr val="FF6738"/>
              </a:buClr>
              <a:buSzPct val="120000"/>
              <a:buNone/>
            </a:pPr>
            <a:r>
              <a:rPr lang="en-US" sz="2400" b="1" dirty="0" smtClean="0"/>
              <a:t>   private members</a:t>
            </a:r>
            <a:endParaRPr lang="en-US" sz="2400" b="1" dirty="0"/>
          </a:p>
          <a:p>
            <a:pPr marL="0" indent="0">
              <a:lnSpc>
                <a:spcPct val="150000"/>
              </a:lnSpc>
              <a:buClr>
                <a:srgbClr val="FF6738"/>
              </a:buClr>
              <a:buSzPct val="120000"/>
              <a:buNone/>
            </a:pPr>
            <a:r>
              <a:rPr lang="en-US" sz="2400" b="1" dirty="0" smtClean="0"/>
              <a:t>   protected </a:t>
            </a:r>
            <a:r>
              <a:rPr lang="en-US" sz="2400" b="1" dirty="0" smtClean="0"/>
              <a:t>members</a:t>
            </a:r>
            <a:endParaRPr lang="en-US" sz="2400" b="1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28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 smtClean="0"/>
              <a:t>Class Members</a:t>
            </a:r>
            <a:endParaRPr lang="en-IN" sz="3500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51079" y="1658200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States are known as Data members and Behaviors are known as Member functions</a:t>
            </a:r>
            <a:r>
              <a:rPr lang="en-US" sz="2400" b="1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Data members and member functions are collectively called as Class members</a:t>
            </a:r>
            <a:r>
              <a:rPr lang="en-US" sz="2400" b="1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/>
              <a:t>Data </a:t>
            </a:r>
            <a:r>
              <a:rPr lang="en-US" sz="2400" b="1" dirty="0" smtClean="0"/>
              <a:t>members</a:t>
            </a:r>
            <a:endParaRPr lang="en-US" sz="2400" b="1" dirty="0" smtClean="0"/>
          </a:p>
          <a:p>
            <a:pPr lvl="1">
              <a:lnSpc>
                <a:spcPct val="100000"/>
              </a:lnSpc>
              <a:buClr>
                <a:srgbClr val="FF6738"/>
              </a:buClr>
            </a:pPr>
            <a:r>
              <a:rPr lang="en-US" sz="2100" dirty="0"/>
              <a:t>Variables which are declared in </a:t>
            </a:r>
            <a:r>
              <a:rPr lang="en-US" sz="2100" dirty="0" smtClean="0"/>
              <a:t>class</a:t>
            </a:r>
          </a:p>
          <a:p>
            <a:pPr lvl="1">
              <a:lnSpc>
                <a:spcPct val="100000"/>
              </a:lnSpc>
              <a:buClr>
                <a:srgbClr val="FF6738"/>
              </a:buClr>
            </a:pPr>
            <a:r>
              <a:rPr lang="en-US" sz="2100" dirty="0" smtClean="0"/>
              <a:t>E.g</a:t>
            </a:r>
            <a:r>
              <a:rPr lang="en-US" sz="2100" dirty="0"/>
              <a:t>.-In Employee class- Id, </a:t>
            </a:r>
            <a:r>
              <a:rPr lang="en-US" sz="2100" dirty="0" smtClean="0"/>
              <a:t>Name</a:t>
            </a:r>
          </a:p>
          <a:p>
            <a:pPr lvl="1">
              <a:lnSpc>
                <a:spcPct val="100000"/>
              </a:lnSpc>
              <a:buClr>
                <a:srgbClr val="FF6738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Member </a:t>
            </a:r>
            <a:r>
              <a:rPr lang="en-US" sz="2400" b="1" dirty="0" smtClean="0"/>
              <a:t>functions</a:t>
            </a:r>
          </a:p>
          <a:p>
            <a:pPr lvl="1">
              <a:lnSpc>
                <a:spcPct val="100000"/>
              </a:lnSpc>
              <a:buClr>
                <a:srgbClr val="FF6738"/>
              </a:buClr>
            </a:pPr>
            <a:r>
              <a:rPr lang="en-US" sz="2100" dirty="0"/>
              <a:t>Functions which are declared inside </a:t>
            </a:r>
            <a:r>
              <a:rPr lang="en-US" sz="2100" dirty="0" smtClean="0"/>
              <a:t>class</a:t>
            </a:r>
          </a:p>
          <a:p>
            <a:pPr lvl="1">
              <a:lnSpc>
                <a:spcPct val="100000"/>
              </a:lnSpc>
              <a:buClr>
                <a:srgbClr val="FF6738"/>
              </a:buClr>
            </a:pPr>
            <a:r>
              <a:rPr lang="en-US" sz="2100" dirty="0" smtClean="0"/>
              <a:t>E.g</a:t>
            </a:r>
            <a:r>
              <a:rPr lang="en-US" sz="2100" dirty="0"/>
              <a:t>.-In Employee class- </a:t>
            </a:r>
            <a:r>
              <a:rPr lang="en-US" sz="2100" dirty="0" err="1"/>
              <a:t>Set_id</a:t>
            </a:r>
            <a:r>
              <a:rPr lang="en-US" sz="2100" dirty="0"/>
              <a:t>(),</a:t>
            </a:r>
            <a:r>
              <a:rPr lang="en-US" sz="2100" dirty="0" err="1"/>
              <a:t>Set_name</a:t>
            </a:r>
            <a:r>
              <a:rPr lang="en-US" sz="2100" dirty="0"/>
              <a:t>() etc.</a:t>
            </a:r>
          </a:p>
        </p:txBody>
      </p:sp>
    </p:spTree>
    <p:extLst>
      <p:ext uri="{BB962C8B-B14F-4D97-AF65-F5344CB8AC3E}">
        <p14:creationId xmlns:p14="http://schemas.microsoft.com/office/powerpoint/2010/main" val="33538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Defining Member function from class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596" y="1585174"/>
            <a:ext cx="9348849" cy="4114800"/>
          </a:xfrm>
        </p:spPr>
        <p:txBody>
          <a:bodyPr>
            <a:noAutofit/>
          </a:bodyPr>
          <a:lstStyle/>
          <a:p>
            <a:pPr>
              <a:buClr>
                <a:srgbClr val="FF6738"/>
              </a:buClr>
              <a:buSzPct val="120000"/>
            </a:pPr>
            <a:r>
              <a:rPr lang="en-US" sz="2000" dirty="0">
                <a:solidFill>
                  <a:schemeClr val="tx1"/>
                </a:solidFill>
              </a:rPr>
              <a:t>Member functions can be defined within the class definition or separately using </a:t>
            </a:r>
            <a:r>
              <a:rPr lang="en-US" sz="2000" b="1" dirty="0">
                <a:solidFill>
                  <a:schemeClr val="tx1"/>
                </a:solidFill>
              </a:rPr>
              <a:t>scope resolution operator</a:t>
            </a:r>
            <a:r>
              <a:rPr lang="en-US" sz="2000" dirty="0" smtClean="0">
                <a:solidFill>
                  <a:schemeClr val="tx1"/>
                </a:solidFill>
              </a:rPr>
              <a:t>(::)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Syntax</a:t>
            </a:r>
            <a:endParaRPr lang="en-US" sz="2200" b="1" dirty="0"/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return_type class_name::Function_name(</a:t>
            </a:r>
            <a:r>
              <a:rPr lang="en-US" sz="2000" dirty="0" err="1">
                <a:solidFill>
                  <a:schemeClr val="tx1"/>
                </a:solidFill>
              </a:rPr>
              <a:t>para.list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//code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}</a:t>
            </a:r>
          </a:p>
          <a:p>
            <a:pPr marL="0" indent="0">
              <a:buNone/>
            </a:pPr>
            <a:r>
              <a:rPr lang="en-US" sz="2200" b="1" dirty="0" smtClean="0"/>
              <a:t>Example</a:t>
            </a:r>
            <a:endParaRPr lang="en-US" sz="2200" b="1" dirty="0"/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void Employee::</a:t>
            </a:r>
            <a:r>
              <a:rPr lang="en-US" sz="2000" dirty="0" err="1">
                <a:solidFill>
                  <a:schemeClr val="tx1"/>
                </a:solidFill>
              </a:rPr>
              <a:t>Set_id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i)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Id=i;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}</a:t>
            </a:r>
          </a:p>
        </p:txBody>
      </p:sp>
    </p:spTree>
    <p:extLst>
      <p:ext uri="{BB962C8B-B14F-4D97-AF65-F5344CB8AC3E}">
        <p14:creationId xmlns:p14="http://schemas.microsoft.com/office/powerpoint/2010/main" val="70293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3000" dirty="0">
                <a:solidFill>
                  <a:schemeClr val="bg1"/>
                </a:solidFill>
              </a:rPr>
              <a:t>Defining Object</a:t>
            </a:r>
            <a:r>
              <a:rPr lang="en-US" sz="3000" dirty="0"/>
              <a:t/>
            </a:r>
            <a:br>
              <a:rPr lang="en-US" sz="3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07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FF6738"/>
              </a:buClr>
              <a:buSzPct val="120000"/>
            </a:pPr>
            <a:r>
              <a:rPr lang="en-US" sz="2200" dirty="0">
                <a:solidFill>
                  <a:schemeClr val="tx1"/>
                </a:solidFill>
              </a:rPr>
              <a:t>A class provides the blueprints for </a:t>
            </a:r>
            <a:r>
              <a:rPr lang="en-US" sz="2200" dirty="0" smtClean="0">
                <a:solidFill>
                  <a:schemeClr val="tx1"/>
                </a:solidFill>
              </a:rPr>
              <a:t>objects.</a:t>
            </a:r>
          </a:p>
          <a:p>
            <a:pPr>
              <a:buClr>
                <a:srgbClr val="FF6738"/>
              </a:buClr>
              <a:buSzPct val="120000"/>
            </a:pPr>
            <a:r>
              <a:rPr lang="en-US" sz="2200" dirty="0" smtClean="0">
                <a:solidFill>
                  <a:schemeClr val="tx1"/>
                </a:solidFill>
              </a:rPr>
              <a:t>We </a:t>
            </a:r>
            <a:r>
              <a:rPr lang="en-US" sz="2200" dirty="0">
                <a:solidFill>
                  <a:schemeClr val="tx1"/>
                </a:solidFill>
              </a:rPr>
              <a:t>declare objects of a class with exactly </a:t>
            </a:r>
            <a:r>
              <a:rPr lang="en-US" sz="2200" dirty="0" smtClean="0">
                <a:solidFill>
                  <a:schemeClr val="tx1"/>
                </a:solidFill>
              </a:rPr>
              <a:t>like  </a:t>
            </a:r>
            <a:r>
              <a:rPr lang="en-US" sz="2200" dirty="0">
                <a:solidFill>
                  <a:schemeClr val="tx1"/>
                </a:solidFill>
              </a:rPr>
              <a:t>declaration </a:t>
            </a:r>
            <a:r>
              <a:rPr lang="en-US" sz="2200" dirty="0" smtClean="0">
                <a:solidFill>
                  <a:schemeClr val="tx1"/>
                </a:solidFill>
              </a:rPr>
              <a:t>of variables for </a:t>
            </a:r>
            <a:r>
              <a:rPr lang="en-US" sz="2200" dirty="0">
                <a:solidFill>
                  <a:schemeClr val="tx1"/>
                </a:solidFill>
              </a:rPr>
              <a:t>basic </a:t>
            </a:r>
            <a:r>
              <a:rPr lang="en-US" sz="2200" dirty="0" smtClean="0">
                <a:solidFill>
                  <a:schemeClr val="tx1"/>
                </a:solidFill>
              </a:rPr>
              <a:t>types in main() block.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Syntax-</a:t>
            </a:r>
          </a:p>
          <a:p>
            <a:pPr marL="1430338" indent="117475">
              <a:buNone/>
            </a:pPr>
            <a:r>
              <a:rPr lang="en-US" sz="2000" dirty="0">
                <a:solidFill>
                  <a:schemeClr val="tx1"/>
                </a:solidFill>
              </a:rPr>
              <a:t>void main()</a:t>
            </a:r>
          </a:p>
          <a:p>
            <a:pPr marL="1430338" indent="117475">
              <a:buNone/>
            </a:pP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marL="1430338" indent="117475">
              <a:buNone/>
            </a:pPr>
            <a:r>
              <a:rPr lang="en-US" sz="2000" dirty="0">
                <a:solidFill>
                  <a:schemeClr val="tx1"/>
                </a:solidFill>
              </a:rPr>
              <a:t>    class_name object_name;</a:t>
            </a:r>
          </a:p>
          <a:p>
            <a:pPr marL="1430338" indent="117475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/>
              <a:t>E.g.- Employee </a:t>
            </a:r>
            <a:r>
              <a:rPr lang="en-US" sz="2000" b="1" dirty="0" err="1" smtClean="0"/>
              <a:t>emp</a:t>
            </a:r>
            <a:r>
              <a:rPr lang="en-US" sz="2000" b="1" dirty="0" smtClean="0"/>
              <a:t>;</a:t>
            </a:r>
            <a:endParaRPr lang="en-US" sz="2000" b="1" dirty="0" smtClean="0"/>
          </a:p>
          <a:p>
            <a:pPr lvl="1">
              <a:buClr>
                <a:srgbClr val="FF6738"/>
              </a:buClr>
              <a:buSzPct val="120000"/>
            </a:pPr>
            <a:r>
              <a:rPr lang="en-US" sz="2000" dirty="0">
                <a:latin typeface="Poppins"/>
              </a:rPr>
              <a:t>emp is an object of type class Employee.</a:t>
            </a:r>
          </a:p>
        </p:txBody>
      </p:sp>
    </p:spTree>
    <p:extLst>
      <p:ext uri="{BB962C8B-B14F-4D97-AF65-F5344CB8AC3E}">
        <p14:creationId xmlns:p14="http://schemas.microsoft.com/office/powerpoint/2010/main" val="9109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520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Poppins</vt:lpstr>
      <vt:lpstr>Wingdings</vt:lpstr>
      <vt:lpstr>Office Theme</vt:lpstr>
      <vt:lpstr>CPP Classes &amp; Objects</vt:lpstr>
      <vt:lpstr>PowerPoint Presentation</vt:lpstr>
      <vt:lpstr>Class and Object</vt:lpstr>
      <vt:lpstr>Class Definition</vt:lpstr>
      <vt:lpstr>Class Definition</vt:lpstr>
      <vt:lpstr>Access Modifiers</vt:lpstr>
      <vt:lpstr>Class Members</vt:lpstr>
      <vt:lpstr>Defining Member function from class </vt:lpstr>
      <vt:lpstr>Defining Object </vt:lpstr>
      <vt:lpstr>Accessing class members using object. </vt:lpstr>
      <vt:lpstr>Demo</vt:lpstr>
      <vt:lpstr>What is an Array of Objects?</vt:lpstr>
      <vt:lpstr>Demo-Array of objects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81</cp:revision>
  <dcterms:created xsi:type="dcterms:W3CDTF">2020-04-18T11:39:49Z</dcterms:created>
  <dcterms:modified xsi:type="dcterms:W3CDTF">2020-04-21T05:34:49Z</dcterms:modified>
</cp:coreProperties>
</file>