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4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97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6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8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8" cy="685632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9689" y="36621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rgbClr val="022950"/>
                </a:solidFill>
                <a:latin typeface="Poppins"/>
              </a:rPr>
              <a:t>Inheritance in CPP</a:t>
            </a:r>
            <a:endParaRPr lang="en-IN" b="1" dirty="0">
              <a:solidFill>
                <a:srgbClr val="02295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009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Demo-Single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15551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Show demo to Create class Person which is derived in class Employee having following </a:t>
            </a:r>
            <a:r>
              <a:rPr lang="en-US" sz="2400" b="1" dirty="0" smtClean="0"/>
              <a:t>attributes :</a:t>
            </a:r>
          </a:p>
          <a:p>
            <a:pPr marL="457200" lvl="1" indent="0">
              <a:buClr>
                <a:srgbClr val="FF6738"/>
              </a:buClr>
              <a:buSzPct val="120000"/>
              <a:buNone/>
            </a:pPr>
            <a:endParaRPr lang="en-US" sz="2800" b="1" dirty="0"/>
          </a:p>
          <a:p>
            <a:pPr marL="457200" lvl="1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b="1" dirty="0" smtClean="0">
                <a:solidFill>
                  <a:srgbClr val="022950"/>
                </a:solidFill>
              </a:rPr>
              <a:t>Person </a:t>
            </a:r>
          </a:p>
          <a:p>
            <a:pPr lvl="2"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Data members-</a:t>
            </a:r>
            <a:r>
              <a:rPr lang="en-US" dirty="0" err="1" smtClean="0"/>
              <a:t>Id,Name</a:t>
            </a:r>
            <a:endParaRPr lang="en-US" dirty="0" smtClean="0"/>
          </a:p>
          <a:p>
            <a:pPr lvl="2"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Member function-</a:t>
            </a:r>
            <a:r>
              <a:rPr lang="en-US" dirty="0" err="1" smtClean="0"/>
              <a:t>Get_person</a:t>
            </a:r>
            <a:r>
              <a:rPr lang="en-US" dirty="0" smtClean="0"/>
              <a:t>(),</a:t>
            </a:r>
            <a:r>
              <a:rPr lang="en-US" dirty="0" err="1" smtClean="0"/>
              <a:t>Disp_Person</a:t>
            </a:r>
            <a:r>
              <a:rPr lang="en-US" dirty="0" smtClean="0"/>
              <a:t>()</a:t>
            </a:r>
          </a:p>
          <a:p>
            <a:pPr lvl="2">
              <a:lnSpc>
                <a:spcPct val="100000"/>
              </a:lnSpc>
              <a:buClr>
                <a:srgbClr val="FF6738"/>
              </a:buClr>
              <a:buSzPct val="120000"/>
            </a:pPr>
            <a:endParaRPr lang="en-US" dirty="0" smtClean="0"/>
          </a:p>
          <a:p>
            <a:pPr marL="457200" lvl="1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b="1" dirty="0" smtClean="0">
                <a:solidFill>
                  <a:srgbClr val="022950"/>
                </a:solidFill>
              </a:rPr>
              <a:t>Employee </a:t>
            </a:r>
          </a:p>
          <a:p>
            <a:pPr lvl="2"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Data members-</a:t>
            </a:r>
            <a:r>
              <a:rPr lang="en-US" dirty="0" err="1" smtClean="0"/>
              <a:t>Basicsal,HRA,DA,TA</a:t>
            </a:r>
            <a:endParaRPr lang="en-US" dirty="0" smtClean="0"/>
          </a:p>
          <a:p>
            <a:pPr lvl="2"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Member function-</a:t>
            </a:r>
            <a:r>
              <a:rPr lang="en-US" dirty="0" err="1" smtClean="0"/>
              <a:t>Get_emp</a:t>
            </a:r>
            <a:r>
              <a:rPr lang="en-US" dirty="0" smtClean="0"/>
              <a:t>(),</a:t>
            </a:r>
            <a:r>
              <a:rPr lang="en-US" dirty="0" err="1" smtClean="0"/>
              <a:t>Disp_emp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Multiple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325563"/>
            <a:ext cx="10959921" cy="4221163"/>
          </a:xfrm>
        </p:spPr>
        <p:txBody>
          <a:bodyPr>
            <a:noAutofit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It is possible for a derived class to inherit two or more base classes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6738"/>
              </a:buClr>
              <a:buSzPct val="120000"/>
            </a:pPr>
            <a:endParaRPr lang="en-US" sz="2000" dirty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Syntax</a:t>
            </a:r>
            <a:r>
              <a:rPr lang="en-US" sz="2200" b="1" dirty="0"/>
              <a:t>: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class base_class1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chemeClr val="tx1"/>
                </a:solidFill>
              </a:rPr>
              <a:t>//</a:t>
            </a:r>
            <a:r>
              <a:rPr lang="en-US" sz="2000" dirty="0" err="1">
                <a:solidFill>
                  <a:schemeClr val="tx1"/>
                </a:solidFill>
              </a:rPr>
              <a:t>defination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  };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  class </a:t>
            </a:r>
            <a:r>
              <a:rPr lang="en-US" sz="2000" dirty="0">
                <a:solidFill>
                  <a:schemeClr val="tx1"/>
                </a:solidFill>
              </a:rPr>
              <a:t>base_class2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  {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</a:t>
            </a:r>
            <a:r>
              <a:rPr lang="en-US" sz="2000" dirty="0" smtClean="0">
                <a:solidFill>
                  <a:schemeClr val="tx1"/>
                </a:solidFill>
              </a:rPr>
              <a:t>    //</a:t>
            </a:r>
            <a:r>
              <a:rPr lang="en-US" sz="2000" dirty="0" err="1">
                <a:solidFill>
                  <a:schemeClr val="tx1"/>
                </a:solidFill>
              </a:rPr>
              <a:t>defination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  };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    class </a:t>
            </a:r>
            <a:r>
              <a:rPr lang="en-US" sz="2000" dirty="0" err="1">
                <a:solidFill>
                  <a:schemeClr val="tx1"/>
                </a:solidFill>
              </a:rPr>
              <a:t>derived_class</a:t>
            </a:r>
            <a:r>
              <a:rPr lang="en-US" sz="2000" dirty="0">
                <a:solidFill>
                  <a:schemeClr val="tx1"/>
                </a:solidFill>
              </a:rPr>
              <a:t>:&lt;access modifier&gt; base_class1,&lt;access modifier&gt; base_class2,...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</a:rPr>
              <a:t>  {//</a:t>
            </a:r>
            <a:r>
              <a:rPr lang="en-US" sz="2000" dirty="0" err="1" smtClean="0">
                <a:solidFill>
                  <a:schemeClr val="tx1"/>
                </a:solidFill>
              </a:rPr>
              <a:t>defination</a:t>
            </a:r>
            <a:r>
              <a:rPr lang="en-US" sz="2000" dirty="0" smtClean="0">
                <a:solidFill>
                  <a:schemeClr val="tx1"/>
                </a:solidFill>
              </a:rPr>
              <a:t>};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Demo-Multiple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1414608"/>
            <a:ext cx="11461124" cy="8918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/>
              <a:t>Show the demo to create base classes Employee and Date, which are derived in class </a:t>
            </a:r>
            <a:r>
              <a:rPr lang="en-US" sz="2200" b="1" dirty="0" smtClean="0"/>
              <a:t>Admin </a:t>
            </a:r>
            <a:r>
              <a:rPr lang="en-US" sz="2200" b="1" dirty="0"/>
              <a:t>having following </a:t>
            </a:r>
            <a:r>
              <a:rPr lang="en-US" sz="2200" b="1" dirty="0" smtClean="0"/>
              <a:t>attributes :</a:t>
            </a:r>
          </a:p>
          <a:p>
            <a:pPr marL="0" indent="0">
              <a:buNone/>
            </a:pPr>
            <a:endParaRPr lang="en-US" sz="2600" b="1" dirty="0"/>
          </a:p>
        </p:txBody>
      </p:sp>
      <p:sp>
        <p:nvSpPr>
          <p:cNvPr id="4" name="Rectangle 3"/>
          <p:cNvSpPr/>
          <p:nvPr/>
        </p:nvSpPr>
        <p:spPr>
          <a:xfrm>
            <a:off x="807356" y="2395471"/>
            <a:ext cx="113846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FF6738"/>
              </a:buClr>
              <a:buSzPct val="120000"/>
            </a:pPr>
            <a:r>
              <a:rPr lang="en-US" sz="2000" b="1" dirty="0">
                <a:solidFill>
                  <a:srgbClr val="022950"/>
                </a:solidFill>
                <a:latin typeface="Poppins"/>
              </a:rPr>
              <a:t>Employee</a:t>
            </a:r>
          </a:p>
          <a:p>
            <a:pPr marL="1257300" lvl="2" indent="-342900">
              <a:lnSpc>
                <a:spcPct val="12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Data </a:t>
            </a:r>
            <a:r>
              <a:rPr lang="en-US" sz="2000" dirty="0" smtClean="0">
                <a:latin typeface="Poppins"/>
              </a:rPr>
              <a:t>members-</a:t>
            </a:r>
            <a:r>
              <a:rPr lang="en-US" sz="2000" dirty="0" err="1" smtClean="0">
                <a:latin typeface="Poppins"/>
              </a:rPr>
              <a:t>Id,Name,Bsal</a:t>
            </a:r>
            <a:endParaRPr lang="en-US" sz="2000" dirty="0">
              <a:latin typeface="Poppins"/>
            </a:endParaRPr>
          </a:p>
          <a:p>
            <a:pPr marL="1257300" lvl="2" indent="-342900">
              <a:lnSpc>
                <a:spcPct val="12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oppins"/>
              </a:rPr>
              <a:t>Member function-</a:t>
            </a:r>
            <a:r>
              <a:rPr lang="en-US" sz="2000" dirty="0" err="1" smtClean="0">
                <a:latin typeface="Poppins"/>
              </a:rPr>
              <a:t>Get_emp</a:t>
            </a:r>
            <a:r>
              <a:rPr lang="en-US" sz="2000" dirty="0" smtClean="0">
                <a:latin typeface="Poppins"/>
              </a:rPr>
              <a:t>(),</a:t>
            </a:r>
            <a:r>
              <a:rPr lang="en-US" sz="2000" dirty="0" err="1" smtClean="0">
                <a:latin typeface="Poppins"/>
              </a:rPr>
              <a:t>Disp_emp</a:t>
            </a:r>
            <a:r>
              <a:rPr lang="en-US" sz="2000" dirty="0" smtClean="0">
                <a:latin typeface="Poppins"/>
              </a:rPr>
              <a:t>()</a:t>
            </a:r>
          </a:p>
          <a:p>
            <a:pPr lvl="2">
              <a:lnSpc>
                <a:spcPct val="120000"/>
              </a:lnSpc>
              <a:buClr>
                <a:srgbClr val="FF6738"/>
              </a:buClr>
              <a:buSzPct val="120000"/>
            </a:pPr>
            <a:endParaRPr lang="en-US" sz="2000" dirty="0">
              <a:latin typeface="Poppins"/>
            </a:endParaRPr>
          </a:p>
          <a:p>
            <a:pPr lvl="1">
              <a:lnSpc>
                <a:spcPct val="120000"/>
              </a:lnSpc>
              <a:buClr>
                <a:srgbClr val="FF6738"/>
              </a:buClr>
              <a:buSzPct val="120000"/>
            </a:pPr>
            <a:r>
              <a:rPr lang="en-US" sz="2000" b="1" dirty="0">
                <a:solidFill>
                  <a:srgbClr val="022950"/>
                </a:solidFill>
                <a:latin typeface="Poppins"/>
              </a:rPr>
              <a:t>Date</a:t>
            </a:r>
          </a:p>
          <a:p>
            <a:pPr marL="1257300" lvl="2" indent="-342900">
              <a:lnSpc>
                <a:spcPct val="12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Data </a:t>
            </a:r>
            <a:r>
              <a:rPr lang="en-US" sz="2000" dirty="0" smtClean="0">
                <a:latin typeface="Poppins"/>
              </a:rPr>
              <a:t>members-</a:t>
            </a:r>
            <a:r>
              <a:rPr lang="en-US" sz="2000" dirty="0" err="1" smtClean="0">
                <a:latin typeface="Poppins"/>
              </a:rPr>
              <a:t>dd,mm,yy</a:t>
            </a:r>
            <a:endParaRPr lang="en-US" sz="2000" dirty="0" smtClean="0">
              <a:latin typeface="Poppins"/>
            </a:endParaRPr>
          </a:p>
          <a:p>
            <a:pPr marL="1257300" lvl="2" indent="-342900">
              <a:lnSpc>
                <a:spcPct val="12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oppins"/>
              </a:rPr>
              <a:t>Member </a:t>
            </a:r>
            <a:r>
              <a:rPr lang="en-US" sz="2000" dirty="0">
                <a:latin typeface="Poppins"/>
              </a:rPr>
              <a:t>function-</a:t>
            </a:r>
            <a:r>
              <a:rPr lang="en-US" sz="2000" dirty="0" err="1">
                <a:latin typeface="Poppins"/>
              </a:rPr>
              <a:t>Get_date</a:t>
            </a:r>
            <a:r>
              <a:rPr lang="en-US" sz="2000" dirty="0">
                <a:latin typeface="Poppins"/>
              </a:rPr>
              <a:t>(),</a:t>
            </a:r>
            <a:r>
              <a:rPr lang="en-US" sz="2000" dirty="0" err="1">
                <a:latin typeface="Poppins"/>
              </a:rPr>
              <a:t>Disp_date</a:t>
            </a:r>
            <a:r>
              <a:rPr lang="en-US" sz="2000" dirty="0">
                <a:latin typeface="Poppins"/>
              </a:rPr>
              <a:t>()</a:t>
            </a:r>
          </a:p>
          <a:p>
            <a:pPr lvl="2">
              <a:lnSpc>
                <a:spcPct val="120000"/>
              </a:lnSpc>
              <a:buClr>
                <a:srgbClr val="FF6738"/>
              </a:buClr>
              <a:buSzPct val="120000"/>
            </a:pPr>
            <a:endParaRPr lang="en-US" sz="2000" dirty="0">
              <a:latin typeface="Poppins"/>
            </a:endParaRPr>
          </a:p>
          <a:p>
            <a:pPr lvl="1">
              <a:lnSpc>
                <a:spcPct val="120000"/>
              </a:lnSpc>
              <a:buClr>
                <a:srgbClr val="FF6738"/>
              </a:buClr>
              <a:buSzPct val="120000"/>
            </a:pPr>
            <a:r>
              <a:rPr lang="en-US" sz="2000" b="1" dirty="0">
                <a:solidFill>
                  <a:srgbClr val="022950"/>
                </a:solidFill>
                <a:latin typeface="Poppins"/>
              </a:rPr>
              <a:t>Derived class Admin</a:t>
            </a:r>
          </a:p>
          <a:p>
            <a:pPr marL="1257300" lvl="2" indent="-342900">
              <a:lnSpc>
                <a:spcPct val="12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Data </a:t>
            </a:r>
            <a:r>
              <a:rPr lang="en-US" sz="2000" dirty="0" smtClean="0">
                <a:latin typeface="Poppins"/>
              </a:rPr>
              <a:t>members-</a:t>
            </a:r>
            <a:r>
              <a:rPr lang="en-US" sz="2000" dirty="0" err="1" smtClean="0">
                <a:latin typeface="Poppins"/>
              </a:rPr>
              <a:t>Iincentives,Gross</a:t>
            </a:r>
            <a:endParaRPr lang="en-US" sz="2000" dirty="0">
              <a:latin typeface="Poppins"/>
            </a:endParaRPr>
          </a:p>
          <a:p>
            <a:pPr marL="1257300" lvl="2" indent="-342900">
              <a:lnSpc>
                <a:spcPct val="12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oppins"/>
              </a:rPr>
              <a:t>Member function-</a:t>
            </a:r>
            <a:r>
              <a:rPr lang="en-US" sz="2000" dirty="0" err="1" smtClean="0">
                <a:latin typeface="Poppins"/>
              </a:rPr>
              <a:t>Get_admin</a:t>
            </a:r>
            <a:r>
              <a:rPr lang="en-US" sz="2000" dirty="0" smtClean="0">
                <a:latin typeface="Poppins"/>
              </a:rPr>
              <a:t>(),</a:t>
            </a:r>
            <a:r>
              <a:rPr lang="en-US" sz="2000" dirty="0" err="1" smtClean="0">
                <a:latin typeface="Poppins"/>
              </a:rPr>
              <a:t>Disp_admin</a:t>
            </a:r>
            <a:r>
              <a:rPr lang="en-US" sz="2000" dirty="0" smtClean="0">
                <a:latin typeface="Poppins"/>
              </a:rPr>
              <a:t>()</a:t>
            </a:r>
          </a:p>
          <a:p>
            <a:pPr lvl="1">
              <a:buClr>
                <a:srgbClr val="FF6738"/>
              </a:buClr>
              <a:buSzPct val="120000"/>
            </a:pPr>
            <a:endParaRPr lang="en-US" sz="2000" dirty="0">
              <a:latin typeface="Poppins"/>
            </a:endParaRPr>
          </a:p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latin typeface="Poppin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887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Multilevel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94" y="1419857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Intermediate </a:t>
            </a:r>
            <a:r>
              <a:rPr lang="en-US" sz="2000" dirty="0">
                <a:solidFill>
                  <a:schemeClr val="tx1"/>
                </a:solidFill>
              </a:rPr>
              <a:t>derived class derived from another derived class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/>
              <a:t>Syntax-</a:t>
            </a:r>
            <a:endParaRPr lang="en-US" sz="2200" b="1" dirty="0"/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class </a:t>
            </a:r>
            <a:r>
              <a:rPr lang="en-US" sz="2000" dirty="0" err="1">
                <a:solidFill>
                  <a:schemeClr val="tx1"/>
                </a:solidFill>
              </a:rPr>
              <a:t>base_class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{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//</a:t>
            </a:r>
            <a:r>
              <a:rPr lang="en-US" sz="2000" dirty="0" err="1">
                <a:solidFill>
                  <a:schemeClr val="tx1"/>
                </a:solidFill>
              </a:rPr>
              <a:t>defination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};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class </a:t>
            </a:r>
            <a:r>
              <a:rPr lang="en-US" sz="2000" dirty="0" err="1">
                <a:solidFill>
                  <a:schemeClr val="tx1"/>
                </a:solidFill>
              </a:rPr>
              <a:t>intermidiate_class</a:t>
            </a:r>
            <a:r>
              <a:rPr lang="en-US" sz="2000" dirty="0">
                <a:solidFill>
                  <a:schemeClr val="tx1"/>
                </a:solidFill>
              </a:rPr>
              <a:t>:&lt;access modifier&gt;</a:t>
            </a:r>
            <a:r>
              <a:rPr lang="en-US" sz="2000" dirty="0" err="1">
                <a:solidFill>
                  <a:schemeClr val="tx1"/>
                </a:solidFill>
              </a:rPr>
              <a:t>base_class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{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//</a:t>
            </a:r>
            <a:r>
              <a:rPr lang="en-US" sz="2000" dirty="0" err="1">
                <a:solidFill>
                  <a:schemeClr val="tx1"/>
                </a:solidFill>
              </a:rPr>
              <a:t>defination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};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class derived:&lt;access modifier&gt;</a:t>
            </a:r>
            <a:r>
              <a:rPr lang="en-US" sz="2000" dirty="0" err="1">
                <a:solidFill>
                  <a:schemeClr val="tx1"/>
                </a:solidFill>
              </a:rPr>
              <a:t>intermidiate_class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{</a:t>
            </a:r>
          </a:p>
          <a:p>
            <a:pPr marL="0" indent="798513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//</a:t>
            </a:r>
            <a:r>
              <a:rPr lang="en-US" sz="2000" dirty="0" err="1" smtClean="0">
                <a:solidFill>
                  <a:schemeClr val="tx1"/>
                </a:solidFill>
              </a:rPr>
              <a:t>defination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9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Demo-Multilevel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0" y="1465017"/>
            <a:ext cx="11126274" cy="220546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Show the demo to create base class Hospital, which is derived in class Patient and again that Patient is derived in Bill  having following </a:t>
            </a:r>
            <a:r>
              <a:rPr lang="en-US" sz="2400" b="1" dirty="0" smtClean="0"/>
              <a:t>attributes :</a:t>
            </a:r>
            <a:endParaRPr lang="en-US" sz="2400" b="1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42" y="15498"/>
            <a:ext cx="2933700" cy="571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7075" y="2567748"/>
            <a:ext cx="73194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 smtClean="0">
                <a:solidFill>
                  <a:srgbClr val="022950"/>
                </a:solidFill>
                <a:latin typeface="Poppins"/>
              </a:rPr>
              <a:t>Hospital</a:t>
            </a:r>
            <a:endParaRPr lang="en-US" sz="2200" b="1" dirty="0">
              <a:solidFill>
                <a:srgbClr val="022950"/>
              </a:solidFill>
              <a:latin typeface="Poppins"/>
            </a:endParaRP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Data </a:t>
            </a:r>
            <a:r>
              <a:rPr lang="en-US" sz="2000" dirty="0" smtClean="0">
                <a:latin typeface="Poppins"/>
              </a:rPr>
              <a:t>members-</a:t>
            </a:r>
            <a:r>
              <a:rPr lang="en-US" sz="2000" dirty="0" err="1" smtClean="0">
                <a:latin typeface="Poppins"/>
              </a:rPr>
              <a:t>Hname,Haddr,contact</a:t>
            </a:r>
            <a:endParaRPr lang="en-US" sz="2000" dirty="0" smtClean="0">
              <a:latin typeface="Poppins"/>
            </a:endParaRP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oppins"/>
              </a:rPr>
              <a:t>Member </a:t>
            </a:r>
            <a:r>
              <a:rPr lang="en-US" sz="2000" dirty="0">
                <a:latin typeface="Poppins"/>
              </a:rPr>
              <a:t>function-</a:t>
            </a:r>
            <a:r>
              <a:rPr lang="en-US" sz="2000" dirty="0" err="1">
                <a:latin typeface="Poppins"/>
              </a:rPr>
              <a:t>Get_H</a:t>
            </a:r>
            <a:r>
              <a:rPr lang="en-US" sz="2000" dirty="0">
                <a:latin typeface="Poppins"/>
              </a:rPr>
              <a:t>(),</a:t>
            </a:r>
            <a:r>
              <a:rPr lang="en-US" sz="2000" dirty="0" err="1">
                <a:latin typeface="Poppins"/>
              </a:rPr>
              <a:t>Disp_H</a:t>
            </a:r>
            <a:r>
              <a:rPr lang="en-US" sz="2000" dirty="0" smtClean="0">
                <a:latin typeface="Poppins"/>
              </a:rPr>
              <a:t>()</a:t>
            </a: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endParaRPr lang="en-US" sz="2200" dirty="0">
              <a:latin typeface="Poppins"/>
            </a:endParaRPr>
          </a:p>
          <a:p>
            <a:pPr lvl="1"/>
            <a:r>
              <a:rPr lang="en-US" sz="2200" b="1" dirty="0">
                <a:solidFill>
                  <a:srgbClr val="022950"/>
                </a:solidFill>
                <a:latin typeface="Poppins"/>
              </a:rPr>
              <a:t>Patient</a:t>
            </a: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Data </a:t>
            </a:r>
            <a:r>
              <a:rPr lang="en-US" sz="2000" dirty="0" smtClean="0">
                <a:latin typeface="Poppins"/>
              </a:rPr>
              <a:t>members-</a:t>
            </a:r>
            <a:r>
              <a:rPr lang="en-US" sz="2000" dirty="0" err="1" smtClean="0">
                <a:latin typeface="Poppins"/>
              </a:rPr>
              <a:t>Pid,Pname,Word_name</a:t>
            </a:r>
            <a:endParaRPr lang="en-US" sz="2000" dirty="0" smtClean="0">
              <a:latin typeface="Poppins"/>
            </a:endParaRP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oppins"/>
              </a:rPr>
              <a:t>Member </a:t>
            </a:r>
            <a:r>
              <a:rPr lang="en-US" sz="2000" dirty="0">
                <a:latin typeface="Poppins"/>
              </a:rPr>
              <a:t>function-</a:t>
            </a:r>
            <a:r>
              <a:rPr lang="en-US" sz="2000" dirty="0" err="1">
                <a:latin typeface="Poppins"/>
              </a:rPr>
              <a:t>Get_P</a:t>
            </a:r>
            <a:r>
              <a:rPr lang="en-US" sz="2000" dirty="0">
                <a:latin typeface="Poppins"/>
              </a:rPr>
              <a:t>(),</a:t>
            </a:r>
            <a:r>
              <a:rPr lang="en-US" sz="2000" dirty="0" err="1">
                <a:latin typeface="Poppins"/>
              </a:rPr>
              <a:t>Disp_P</a:t>
            </a:r>
            <a:r>
              <a:rPr lang="en-US" sz="2000" dirty="0" smtClean="0">
                <a:latin typeface="Poppins"/>
              </a:rPr>
              <a:t>()</a:t>
            </a:r>
          </a:p>
          <a:p>
            <a:pPr lvl="2">
              <a:buClr>
                <a:srgbClr val="FF6738"/>
              </a:buClr>
              <a:buSzPct val="120000"/>
            </a:pPr>
            <a:endParaRPr lang="en-US" sz="2200" dirty="0">
              <a:latin typeface="Poppins"/>
            </a:endParaRPr>
          </a:p>
          <a:p>
            <a:pPr lvl="1"/>
            <a:r>
              <a:rPr lang="en-US" sz="2200" b="1" dirty="0">
                <a:solidFill>
                  <a:srgbClr val="022950"/>
                </a:solidFill>
                <a:latin typeface="Poppins"/>
              </a:rPr>
              <a:t>Bill</a:t>
            </a: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Data </a:t>
            </a:r>
            <a:r>
              <a:rPr lang="en-US" sz="2000" dirty="0" smtClean="0">
                <a:latin typeface="Poppins"/>
              </a:rPr>
              <a:t>members-</a:t>
            </a:r>
            <a:r>
              <a:rPr lang="en-US" sz="2000" dirty="0" err="1" smtClean="0">
                <a:latin typeface="Poppins"/>
              </a:rPr>
              <a:t>billid,bill_amt</a:t>
            </a:r>
            <a:endParaRPr lang="en-US" sz="2000" dirty="0" smtClean="0">
              <a:latin typeface="Poppins"/>
            </a:endParaRPr>
          </a:p>
          <a:p>
            <a:pPr marL="1257300" lvl="2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oppins"/>
              </a:rPr>
              <a:t>Member </a:t>
            </a:r>
            <a:r>
              <a:rPr lang="en-US" sz="2000" dirty="0">
                <a:latin typeface="Poppins"/>
              </a:rPr>
              <a:t>function-</a:t>
            </a:r>
            <a:r>
              <a:rPr lang="en-US" sz="2000" dirty="0" err="1">
                <a:latin typeface="Poppins"/>
              </a:rPr>
              <a:t>Get_bill</a:t>
            </a:r>
            <a:r>
              <a:rPr lang="en-US" sz="2000" dirty="0">
                <a:latin typeface="Poppins"/>
              </a:rPr>
              <a:t>(),</a:t>
            </a:r>
            <a:r>
              <a:rPr lang="en-US" sz="2000" dirty="0" err="1">
                <a:latin typeface="Poppins"/>
              </a:rPr>
              <a:t>Disp_bill</a:t>
            </a:r>
            <a:r>
              <a:rPr lang="en-US" sz="2000" dirty="0">
                <a:latin typeface="Poppin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6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610B38"/>
                </a:solidFill>
                <a:latin typeface="erdana"/>
              </a:rPr>
              <a:t>Visibility of Inherited Members</a:t>
            </a:r>
            <a:br>
              <a:rPr lang="en-US" dirty="0">
                <a:solidFill>
                  <a:srgbClr val="610B38"/>
                </a:solidFill>
                <a:latin typeface="erdana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410937"/>
              </p:ext>
            </p:extLst>
          </p:nvPr>
        </p:nvGraphicFramePr>
        <p:xfrm>
          <a:off x="1854438" y="1427147"/>
          <a:ext cx="7187012" cy="3715865"/>
        </p:xfrm>
        <a:graphic>
          <a:graphicData uri="http://schemas.openxmlformats.org/drawingml/2006/table">
            <a:tbl>
              <a:tblPr/>
              <a:tblGrid>
                <a:gridCol w="1796753"/>
                <a:gridCol w="1796753"/>
                <a:gridCol w="1796753"/>
                <a:gridCol w="1796753"/>
              </a:tblGrid>
              <a:tr h="51609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class visibility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Derived class visibility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B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06659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Inherited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Inherited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Inherited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5693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693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67470" y="-46026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6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Pillars of OOPS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6" y="1683958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Abstraction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Encapsulation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Inheritance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Polymorphism</a:t>
            </a:r>
          </a:p>
          <a:p>
            <a:pPr marL="457189" lvl="1" indent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4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Abstraction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4" y="18642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Process of identifying essential characteristics of an entity while ignoring the rest.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Abstraction is a selective ignorance.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Process of abstraction can be applied to state and behavior. 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The purpose of abstraction is to have simplification.</a:t>
            </a:r>
          </a:p>
        </p:txBody>
      </p:sp>
    </p:spTree>
    <p:extLst>
      <p:ext uri="{BB962C8B-B14F-4D97-AF65-F5344CB8AC3E}">
        <p14:creationId xmlns:p14="http://schemas.microsoft.com/office/powerpoint/2010/main" val="7046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Encapsulation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6581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 Process of binding together state and behavior of an entity.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 After encapsulation, entity will decide which information should be directly provided to outside world and which information should be hidden.</a:t>
            </a:r>
          </a:p>
          <a:p>
            <a:pPr marL="0" indent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r>
              <a:rPr lang="en-US" sz="2600" b="1" dirty="0" smtClean="0"/>
              <a:t>Advantages of Encapsulation: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smtClean="0"/>
              <a:t>Better Modeling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smtClean="0"/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22135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156036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Reusing the existing entity to create specialized form of an entity is called inheritance.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Inheritance is moving from generalization to specialization.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Inheritance exhibits “Is-A” relationship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Example</a:t>
            </a:r>
            <a:r>
              <a:rPr lang="en-US" sz="2200" b="1" dirty="0" smtClean="0"/>
              <a:t> :</a:t>
            </a:r>
            <a:endParaRPr lang="en-US" sz="2200" b="1" dirty="0"/>
          </a:p>
        </p:txBody>
      </p:sp>
      <p:sp>
        <p:nvSpPr>
          <p:cNvPr id="14" name="Rectangle 13"/>
          <p:cNvSpPr/>
          <p:nvPr/>
        </p:nvSpPr>
        <p:spPr>
          <a:xfrm>
            <a:off x="3181080" y="3736033"/>
            <a:ext cx="2550017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bg1"/>
                </a:solidFill>
                <a:latin typeface="Poppins"/>
              </a:rPr>
              <a:t>Person</a:t>
            </a:r>
            <a:endParaRPr lang="en-IN" sz="2200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1079" y="4694499"/>
            <a:ext cx="2550017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bg1"/>
                </a:solidFill>
                <a:latin typeface="Poppins"/>
              </a:rPr>
              <a:t>Employee</a:t>
            </a:r>
            <a:endParaRPr lang="en-IN" sz="2200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4372373" y="4227169"/>
            <a:ext cx="167428" cy="469069"/>
          </a:xfrm>
          <a:prstGeom prst="up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470530" y="5743710"/>
            <a:ext cx="1326524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Admin</a:t>
            </a:r>
            <a:endParaRPr lang="en-IN" sz="2200" dirty="0">
              <a:latin typeface="Poppi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2194" y="5743710"/>
            <a:ext cx="2037803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Programmer</a:t>
            </a:r>
            <a:endParaRPr lang="en-IN" sz="2200" dirty="0">
              <a:latin typeface="Poppins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3404057" y="5183896"/>
            <a:ext cx="137633" cy="559814"/>
          </a:xfrm>
          <a:prstGeom prst="up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Up Arrow 24"/>
          <p:cNvSpPr/>
          <p:nvPr/>
        </p:nvSpPr>
        <p:spPr>
          <a:xfrm>
            <a:off x="4947374" y="5183896"/>
            <a:ext cx="152659" cy="559814"/>
          </a:xfrm>
          <a:prstGeom prst="up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142445" y="5312407"/>
            <a:ext cx="90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/>
              </a:rPr>
              <a:t>is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7860" y="5273318"/>
            <a:ext cx="90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/>
              </a:rPr>
              <a:t>is 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5070" y="4259643"/>
            <a:ext cx="90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19165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ea typeface="MS Mincho" charset="-128"/>
              </a:rPr>
              <a:t>C++ and </a:t>
            </a:r>
            <a:r>
              <a:rPr lang="en-US" sz="3500" b="1" dirty="0" smtClean="0">
                <a:ea typeface="MS Mincho" charset="-128"/>
              </a:rPr>
              <a:t>Inheritance </a:t>
            </a:r>
            <a:endParaRPr lang="en-US" sz="3500" b="1" dirty="0">
              <a:ea typeface="MS Mincho" charset="-128"/>
            </a:endParaRPr>
          </a:p>
        </p:txBody>
      </p:sp>
      <p:sp>
        <p:nvSpPr>
          <p:cNvPr id="4114" name="Rectangle 18"/>
          <p:cNvSpPr>
            <a:spLocks noGrp="1" noChangeArrowheads="1"/>
          </p:cNvSpPr>
          <p:nvPr>
            <p:ph idx="1"/>
          </p:nvPr>
        </p:nvSpPr>
        <p:spPr>
          <a:xfrm>
            <a:off x="748048" y="172259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  <a:ea typeface="MS Mincho" charset="-128"/>
              </a:rPr>
              <a:t>The language mechanism by which one class acquires the properties (data and operations) of another class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b="1" u="sng" dirty="0">
                <a:ea typeface="MS Mincho" charset="-128"/>
              </a:rPr>
              <a:t>Base Class (or superclass</a:t>
            </a:r>
            <a:r>
              <a:rPr lang="en-US" sz="2400" b="1" dirty="0">
                <a:ea typeface="MS Mincho" charset="-128"/>
              </a:rPr>
              <a:t>):</a:t>
            </a:r>
            <a:r>
              <a:rPr lang="en-US" sz="2400" dirty="0">
                <a:solidFill>
                  <a:schemeClr val="tx1"/>
                </a:solidFill>
                <a:ea typeface="MS Mincho" charset="-128"/>
              </a:rPr>
              <a:t> the class being inherited from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b="1" u="sng" dirty="0">
                <a:ea typeface="MS Mincho" charset="-128"/>
              </a:rPr>
              <a:t>Derived Class (or subclass</a:t>
            </a:r>
            <a:r>
              <a:rPr lang="en-US" sz="2400" b="1" dirty="0">
                <a:ea typeface="MS Mincho" charset="-128"/>
              </a:rPr>
              <a:t>):</a:t>
            </a:r>
            <a:r>
              <a:rPr lang="en-US" sz="2400" dirty="0">
                <a:solidFill>
                  <a:schemeClr val="tx1"/>
                </a:solidFill>
                <a:ea typeface="MS Mincho" charset="-128"/>
              </a:rPr>
              <a:t> the class that </a:t>
            </a:r>
            <a:r>
              <a:rPr lang="en-US" sz="2400" dirty="0" smtClean="0">
                <a:solidFill>
                  <a:schemeClr val="tx1"/>
                </a:solidFill>
                <a:ea typeface="MS Mincho" charset="-128"/>
              </a:rPr>
              <a:t>inherits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  <a:ea typeface="MS Mincho" charset="-128"/>
              </a:rPr>
              <a:t>E.g. In above example Person is base class and Programmer is derived class.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Advantages of Inheritance</a:t>
            </a:r>
            <a:endParaRPr lang="en-US" sz="35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43944" y="1709715"/>
            <a:ext cx="107613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When a class inherits from another class, there are three benefits:</a:t>
            </a:r>
          </a:p>
          <a:p>
            <a:pPr marL="0" indent="0">
              <a:buNone/>
            </a:pPr>
            <a:endParaRPr lang="en-US" b="1" dirty="0" smtClean="0"/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Reuse the methods and data of the existing class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/>
              <a:t>E</a:t>
            </a:r>
            <a:r>
              <a:rPr lang="en-US" dirty="0" smtClean="0"/>
              <a:t>xtend the existing class by adding new data and new methods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/>
              <a:t>M</a:t>
            </a:r>
            <a:r>
              <a:rPr lang="en-US" dirty="0" smtClean="0"/>
              <a:t>odify the existing class by overloading its methods with your own implementations.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Types of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6582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Single </a:t>
            </a:r>
            <a:r>
              <a:rPr lang="en-US" sz="2400" dirty="0">
                <a:solidFill>
                  <a:schemeClr val="tx1"/>
                </a:solidFill>
              </a:rPr>
              <a:t>Inheritance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Multiple </a:t>
            </a:r>
            <a:r>
              <a:rPr lang="en-US" sz="2400" dirty="0">
                <a:solidFill>
                  <a:schemeClr val="tx1"/>
                </a:solidFill>
              </a:rPr>
              <a:t>Inheritance  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Multilevel </a:t>
            </a:r>
            <a:r>
              <a:rPr lang="en-US" sz="2400" dirty="0">
                <a:solidFill>
                  <a:schemeClr val="tx1"/>
                </a:solidFill>
              </a:rPr>
              <a:t>Inheritance  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Hierarchical </a:t>
            </a:r>
            <a:r>
              <a:rPr lang="en-US" sz="2400" dirty="0">
                <a:solidFill>
                  <a:schemeClr val="tx1"/>
                </a:solidFill>
              </a:rPr>
              <a:t>inheritance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Hybrid </a:t>
            </a:r>
            <a:r>
              <a:rPr lang="en-US" sz="2400" dirty="0">
                <a:solidFill>
                  <a:schemeClr val="tx1"/>
                </a:solidFill>
              </a:rPr>
              <a:t>Inheritance </a:t>
            </a:r>
          </a:p>
        </p:txBody>
      </p:sp>
    </p:spTree>
    <p:extLst>
      <p:ext uri="{BB962C8B-B14F-4D97-AF65-F5344CB8AC3E}">
        <p14:creationId xmlns:p14="http://schemas.microsoft.com/office/powerpoint/2010/main" val="11574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Single Inheritance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452137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Each class or instance object has a single parent.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Only one base class which is derived in only one derived class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6738"/>
              </a:buClr>
              <a:buSzPct val="120000"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400" b="1" dirty="0"/>
              <a:t>Syntax: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  class </a:t>
            </a:r>
            <a:r>
              <a:rPr lang="en-US" sz="2200" dirty="0" err="1">
                <a:solidFill>
                  <a:schemeClr val="tx1"/>
                </a:solidFill>
              </a:rPr>
              <a:t>base_class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  {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  </a:t>
            </a:r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tx1"/>
                </a:solidFill>
              </a:rPr>
              <a:t>//</a:t>
            </a:r>
            <a:r>
              <a:rPr lang="en-US" sz="2200" dirty="0" err="1">
                <a:solidFill>
                  <a:schemeClr val="tx1"/>
                </a:solidFill>
              </a:rPr>
              <a:t>defination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  };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  class </a:t>
            </a:r>
            <a:r>
              <a:rPr lang="en-US" sz="2200" dirty="0" err="1">
                <a:solidFill>
                  <a:schemeClr val="tx1"/>
                </a:solidFill>
              </a:rPr>
              <a:t>derived_class</a:t>
            </a:r>
            <a:r>
              <a:rPr lang="en-US" sz="2200" dirty="0">
                <a:solidFill>
                  <a:schemeClr val="tx1"/>
                </a:solidFill>
              </a:rPr>
              <a:t>:&lt;access modifier&gt; </a:t>
            </a:r>
            <a:r>
              <a:rPr lang="en-US" sz="2200" dirty="0" err="1">
                <a:solidFill>
                  <a:schemeClr val="tx1"/>
                </a:solidFill>
              </a:rPr>
              <a:t>base_class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 {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 </a:t>
            </a:r>
            <a:r>
              <a:rPr lang="en-US" sz="2200" dirty="0" smtClean="0">
                <a:solidFill>
                  <a:schemeClr val="tx1"/>
                </a:solidFill>
              </a:rPr>
              <a:t>   //</a:t>
            </a:r>
            <a:r>
              <a:rPr lang="en-US" sz="2200" dirty="0" err="1">
                <a:solidFill>
                  <a:schemeClr val="tx1"/>
                </a:solidFill>
              </a:rPr>
              <a:t>defination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 };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257</TotalTime>
  <Words>581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erdana</vt:lpstr>
      <vt:lpstr>MS Mincho</vt:lpstr>
      <vt:lpstr>Poppins</vt:lpstr>
      <vt:lpstr>Times New Roman</vt:lpstr>
      <vt:lpstr>Times New Roman</vt:lpstr>
      <vt:lpstr>Verdana</vt:lpstr>
      <vt:lpstr>Wingdings</vt:lpstr>
      <vt:lpstr>new-theme</vt:lpstr>
      <vt:lpstr>Inheritance in CPP</vt:lpstr>
      <vt:lpstr>Pillars of OOPS</vt:lpstr>
      <vt:lpstr>Abstraction</vt:lpstr>
      <vt:lpstr>Encapsulation</vt:lpstr>
      <vt:lpstr>Inheritance</vt:lpstr>
      <vt:lpstr>C++ and Inheritance </vt:lpstr>
      <vt:lpstr>Advantages of Inheritance</vt:lpstr>
      <vt:lpstr>Types of Inheritance</vt:lpstr>
      <vt:lpstr>Single Inheritance</vt:lpstr>
      <vt:lpstr>Demo-Single Inheritance</vt:lpstr>
      <vt:lpstr>Multiple Inheritance</vt:lpstr>
      <vt:lpstr>Demo-Multiple Inheritance</vt:lpstr>
      <vt:lpstr>Multilevel Inheritance</vt:lpstr>
      <vt:lpstr>Demo-Multilevel Inheritance</vt:lpstr>
      <vt:lpstr>Visibility of Inherited Members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sonali sonawane</cp:lastModifiedBy>
  <cp:revision>62</cp:revision>
  <dcterms:created xsi:type="dcterms:W3CDTF">2020-04-18T11:39:49Z</dcterms:created>
  <dcterms:modified xsi:type="dcterms:W3CDTF">2020-05-19T03:23:40Z</dcterms:modified>
</cp:coreProperties>
</file>