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a97322e4c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a97322e4c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a97322e4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a97322e4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97322e4c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97322e4c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97322e4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97322e4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97322e4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97322e4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a97322e4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a97322e4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97322e4c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97322e4c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a97322e4c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a97322e4c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a97322e4c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a97322e4c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85346" y="1299337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copus.com/record/display.uri?eid=2-s2.0-84965138788&amp;origin=resultslist&amp;sort=plf-f&amp;src=s&amp;st1=semi-supervised+sequence+learning&amp;nlo=&amp;nlr=&amp;nls=&amp;sid=d16e64aac1858a514f504b32b2588c8e&amp;sot=b&amp;sdt=sisr&amp;sl=48&amp;s=TITLE-ABS-KEY%28semi-supervised+sequence+learning%29&amp;ref=%28google%29&amp;relpos=25&amp;citeCnt=626&amp;searchTerm=" TargetMode="External"/><Relationship Id="rId4" Type="http://schemas.openxmlformats.org/officeDocument/2006/relationships/hyperlink" Target="https://aclanthology.org/N18-1202.pdf" TargetMode="External"/><Relationship Id="rId5" Type="http://schemas.openxmlformats.org/officeDocument/2006/relationships/hyperlink" Target="https://aclanthology.org/N18-1202.pdf" TargetMode="External"/><Relationship Id="rId6" Type="http://schemas.openxmlformats.org/officeDocument/2006/relationships/hyperlink" Target="https://aclanthology.org/N18-1202.pdf" TargetMode="External"/><Relationship Id="rId7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810.04805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</a:t>
            </a:r>
            <a:r>
              <a:rPr lang="en"/>
              <a:t>contextual</a:t>
            </a:r>
            <a:r>
              <a:rPr lang="en"/>
              <a:t> </a:t>
            </a:r>
            <a:r>
              <a:rPr lang="en"/>
              <a:t>representation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893495" y="2925679"/>
            <a:ext cx="70800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brief</a:t>
            </a:r>
            <a:r>
              <a:rPr lang="en"/>
              <a:t> overview of evolution of the Language representation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</a:t>
            </a:r>
            <a:r>
              <a:rPr lang="en"/>
              <a:t>useful</a:t>
            </a:r>
            <a:r>
              <a:rPr lang="en"/>
              <a:t> to us?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85346" y="1299337"/>
            <a:ext cx="7765200" cy="304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In our task </a:t>
            </a:r>
            <a:r>
              <a:rPr b="1" lang="en">
                <a:solidFill>
                  <a:schemeClr val="dk1"/>
                </a:solidFill>
              </a:rPr>
              <a:t>contextual representation</a:t>
            </a:r>
            <a:r>
              <a:rPr lang="en">
                <a:solidFill>
                  <a:schemeClr val="dk1"/>
                </a:solidFill>
              </a:rPr>
              <a:t> of word is very important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Temporal Sequence of word </a:t>
            </a:r>
            <a:r>
              <a:rPr lang="en">
                <a:solidFill>
                  <a:schemeClr val="dk1"/>
                </a:solidFill>
              </a:rPr>
              <a:t>in sentence formation is also very important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Relation Between two sentences in text </a:t>
            </a:r>
            <a:r>
              <a:rPr lang="en">
                <a:solidFill>
                  <a:schemeClr val="dk1"/>
                </a:solidFill>
              </a:rPr>
              <a:t>is also very important.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Understand our task</a:t>
            </a:r>
            <a:endParaRPr u="sng"/>
          </a:p>
        </p:txBody>
      </p:sp>
      <p:sp>
        <p:nvSpPr>
          <p:cNvPr id="72" name="Google Shape;72;p15"/>
          <p:cNvSpPr txBox="1"/>
          <p:nvPr/>
        </p:nvSpPr>
        <p:spPr>
          <a:xfrm>
            <a:off x="3294625" y="1588975"/>
            <a:ext cx="20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328300" y="1450450"/>
            <a:ext cx="2344800" cy="15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NLP Model 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5673125" y="1832725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6841225" y="1660375"/>
            <a:ext cx="1428600" cy="3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Text Summary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5681475" y="2572300"/>
            <a:ext cx="115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6841225" y="2187550"/>
            <a:ext cx="1680900" cy="7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Should Answer the Question based on the input text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228450" y="218755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1277575" y="2015200"/>
            <a:ext cx="882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en" sz="1800"/>
              <a:t> </a:t>
            </a:r>
            <a:endParaRPr sz="1800"/>
          </a:p>
        </p:txBody>
      </p:sp>
      <p:sp>
        <p:nvSpPr>
          <p:cNvPr id="80" name="Google Shape;80;p15"/>
          <p:cNvSpPr txBox="1"/>
          <p:nvPr/>
        </p:nvSpPr>
        <p:spPr>
          <a:xfrm>
            <a:off x="521175" y="3589225"/>
            <a:ext cx="765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is 2 types in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summary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arenR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Extractive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- Gives most useful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sentences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from the text as it is as summary. Less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challenges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arenR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Abstractive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- Gives human lever interpretation of the text we provide. More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challenges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but interesting and demanding.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Pre-Training NLP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85346" y="1299337"/>
            <a:ext cx="7765200" cy="304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Word Embeddings are basis of NLP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King : [-0.5, -0.9, 1.4, …]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Queen : [0.6 , -0.8, -0.2,..]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Word Embeddings(word2vec, GloVe) are often pre-trained on text corpus from using </a:t>
            </a:r>
            <a:r>
              <a:rPr lang="en">
                <a:solidFill>
                  <a:schemeClr val="dk1"/>
                </a:solidFill>
              </a:rPr>
              <a:t>statistics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king wore a crown</a:t>
            </a:r>
            <a:r>
              <a:rPr lang="en">
                <a:solidFill>
                  <a:schemeClr val="dk1"/>
                </a:solidFill>
              </a:rPr>
              <a:t>                                 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queen wore a crown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694325" y="2934825"/>
            <a:ext cx="1361400" cy="2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product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1966625" y="3287700"/>
            <a:ext cx="181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2642175" y="3308100"/>
            <a:ext cx="4641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5911100" y="2934825"/>
            <a:ext cx="1361400" cy="2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product</a:t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6193500" y="3297900"/>
            <a:ext cx="181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7060650" y="3308100"/>
            <a:ext cx="4641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85350" y="1248875"/>
            <a:ext cx="7765200" cy="65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Embedding of words are in context free manner.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689396" y="23157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66125" y="3015121"/>
            <a:ext cx="7765200" cy="83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</a:t>
            </a:r>
            <a:r>
              <a:rPr i="1" lang="en">
                <a:solidFill>
                  <a:schemeClr val="dk1"/>
                </a:solidFill>
              </a:rPr>
              <a:t>contextual</a:t>
            </a:r>
            <a:r>
              <a:rPr lang="en">
                <a:solidFill>
                  <a:schemeClr val="dk1"/>
                </a:solidFill>
              </a:rPr>
              <a:t> representation on text corpus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874150" y="1550250"/>
            <a:ext cx="2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a bank account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051025" y="1550250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the river bank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rot="10800000">
            <a:off x="1883000" y="1981675"/>
            <a:ext cx="17562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3765275" y="1916875"/>
            <a:ext cx="1974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2639075" y="2183301"/>
            <a:ext cx="2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[0.3,0.2,-0.8,...]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992925" y="4382975"/>
            <a:ext cx="2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a bank account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883075" y="438297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the river bank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072275" y="368167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[0.9,-0.2,1.6,..]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294625" y="241262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778500" y="3681675"/>
            <a:ext cx="24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[-1.9, -0.4, 0.1,..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" name="Google Shape;111;p17"/>
          <p:cNvCxnSpPr>
            <a:endCxn id="108" idx="2"/>
          </p:cNvCxnSpPr>
          <p:nvPr/>
        </p:nvCxnSpPr>
        <p:spPr>
          <a:xfrm flipH="1" rot="10800000">
            <a:off x="1958325" y="4081875"/>
            <a:ext cx="1566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endCxn id="110" idx="2"/>
          </p:cNvCxnSpPr>
          <p:nvPr/>
        </p:nvCxnSpPr>
        <p:spPr>
          <a:xfrm rot="10800000">
            <a:off x="5986450" y="4081875"/>
            <a:ext cx="4947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97204" y="457200"/>
            <a:ext cx="82200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461986" y="1563188"/>
            <a:ext cx="2777513" cy="1997517"/>
            <a:chOff x="4526679" y="1857800"/>
            <a:chExt cx="2480144" cy="1728853"/>
          </a:xfrm>
        </p:grpSpPr>
        <p:sp>
          <p:nvSpPr>
            <p:cNvPr id="119" name="Google Shape;119;p1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1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121" name="Google Shape;121;p1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2" name="Google Shape;122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3" name="Google Shape;123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" name="Google Shape;124;p1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6" name="Google Shape;126;p18"/>
          <p:cNvGrpSpPr/>
          <p:nvPr/>
        </p:nvGrpSpPr>
        <p:grpSpPr>
          <a:xfrm>
            <a:off x="948018" y="1563188"/>
            <a:ext cx="2890161" cy="1997529"/>
            <a:chOff x="495991" y="1857800"/>
            <a:chExt cx="2580731" cy="1728863"/>
          </a:xfrm>
        </p:grpSpPr>
        <p:sp>
          <p:nvSpPr>
            <p:cNvPr id="127" name="Google Shape;127;p1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29" name="Google Shape;129;p1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2015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0" name="Google Shape;130;p1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1" name="Google Shape;131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2" name="Google Shape;132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" name="Google Shape;133;p1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3"/>
                  </a:rPr>
                  <a:t>Semi-Supervised Sequence Learning,Google</a:t>
                </a:r>
                <a:r>
                  <a:rPr b="1"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	</a:t>
                </a:r>
                <a:endParaRPr b="1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Instead of using c</a:t>
                </a: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onventional</a:t>
                </a: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Pre-Trained</a:t>
                </a: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embeddings they tried to train Entire model as Language Model.But with </a:t>
                </a:r>
                <a:r>
                  <a:rPr b="1"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small corpus and small model</a:t>
                </a:r>
                <a:endParaRPr b="1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4" name="Google Shape;134;p18"/>
          <p:cNvGrpSpPr/>
          <p:nvPr/>
        </p:nvGrpSpPr>
        <p:grpSpPr>
          <a:xfrm>
            <a:off x="3220972" y="2539265"/>
            <a:ext cx="2801267" cy="2200867"/>
            <a:chOff x="2525595" y="2702596"/>
            <a:chExt cx="2501355" cy="1904853"/>
          </a:xfrm>
        </p:grpSpPr>
        <p:sp>
          <p:nvSpPr>
            <p:cNvPr id="135" name="Google Shape;135;p1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18"/>
            <p:cNvGrpSpPr/>
            <p:nvPr/>
          </p:nvGrpSpPr>
          <p:grpSpPr>
            <a:xfrm>
              <a:off x="2525595" y="2702596"/>
              <a:ext cx="2501355" cy="1904853"/>
              <a:chOff x="2525595" y="2702596"/>
              <a:chExt cx="2501355" cy="1904853"/>
            </a:xfrm>
          </p:grpSpPr>
          <p:sp>
            <p:nvSpPr>
              <p:cNvPr id="137" name="Google Shape;137;p1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2017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8" name="Google Shape;138;p1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9" name="Google Shape;139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0" name="Google Shape;140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8"/>
              <p:cNvSpPr txBox="1"/>
              <p:nvPr/>
            </p:nvSpPr>
            <p:spPr>
              <a:xfrm>
                <a:off x="2773350" y="3494449"/>
                <a:ext cx="2253600" cy="11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4"/>
                  </a:rPr>
                  <a:t>ELMo: Deep </a:t>
                </a:r>
                <a:r>
                  <a:rPr b="1" lang="en" sz="9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5"/>
                  </a:rPr>
                  <a:t>Contextual</a:t>
                </a:r>
                <a:r>
                  <a:rPr b="1" lang="en" sz="9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6"/>
                  </a:rPr>
                  <a:t> Word Embeddings, AI2 &amp; Uni. of Washington</a:t>
                </a:r>
                <a:endParaRPr b="1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</a:t>
                </a: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Bigger model, trained bigger corpus.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Trained</a:t>
                </a: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Bi-directional model (weak).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Basic Idea is it gives word embeddings which can be used in any existing SOTArt, and you get Next  SOTArt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42" name="Google Shape;142;p18"/>
          <p:cNvSpPr txBox="1"/>
          <p:nvPr/>
        </p:nvSpPr>
        <p:spPr>
          <a:xfrm>
            <a:off x="5588967" y="1563218"/>
            <a:ext cx="25239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Improving Language Understanding by Generative Pre-Training, OpenAI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Trained 12-layer Deep Transformer LM, and fine-tuned on Classification Task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previous methods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85346" y="1299337"/>
            <a:ext cx="7765200" cy="136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u="sng">
                <a:solidFill>
                  <a:schemeClr val="dk1"/>
                </a:solidFill>
              </a:rPr>
              <a:t>Problem</a:t>
            </a:r>
            <a:r>
              <a:rPr lang="en">
                <a:solidFill>
                  <a:schemeClr val="dk1"/>
                </a:solidFill>
              </a:rPr>
              <a:t>: Conventional Language models only use left context or right context, but language understanding is bidirectional.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Why Bidirectional?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75" y="2384275"/>
            <a:ext cx="6335826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85346" y="1511137"/>
            <a:ext cx="7765200" cy="304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900">
                <a:solidFill>
                  <a:schemeClr val="dk1"/>
                </a:solidFill>
              </a:rPr>
              <a:t>Empirical Advantages of Transformers vs. LSTM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Self-Attention == no locality bias</a:t>
            </a:r>
            <a:endParaRPr>
              <a:solidFill>
                <a:schemeClr val="dk1"/>
              </a:solidFill>
            </a:endParaRPr>
          </a:p>
          <a:p>
            <a:pPr indent="-279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700">
                <a:solidFill>
                  <a:schemeClr val="dk1"/>
                </a:solidFill>
              </a:rPr>
              <a:t>Long-distance context has equal opportunity</a:t>
            </a:r>
            <a:endParaRPr sz="17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Single multiplication per layer == efficiency on TPU/GPUs </a:t>
            </a:r>
            <a:endParaRPr>
              <a:solidFill>
                <a:schemeClr val="dk1"/>
              </a:solidFill>
            </a:endParaRPr>
          </a:p>
          <a:p>
            <a:pPr indent="-279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700">
                <a:solidFill>
                  <a:schemeClr val="dk1"/>
                </a:solidFill>
              </a:rPr>
              <a:t>Effective Batch size is number of words, not sequences</a:t>
            </a:r>
            <a:endParaRPr sz="1700">
              <a:solidFill>
                <a:schemeClr val="dk1"/>
              </a:solidFill>
            </a:endParaRPr>
          </a:p>
          <a:p>
            <a:pPr indent="-279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700">
                <a:solidFill>
                  <a:schemeClr val="dk1"/>
                </a:solidFill>
              </a:rPr>
              <a:t>Eg., Let’s say we have 500 words and 32 sentences, in LSTM batch size would be 32, while in Transformer it would be 32*512.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BERT</a:t>
            </a:r>
            <a:r>
              <a:rPr lang="en"/>
              <a:t> ?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85346" y="1299337"/>
            <a:ext cx="7765200" cy="320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Uses Transformers 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>
                <a:solidFill>
                  <a:schemeClr val="dk1"/>
                </a:solidFill>
              </a:rPr>
              <a:t>Trained on a </a:t>
            </a:r>
            <a:r>
              <a:rPr lang="en">
                <a:solidFill>
                  <a:schemeClr val="dk1"/>
                </a:solidFill>
              </a:rPr>
              <a:t>Brilliant</a:t>
            </a:r>
            <a:r>
              <a:rPr lang="en">
                <a:solidFill>
                  <a:schemeClr val="dk1"/>
                </a:solidFill>
              </a:rPr>
              <a:t> Idea of Masking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500">
                <a:solidFill>
                  <a:schemeClr val="dk1"/>
                </a:solidFill>
              </a:rPr>
              <a:t>Masking is a unique idea to train </a:t>
            </a:r>
            <a:r>
              <a:rPr lang="en" sz="1500">
                <a:solidFill>
                  <a:schemeClr val="dk1"/>
                </a:solidFill>
              </a:rPr>
              <a:t>Language</a:t>
            </a:r>
            <a:r>
              <a:rPr lang="en" sz="1500">
                <a:solidFill>
                  <a:schemeClr val="dk1"/>
                </a:solidFill>
              </a:rPr>
              <a:t> model Bidirectionally </a:t>
            </a:r>
            <a:endParaRPr sz="15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500">
                <a:solidFill>
                  <a:schemeClr val="dk1"/>
                </a:solidFill>
              </a:rPr>
              <a:t>We mask out K% of words, and then predict the masked words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man went to [MASK] to buy a [MASK] of milk.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1600">
                <a:solidFill>
                  <a:schemeClr val="dk1"/>
                </a:solidFill>
              </a:rPr>
              <a:t>The masking also have a proper methodology.</a:t>
            </a:r>
            <a:endParaRPr sz="16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1600">
                <a:solidFill>
                  <a:schemeClr val="dk1"/>
                </a:solidFill>
              </a:rPr>
              <a:t>It has learned in a way, that it have knowledge of relation between two sentences.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SA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man went to store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</a:rPr>
              <a:t>                   </a:t>
            </a:r>
            <a:r>
              <a:rPr b="1" lang="en" sz="1600">
                <a:solidFill>
                  <a:schemeClr val="dk1"/>
                </a:solidFill>
              </a:rPr>
              <a:t>SA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man went to the store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SB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bought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gallon of milk. </a:t>
            </a:r>
            <a:r>
              <a:rPr lang="en" sz="1600">
                <a:solidFill>
                  <a:schemeClr val="dk1"/>
                </a:solidFill>
              </a:rPr>
              <a:t>      </a:t>
            </a:r>
            <a:r>
              <a:rPr b="1" lang="en" sz="1600">
                <a:solidFill>
                  <a:schemeClr val="dk1"/>
                </a:solidFill>
              </a:rPr>
              <a:t>SB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Penguins are flightless.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Label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IsNextSentence</a:t>
            </a:r>
            <a:r>
              <a:rPr lang="en" sz="1600">
                <a:solidFill>
                  <a:schemeClr val="dk1"/>
                </a:solidFill>
              </a:rPr>
              <a:t>                                 </a:t>
            </a:r>
            <a:r>
              <a:rPr b="1" lang="en" sz="1600">
                <a:solidFill>
                  <a:schemeClr val="dk1"/>
                </a:solidFill>
              </a:rPr>
              <a:t>Label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NotNextSentence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>
            <a:off x="4719821" y="3545037"/>
            <a:ext cx="10200" cy="11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Representation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400"/>
            <a:ext cx="8839201" cy="277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