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0"/>
  </p:notesMasterIdLst>
  <p:sldIdLst>
    <p:sldId id="256" r:id="rId2"/>
    <p:sldId id="257" r:id="rId3"/>
    <p:sldId id="258" r:id="rId4"/>
    <p:sldId id="259" r:id="rId5"/>
    <p:sldId id="265" r:id="rId6"/>
    <p:sldId id="273" r:id="rId7"/>
    <p:sldId id="271" r:id="rId8"/>
    <p:sldId id="270" r:id="rId9"/>
    <p:sldId id="278" r:id="rId10"/>
    <p:sldId id="276" r:id="rId11"/>
    <p:sldId id="277" r:id="rId12"/>
    <p:sldId id="275" r:id="rId13"/>
    <p:sldId id="266" r:id="rId14"/>
    <p:sldId id="261" r:id="rId15"/>
    <p:sldId id="267" r:id="rId16"/>
    <p:sldId id="274" r:id="rId17"/>
    <p:sldId id="269" r:id="rId18"/>
    <p:sldId id="26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8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60"/>
      </p:cViewPr>
      <p:guideLst>
        <p:guide orient="horz" pos="2160"/>
        <p:guide pos="2880"/>
      </p:guideLst>
    </p:cSldViewPr>
  </p:slideViewPr>
  <p:notesTextViewPr>
    <p:cViewPr>
      <p:scale>
        <a:sx n="1" d="1"/>
        <a:sy n="1" d="1"/>
      </p:scale>
      <p:origin x="0" y="0"/>
    </p:cViewPr>
  </p:notesTextViewPr>
  <p:notesViewPr>
    <p:cSldViewPr>
      <p:cViewPr varScale="1">
        <p:scale>
          <a:sx n="53" d="100"/>
          <a:sy n="53" d="100"/>
        </p:scale>
        <p:origin x="29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3B5FC2-BBAE-40FB-B070-B1F11F00B5DE}" type="datetimeFigureOut">
              <a:rPr lang="en-IN" smtClean="0"/>
              <a:t>22-05-2021</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05BC3C-927C-4D03-8390-14CA59700293}" type="slidenum">
              <a:rPr lang="en-IN" smtClean="0"/>
              <a:t>‹#›</a:t>
            </a:fld>
            <a:endParaRPr lang="en-IN" dirty="0"/>
          </a:p>
        </p:txBody>
      </p:sp>
    </p:spTree>
    <p:extLst>
      <p:ext uri="{BB962C8B-B14F-4D97-AF65-F5344CB8AC3E}">
        <p14:creationId xmlns:p14="http://schemas.microsoft.com/office/powerpoint/2010/main" val="3862464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605BC3C-927C-4D03-8390-14CA59700293}" type="slidenum">
              <a:rPr lang="en-IN" smtClean="0"/>
              <a:t>1</a:t>
            </a:fld>
            <a:endParaRPr lang="en-IN" dirty="0"/>
          </a:p>
        </p:txBody>
      </p:sp>
    </p:spTree>
    <p:extLst>
      <p:ext uri="{BB962C8B-B14F-4D97-AF65-F5344CB8AC3E}">
        <p14:creationId xmlns:p14="http://schemas.microsoft.com/office/powerpoint/2010/main" val="3312031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310015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43430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080A64-25D5-4672-B639-7FBBDEED878E}" type="datetimeFigureOut">
              <a:rPr lang="en-IN" smtClean="0"/>
              <a:t>22-05-2021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49B29DF-427E-45A2-8D4A-8A138552F8C3}" type="slidenum">
              <a:rPr lang="en-IN" smtClean="0"/>
              <a:t>‹#›</a:t>
            </a:fld>
            <a:endParaRPr lang="en-IN" dirty="0"/>
          </a:p>
        </p:txBody>
      </p:sp>
    </p:spTree>
    <p:extLst>
      <p:ext uri="{BB962C8B-B14F-4D97-AF65-F5344CB8AC3E}">
        <p14:creationId xmlns:p14="http://schemas.microsoft.com/office/powerpoint/2010/main" val="4268873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48864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436319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52668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852800"/>
            <a:ext cx="2808000" cy="4239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77673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683843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dirty="0"/>
          </a:p>
        </p:txBody>
      </p:sp>
      <p:sp>
        <p:nvSpPr>
          <p:cNvPr id="37" name="Google Shape;37;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737433"/>
            <a:ext cx="40452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965433"/>
            <a:ext cx="3837000" cy="49268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65130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609316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3"/>
            <a:ext cx="85206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4202967"/>
            <a:ext cx="8520600" cy="17344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793461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12C2E9"/>
            </a:gs>
            <a:gs pos="50000">
              <a:srgbClr val="C471ED"/>
            </a:gs>
            <a:gs pos="100000">
              <a:srgbClr val="F64F59"/>
            </a:gs>
          </a:gsLst>
          <a:lin ang="0" scaled="0"/>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788825678"/>
      </p:ext>
    </p:extLst>
  </p:cSld>
  <p:clrMap bg1="lt1" tx1="dk1" bg2="dk2" tx2="lt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1.xml"/><Relationship Id="rId5" Type="http://schemas.openxmlformats.org/officeDocument/2006/relationships/image" Target="../media/image10.jpg"/><Relationship Id="rId4" Type="http://schemas.openxmlformats.org/officeDocument/2006/relationships/image" Target="../media/image9.jp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hyperlink" Target="https://www.researchgate.net/profile/Homayoon-Beigi" TargetMode="Externa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540" y="332656"/>
            <a:ext cx="8280920" cy="3558952"/>
          </a:xfrm>
        </p:spPr>
        <p:txBody>
          <a:bodyPr>
            <a:noAutofit/>
          </a:bodyPr>
          <a:lstStyle/>
          <a:p>
            <a:r>
              <a:rPr lang="en-IN" sz="8000" b="1" dirty="0"/>
              <a:t>Handwriting</a:t>
            </a:r>
            <a:br>
              <a:rPr lang="en-IN" sz="8000" b="1" dirty="0"/>
            </a:br>
            <a:r>
              <a:rPr lang="en-IN" sz="8000" b="1" dirty="0"/>
              <a:t>Recognition</a:t>
            </a:r>
          </a:p>
        </p:txBody>
      </p:sp>
      <p:sp>
        <p:nvSpPr>
          <p:cNvPr id="3" name="Rectangle 2">
            <a:extLst>
              <a:ext uri="{FF2B5EF4-FFF2-40B4-BE49-F238E27FC236}">
                <a16:creationId xmlns:a16="http://schemas.microsoft.com/office/drawing/2014/main" id="{1D4BDA9F-8009-4CB8-9BC1-B7356DC6A888}"/>
              </a:ext>
            </a:extLst>
          </p:cNvPr>
          <p:cNvSpPr>
            <a:spLocks noChangeArrowheads="1"/>
          </p:cNvSpPr>
          <p:nvPr/>
        </p:nvSpPr>
        <p:spPr bwMode="auto">
          <a:xfrm>
            <a:off x="4453208" y="4293096"/>
            <a:ext cx="4259252" cy="1177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mj-lt"/>
                <a:ea typeface="Sintony" panose="02000503050000020004" pitchFamily="2" charset="0"/>
                <a:cs typeface="Sintony" panose="02000503050000020004" pitchFamily="2" charset="0"/>
              </a:rPr>
              <a:t>Jotiba Yadav</a:t>
            </a:r>
            <a:r>
              <a:rPr lang="en-US" altLang="en-US" sz="2000" b="1" dirty="0">
                <a:latin typeface="+mj-lt"/>
                <a:ea typeface="Sintony" panose="02000503050000020004" pitchFamily="2" charset="0"/>
                <a:cs typeface="Sintony" panose="02000503050000020004" pitchFamily="2" charset="0"/>
              </a:rPr>
              <a:t> </a:t>
            </a:r>
            <a:r>
              <a:rPr kumimoji="0" lang="en-US" altLang="en-US" sz="2000" b="1" i="0" u="none" strike="noStrike" cap="none" normalizeH="0" baseline="0" dirty="0">
                <a:ln>
                  <a:noFill/>
                </a:ln>
                <a:effectLst/>
                <a:latin typeface="+mj-lt"/>
                <a:ea typeface="Sintony" panose="02000503050000020004" pitchFamily="2" charset="0"/>
                <a:cs typeface="Sintony" panose="02000503050000020004" pitchFamily="2" charset="0"/>
              </a:rPr>
              <a:t>(61)</a:t>
            </a:r>
            <a:endParaRPr kumimoji="0" lang="en-US" altLang="en-US" sz="1050" b="1" i="0" u="none" strike="noStrike" cap="none" normalizeH="0" baseline="0" dirty="0">
              <a:ln>
                <a:noFill/>
              </a:ln>
              <a:effectLst/>
              <a:latin typeface="+mj-lt"/>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mj-lt"/>
                <a:ea typeface="Sintony" panose="02000503050000020004" pitchFamily="2" charset="0"/>
                <a:cs typeface="Sintony" panose="02000503050000020004" pitchFamily="2" charset="0"/>
              </a:rPr>
              <a:t>Venkatesh Ganeshan (56)</a:t>
            </a:r>
            <a:endParaRPr kumimoji="0" lang="en-US" altLang="en-US" sz="1050" b="1" i="0" u="none" strike="noStrike" cap="none" normalizeH="0" baseline="0" dirty="0">
              <a:ln>
                <a:noFill/>
              </a:ln>
              <a:effectLst/>
              <a:latin typeface="+mj-lt"/>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mj-lt"/>
                <a:ea typeface="Sintony" panose="02000503050000020004" pitchFamily="2" charset="0"/>
                <a:cs typeface="Sintony" panose="02000503050000020004" pitchFamily="2" charset="0"/>
              </a:rPr>
              <a:t>Rushikesh Darge</a:t>
            </a:r>
            <a:r>
              <a:rPr lang="en-US" altLang="en-US" sz="1050" b="1" dirty="0">
                <a:latin typeface="+mj-lt"/>
              </a:rPr>
              <a:t> </a:t>
            </a:r>
            <a:r>
              <a:rPr kumimoji="0" lang="en-US" altLang="en-US" sz="2000" b="1" i="0" u="none" strike="noStrike" cap="none" normalizeH="0" baseline="0" dirty="0">
                <a:ln>
                  <a:noFill/>
                </a:ln>
                <a:effectLst/>
                <a:latin typeface="+mj-lt"/>
                <a:ea typeface="Sintony" panose="02000503050000020004" pitchFamily="2" charset="0"/>
                <a:cs typeface="Sintony" panose="02000503050000020004" pitchFamily="2" charset="0"/>
              </a:rPr>
              <a:t>(08)</a:t>
            </a:r>
          </a:p>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050" b="1" i="0" u="none" strike="noStrike" cap="none" normalizeH="0" baseline="0" dirty="0">
              <a:ln>
                <a:noFill/>
              </a:ln>
              <a:effectLst/>
              <a:latin typeface="+mj-lt"/>
            </a:endParaRPr>
          </a:p>
        </p:txBody>
      </p:sp>
      <p:sp>
        <p:nvSpPr>
          <p:cNvPr id="9" name="TextBox 8">
            <a:extLst>
              <a:ext uri="{FF2B5EF4-FFF2-40B4-BE49-F238E27FC236}">
                <a16:creationId xmlns:a16="http://schemas.microsoft.com/office/drawing/2014/main" id="{C02ED6E5-1165-4837-87EB-352FEE7655EF}"/>
              </a:ext>
            </a:extLst>
          </p:cNvPr>
          <p:cNvSpPr txBox="1"/>
          <p:nvPr/>
        </p:nvSpPr>
        <p:spPr>
          <a:xfrm>
            <a:off x="4077348" y="5497010"/>
            <a:ext cx="4619766" cy="1243225"/>
          </a:xfrm>
          <a:prstGeom prst="rect">
            <a:avLst/>
          </a:prstGeom>
          <a:noFill/>
        </p:spPr>
        <p:txBody>
          <a:bodyPr wrap="square">
            <a:spAutoFit/>
          </a:bodyPr>
          <a:lstStyle/>
          <a:p>
            <a:pPr algn="r">
              <a:lnSpc>
                <a:spcPct val="150000"/>
              </a:lnSpc>
              <a:spcAft>
                <a:spcPts val="800"/>
              </a:spcAft>
            </a:pPr>
            <a:r>
              <a:rPr lang="en-IN" sz="2000" b="1" dirty="0">
                <a:effectLst/>
                <a:latin typeface="+mj-lt"/>
                <a:ea typeface="Calibri" panose="020F0502020204030204" pitchFamily="34" charset="0"/>
              </a:rPr>
              <a:t>Project Guide</a:t>
            </a:r>
          </a:p>
          <a:p>
            <a:pPr algn="r">
              <a:lnSpc>
                <a:spcPct val="150000"/>
              </a:lnSpc>
              <a:spcAft>
                <a:spcPts val="800"/>
              </a:spcAft>
            </a:pPr>
            <a:r>
              <a:rPr lang="en-IN" sz="2800" b="1" dirty="0">
                <a:effectLst/>
                <a:latin typeface="+mj-lt"/>
                <a:ea typeface="Calibri" panose="020F0502020204030204" pitchFamily="34" charset="0"/>
              </a:rPr>
              <a:t>Prof. A. D. Palsodkar</a:t>
            </a:r>
            <a:endParaRPr lang="en-IN" sz="2000" dirty="0">
              <a:effectLst/>
              <a:latin typeface="+mj-lt"/>
              <a:ea typeface="Calibri" panose="020F0502020204030204" pitchFamily="34" charset="0"/>
            </a:endParaRPr>
          </a:p>
        </p:txBody>
      </p:sp>
      <p:sp>
        <p:nvSpPr>
          <p:cNvPr id="8" name="Rectangle 7">
            <a:extLst>
              <a:ext uri="{FF2B5EF4-FFF2-40B4-BE49-F238E27FC236}">
                <a16:creationId xmlns:a16="http://schemas.microsoft.com/office/drawing/2014/main" id="{74C0219D-6064-4FB5-94CD-0ACBF54AEF49}"/>
              </a:ext>
            </a:extLst>
          </p:cNvPr>
          <p:cNvSpPr/>
          <p:nvPr/>
        </p:nvSpPr>
        <p:spPr>
          <a:xfrm>
            <a:off x="4860032" y="5396510"/>
            <a:ext cx="3852428" cy="7200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1" name="Picture 10">
            <a:extLst>
              <a:ext uri="{FF2B5EF4-FFF2-40B4-BE49-F238E27FC236}">
                <a16:creationId xmlns:a16="http://schemas.microsoft.com/office/drawing/2014/main" id="{7D8F5D07-E76E-4BD4-AB47-8AF39B159F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632" y="4149080"/>
            <a:ext cx="2295471" cy="2295471"/>
          </a:xfrm>
          <a:prstGeom prst="rect">
            <a:avLst/>
          </a:prstGeom>
        </p:spPr>
      </p:pic>
    </p:spTree>
    <p:extLst>
      <p:ext uri="{BB962C8B-B14F-4D97-AF65-F5344CB8AC3E}">
        <p14:creationId xmlns:p14="http://schemas.microsoft.com/office/powerpoint/2010/main" val="1979721208"/>
      </p:ext>
    </p:extLst>
  </p:cSld>
  <p:clrMapOvr>
    <a:overrideClrMapping bg1="lt1" tx1="dk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A089E94-6BCF-484D-A1B0-80E42B9853C9}"/>
              </a:ext>
            </a:extLst>
          </p:cNvPr>
          <p:cNvSpPr/>
          <p:nvPr/>
        </p:nvSpPr>
        <p:spPr>
          <a:xfrm>
            <a:off x="0" y="1414745"/>
            <a:ext cx="9144000" cy="4606543"/>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nvPr>
        </p:nvSpPr>
        <p:spPr>
          <a:xfrm>
            <a:off x="467544" y="260648"/>
            <a:ext cx="7315200" cy="1154097"/>
          </a:xfrm>
        </p:spPr>
        <p:txBody>
          <a:bodyPr>
            <a:normAutofit/>
          </a:bodyPr>
          <a:lstStyle/>
          <a:p>
            <a:r>
              <a:rPr lang="en-IN" sz="4800" b="1" dirty="0"/>
              <a:t>LSTM</a:t>
            </a:r>
          </a:p>
        </p:txBody>
      </p:sp>
      <p:pic>
        <p:nvPicPr>
          <p:cNvPr id="7" name="Content Placeholder 6">
            <a:extLst>
              <a:ext uri="{FF2B5EF4-FFF2-40B4-BE49-F238E27FC236}">
                <a16:creationId xmlns:a16="http://schemas.microsoft.com/office/drawing/2014/main" id="{575D61F9-5764-4326-9DD9-DE6AB512068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11150" y="2132856"/>
            <a:ext cx="8521700" cy="3201839"/>
          </a:xfrm>
        </p:spPr>
      </p:pic>
    </p:spTree>
    <p:extLst>
      <p:ext uri="{BB962C8B-B14F-4D97-AF65-F5344CB8AC3E}">
        <p14:creationId xmlns:p14="http://schemas.microsoft.com/office/powerpoint/2010/main" val="4265277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7315200" cy="1154097"/>
          </a:xfrm>
        </p:spPr>
        <p:txBody>
          <a:bodyPr>
            <a:normAutofit/>
          </a:bodyPr>
          <a:lstStyle/>
          <a:p>
            <a:r>
              <a:rPr lang="en-IN" sz="4800" b="1" dirty="0"/>
              <a:t>Bi-LSTM</a:t>
            </a:r>
          </a:p>
        </p:txBody>
      </p:sp>
      <p:pic>
        <p:nvPicPr>
          <p:cNvPr id="9" name="Picture 8">
            <a:extLst>
              <a:ext uri="{FF2B5EF4-FFF2-40B4-BE49-F238E27FC236}">
                <a16:creationId xmlns:a16="http://schemas.microsoft.com/office/drawing/2014/main" id="{6917B27B-D2DC-4845-9707-C7EF75CD63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2856"/>
            <a:ext cx="9183166" cy="3616397"/>
          </a:xfrm>
          <a:prstGeom prst="rect">
            <a:avLst/>
          </a:prstGeom>
        </p:spPr>
      </p:pic>
    </p:spTree>
    <p:extLst>
      <p:ext uri="{BB962C8B-B14F-4D97-AF65-F5344CB8AC3E}">
        <p14:creationId xmlns:p14="http://schemas.microsoft.com/office/powerpoint/2010/main" val="583125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848"/>
            <a:ext cx="7315200" cy="1154097"/>
          </a:xfrm>
        </p:spPr>
        <p:txBody>
          <a:bodyPr>
            <a:normAutofit/>
          </a:bodyPr>
          <a:lstStyle/>
          <a:p>
            <a:r>
              <a:rPr lang="en-IN" sz="4800" b="1" dirty="0">
                <a:effectLst/>
                <a:ea typeface="Calibri" panose="020F0502020204030204" pitchFamily="34" charset="0"/>
              </a:rPr>
              <a:t>Model Architecture</a:t>
            </a:r>
            <a:endParaRPr lang="en-IN" sz="4800" dirty="0"/>
          </a:p>
        </p:txBody>
      </p:sp>
      <p:pic>
        <p:nvPicPr>
          <p:cNvPr id="9" name="Picture 8">
            <a:extLst>
              <a:ext uri="{FF2B5EF4-FFF2-40B4-BE49-F238E27FC236}">
                <a16:creationId xmlns:a16="http://schemas.microsoft.com/office/drawing/2014/main" id="{79D61CE4-1643-4670-A7AD-4F7D3EC749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77305"/>
            <a:ext cx="9144000" cy="5143500"/>
          </a:xfrm>
          <a:prstGeom prst="rect">
            <a:avLst/>
          </a:prstGeom>
        </p:spPr>
      </p:pic>
    </p:spTree>
    <p:extLst>
      <p:ext uri="{BB962C8B-B14F-4D97-AF65-F5344CB8AC3E}">
        <p14:creationId xmlns:p14="http://schemas.microsoft.com/office/powerpoint/2010/main" val="142461768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7315200" cy="1154097"/>
          </a:xfrm>
        </p:spPr>
        <p:txBody>
          <a:bodyPr>
            <a:normAutofit/>
          </a:bodyPr>
          <a:lstStyle/>
          <a:p>
            <a:r>
              <a:rPr lang="en-IN" sz="4800" b="1" dirty="0"/>
              <a:t>Dataset</a:t>
            </a:r>
          </a:p>
        </p:txBody>
      </p:sp>
      <p:sp>
        <p:nvSpPr>
          <p:cNvPr id="3" name="Content Placeholder 2"/>
          <p:cNvSpPr>
            <a:spLocks noGrp="1"/>
          </p:cNvSpPr>
          <p:nvPr>
            <p:ph idx="1"/>
          </p:nvPr>
        </p:nvSpPr>
        <p:spPr>
          <a:xfrm>
            <a:off x="467544" y="1160748"/>
            <a:ext cx="8064896" cy="4536503"/>
          </a:xfrm>
        </p:spPr>
        <p:txBody>
          <a:bodyPr>
            <a:noAutofit/>
          </a:bodyPr>
          <a:lstStyle/>
          <a:p>
            <a:r>
              <a:rPr lang="en-US" sz="2800" dirty="0"/>
              <a:t>This dataset consists of more than four hundred thousand handwritten names collected through charity projects.</a:t>
            </a:r>
          </a:p>
          <a:p>
            <a:pPr marL="114300" indent="0">
              <a:buNone/>
            </a:pPr>
            <a:endParaRPr lang="en-US" sz="2800" dirty="0"/>
          </a:p>
          <a:p>
            <a:r>
              <a:rPr lang="en-US" sz="2800" dirty="0"/>
              <a:t>There are 206,799 first names and 207,024 surnames in total. The data was divided into a training set (331,059), testing set (41,382), and validation set (41,382) respectively. </a:t>
            </a:r>
          </a:p>
          <a:p>
            <a:endParaRPr lang="en-IN" sz="2800" dirty="0"/>
          </a:p>
        </p:txBody>
      </p:sp>
    </p:spTree>
    <p:extLst>
      <p:ext uri="{BB962C8B-B14F-4D97-AF65-F5344CB8AC3E}">
        <p14:creationId xmlns:p14="http://schemas.microsoft.com/office/powerpoint/2010/main" val="1756197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576" y="116632"/>
            <a:ext cx="7315200" cy="1154097"/>
          </a:xfrm>
        </p:spPr>
        <p:txBody>
          <a:bodyPr>
            <a:normAutofit/>
          </a:bodyPr>
          <a:lstStyle/>
          <a:p>
            <a:r>
              <a:rPr lang="en-IN" sz="4800" b="1" dirty="0"/>
              <a:t>Datasets</a:t>
            </a:r>
          </a:p>
        </p:txBody>
      </p:sp>
      <p:pic>
        <p:nvPicPr>
          <p:cNvPr id="7" name="Picture 6">
            <a:extLst>
              <a:ext uri="{FF2B5EF4-FFF2-40B4-BE49-F238E27FC236}">
                <a16:creationId xmlns:a16="http://schemas.microsoft.com/office/drawing/2014/main" id="{0FA82AA3-0FB7-4844-875D-CDA1E09E20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2401" y="2303718"/>
            <a:ext cx="5762017" cy="598513"/>
          </a:xfrm>
          <a:prstGeom prst="rect">
            <a:avLst/>
          </a:prstGeom>
        </p:spPr>
      </p:pic>
      <p:pic>
        <p:nvPicPr>
          <p:cNvPr id="11" name="Picture 10">
            <a:extLst>
              <a:ext uri="{FF2B5EF4-FFF2-40B4-BE49-F238E27FC236}">
                <a16:creationId xmlns:a16="http://schemas.microsoft.com/office/drawing/2014/main" id="{BD6FBAD8-994A-4E0D-8A96-9C14A43098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9582" y="5301208"/>
            <a:ext cx="5804836" cy="939363"/>
          </a:xfrm>
          <a:prstGeom prst="rect">
            <a:avLst/>
          </a:prstGeom>
        </p:spPr>
      </p:pic>
      <p:pic>
        <p:nvPicPr>
          <p:cNvPr id="13" name="Picture 12">
            <a:extLst>
              <a:ext uri="{FF2B5EF4-FFF2-40B4-BE49-F238E27FC236}">
                <a16:creationId xmlns:a16="http://schemas.microsoft.com/office/drawing/2014/main" id="{9D391122-E740-4942-9EFF-4FDE680F78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6787" y="4139724"/>
            <a:ext cx="5789892" cy="771925"/>
          </a:xfrm>
          <a:prstGeom prst="rect">
            <a:avLst/>
          </a:prstGeom>
        </p:spPr>
      </p:pic>
      <p:pic>
        <p:nvPicPr>
          <p:cNvPr id="15" name="Picture 14">
            <a:extLst>
              <a:ext uri="{FF2B5EF4-FFF2-40B4-BE49-F238E27FC236}">
                <a16:creationId xmlns:a16="http://schemas.microsoft.com/office/drawing/2014/main" id="{75AB4851-3D92-410A-AD6A-ACD39FE4AE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91716" y="3166396"/>
            <a:ext cx="5804836" cy="664713"/>
          </a:xfrm>
          <a:prstGeom prst="rect">
            <a:avLst/>
          </a:prstGeom>
        </p:spPr>
      </p:pic>
      <p:pic>
        <p:nvPicPr>
          <p:cNvPr id="17" name="Picture 16">
            <a:extLst>
              <a:ext uri="{FF2B5EF4-FFF2-40B4-BE49-F238E27FC236}">
                <a16:creationId xmlns:a16="http://schemas.microsoft.com/office/drawing/2014/main" id="{D9680962-F473-4E2F-A879-BFDDE1857B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2401" y="1265167"/>
            <a:ext cx="5762017" cy="748625"/>
          </a:xfrm>
          <a:prstGeom prst="rect">
            <a:avLst/>
          </a:prstGeom>
        </p:spPr>
      </p:pic>
    </p:spTree>
    <p:extLst>
      <p:ext uri="{BB962C8B-B14F-4D97-AF65-F5344CB8AC3E}">
        <p14:creationId xmlns:p14="http://schemas.microsoft.com/office/powerpoint/2010/main" val="2593984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427" y="332656"/>
            <a:ext cx="7315200" cy="895814"/>
          </a:xfrm>
        </p:spPr>
        <p:txBody>
          <a:bodyPr>
            <a:normAutofit fontScale="90000"/>
          </a:bodyPr>
          <a:lstStyle/>
          <a:p>
            <a:r>
              <a:rPr lang="en-IN" sz="4800" b="1" kern="0" dirty="0">
                <a:effectLst/>
              </a:rPr>
              <a:t>DEPLOYMENT</a:t>
            </a:r>
            <a:r>
              <a:rPr lang="en-IN" sz="1800" b="1" kern="0" dirty="0">
                <a:effectLst/>
                <a:latin typeface="Calibri" panose="020F0502020204030204" pitchFamily="34" charset="0"/>
              </a:rPr>
              <a:t> </a:t>
            </a:r>
            <a:endParaRPr lang="en-IN" dirty="0"/>
          </a:p>
        </p:txBody>
      </p:sp>
      <p:sp>
        <p:nvSpPr>
          <p:cNvPr id="3" name="Content Placeholder 2"/>
          <p:cNvSpPr>
            <a:spLocks noGrp="1"/>
          </p:cNvSpPr>
          <p:nvPr>
            <p:ph idx="1"/>
          </p:nvPr>
        </p:nvSpPr>
        <p:spPr>
          <a:xfrm>
            <a:off x="285701" y="1180893"/>
            <a:ext cx="8572597" cy="2880320"/>
          </a:xfrm>
          <a:noFill/>
          <a:ln>
            <a:noFill/>
          </a:ln>
        </p:spPr>
        <p:txBody>
          <a:bodyPr spcFirstLastPara="1" wrap="square" lIns="91425" tIns="91425" rIns="91425" bIns="91425" anchor="t" anchorCtr="0">
            <a:noAutofit/>
          </a:bodyPr>
          <a:lstStyle/>
          <a:p>
            <a:r>
              <a:rPr lang="en-US" sz="2800" dirty="0"/>
              <a:t>Streamlit : is an open-source Python library that makes it easy to build beautiful apps for machine learning. You can easily install it via pip in your terminal and then start writing your web app in Python. No require to any code of HTML &amp; CSS.</a:t>
            </a:r>
            <a:endParaRPr lang="en-IN" sz="2800" dirty="0"/>
          </a:p>
        </p:txBody>
      </p:sp>
      <p:sp>
        <p:nvSpPr>
          <p:cNvPr id="6" name="Rectangle 5">
            <a:extLst>
              <a:ext uri="{FF2B5EF4-FFF2-40B4-BE49-F238E27FC236}">
                <a16:creationId xmlns:a16="http://schemas.microsoft.com/office/drawing/2014/main" id="{119E0F1E-3678-49EE-9E76-62CC4826F97C}"/>
              </a:ext>
            </a:extLst>
          </p:cNvPr>
          <p:cNvSpPr/>
          <p:nvPr/>
        </p:nvSpPr>
        <p:spPr>
          <a:xfrm>
            <a:off x="0" y="4236947"/>
            <a:ext cx="9144000" cy="2640577"/>
          </a:xfrm>
          <a:prstGeom prst="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5971" y="3924905"/>
            <a:ext cx="5580112" cy="3264660"/>
          </a:xfrm>
          <a:prstGeom prst="rect">
            <a:avLst/>
          </a:prstGeom>
        </p:spPr>
      </p:pic>
    </p:spTree>
    <p:extLst>
      <p:ext uri="{BB962C8B-B14F-4D97-AF65-F5344CB8AC3E}">
        <p14:creationId xmlns:p14="http://schemas.microsoft.com/office/powerpoint/2010/main" val="1309233304"/>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692696"/>
            <a:ext cx="7315200" cy="1154097"/>
          </a:xfrm>
        </p:spPr>
        <p:txBody>
          <a:bodyPr/>
          <a:lstStyle/>
          <a:p>
            <a:r>
              <a:rPr lang="en-US" sz="4800" b="1" dirty="0"/>
              <a:t>Output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150" y="1813367"/>
            <a:ext cx="8521700" cy="4001204"/>
          </a:xfrm>
        </p:spPr>
      </p:pic>
    </p:spTree>
    <p:extLst>
      <p:ext uri="{BB962C8B-B14F-4D97-AF65-F5344CB8AC3E}">
        <p14:creationId xmlns:p14="http://schemas.microsoft.com/office/powerpoint/2010/main" val="1300241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88640"/>
            <a:ext cx="7315200" cy="1154097"/>
          </a:xfrm>
        </p:spPr>
        <p:txBody>
          <a:bodyPr>
            <a:normAutofit/>
          </a:bodyPr>
          <a:lstStyle/>
          <a:p>
            <a:r>
              <a:rPr lang="en-IN" sz="4800" b="1" dirty="0"/>
              <a:t>Summary</a:t>
            </a:r>
          </a:p>
        </p:txBody>
      </p:sp>
      <p:sp>
        <p:nvSpPr>
          <p:cNvPr id="3" name="Content Placeholder 2"/>
          <p:cNvSpPr>
            <a:spLocks noGrp="1"/>
          </p:cNvSpPr>
          <p:nvPr>
            <p:ph idx="1"/>
          </p:nvPr>
        </p:nvSpPr>
        <p:spPr>
          <a:xfrm>
            <a:off x="914400" y="1659236"/>
            <a:ext cx="7315200" cy="3539527"/>
          </a:xfrm>
        </p:spPr>
        <p:txBody>
          <a:bodyPr>
            <a:normAutofit lnSpcReduction="10000"/>
          </a:bodyPr>
          <a:lstStyle/>
          <a:p>
            <a:pPr marL="45720" indent="0">
              <a:buNone/>
            </a:pPr>
            <a:r>
              <a:rPr lang="en-IN" sz="2800" dirty="0">
                <a:solidFill>
                  <a:schemeClr val="bg1"/>
                </a:solidFill>
              </a:rPr>
              <a:t>Here we demonstrate a model which can recognize handwriting. Later it can be extended real-time person’s handwriting and many use case.  Handwriting recognition is the first step to the vast field of Artificial Intelligence and computer Vision. There can be so much to explore in the World of AI.</a:t>
            </a:r>
          </a:p>
        </p:txBody>
      </p:sp>
    </p:spTree>
    <p:extLst>
      <p:ext uri="{BB962C8B-B14F-4D97-AF65-F5344CB8AC3E}">
        <p14:creationId xmlns:p14="http://schemas.microsoft.com/office/powerpoint/2010/main" val="1212447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578" y="980728"/>
            <a:ext cx="7596844" cy="1442129"/>
          </a:xfrm>
        </p:spPr>
        <p:txBody>
          <a:bodyPr>
            <a:noAutofit/>
          </a:bodyPr>
          <a:lstStyle/>
          <a:p>
            <a:br>
              <a:rPr lang="en-IN" sz="8800" b="1" dirty="0"/>
            </a:br>
            <a:r>
              <a:rPr lang="en-IN" sz="8800" b="1" dirty="0"/>
              <a:t>Thank You !!!</a:t>
            </a:r>
          </a:p>
        </p:txBody>
      </p:sp>
      <p:sp>
        <p:nvSpPr>
          <p:cNvPr id="3" name="Rectangle 2">
            <a:extLst>
              <a:ext uri="{FF2B5EF4-FFF2-40B4-BE49-F238E27FC236}">
                <a16:creationId xmlns:a16="http://schemas.microsoft.com/office/drawing/2014/main" id="{50A77A3C-FB55-4455-8C99-17C920E14BF1}"/>
              </a:ext>
            </a:extLst>
          </p:cNvPr>
          <p:cNvSpPr/>
          <p:nvPr/>
        </p:nvSpPr>
        <p:spPr>
          <a:xfrm>
            <a:off x="2645786" y="4150064"/>
            <a:ext cx="3852428" cy="720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5" name="Rectangle 4">
            <a:extLst>
              <a:ext uri="{FF2B5EF4-FFF2-40B4-BE49-F238E27FC236}">
                <a16:creationId xmlns:a16="http://schemas.microsoft.com/office/drawing/2014/main" id="{69754281-46E3-4258-8184-3DB866EA9DD0}"/>
              </a:ext>
            </a:extLst>
          </p:cNvPr>
          <p:cNvSpPr/>
          <p:nvPr/>
        </p:nvSpPr>
        <p:spPr>
          <a:xfrm>
            <a:off x="3068833" y="4473116"/>
            <a:ext cx="3006334" cy="720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extLst>
      <p:ext uri="{BB962C8B-B14F-4D97-AF65-F5344CB8AC3E}">
        <p14:creationId xmlns:p14="http://schemas.microsoft.com/office/powerpoint/2010/main" val="142982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638" y="260648"/>
            <a:ext cx="7315200" cy="1154097"/>
          </a:xfrm>
        </p:spPr>
        <p:txBody>
          <a:bodyPr/>
          <a:lstStyle/>
          <a:p>
            <a:r>
              <a:rPr lang="en-IN" sz="4800" b="1" dirty="0"/>
              <a:t>Introduction</a:t>
            </a:r>
            <a:endParaRPr lang="en-IN" b="1" dirty="0"/>
          </a:p>
        </p:txBody>
      </p:sp>
      <p:sp>
        <p:nvSpPr>
          <p:cNvPr id="3" name="Content Placeholder 2"/>
          <p:cNvSpPr>
            <a:spLocks noGrp="1"/>
          </p:cNvSpPr>
          <p:nvPr>
            <p:ph idx="1"/>
          </p:nvPr>
        </p:nvSpPr>
        <p:spPr>
          <a:xfrm>
            <a:off x="395536" y="1700808"/>
            <a:ext cx="7787778" cy="4608512"/>
          </a:xfrm>
        </p:spPr>
        <p:txBody>
          <a:bodyPr>
            <a:noAutofit/>
          </a:bodyPr>
          <a:lstStyle/>
          <a:p>
            <a:r>
              <a:rPr lang="en-IN" sz="2800" dirty="0"/>
              <a:t>Handwriting recognition becomes increasingly important in the modern world due to its practical applications in our daily life. In recent years, numerous recognition systems have been introduced within many applications where high classification efficiency is required. </a:t>
            </a:r>
          </a:p>
          <a:p>
            <a:r>
              <a:rPr lang="en-IN" sz="2800" dirty="0"/>
              <a:t>It helps us to solve more complex problems and makes ease our tasks.</a:t>
            </a:r>
          </a:p>
        </p:txBody>
      </p:sp>
    </p:spTree>
    <p:extLst>
      <p:ext uri="{BB962C8B-B14F-4D97-AF65-F5344CB8AC3E}">
        <p14:creationId xmlns:p14="http://schemas.microsoft.com/office/powerpoint/2010/main" val="3342153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88640"/>
            <a:ext cx="7315200" cy="1154097"/>
          </a:xfrm>
        </p:spPr>
        <p:txBody>
          <a:bodyPr>
            <a:normAutofit/>
          </a:bodyPr>
          <a:lstStyle/>
          <a:p>
            <a:r>
              <a:rPr lang="en-IN" sz="4800" b="1" dirty="0"/>
              <a:t>Abstract</a:t>
            </a:r>
          </a:p>
        </p:txBody>
      </p:sp>
      <p:sp>
        <p:nvSpPr>
          <p:cNvPr id="3" name="Content Placeholder 2"/>
          <p:cNvSpPr>
            <a:spLocks noGrp="1"/>
          </p:cNvSpPr>
          <p:nvPr>
            <p:ph idx="1"/>
          </p:nvPr>
        </p:nvSpPr>
        <p:spPr>
          <a:xfrm>
            <a:off x="755576" y="2060848"/>
            <a:ext cx="7560840" cy="3539527"/>
          </a:xfrm>
        </p:spPr>
        <p:txBody>
          <a:bodyPr>
            <a:noAutofit/>
          </a:bodyPr>
          <a:lstStyle/>
          <a:p>
            <a:pPr marL="0" indent="0">
              <a:buNone/>
            </a:pPr>
            <a:r>
              <a:rPr lang="en-IN" sz="2800" dirty="0"/>
              <a:t>In a computer vision system, handwriting recognition is a complex task that is central to a variety of emerging applications. It has been widely used by machine learning and computer vision researchers for implementing practical applications like computerized bank check numbers reading.</a:t>
            </a:r>
          </a:p>
        </p:txBody>
      </p:sp>
    </p:spTree>
    <p:extLst>
      <p:ext uri="{BB962C8B-B14F-4D97-AF65-F5344CB8AC3E}">
        <p14:creationId xmlns:p14="http://schemas.microsoft.com/office/powerpoint/2010/main" val="3146532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866"/>
            <a:ext cx="7315200" cy="1154097"/>
          </a:xfrm>
        </p:spPr>
        <p:txBody>
          <a:bodyPr>
            <a:normAutofit/>
          </a:bodyPr>
          <a:lstStyle/>
          <a:p>
            <a:r>
              <a:rPr lang="en-IN" sz="4800" b="1" dirty="0"/>
              <a:t>Research Table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770386469"/>
              </p:ext>
            </p:extLst>
          </p:nvPr>
        </p:nvGraphicFramePr>
        <p:xfrm>
          <a:off x="251520" y="908721"/>
          <a:ext cx="8640962" cy="6009925"/>
        </p:xfrm>
        <a:graphic>
          <a:graphicData uri="http://schemas.openxmlformats.org/drawingml/2006/table">
            <a:tbl>
              <a:tblPr firstRow="1" bandRow="1">
                <a:tableStyleId>{5C22544A-7EE6-4342-B048-85BDC9FD1C3A}</a:tableStyleId>
              </a:tblPr>
              <a:tblGrid>
                <a:gridCol w="1928786">
                  <a:extLst>
                    <a:ext uri="{9D8B030D-6E8A-4147-A177-3AD203B41FA5}">
                      <a16:colId xmlns:a16="http://schemas.microsoft.com/office/drawing/2014/main" val="20000"/>
                    </a:ext>
                  </a:extLst>
                </a:gridCol>
                <a:gridCol w="1990072">
                  <a:extLst>
                    <a:ext uri="{9D8B030D-6E8A-4147-A177-3AD203B41FA5}">
                      <a16:colId xmlns:a16="http://schemas.microsoft.com/office/drawing/2014/main" val="20001"/>
                    </a:ext>
                  </a:extLst>
                </a:gridCol>
                <a:gridCol w="864532">
                  <a:extLst>
                    <a:ext uri="{9D8B030D-6E8A-4147-A177-3AD203B41FA5}">
                      <a16:colId xmlns:a16="http://schemas.microsoft.com/office/drawing/2014/main" val="20002"/>
                    </a:ext>
                  </a:extLst>
                </a:gridCol>
                <a:gridCol w="3857572">
                  <a:extLst>
                    <a:ext uri="{9D8B030D-6E8A-4147-A177-3AD203B41FA5}">
                      <a16:colId xmlns:a16="http://schemas.microsoft.com/office/drawing/2014/main" val="20003"/>
                    </a:ext>
                  </a:extLst>
                </a:gridCol>
              </a:tblGrid>
              <a:tr h="428013">
                <a:tc>
                  <a:txBody>
                    <a:bodyPr/>
                    <a:lstStyle/>
                    <a:p>
                      <a:r>
                        <a:rPr lang="en-IN" sz="2000" dirty="0"/>
                        <a:t>Title</a:t>
                      </a:r>
                    </a:p>
                  </a:txBody>
                  <a:tcPr/>
                </a:tc>
                <a:tc>
                  <a:txBody>
                    <a:bodyPr/>
                    <a:lstStyle/>
                    <a:p>
                      <a:r>
                        <a:rPr lang="en-IN" sz="2000" dirty="0"/>
                        <a:t>Name</a:t>
                      </a:r>
                    </a:p>
                  </a:txBody>
                  <a:tcPr/>
                </a:tc>
                <a:tc>
                  <a:txBody>
                    <a:bodyPr/>
                    <a:lstStyle/>
                    <a:p>
                      <a:r>
                        <a:rPr lang="en-IN" sz="2000" dirty="0"/>
                        <a:t>Year</a:t>
                      </a:r>
                    </a:p>
                  </a:txBody>
                  <a:tcPr/>
                </a:tc>
                <a:tc>
                  <a:txBody>
                    <a:bodyPr/>
                    <a:lstStyle/>
                    <a:p>
                      <a:r>
                        <a:rPr lang="en-IN" sz="2000" dirty="0"/>
                        <a:t>Description</a:t>
                      </a:r>
                    </a:p>
                  </a:txBody>
                  <a:tcPr/>
                </a:tc>
                <a:extLst>
                  <a:ext uri="{0D108BD9-81ED-4DB2-BD59-A6C34878D82A}">
                    <a16:rowId xmlns:a16="http://schemas.microsoft.com/office/drawing/2014/main" val="10000"/>
                  </a:ext>
                </a:extLst>
              </a:tr>
              <a:tr h="2499675">
                <a:tc>
                  <a:txBody>
                    <a:bodyPr/>
                    <a:lstStyle/>
                    <a:p>
                      <a:pPr marR="0" algn="l" rtl="0">
                        <a:lnSpc>
                          <a:spcPct val="100000"/>
                        </a:lnSpc>
                        <a:spcBef>
                          <a:spcPts val="0"/>
                        </a:spcBef>
                        <a:spcAft>
                          <a:spcPts val="0"/>
                        </a:spcAft>
                        <a:buClr>
                          <a:srgbClr val="000000"/>
                        </a:buClr>
                        <a:buFont typeface="Arial"/>
                      </a:pPr>
                      <a:r>
                        <a:rPr lang="en-US" sz="1800" b="0" i="0" u="none" strike="noStrike" kern="1200" cap="none" dirty="0">
                          <a:solidFill>
                            <a:schemeClr val="dk1"/>
                          </a:solidFill>
                          <a:latin typeface="+mn-lt"/>
                          <a:ea typeface="+mn-ea"/>
                          <a:cs typeface="+mn-cs"/>
                          <a:sym typeface="Arial"/>
                        </a:rPr>
                        <a:t>An Overview of Handwriting Recognition</a:t>
                      </a:r>
                      <a:r>
                        <a:rPr lang="en-IN" sz="1800" b="0" i="0" u="none" strike="noStrike" kern="1200" cap="none" dirty="0">
                          <a:solidFill>
                            <a:schemeClr val="dk1"/>
                          </a:solidFill>
                          <a:latin typeface="+mn-lt"/>
                          <a:ea typeface="+mn-ea"/>
                          <a:cs typeface="+mn-cs"/>
                          <a:sym typeface="Arial"/>
                        </a:rPr>
                        <a:t>.</a:t>
                      </a:r>
                    </a:p>
                  </a:txBody>
                  <a:tcPr/>
                </a:tc>
                <a:tc>
                  <a:txBody>
                    <a:bodyPr/>
                    <a:lstStyle/>
                    <a:p>
                      <a:r>
                        <a:rPr lang="en-IN" sz="1800" b="0" i="0" u="none" strike="noStrike" kern="1200" cap="none" dirty="0" err="1">
                          <a:solidFill>
                            <a:schemeClr val="dk1"/>
                          </a:solidFill>
                          <a:latin typeface="+mn-lt"/>
                          <a:ea typeface="+mn-ea"/>
                          <a:cs typeface="+mn-cs"/>
                          <a:sym typeface="Arial"/>
                          <a:hlinkClick r:id="rId2">
                            <a:extLst>
                              <a:ext uri="{A12FA001-AC4F-418D-AE19-62706E023703}">
                                <ahyp:hlinkClr xmlns:ahyp="http://schemas.microsoft.com/office/drawing/2018/hyperlinkcolor" val="tx"/>
                              </a:ext>
                            </a:extLst>
                          </a:hlinkClick>
                        </a:rPr>
                        <a:t>Homayoon</a:t>
                      </a:r>
                      <a:r>
                        <a:rPr lang="en-IN" sz="1800" b="0" i="0" u="none" strike="noStrike" kern="1200" cap="none" dirty="0">
                          <a:solidFill>
                            <a:schemeClr val="dk1"/>
                          </a:solidFill>
                          <a:latin typeface="+mn-lt"/>
                          <a:ea typeface="+mn-ea"/>
                          <a:cs typeface="+mn-cs"/>
                          <a:sym typeface="Arial"/>
                          <a:hlinkClick r:id="rId2">
                            <a:extLst>
                              <a:ext uri="{A12FA001-AC4F-418D-AE19-62706E023703}">
                                <ahyp:hlinkClr xmlns:ahyp="http://schemas.microsoft.com/office/drawing/2018/hyperlinkcolor" val="tx"/>
                              </a:ext>
                            </a:extLst>
                          </a:hlinkClick>
                        </a:rPr>
                        <a:t> </a:t>
                      </a:r>
                      <a:r>
                        <a:rPr lang="en-IN" sz="1800" b="0" i="0" u="none" strike="noStrike" kern="1200" cap="none" dirty="0" err="1">
                          <a:solidFill>
                            <a:schemeClr val="dk1"/>
                          </a:solidFill>
                          <a:latin typeface="+mn-lt"/>
                          <a:ea typeface="+mn-ea"/>
                          <a:cs typeface="+mn-cs"/>
                          <a:sym typeface="Arial"/>
                          <a:hlinkClick r:id="rId2">
                            <a:extLst>
                              <a:ext uri="{A12FA001-AC4F-418D-AE19-62706E023703}">
                                <ahyp:hlinkClr xmlns:ahyp="http://schemas.microsoft.com/office/drawing/2018/hyperlinkcolor" val="tx"/>
                              </a:ext>
                            </a:extLst>
                          </a:hlinkClick>
                        </a:rPr>
                        <a:t>Beigi</a:t>
                      </a:r>
                      <a:endParaRPr lang="en-IN" sz="1800" b="0" i="0" u="none" strike="noStrike" kern="1200" cap="none" dirty="0">
                        <a:solidFill>
                          <a:schemeClr val="dk1"/>
                        </a:solidFill>
                        <a:latin typeface="+mn-lt"/>
                        <a:ea typeface="+mn-ea"/>
                        <a:cs typeface="+mn-cs"/>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800" b="0" i="0" u="none" strike="noStrike" kern="1200" cap="none" dirty="0">
                          <a:solidFill>
                            <a:schemeClr val="dk1"/>
                          </a:solidFill>
                          <a:latin typeface="+mn-lt"/>
                          <a:ea typeface="+mn-ea"/>
                          <a:cs typeface="+mn-cs"/>
                          <a:sym typeface="Arial"/>
                        </a:rPr>
                        <a:t>Recognition Technologies, Inc.</a:t>
                      </a:r>
                    </a:p>
                  </a:txBody>
                  <a:tcPr/>
                </a:tc>
                <a:tc>
                  <a:txBody>
                    <a:bodyPr/>
                    <a:lstStyle/>
                    <a:p>
                      <a:r>
                        <a:rPr lang="en-IN" sz="1800" b="0" i="0" u="none" strike="noStrike" kern="1200" cap="none" dirty="0">
                          <a:solidFill>
                            <a:schemeClr val="dk1"/>
                          </a:solidFill>
                          <a:latin typeface="+mn-lt"/>
                          <a:ea typeface="+mn-ea"/>
                          <a:cs typeface="+mn-cs"/>
                          <a:sym typeface="Arial"/>
                        </a:rPr>
                        <a:t>1997</a:t>
                      </a:r>
                    </a:p>
                  </a:txBody>
                  <a:tcPr/>
                </a:tc>
                <a:tc>
                  <a:txBody>
                    <a:bodyPr/>
                    <a:lstStyle/>
                    <a:p>
                      <a:pPr marL="0" indent="0">
                        <a:buFont typeface="Arial" panose="020B0604020202020204" pitchFamily="34" charset="0"/>
                        <a:buNone/>
                      </a:pPr>
                      <a:r>
                        <a:rPr lang="en-US" sz="1400" b="0" i="0" u="none" strike="noStrike" cap="none" dirty="0">
                          <a:solidFill>
                            <a:schemeClr val="dk1"/>
                          </a:solidFill>
                          <a:effectLst/>
                          <a:latin typeface="+mn-lt"/>
                          <a:ea typeface="+mn-ea"/>
                          <a:cs typeface="+mn-cs"/>
                          <a:sym typeface="Arial"/>
                        </a:rPr>
                        <a:t> </a:t>
                      </a:r>
                      <a:r>
                        <a:rPr lang="en-US" sz="1800" b="0" i="0" u="none" strike="noStrike" kern="1200" cap="none" dirty="0">
                          <a:solidFill>
                            <a:schemeClr val="dk1"/>
                          </a:solidFill>
                          <a:latin typeface="+mn-lt"/>
                          <a:ea typeface="+mn-ea"/>
                          <a:cs typeface="+mn-cs"/>
                          <a:sym typeface="Arial"/>
                        </a:rPr>
                        <a:t>This paper is aimed at clarifying the role of handwriting recognition in accordance with today's maturing technologies. It tries to list and clarify the components that build handwriting recognition and related technologies such as OCR and Signature Verification.</a:t>
                      </a:r>
                      <a:endParaRPr lang="en-IN" sz="1800" b="0" i="0" u="none" strike="noStrike" kern="1200" cap="none" dirty="0">
                        <a:solidFill>
                          <a:schemeClr val="dk1"/>
                        </a:solidFill>
                        <a:latin typeface="+mn-lt"/>
                        <a:ea typeface="+mn-ea"/>
                        <a:cs typeface="+mn-cs"/>
                        <a:sym typeface="Arial"/>
                      </a:endParaRPr>
                    </a:p>
                  </a:txBody>
                  <a:tcPr/>
                </a:tc>
                <a:extLst>
                  <a:ext uri="{0D108BD9-81ED-4DB2-BD59-A6C34878D82A}">
                    <a16:rowId xmlns:a16="http://schemas.microsoft.com/office/drawing/2014/main" val="10001"/>
                  </a:ext>
                </a:extLst>
              </a:tr>
              <a:tr h="3021592">
                <a:tc>
                  <a:txBody>
                    <a:bodyPr/>
                    <a:lstStyle/>
                    <a:p>
                      <a:r>
                        <a:rPr lang="en-IN" sz="1800" kern="1200" dirty="0">
                          <a:solidFill>
                            <a:schemeClr val="dk1"/>
                          </a:solidFill>
                          <a:latin typeface="+mn-lt"/>
                          <a:ea typeface="+mn-ea"/>
                          <a:cs typeface="+mn-cs"/>
                        </a:rPr>
                        <a:t>Handwritten Digit </a:t>
                      </a:r>
                      <a:r>
                        <a:rPr lang="en-IN" sz="1800" b="0" i="0" u="none" strike="noStrike" kern="1200" cap="none" dirty="0">
                          <a:solidFill>
                            <a:schemeClr val="dk1"/>
                          </a:solidFill>
                          <a:latin typeface="+mn-lt"/>
                          <a:ea typeface="+mn-ea"/>
                          <a:cs typeface="+mn-cs"/>
                          <a:sym typeface="Arial"/>
                        </a:rPr>
                        <a:t>Recognition</a:t>
                      </a:r>
                      <a:r>
                        <a:rPr lang="en-IN" sz="1800" kern="1200" dirty="0">
                          <a:solidFill>
                            <a:schemeClr val="dk1"/>
                          </a:solidFill>
                          <a:latin typeface="+mn-lt"/>
                          <a:ea typeface="+mn-ea"/>
                          <a:cs typeface="+mn-cs"/>
                        </a:rPr>
                        <a:t> Based on Depth Neural Network</a:t>
                      </a:r>
                    </a:p>
                  </a:txBody>
                  <a:tcPr/>
                </a:tc>
                <a:tc>
                  <a:txBody>
                    <a:bodyPr/>
                    <a:lstStyle/>
                    <a:p>
                      <a:r>
                        <a:rPr lang="en-IN" sz="1800" kern="1200" dirty="0">
                          <a:solidFill>
                            <a:schemeClr val="dk1"/>
                          </a:solidFill>
                          <a:latin typeface="+mn-lt"/>
                          <a:ea typeface="+mn-ea"/>
                          <a:cs typeface="+mn-cs"/>
                        </a:rPr>
                        <a:t>Yawei Hou</a:t>
                      </a:r>
                    </a:p>
                    <a:p>
                      <a:r>
                        <a:rPr lang="en-IN" sz="1800" kern="1200" dirty="0">
                          <a:solidFill>
                            <a:schemeClr val="dk1"/>
                          </a:solidFill>
                          <a:latin typeface="+mn-lt"/>
                          <a:ea typeface="+mn-ea"/>
                          <a:cs typeface="+mn-cs"/>
                        </a:rPr>
                        <a:t>Huailin Zhao</a:t>
                      </a:r>
                    </a:p>
                  </a:txBody>
                  <a:tcPr/>
                </a:tc>
                <a:tc>
                  <a:txBody>
                    <a:bodyPr/>
                    <a:lstStyle/>
                    <a:p>
                      <a:r>
                        <a:rPr lang="en-IN" dirty="0"/>
                        <a:t>2018</a:t>
                      </a:r>
                    </a:p>
                  </a:txBody>
                  <a:tcPr/>
                </a:tc>
                <a:tc>
                  <a:txBody>
                    <a:bodyPr/>
                    <a:lstStyle/>
                    <a:p>
                      <a:pPr marL="88900" marR="88900">
                        <a:lnSpc>
                          <a:spcPct val="107000"/>
                        </a:lnSpc>
                        <a:spcBef>
                          <a:spcPts val="1500"/>
                        </a:spcBef>
                        <a:spcAft>
                          <a:spcPts val="1500"/>
                        </a:spcAft>
                        <a:tabLst>
                          <a:tab pos="4095750" algn="l"/>
                        </a:tabLst>
                      </a:pPr>
                      <a:r>
                        <a:rPr lang="en-IN" sz="1800" kern="1200" dirty="0">
                          <a:solidFill>
                            <a:schemeClr val="dk1"/>
                          </a:solidFill>
                          <a:latin typeface="+mn-lt"/>
                          <a:ea typeface="+mn-ea"/>
                          <a:cs typeface="+mn-cs"/>
                        </a:rPr>
                        <a:t>Neural network and depth learning have been widely used in the field of image processing. In order to obtain a higher recognition rate with a simple model, the BP neural network and the convolutional neural on the MNIST data set. the optimal result is 99.55%. </a:t>
                      </a:r>
                    </a:p>
                  </a:txBody>
                  <a:tcPr marL="63500" marR="63500" marT="63500" marB="6350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287960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7848872" cy="1154097"/>
          </a:xfrm>
        </p:spPr>
        <p:txBody>
          <a:bodyPr>
            <a:noAutofit/>
          </a:bodyPr>
          <a:lstStyle/>
          <a:p>
            <a:r>
              <a:rPr lang="en-IN" sz="4800" b="1" dirty="0"/>
              <a:t>Artificial Neural Network</a:t>
            </a:r>
          </a:p>
        </p:txBody>
      </p:sp>
      <p:sp>
        <p:nvSpPr>
          <p:cNvPr id="3" name="Content Placeholder 2"/>
          <p:cNvSpPr>
            <a:spLocks noGrp="1"/>
          </p:cNvSpPr>
          <p:nvPr>
            <p:ph idx="1"/>
          </p:nvPr>
        </p:nvSpPr>
        <p:spPr>
          <a:xfrm>
            <a:off x="539552" y="1700808"/>
            <a:ext cx="7848872" cy="4146028"/>
          </a:xfrm>
        </p:spPr>
        <p:txBody>
          <a:bodyPr>
            <a:noAutofit/>
          </a:bodyPr>
          <a:lstStyle/>
          <a:p>
            <a:pPr marL="45720" indent="0">
              <a:buNone/>
            </a:pPr>
            <a:r>
              <a:rPr lang="en-US" sz="2800" dirty="0"/>
              <a:t>An ANN is based on a collection of connected units or nodes called artificial neurons, which loosely model the neurons in a biological brain. Each connection, like the synapses in a biological brain, can transmit a signal to other neurons. An artificial neuron that receives a signal then processes it and can signal neurons connected to it.</a:t>
            </a:r>
            <a:endParaRPr lang="en-IN" sz="2800" dirty="0"/>
          </a:p>
        </p:txBody>
      </p:sp>
    </p:spTree>
    <p:extLst>
      <p:ext uri="{BB962C8B-B14F-4D97-AF65-F5344CB8AC3E}">
        <p14:creationId xmlns:p14="http://schemas.microsoft.com/office/powerpoint/2010/main" val="2210664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4E1ACF8-162F-4B35-B945-DDB82D58A0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8650"/>
            <a:ext cx="9143999" cy="6300700"/>
          </a:xfrm>
          <a:prstGeom prst="rect">
            <a:avLst/>
          </a:prstGeom>
        </p:spPr>
      </p:pic>
    </p:spTree>
    <p:extLst>
      <p:ext uri="{BB962C8B-B14F-4D97-AF65-F5344CB8AC3E}">
        <p14:creationId xmlns:p14="http://schemas.microsoft.com/office/powerpoint/2010/main" val="2411530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0648"/>
            <a:ext cx="7315200" cy="1154097"/>
          </a:xfrm>
        </p:spPr>
        <p:txBody>
          <a:bodyPr>
            <a:normAutofit/>
          </a:bodyPr>
          <a:lstStyle/>
          <a:p>
            <a:r>
              <a:rPr lang="en-IN" sz="4800" b="1" dirty="0"/>
              <a:t>Approach using CNN</a:t>
            </a:r>
          </a:p>
        </p:txBody>
      </p:sp>
      <p:sp>
        <p:nvSpPr>
          <p:cNvPr id="3" name="Content Placeholder 2"/>
          <p:cNvSpPr>
            <a:spLocks noGrp="1"/>
          </p:cNvSpPr>
          <p:nvPr>
            <p:ph idx="1"/>
          </p:nvPr>
        </p:nvSpPr>
        <p:spPr>
          <a:xfrm>
            <a:off x="251520" y="1628800"/>
            <a:ext cx="8712968" cy="5400600"/>
          </a:xfrm>
        </p:spPr>
        <p:txBody>
          <a:bodyPr>
            <a:noAutofit/>
          </a:bodyPr>
          <a:lstStyle/>
          <a:p>
            <a:r>
              <a:rPr lang="en-IN" sz="2800" dirty="0"/>
              <a:t>In Convolution Neural Network ,the convolution / fully connected layers perform transformations that are a function of  the activations in the input volume</a:t>
            </a:r>
          </a:p>
          <a:p>
            <a:pPr marL="114300" indent="0">
              <a:buNone/>
            </a:pPr>
            <a:endParaRPr lang="en-IN" sz="2800" dirty="0"/>
          </a:p>
          <a:p>
            <a:pPr marL="114300" indent="0">
              <a:buNone/>
            </a:pPr>
            <a:r>
              <a:rPr lang="en-IN" sz="2800" dirty="0"/>
              <a:t>=&gt; Why CNN</a:t>
            </a:r>
          </a:p>
          <a:p>
            <a:r>
              <a:rPr lang="en-US" sz="2800" dirty="0"/>
              <a:t>CNN learn faster</a:t>
            </a:r>
          </a:p>
          <a:p>
            <a:r>
              <a:rPr lang="en-US" sz="2800" dirty="0"/>
              <a:t>It has high computational efficiency (needs fewer operations to be able to learn)</a:t>
            </a:r>
          </a:p>
          <a:p>
            <a:pPr marL="114300" indent="0">
              <a:buNone/>
            </a:pPr>
            <a:endParaRPr lang="en-IN" sz="2800" dirty="0"/>
          </a:p>
          <a:p>
            <a:endParaRPr lang="en-IN" sz="2800" dirty="0"/>
          </a:p>
        </p:txBody>
      </p:sp>
    </p:spTree>
    <p:extLst>
      <p:ext uri="{BB962C8B-B14F-4D97-AF65-F5344CB8AC3E}">
        <p14:creationId xmlns:p14="http://schemas.microsoft.com/office/powerpoint/2010/main" val="887113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88640"/>
            <a:ext cx="7315200" cy="1154097"/>
          </a:xfrm>
        </p:spPr>
        <p:txBody>
          <a:bodyPr>
            <a:normAutofit/>
          </a:bodyPr>
          <a:lstStyle/>
          <a:p>
            <a:r>
              <a:rPr lang="en-IN" sz="4800" b="1" dirty="0"/>
              <a:t>CNN</a:t>
            </a:r>
          </a:p>
        </p:txBody>
      </p:sp>
      <p:pic>
        <p:nvPicPr>
          <p:cNvPr id="7" name="Picture 6">
            <a:extLst>
              <a:ext uri="{FF2B5EF4-FFF2-40B4-BE49-F238E27FC236}">
                <a16:creationId xmlns:a16="http://schemas.microsoft.com/office/drawing/2014/main" id="{363A95A1-482D-4774-B9D8-175011D171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88840"/>
            <a:ext cx="9144000" cy="3800231"/>
          </a:xfrm>
          <a:prstGeom prst="rect">
            <a:avLst/>
          </a:prstGeom>
        </p:spPr>
      </p:pic>
    </p:spTree>
    <p:extLst>
      <p:ext uri="{BB962C8B-B14F-4D97-AF65-F5344CB8AC3E}">
        <p14:creationId xmlns:p14="http://schemas.microsoft.com/office/powerpoint/2010/main" val="3016860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0648"/>
            <a:ext cx="7704856" cy="1154097"/>
          </a:xfrm>
        </p:spPr>
        <p:txBody>
          <a:bodyPr>
            <a:normAutofit/>
          </a:bodyPr>
          <a:lstStyle/>
          <a:p>
            <a:r>
              <a:rPr lang="en-IN" sz="4800" b="1" dirty="0"/>
              <a:t>Approach using Bi-LSTM</a:t>
            </a:r>
          </a:p>
        </p:txBody>
      </p:sp>
      <p:sp>
        <p:nvSpPr>
          <p:cNvPr id="3" name="Content Placeholder 2"/>
          <p:cNvSpPr>
            <a:spLocks noGrp="1"/>
          </p:cNvSpPr>
          <p:nvPr>
            <p:ph idx="1"/>
          </p:nvPr>
        </p:nvSpPr>
        <p:spPr>
          <a:xfrm>
            <a:off x="251520" y="1460600"/>
            <a:ext cx="8712968" cy="5400600"/>
          </a:xfrm>
        </p:spPr>
        <p:txBody>
          <a:bodyPr>
            <a:noAutofit/>
          </a:bodyPr>
          <a:lstStyle/>
          <a:p>
            <a:r>
              <a:rPr lang="en-US" sz="2800" dirty="0"/>
              <a:t>LSTM in its core, preserves information from inputs that has already passed through it using the hidden state.</a:t>
            </a:r>
          </a:p>
          <a:p>
            <a:pPr marL="114300" indent="0">
              <a:buNone/>
            </a:pPr>
            <a:r>
              <a:rPr lang="en-US" sz="2800" dirty="0"/>
              <a:t>Use</a:t>
            </a:r>
          </a:p>
          <a:p>
            <a:pPr algn="l">
              <a:buFont typeface="Arial" panose="020B0604020202020204" pitchFamily="34" charset="0"/>
              <a:buChar char="•"/>
            </a:pPr>
            <a:r>
              <a:rPr lang="en-US" sz="2800" dirty="0"/>
              <a:t>Time series prediction</a:t>
            </a:r>
          </a:p>
          <a:p>
            <a:pPr algn="l">
              <a:buFont typeface="Arial" panose="020B0604020202020204" pitchFamily="34" charset="0"/>
              <a:buChar char="•"/>
            </a:pPr>
            <a:r>
              <a:rPr lang="en-US" sz="2800" dirty="0"/>
              <a:t>Speech recognition</a:t>
            </a:r>
          </a:p>
          <a:p>
            <a:pPr algn="l">
              <a:buFont typeface="Arial" panose="020B0604020202020204" pitchFamily="34" charset="0"/>
              <a:buChar char="•"/>
            </a:pPr>
            <a:r>
              <a:rPr lang="en-US" sz="2800" dirty="0"/>
              <a:t>Rhythm learning</a:t>
            </a:r>
          </a:p>
          <a:p>
            <a:pPr algn="l">
              <a:buFont typeface="Arial" panose="020B0604020202020204" pitchFamily="34" charset="0"/>
              <a:buChar char="•"/>
            </a:pPr>
            <a:r>
              <a:rPr lang="en-US" sz="2800" dirty="0"/>
              <a:t>Music composition</a:t>
            </a:r>
          </a:p>
          <a:p>
            <a:pPr algn="l">
              <a:buFont typeface="Arial" panose="020B0604020202020204" pitchFamily="34" charset="0"/>
              <a:buChar char="•"/>
            </a:pPr>
            <a:r>
              <a:rPr lang="en-US" sz="2800" dirty="0"/>
              <a:t>Grammar learning</a:t>
            </a:r>
          </a:p>
          <a:p>
            <a:pPr algn="l">
              <a:buFont typeface="Arial" panose="020B0604020202020204" pitchFamily="34" charset="0"/>
              <a:buChar char="•"/>
            </a:pPr>
            <a:r>
              <a:rPr lang="en-US" sz="2800" dirty="0"/>
              <a:t>Handwriting recognition</a:t>
            </a:r>
          </a:p>
        </p:txBody>
      </p:sp>
    </p:spTree>
    <p:extLst>
      <p:ext uri="{BB962C8B-B14F-4D97-AF65-F5344CB8AC3E}">
        <p14:creationId xmlns:p14="http://schemas.microsoft.com/office/powerpoint/2010/main" val="4228099369"/>
      </p:ext>
    </p:extLst>
  </p:cSld>
  <p:clrMapOvr>
    <a:masterClrMapping/>
  </p:clrMapOvr>
</p:sld>
</file>

<file path=ppt/theme/theme1.xml><?xml version="1.0" encoding="utf-8"?>
<a:theme xmlns:a="http://schemas.openxmlformats.org/drawingml/2006/main" name="Simple Light">
  <a:themeElements>
    <a:clrScheme name="Custom 4">
      <a:dk1>
        <a:srgbClr val="000000"/>
      </a:dk1>
      <a:lt1>
        <a:srgbClr val="000000"/>
      </a:lt1>
      <a:dk2>
        <a:srgbClr val="000000"/>
      </a:dk2>
      <a:lt2>
        <a:srgbClr val="000000"/>
      </a:lt2>
      <a:accent1>
        <a:srgbClr val="FFAB40"/>
      </a:accent1>
      <a:accent2>
        <a:srgbClr val="212121"/>
      </a:accent2>
      <a:accent3>
        <a:srgbClr val="000000"/>
      </a:accent3>
      <a:accent4>
        <a:srgbClr val="FFAB40"/>
      </a:accent4>
      <a:accent5>
        <a:srgbClr val="0097A7"/>
      </a:accent5>
      <a:accent6>
        <a:srgbClr val="EEFF41"/>
      </a:accent6>
      <a:hlink>
        <a:srgbClr val="0097A7"/>
      </a:hlink>
      <a:folHlink>
        <a:srgbClr val="0097A7"/>
      </a:folHlink>
    </a:clrScheme>
    <a:fontScheme name="Custom 3">
      <a:majorFont>
        <a:latin typeface="Sintony"/>
        <a:ea typeface=""/>
        <a:cs typeface=""/>
      </a:majorFont>
      <a:minorFont>
        <a:latin typeface="Sintony"/>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528</TotalTime>
  <Words>569</Words>
  <Application>Microsoft Office PowerPoint</Application>
  <PresentationFormat>On-screen Show (4:3)</PresentationFormat>
  <Paragraphs>59</Paragraphs>
  <Slides>18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Sintony</vt:lpstr>
      <vt:lpstr>Simple Light</vt:lpstr>
      <vt:lpstr>Handwriting Recognition</vt:lpstr>
      <vt:lpstr>Introduction</vt:lpstr>
      <vt:lpstr>Abstract</vt:lpstr>
      <vt:lpstr>Research Table</vt:lpstr>
      <vt:lpstr>Artificial Neural Network</vt:lpstr>
      <vt:lpstr>PowerPoint Presentation</vt:lpstr>
      <vt:lpstr>Approach using CNN</vt:lpstr>
      <vt:lpstr>CNN</vt:lpstr>
      <vt:lpstr>Approach using Bi-LSTM</vt:lpstr>
      <vt:lpstr>LSTM</vt:lpstr>
      <vt:lpstr>Bi-LSTM</vt:lpstr>
      <vt:lpstr>Model Architecture</vt:lpstr>
      <vt:lpstr>Dataset</vt:lpstr>
      <vt:lpstr>Datasets</vt:lpstr>
      <vt:lpstr>DEPLOYMENT </vt:lpstr>
      <vt:lpstr>Output</vt:lpstr>
      <vt:lpstr>Summary</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Handwritten Digit Recognition</dc:title>
  <dc:creator>Venkatesh Ganeshan</dc:creator>
  <cp:lastModifiedBy>Rushi Darge</cp:lastModifiedBy>
  <cp:revision>30</cp:revision>
  <dcterms:created xsi:type="dcterms:W3CDTF">2020-02-21T07:34:25Z</dcterms:created>
  <dcterms:modified xsi:type="dcterms:W3CDTF">2021-05-22T04:58:19Z</dcterms:modified>
</cp:coreProperties>
</file>