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57" r:id="rId3"/>
    <p:sldId id="258" r:id="rId4"/>
    <p:sldId id="259" r:id="rId5"/>
    <p:sldId id="265" r:id="rId6"/>
    <p:sldId id="273" r:id="rId7"/>
    <p:sldId id="271" r:id="rId8"/>
    <p:sldId id="270" r:id="rId9"/>
    <p:sldId id="266" r:id="rId10"/>
    <p:sldId id="261" r:id="rId11"/>
    <p:sldId id="267" r:id="rId12"/>
    <p:sldId id="268" r:id="rId13"/>
    <p:sldId id="262" r:id="rId14"/>
    <p:sldId id="269"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3B5FC2-BBAE-40FB-B070-B1F11F00B5DE}" type="datetimeFigureOut">
              <a:rPr lang="en-IN" smtClean="0"/>
              <a:t>24-12-2020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5BC3C-927C-4D03-8390-14CA59700293}" type="slidenum">
              <a:rPr lang="en-IN" smtClean="0"/>
              <a:t>‹#›</a:t>
            </a:fld>
            <a:endParaRPr lang="en-IN"/>
          </a:p>
        </p:txBody>
      </p:sp>
    </p:spTree>
    <p:extLst>
      <p:ext uri="{BB962C8B-B14F-4D97-AF65-F5344CB8AC3E}">
        <p14:creationId xmlns:p14="http://schemas.microsoft.com/office/powerpoint/2010/main" val="38624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605BC3C-927C-4D03-8390-14CA59700293}" type="slidenum">
              <a:rPr lang="en-IN" smtClean="0"/>
              <a:t>1</a:t>
            </a:fld>
            <a:endParaRPr lang="en-IN"/>
          </a:p>
        </p:txBody>
      </p:sp>
    </p:spTree>
    <p:extLst>
      <p:ext uri="{BB962C8B-B14F-4D97-AF65-F5344CB8AC3E}">
        <p14:creationId xmlns:p14="http://schemas.microsoft.com/office/powerpoint/2010/main" val="331203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0080A64-25D5-4672-B639-7FBBDEED878E}" type="datetimeFigureOut">
              <a:rPr lang="en-IN" smtClean="0"/>
              <a:t>24-12-2020</a:t>
            </a:fld>
            <a:endParaRPr lang="en-IN"/>
          </a:p>
        </p:txBody>
      </p:sp>
      <p:sp>
        <p:nvSpPr>
          <p:cNvPr id="8" name="Slide Number Placeholder 7"/>
          <p:cNvSpPr>
            <a:spLocks noGrp="1"/>
          </p:cNvSpPr>
          <p:nvPr>
            <p:ph type="sldNum" sz="quarter" idx="11"/>
          </p:nvPr>
        </p:nvSpPr>
        <p:spPr/>
        <p:txBody>
          <a:bodyPr/>
          <a:lstStyle/>
          <a:p>
            <a:fld id="{049B29DF-427E-45A2-8D4A-8A138552F8C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80A64-25D5-4672-B639-7FBBDEED878E}"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80A64-25D5-4672-B639-7FBBDEED878E}"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80A64-25D5-4672-B639-7FBBDEED878E}"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80A64-25D5-4672-B639-7FBBDEED878E}"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080A64-25D5-4672-B639-7FBBDEED878E}"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B29DF-427E-45A2-8D4A-8A138552F8C3}"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0080A64-25D5-4672-B639-7FBBDEED878E}"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9B29DF-427E-45A2-8D4A-8A138552F8C3}"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080A64-25D5-4672-B639-7FBBDEED878E}"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80A64-25D5-4672-B639-7FBBDEED878E}" type="datetimeFigureOut">
              <a:rPr lang="en-IN" smtClean="0"/>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80A64-25D5-4672-B639-7FBBDEED878E}"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80A64-25D5-4672-B639-7FBBDEED878E}"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0080A64-25D5-4672-B639-7FBBDEED878E}" type="datetimeFigureOut">
              <a:rPr lang="en-IN" smtClean="0"/>
              <a:t>24-12-2020</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49B29DF-427E-45A2-8D4A-8A138552F8C3}"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40" y="332656"/>
            <a:ext cx="8280920" cy="3558952"/>
          </a:xfrm>
        </p:spPr>
        <p:txBody>
          <a:bodyPr>
            <a:noAutofit/>
          </a:bodyPr>
          <a:lstStyle/>
          <a:p>
            <a:r>
              <a:rPr lang="en-IN" sz="8000" b="1" dirty="0"/>
              <a:t>Handwritten Digit</a:t>
            </a:r>
            <a:br>
              <a:rPr lang="en-IN" sz="8000" b="1" dirty="0"/>
            </a:br>
            <a:r>
              <a:rPr lang="en-IN" sz="8000" b="1" dirty="0"/>
              <a:t>Recognition</a:t>
            </a:r>
          </a:p>
        </p:txBody>
      </p:sp>
      <p:sp>
        <p:nvSpPr>
          <p:cNvPr id="3" name="Rectangle 2">
            <a:extLst>
              <a:ext uri="{FF2B5EF4-FFF2-40B4-BE49-F238E27FC236}">
                <a16:creationId xmlns:a16="http://schemas.microsoft.com/office/drawing/2014/main" id="{1D4BDA9F-8009-4CB8-9BC1-B7356DC6A888}"/>
              </a:ext>
            </a:extLst>
          </p:cNvPr>
          <p:cNvSpPr>
            <a:spLocks noChangeArrowheads="1"/>
          </p:cNvSpPr>
          <p:nvPr/>
        </p:nvSpPr>
        <p:spPr bwMode="auto">
          <a:xfrm>
            <a:off x="4453208" y="4293096"/>
            <a:ext cx="4259252"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Jotiba Yadav</a:t>
            </a:r>
            <a:r>
              <a:rPr lang="en-US" altLang="en-US" sz="2000" b="1" dirty="0">
                <a:latin typeface="+mj-lt"/>
                <a:ea typeface="Sintony" panose="02000503050000020004" pitchFamily="2" charset="0"/>
                <a:cs typeface="Sintony" panose="02000503050000020004" pitchFamily="2" charset="0"/>
              </a:rPr>
              <a:t> </a:t>
            </a: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(62)</a:t>
            </a:r>
            <a:endParaRPr kumimoji="0" lang="en-US" altLang="en-US" sz="1050" b="1" i="0" u="none" strike="noStrike" cap="none" normalizeH="0" baseline="0" dirty="0">
              <a:ln>
                <a:noFill/>
              </a:ln>
              <a:effectLst/>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Venkatesh Ganeshan (57)</a:t>
            </a:r>
            <a:endParaRPr kumimoji="0" lang="en-US" altLang="en-US" sz="1050" b="1" i="0" u="none" strike="noStrike" cap="none" normalizeH="0" baseline="0" dirty="0">
              <a:ln>
                <a:noFill/>
              </a:ln>
              <a:effectLst/>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Rushikesh Darge</a:t>
            </a:r>
            <a:r>
              <a:rPr lang="en-US" altLang="en-US" sz="1050" b="1" dirty="0">
                <a:latin typeface="+mj-lt"/>
              </a:rPr>
              <a:t> </a:t>
            </a: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(08)</a:t>
            </a: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effectLst/>
              <a:latin typeface="+mj-lt"/>
            </a:endParaRPr>
          </a:p>
        </p:txBody>
      </p:sp>
      <p:sp>
        <p:nvSpPr>
          <p:cNvPr id="9" name="TextBox 8">
            <a:extLst>
              <a:ext uri="{FF2B5EF4-FFF2-40B4-BE49-F238E27FC236}">
                <a16:creationId xmlns:a16="http://schemas.microsoft.com/office/drawing/2014/main" id="{C02ED6E5-1165-4837-87EB-352FEE7655EF}"/>
              </a:ext>
            </a:extLst>
          </p:cNvPr>
          <p:cNvSpPr txBox="1"/>
          <p:nvPr/>
        </p:nvSpPr>
        <p:spPr>
          <a:xfrm>
            <a:off x="4077348" y="5497010"/>
            <a:ext cx="4619766" cy="1243225"/>
          </a:xfrm>
          <a:prstGeom prst="rect">
            <a:avLst/>
          </a:prstGeom>
          <a:noFill/>
        </p:spPr>
        <p:txBody>
          <a:bodyPr wrap="square">
            <a:spAutoFit/>
          </a:bodyPr>
          <a:lstStyle/>
          <a:p>
            <a:pPr algn="r">
              <a:lnSpc>
                <a:spcPct val="150000"/>
              </a:lnSpc>
              <a:spcAft>
                <a:spcPts val="800"/>
              </a:spcAft>
            </a:pPr>
            <a:r>
              <a:rPr lang="en-IN" sz="2000" b="1" dirty="0">
                <a:effectLst/>
                <a:latin typeface="+mj-lt"/>
                <a:ea typeface="Calibri" panose="020F0502020204030204" pitchFamily="34" charset="0"/>
              </a:rPr>
              <a:t>Project Guide</a:t>
            </a:r>
          </a:p>
          <a:p>
            <a:pPr algn="r">
              <a:lnSpc>
                <a:spcPct val="150000"/>
              </a:lnSpc>
              <a:spcAft>
                <a:spcPts val="800"/>
              </a:spcAft>
            </a:pPr>
            <a:r>
              <a:rPr lang="en-IN" sz="2800" b="1" dirty="0">
                <a:effectLst/>
                <a:latin typeface="+mj-lt"/>
                <a:ea typeface="Calibri" panose="020F0502020204030204" pitchFamily="34" charset="0"/>
              </a:rPr>
              <a:t>Prof. A. D. </a:t>
            </a:r>
            <a:r>
              <a:rPr lang="en-IN" sz="2800" b="1" dirty="0" err="1">
                <a:effectLst/>
                <a:latin typeface="+mj-lt"/>
                <a:ea typeface="Calibri" panose="020F0502020204030204" pitchFamily="34" charset="0"/>
              </a:rPr>
              <a:t>Palsodkar</a:t>
            </a:r>
            <a:endParaRPr lang="en-IN" sz="2000" dirty="0">
              <a:effectLst/>
              <a:latin typeface="+mj-lt"/>
              <a:ea typeface="Calibri" panose="020F0502020204030204" pitchFamily="34" charset="0"/>
            </a:endParaRPr>
          </a:p>
        </p:txBody>
      </p:sp>
      <p:sp>
        <p:nvSpPr>
          <p:cNvPr id="8" name="Rectangle 7">
            <a:extLst>
              <a:ext uri="{FF2B5EF4-FFF2-40B4-BE49-F238E27FC236}">
                <a16:creationId xmlns:a16="http://schemas.microsoft.com/office/drawing/2014/main" id="{74C0219D-6064-4FB5-94CD-0ACBF54AEF49}"/>
              </a:ext>
            </a:extLst>
          </p:cNvPr>
          <p:cNvSpPr/>
          <p:nvPr/>
        </p:nvSpPr>
        <p:spPr>
          <a:xfrm>
            <a:off x="4860032" y="5396510"/>
            <a:ext cx="3852428"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7D8F5D07-E76E-4BD4-AB47-8AF39B159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149080"/>
            <a:ext cx="2295471" cy="2295471"/>
          </a:xfrm>
          <a:prstGeom prst="rect">
            <a:avLst/>
          </a:prstGeom>
        </p:spPr>
      </p:pic>
    </p:spTree>
    <p:extLst>
      <p:ext uri="{BB962C8B-B14F-4D97-AF65-F5344CB8AC3E}">
        <p14:creationId xmlns:p14="http://schemas.microsoft.com/office/powerpoint/2010/main" val="197972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76" y="116632"/>
            <a:ext cx="7315200" cy="1154097"/>
          </a:xfrm>
        </p:spPr>
        <p:txBody>
          <a:bodyPr>
            <a:normAutofit/>
          </a:bodyPr>
          <a:lstStyle/>
          <a:p>
            <a:r>
              <a:rPr lang="en-IN" sz="4800" b="1" dirty="0" err="1"/>
              <a:t>DataSet</a:t>
            </a:r>
            <a:endParaRPr lang="en-IN" sz="4800" b="1" dirty="0"/>
          </a:p>
        </p:txBody>
      </p:sp>
      <p:pic>
        <p:nvPicPr>
          <p:cNvPr id="5" name="Picture 4">
            <a:extLst>
              <a:ext uri="{FF2B5EF4-FFF2-40B4-BE49-F238E27FC236}">
                <a16:creationId xmlns:a16="http://schemas.microsoft.com/office/drawing/2014/main" id="{C838009B-5205-4264-A203-83DE88762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76" y="1484784"/>
            <a:ext cx="7798321" cy="5030390"/>
          </a:xfrm>
          <a:prstGeom prst="rect">
            <a:avLst/>
          </a:prstGeom>
        </p:spPr>
      </p:pic>
    </p:spTree>
    <p:extLst>
      <p:ext uri="{BB962C8B-B14F-4D97-AF65-F5344CB8AC3E}">
        <p14:creationId xmlns:p14="http://schemas.microsoft.com/office/powerpoint/2010/main" val="259398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8427" y="332656"/>
            <a:ext cx="7315200" cy="895814"/>
          </a:xfrm>
        </p:spPr>
        <p:txBody>
          <a:bodyPr>
            <a:normAutofit/>
          </a:bodyPr>
          <a:lstStyle/>
          <a:p>
            <a:r>
              <a:rPr lang="en-IN" sz="4800" b="1" kern="0" dirty="0">
                <a:effectLst/>
              </a:rPr>
              <a:t>DEPLOYMENT</a:t>
            </a:r>
            <a:r>
              <a:rPr lang="en-IN" sz="1800" b="1" kern="0" dirty="0">
                <a:effectLst/>
                <a:latin typeface="Calibri" panose="020F0502020204030204" pitchFamily="34" charset="0"/>
              </a:rPr>
              <a:t> </a:t>
            </a:r>
            <a:endParaRPr lang="en-IN" dirty="0"/>
          </a:p>
        </p:txBody>
      </p:sp>
      <p:sp>
        <p:nvSpPr>
          <p:cNvPr id="3" name="Content Placeholder 2"/>
          <p:cNvSpPr>
            <a:spLocks noGrp="1"/>
          </p:cNvSpPr>
          <p:nvPr>
            <p:ph idx="1"/>
          </p:nvPr>
        </p:nvSpPr>
        <p:spPr>
          <a:xfrm>
            <a:off x="571403" y="1356627"/>
            <a:ext cx="8572597" cy="2880320"/>
          </a:xfrm>
        </p:spPr>
        <p:txBody>
          <a:bodyPr>
            <a:noAutofit/>
          </a:bodyPr>
          <a:lstStyle/>
          <a:p>
            <a:pPr marL="45720" indent="0">
              <a:buNone/>
            </a:pPr>
            <a:r>
              <a:rPr lang="en-IN" sz="2400" dirty="0"/>
              <a:t>Heroku is a cloud service provider and software development platform which facilitates fast and effective building, deploying and scaling of web applications. It has 140 inbuilt add-ons, ranging from alerts, analytic tools security services which are used for purpose like monitoring, caching and mailing or networking add-ons.</a:t>
            </a:r>
          </a:p>
        </p:txBody>
      </p:sp>
      <p:sp>
        <p:nvSpPr>
          <p:cNvPr id="6" name="Rectangle 5">
            <a:extLst>
              <a:ext uri="{FF2B5EF4-FFF2-40B4-BE49-F238E27FC236}">
                <a16:creationId xmlns:a16="http://schemas.microsoft.com/office/drawing/2014/main" id="{119E0F1E-3678-49EE-9E76-62CC4826F97C}"/>
              </a:ext>
            </a:extLst>
          </p:cNvPr>
          <p:cNvSpPr/>
          <p:nvPr/>
        </p:nvSpPr>
        <p:spPr>
          <a:xfrm>
            <a:off x="0" y="4236947"/>
            <a:ext cx="9144000" cy="26405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D7DDF30-20A5-4C69-98FE-C72530AC5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09" y="3930889"/>
            <a:ext cx="7438782" cy="3140968"/>
          </a:xfrm>
          <a:prstGeom prst="rect">
            <a:avLst/>
          </a:prstGeom>
        </p:spPr>
      </p:pic>
    </p:spTree>
    <p:extLst>
      <p:ext uri="{BB962C8B-B14F-4D97-AF65-F5344CB8AC3E}">
        <p14:creationId xmlns:p14="http://schemas.microsoft.com/office/powerpoint/2010/main" val="13092333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176792"/>
            <a:ext cx="7315200" cy="1154097"/>
          </a:xfrm>
        </p:spPr>
        <p:txBody>
          <a:bodyPr>
            <a:normAutofit/>
          </a:bodyPr>
          <a:lstStyle/>
          <a:p>
            <a:r>
              <a:rPr lang="en-IN" sz="4800" b="1" dirty="0">
                <a:effectLst/>
                <a:ea typeface="Calibri" panose="020F0502020204030204" pitchFamily="34" charset="0"/>
              </a:rPr>
              <a:t>Flask Framework</a:t>
            </a:r>
            <a:endParaRPr lang="en-IN" sz="4800" dirty="0"/>
          </a:p>
        </p:txBody>
      </p:sp>
      <p:sp>
        <p:nvSpPr>
          <p:cNvPr id="3" name="Content Placeholder 2"/>
          <p:cNvSpPr>
            <a:spLocks noGrp="1"/>
          </p:cNvSpPr>
          <p:nvPr>
            <p:ph idx="1"/>
          </p:nvPr>
        </p:nvSpPr>
        <p:spPr>
          <a:xfrm>
            <a:off x="611560" y="1052736"/>
            <a:ext cx="7315200" cy="3240360"/>
          </a:xfrm>
        </p:spPr>
        <p:txBody>
          <a:bodyPr>
            <a:noAutofit/>
          </a:bodyPr>
          <a:lstStyle/>
          <a:p>
            <a:pPr marL="45720" indent="0">
              <a:buNone/>
            </a:pPr>
            <a:r>
              <a:rPr lang="en-IN" dirty="0">
                <a:effectLst/>
                <a:latin typeface="Sintony" panose="02000503050000020004" pitchFamily="2" charset="0"/>
                <a:ea typeface="Sintony" panose="02000503050000020004" pitchFamily="2" charset="0"/>
                <a:cs typeface="Sintony" panose="02000503050000020004" pitchFamily="2" charset="0"/>
              </a:rPr>
              <a:t>Flask is a micro web framework written in Python. It is classified as a microframework because it does not require particular tools or libraries. </a:t>
            </a:r>
          </a:p>
          <a:p>
            <a:pPr marL="45720" indent="0">
              <a:lnSpc>
                <a:spcPct val="107000"/>
              </a:lnSpc>
              <a:spcAft>
                <a:spcPts val="800"/>
              </a:spcAft>
              <a:buNone/>
            </a:pPr>
            <a:r>
              <a:rPr lang="en-IN" dirty="0">
                <a:effectLst/>
                <a:latin typeface="Sintony" panose="02000503050000020004" pitchFamily="2" charset="0"/>
                <a:ea typeface="Sintony" panose="02000503050000020004" pitchFamily="2" charset="0"/>
                <a:cs typeface="Sintony" panose="02000503050000020004" pitchFamily="2" charset="0"/>
              </a:rPr>
              <a:t>Benefits:</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built-in development server and fast debugger</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Basic fundamental API is nicely shaped and coherent</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Highly flexible</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It is easy to deploy the flask in production</a:t>
            </a:r>
            <a:endParaRPr lang="en-IN" dirty="0">
              <a:effectLst/>
              <a:latin typeface="Calibri" panose="020F0502020204030204" pitchFamily="34" charset="0"/>
              <a:ea typeface="Calibri" panose="020F0502020204030204" pitchFamily="34" charset="0"/>
            </a:endParaRPr>
          </a:p>
          <a:p>
            <a:endParaRPr lang="en-IN" dirty="0"/>
          </a:p>
        </p:txBody>
      </p:sp>
      <p:sp>
        <p:nvSpPr>
          <p:cNvPr id="6" name="Rectangle 5">
            <a:extLst>
              <a:ext uri="{FF2B5EF4-FFF2-40B4-BE49-F238E27FC236}">
                <a16:creationId xmlns:a16="http://schemas.microsoft.com/office/drawing/2014/main" id="{119E0F1E-3678-49EE-9E76-62CC4826F97C}"/>
              </a:ext>
            </a:extLst>
          </p:cNvPr>
          <p:cNvSpPr/>
          <p:nvPr/>
        </p:nvSpPr>
        <p:spPr>
          <a:xfrm>
            <a:off x="0" y="4368527"/>
            <a:ext cx="9144000" cy="250899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7">
            <a:extLst>
              <a:ext uri="{FF2B5EF4-FFF2-40B4-BE49-F238E27FC236}">
                <a16:creationId xmlns:a16="http://schemas.microsoft.com/office/drawing/2014/main" id="{59C851D5-2068-4CFE-A572-A819E4006A14}"/>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8410" y="4765775"/>
            <a:ext cx="4381500" cy="1714500"/>
          </a:xfrm>
          <a:prstGeom prst="rect">
            <a:avLst/>
          </a:prstGeom>
        </p:spPr>
      </p:pic>
    </p:spTree>
    <p:extLst>
      <p:ext uri="{BB962C8B-B14F-4D97-AF65-F5344CB8AC3E}">
        <p14:creationId xmlns:p14="http://schemas.microsoft.com/office/powerpoint/2010/main" val="32533177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397"/>
            <a:ext cx="7315200" cy="1154097"/>
          </a:xfrm>
        </p:spPr>
        <p:txBody>
          <a:bodyPr>
            <a:normAutofit/>
          </a:bodyPr>
          <a:lstStyle/>
          <a:p>
            <a:r>
              <a:rPr lang="en-IN" sz="4800" b="1" dirty="0"/>
              <a:t>Demo</a:t>
            </a:r>
          </a:p>
        </p:txBody>
      </p:sp>
      <p:pic>
        <p:nvPicPr>
          <p:cNvPr id="5" name="Picture 4">
            <a:extLst>
              <a:ext uri="{FF2B5EF4-FFF2-40B4-BE49-F238E27FC236}">
                <a16:creationId xmlns:a16="http://schemas.microsoft.com/office/drawing/2014/main" id="{4180CABF-46C6-419D-B5B7-8B3F849FFE8D}"/>
              </a:ext>
            </a:extLst>
          </p:cNvPr>
          <p:cNvPicPr>
            <a:picLocks noChangeAspect="1"/>
          </p:cNvPicPr>
          <p:nvPr/>
        </p:nvPicPr>
        <p:blipFill rotWithShape="1">
          <a:blip r:embed="rId2">
            <a:extLst>
              <a:ext uri="{28A0092B-C50C-407E-A947-70E740481C1C}">
                <a14:useLocalDpi xmlns:a14="http://schemas.microsoft.com/office/drawing/2010/main" val="0"/>
              </a:ext>
            </a:extLst>
          </a:blip>
          <a:srcRect b="12775"/>
          <a:stretch/>
        </p:blipFill>
        <p:spPr>
          <a:xfrm>
            <a:off x="914400" y="1628800"/>
            <a:ext cx="7315200" cy="4176464"/>
          </a:xfrm>
          <a:prstGeom prst="rect">
            <a:avLst/>
          </a:prstGeom>
        </p:spPr>
      </p:pic>
    </p:spTree>
    <p:extLst>
      <p:ext uri="{BB962C8B-B14F-4D97-AF65-F5344CB8AC3E}">
        <p14:creationId xmlns:p14="http://schemas.microsoft.com/office/powerpoint/2010/main" val="94856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315200" cy="1154097"/>
          </a:xfrm>
        </p:spPr>
        <p:txBody>
          <a:bodyPr>
            <a:normAutofit/>
          </a:bodyPr>
          <a:lstStyle/>
          <a:p>
            <a:r>
              <a:rPr lang="en-IN" sz="4800" b="1" dirty="0"/>
              <a:t>Summary</a:t>
            </a:r>
          </a:p>
        </p:txBody>
      </p:sp>
      <p:sp>
        <p:nvSpPr>
          <p:cNvPr id="3" name="Content Placeholder 2"/>
          <p:cNvSpPr>
            <a:spLocks noGrp="1"/>
          </p:cNvSpPr>
          <p:nvPr>
            <p:ph idx="1"/>
          </p:nvPr>
        </p:nvSpPr>
        <p:spPr>
          <a:xfrm>
            <a:off x="914400" y="1988840"/>
            <a:ext cx="7315200" cy="3539527"/>
          </a:xfrm>
        </p:spPr>
        <p:txBody>
          <a:bodyPr>
            <a:normAutofit/>
          </a:bodyPr>
          <a:lstStyle/>
          <a:p>
            <a:pPr marL="45720" indent="0">
              <a:buNone/>
            </a:pPr>
            <a:r>
              <a:rPr lang="en-IN" sz="2800" dirty="0"/>
              <a:t>Here we demonstrate a model which can recognize handwritten digit. Later it can be extended for character recognition and real-time person’s handwriting. Handwritten digit recognition is the first step to the vast field of Artificial Intelligence and computer Vision.</a:t>
            </a:r>
          </a:p>
        </p:txBody>
      </p:sp>
    </p:spTree>
    <p:extLst>
      <p:ext uri="{BB962C8B-B14F-4D97-AF65-F5344CB8AC3E}">
        <p14:creationId xmlns:p14="http://schemas.microsoft.com/office/powerpoint/2010/main" val="121244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07935"/>
            <a:ext cx="7596844" cy="1442129"/>
          </a:xfrm>
        </p:spPr>
        <p:txBody>
          <a:bodyPr>
            <a:noAutofit/>
          </a:bodyPr>
          <a:lstStyle/>
          <a:p>
            <a:br>
              <a:rPr lang="en-IN" sz="8800" b="1" dirty="0"/>
            </a:br>
            <a:r>
              <a:rPr lang="en-IN" sz="8800" b="1" dirty="0"/>
              <a:t>Thank You !!!</a:t>
            </a:r>
          </a:p>
        </p:txBody>
      </p:sp>
      <p:sp>
        <p:nvSpPr>
          <p:cNvPr id="3" name="Rectangle 2">
            <a:extLst>
              <a:ext uri="{FF2B5EF4-FFF2-40B4-BE49-F238E27FC236}">
                <a16:creationId xmlns:a16="http://schemas.microsoft.com/office/drawing/2014/main" id="{50A77A3C-FB55-4455-8C99-17C920E14BF1}"/>
              </a:ext>
            </a:extLst>
          </p:cNvPr>
          <p:cNvSpPr/>
          <p:nvPr/>
        </p:nvSpPr>
        <p:spPr>
          <a:xfrm>
            <a:off x="2645786" y="4150064"/>
            <a:ext cx="3852428" cy="72008"/>
          </a:xfrm>
          <a:prstGeom prst="rect">
            <a:avLst/>
          </a:prstGeom>
          <a:solidFill>
            <a:srgbClr val="FF8600"/>
          </a:solidFill>
          <a:ln>
            <a:solidFill>
              <a:srgbClr val="FF8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4513930-0696-44FF-8A90-4FFAC1D52346}"/>
              </a:ext>
            </a:extLst>
          </p:cNvPr>
          <p:cNvSpPr/>
          <p:nvPr/>
        </p:nvSpPr>
        <p:spPr>
          <a:xfrm>
            <a:off x="3464877" y="4437112"/>
            <a:ext cx="2214246" cy="72008"/>
          </a:xfrm>
          <a:prstGeom prst="rect">
            <a:avLst/>
          </a:prstGeom>
          <a:solidFill>
            <a:srgbClr val="FF8600"/>
          </a:solidFill>
          <a:ln>
            <a:solidFill>
              <a:srgbClr val="FF8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982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260648"/>
            <a:ext cx="7315200" cy="1154097"/>
          </a:xfrm>
        </p:spPr>
        <p:txBody>
          <a:bodyPr/>
          <a:lstStyle/>
          <a:p>
            <a:r>
              <a:rPr lang="en-IN" sz="4800" b="1" dirty="0"/>
              <a:t>Introduction</a:t>
            </a:r>
            <a:endParaRPr lang="en-IN" b="1" dirty="0"/>
          </a:p>
        </p:txBody>
      </p:sp>
      <p:sp>
        <p:nvSpPr>
          <p:cNvPr id="3" name="Content Placeholder 2"/>
          <p:cNvSpPr>
            <a:spLocks noGrp="1"/>
          </p:cNvSpPr>
          <p:nvPr>
            <p:ph idx="1"/>
          </p:nvPr>
        </p:nvSpPr>
        <p:spPr>
          <a:xfrm>
            <a:off x="395536" y="1700808"/>
            <a:ext cx="7787778" cy="4608512"/>
          </a:xfrm>
        </p:spPr>
        <p:txBody>
          <a:bodyPr>
            <a:noAutofit/>
          </a:bodyPr>
          <a:lstStyle/>
          <a:p>
            <a:r>
              <a:rPr lang="en-IN" sz="2800" dirty="0"/>
              <a:t>Handwritten digits recognition becomes increasingly important in the modern world due to its practical applications in our daily life. In recent years, numerous recognition systems have been introduced within many applications where high classification efficiency is required. </a:t>
            </a:r>
          </a:p>
          <a:p>
            <a:r>
              <a:rPr lang="en-IN" sz="2800" dirty="0"/>
              <a:t>It helps us to solve more complex problems and makes ease our tasks.</a:t>
            </a:r>
          </a:p>
        </p:txBody>
      </p:sp>
    </p:spTree>
    <p:extLst>
      <p:ext uri="{BB962C8B-B14F-4D97-AF65-F5344CB8AC3E}">
        <p14:creationId xmlns:p14="http://schemas.microsoft.com/office/powerpoint/2010/main" val="334215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315200" cy="1154097"/>
          </a:xfrm>
        </p:spPr>
        <p:txBody>
          <a:bodyPr>
            <a:normAutofit/>
          </a:bodyPr>
          <a:lstStyle/>
          <a:p>
            <a:r>
              <a:rPr lang="en-IN" sz="4800" b="1" dirty="0"/>
              <a:t>Abstract</a:t>
            </a:r>
          </a:p>
        </p:txBody>
      </p:sp>
      <p:sp>
        <p:nvSpPr>
          <p:cNvPr id="3" name="Content Placeholder 2"/>
          <p:cNvSpPr>
            <a:spLocks noGrp="1"/>
          </p:cNvSpPr>
          <p:nvPr>
            <p:ph idx="1"/>
          </p:nvPr>
        </p:nvSpPr>
        <p:spPr>
          <a:xfrm>
            <a:off x="755576" y="2060848"/>
            <a:ext cx="7560840" cy="3539527"/>
          </a:xfrm>
        </p:spPr>
        <p:txBody>
          <a:bodyPr>
            <a:noAutofit/>
          </a:bodyPr>
          <a:lstStyle/>
          <a:p>
            <a:pPr marL="0" indent="0">
              <a:buNone/>
            </a:pPr>
            <a:r>
              <a:rPr lang="en-IN" sz="2800" dirty="0"/>
              <a:t>In a computer vision system, handwritten digits recognition is a complex task that is central to a variety of emerging applications. It has been widely used by machine learning and computer vision researchers for implementing practical applications like computerized bank check numbers reading.</a:t>
            </a:r>
          </a:p>
        </p:txBody>
      </p:sp>
    </p:spTree>
    <p:extLst>
      <p:ext uri="{BB962C8B-B14F-4D97-AF65-F5344CB8AC3E}">
        <p14:creationId xmlns:p14="http://schemas.microsoft.com/office/powerpoint/2010/main" val="314653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866"/>
            <a:ext cx="7315200" cy="1154097"/>
          </a:xfrm>
        </p:spPr>
        <p:txBody>
          <a:bodyPr>
            <a:normAutofit/>
          </a:bodyPr>
          <a:lstStyle/>
          <a:p>
            <a:r>
              <a:rPr lang="en-IN" sz="4800" b="1" dirty="0"/>
              <a:t>Research Table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99030406"/>
              </p:ext>
            </p:extLst>
          </p:nvPr>
        </p:nvGraphicFramePr>
        <p:xfrm>
          <a:off x="251520" y="1113101"/>
          <a:ext cx="8640962" cy="5544977"/>
        </p:xfrm>
        <a:graphic>
          <a:graphicData uri="http://schemas.openxmlformats.org/drawingml/2006/table">
            <a:tbl>
              <a:tblPr firstRow="1" bandRow="1">
                <a:tableStyleId>{5C22544A-7EE6-4342-B048-85BDC9FD1C3A}</a:tableStyleId>
              </a:tblPr>
              <a:tblGrid>
                <a:gridCol w="1928786">
                  <a:extLst>
                    <a:ext uri="{9D8B030D-6E8A-4147-A177-3AD203B41FA5}">
                      <a16:colId xmlns:a16="http://schemas.microsoft.com/office/drawing/2014/main" val="20000"/>
                    </a:ext>
                  </a:extLst>
                </a:gridCol>
                <a:gridCol w="1990072">
                  <a:extLst>
                    <a:ext uri="{9D8B030D-6E8A-4147-A177-3AD203B41FA5}">
                      <a16:colId xmlns:a16="http://schemas.microsoft.com/office/drawing/2014/main" val="20001"/>
                    </a:ext>
                  </a:extLst>
                </a:gridCol>
                <a:gridCol w="864532">
                  <a:extLst>
                    <a:ext uri="{9D8B030D-6E8A-4147-A177-3AD203B41FA5}">
                      <a16:colId xmlns:a16="http://schemas.microsoft.com/office/drawing/2014/main" val="20002"/>
                    </a:ext>
                  </a:extLst>
                </a:gridCol>
                <a:gridCol w="3857572">
                  <a:extLst>
                    <a:ext uri="{9D8B030D-6E8A-4147-A177-3AD203B41FA5}">
                      <a16:colId xmlns:a16="http://schemas.microsoft.com/office/drawing/2014/main" val="20003"/>
                    </a:ext>
                  </a:extLst>
                </a:gridCol>
              </a:tblGrid>
              <a:tr h="438397">
                <a:tc>
                  <a:txBody>
                    <a:bodyPr/>
                    <a:lstStyle/>
                    <a:p>
                      <a:r>
                        <a:rPr lang="en-IN" sz="2000" dirty="0"/>
                        <a:t>Title</a:t>
                      </a:r>
                    </a:p>
                  </a:txBody>
                  <a:tcPr/>
                </a:tc>
                <a:tc>
                  <a:txBody>
                    <a:bodyPr/>
                    <a:lstStyle/>
                    <a:p>
                      <a:r>
                        <a:rPr lang="en-IN" sz="2000" dirty="0"/>
                        <a:t>Name</a:t>
                      </a:r>
                    </a:p>
                  </a:txBody>
                  <a:tcPr/>
                </a:tc>
                <a:tc>
                  <a:txBody>
                    <a:bodyPr/>
                    <a:lstStyle/>
                    <a:p>
                      <a:r>
                        <a:rPr lang="en-IN" sz="2000" dirty="0"/>
                        <a:t>Year</a:t>
                      </a:r>
                    </a:p>
                  </a:txBody>
                  <a:tcPr/>
                </a:tc>
                <a:tc>
                  <a:txBody>
                    <a:bodyPr/>
                    <a:lstStyle/>
                    <a:p>
                      <a:r>
                        <a:rPr lang="en-IN" sz="2000" dirty="0"/>
                        <a:t>Description</a:t>
                      </a:r>
                    </a:p>
                  </a:txBody>
                  <a:tcPr/>
                </a:tc>
                <a:extLst>
                  <a:ext uri="{0D108BD9-81ED-4DB2-BD59-A6C34878D82A}">
                    <a16:rowId xmlns:a16="http://schemas.microsoft.com/office/drawing/2014/main" val="10000"/>
                  </a:ext>
                </a:extLst>
              </a:tr>
              <a:tr h="1867302">
                <a:tc>
                  <a:txBody>
                    <a:bodyPr/>
                    <a:lstStyle/>
                    <a:p>
                      <a:pPr marL="0" indent="0" algn="l">
                        <a:buFont typeface="Arial" panose="020B0604020202020204" pitchFamily="34" charset="0"/>
                        <a:buNone/>
                      </a:pPr>
                      <a:r>
                        <a:rPr lang="en-IN" sz="1600" dirty="0"/>
                        <a:t>Handwritten</a:t>
                      </a:r>
                      <a:r>
                        <a:rPr lang="en-IN" sz="1600" baseline="0" dirty="0"/>
                        <a:t> </a:t>
                      </a:r>
                      <a:r>
                        <a:rPr lang="en-IN" sz="1600" dirty="0"/>
                        <a:t>digit recognition based on depth</a:t>
                      </a:r>
                    </a:p>
                    <a:p>
                      <a:pPr marL="0" indent="0" algn="l">
                        <a:buFont typeface="Arial" panose="020B0604020202020204" pitchFamily="34" charset="0"/>
                        <a:buNone/>
                      </a:pPr>
                      <a:r>
                        <a:rPr lang="en-IN" sz="1600" dirty="0"/>
                        <a:t>Neural Network.</a:t>
                      </a:r>
                    </a:p>
                  </a:txBody>
                  <a:tcPr/>
                </a:tc>
                <a:tc>
                  <a:txBody>
                    <a:bodyPr/>
                    <a:lstStyle/>
                    <a:p>
                      <a:r>
                        <a:rPr lang="en-IN" dirty="0" err="1"/>
                        <a:t>Yawei</a:t>
                      </a:r>
                      <a:r>
                        <a:rPr lang="en-IN" dirty="0"/>
                        <a:t> </a:t>
                      </a:r>
                      <a:r>
                        <a:rPr lang="en-IN" dirty="0" err="1"/>
                        <a:t>Hou</a:t>
                      </a:r>
                      <a:r>
                        <a:rPr lang="en-IN" dirty="0"/>
                        <a:t>,</a:t>
                      </a:r>
                    </a:p>
                    <a:p>
                      <a:r>
                        <a:rPr lang="en-IN" dirty="0" err="1"/>
                        <a:t>Huailin</a:t>
                      </a:r>
                      <a:r>
                        <a:rPr lang="en-IN" dirty="0"/>
                        <a:t> Zhao</a:t>
                      </a:r>
                    </a:p>
                  </a:txBody>
                  <a:tcPr/>
                </a:tc>
                <a:tc>
                  <a:txBody>
                    <a:bodyPr/>
                    <a:lstStyle/>
                    <a:p>
                      <a:r>
                        <a:rPr lang="en-IN" dirty="0"/>
                        <a:t>2017</a:t>
                      </a:r>
                    </a:p>
                  </a:txBody>
                  <a:tcPr/>
                </a:tc>
                <a:tc>
                  <a:txBody>
                    <a:bodyPr/>
                    <a:lstStyle/>
                    <a:p>
                      <a:pPr marL="285750" indent="-285750">
                        <a:buFont typeface="Arial" panose="020B0604020202020204" pitchFamily="34" charset="0"/>
                        <a:buChar char="•"/>
                      </a:pPr>
                      <a:r>
                        <a:rPr lang="en-IN" dirty="0"/>
                        <a:t>In order to obtain a</a:t>
                      </a:r>
                      <a:r>
                        <a:rPr lang="en-IN" baseline="0" dirty="0"/>
                        <a:t> </a:t>
                      </a:r>
                      <a:r>
                        <a:rPr lang="en-IN" dirty="0"/>
                        <a:t>network model with a higher recognition rate, this paper finally</a:t>
                      </a:r>
                      <a:r>
                        <a:rPr lang="en-IN" baseline="0" dirty="0"/>
                        <a:t> </a:t>
                      </a:r>
                      <a:r>
                        <a:rPr lang="en-IN" dirty="0"/>
                        <a:t>studies the combined depth neural network. By experimenting</a:t>
                      </a:r>
                      <a:r>
                        <a:rPr lang="en-IN" baseline="0" dirty="0"/>
                        <a:t> </a:t>
                      </a:r>
                      <a:r>
                        <a:rPr lang="en-IN" dirty="0"/>
                        <a:t>with the MNIST data set.</a:t>
                      </a:r>
                    </a:p>
                  </a:txBody>
                  <a:tcPr/>
                </a:tc>
                <a:extLst>
                  <a:ext uri="{0D108BD9-81ED-4DB2-BD59-A6C34878D82A}">
                    <a16:rowId xmlns:a16="http://schemas.microsoft.com/office/drawing/2014/main" val="10001"/>
                  </a:ext>
                </a:extLst>
              </a:tr>
              <a:tr h="3094900">
                <a:tc>
                  <a:txBody>
                    <a:bodyPr/>
                    <a:lstStyle/>
                    <a:p>
                      <a:r>
                        <a:rPr lang="en-IN" sz="1800" kern="1200" dirty="0">
                          <a:solidFill>
                            <a:schemeClr val="dk1"/>
                          </a:solidFill>
                          <a:latin typeface="+mn-lt"/>
                          <a:ea typeface="+mn-ea"/>
                          <a:cs typeface="+mn-cs"/>
                        </a:rPr>
                        <a:t>Handwritten Digit Recognition Based on Depth Neural Network</a:t>
                      </a:r>
                    </a:p>
                  </a:txBody>
                  <a:tcPr/>
                </a:tc>
                <a:tc>
                  <a:txBody>
                    <a:bodyPr/>
                    <a:lstStyle/>
                    <a:p>
                      <a:r>
                        <a:rPr lang="en-IN" sz="1800" kern="1200" dirty="0" err="1">
                          <a:solidFill>
                            <a:schemeClr val="dk1"/>
                          </a:solidFill>
                          <a:latin typeface="+mn-lt"/>
                          <a:ea typeface="+mn-ea"/>
                          <a:cs typeface="+mn-cs"/>
                        </a:rPr>
                        <a:t>Yawei</a:t>
                      </a:r>
                      <a:r>
                        <a:rPr lang="en-IN" sz="1800" kern="1200" dirty="0">
                          <a:solidFill>
                            <a:schemeClr val="dk1"/>
                          </a:solidFill>
                          <a:latin typeface="+mn-lt"/>
                          <a:ea typeface="+mn-ea"/>
                          <a:cs typeface="+mn-cs"/>
                        </a:rPr>
                        <a:t> Hou</a:t>
                      </a:r>
                    </a:p>
                    <a:p>
                      <a:r>
                        <a:rPr lang="en-IN" sz="1800" kern="1200" dirty="0" err="1">
                          <a:solidFill>
                            <a:schemeClr val="dk1"/>
                          </a:solidFill>
                          <a:latin typeface="+mn-lt"/>
                          <a:ea typeface="+mn-ea"/>
                          <a:cs typeface="+mn-cs"/>
                        </a:rPr>
                        <a:t>Huailin</a:t>
                      </a:r>
                      <a:r>
                        <a:rPr lang="en-IN" sz="1800" kern="1200" dirty="0">
                          <a:solidFill>
                            <a:schemeClr val="dk1"/>
                          </a:solidFill>
                          <a:latin typeface="+mn-lt"/>
                          <a:ea typeface="+mn-ea"/>
                          <a:cs typeface="+mn-cs"/>
                        </a:rPr>
                        <a:t> Zhao</a:t>
                      </a:r>
                    </a:p>
                  </a:txBody>
                  <a:tcPr/>
                </a:tc>
                <a:tc>
                  <a:txBody>
                    <a:bodyPr/>
                    <a:lstStyle/>
                    <a:p>
                      <a:r>
                        <a:rPr lang="en-IN" dirty="0"/>
                        <a:t>2018</a:t>
                      </a:r>
                    </a:p>
                  </a:txBody>
                  <a:tcPr/>
                </a:tc>
                <a:tc>
                  <a:txBody>
                    <a:bodyPr/>
                    <a:lstStyle/>
                    <a:p>
                      <a:pPr marL="88900" marR="88900">
                        <a:lnSpc>
                          <a:spcPct val="107000"/>
                        </a:lnSpc>
                        <a:spcBef>
                          <a:spcPts val="1500"/>
                        </a:spcBef>
                        <a:spcAft>
                          <a:spcPts val="1500"/>
                        </a:spcAft>
                        <a:tabLst>
                          <a:tab pos="4095750" algn="l"/>
                        </a:tabLst>
                      </a:pPr>
                      <a:r>
                        <a:rPr lang="en-IN" sz="1800" kern="1200" dirty="0">
                          <a:solidFill>
                            <a:schemeClr val="dk1"/>
                          </a:solidFill>
                          <a:latin typeface="+mn-lt"/>
                          <a:ea typeface="+mn-ea"/>
                          <a:cs typeface="+mn-cs"/>
                        </a:rPr>
                        <a:t>Neural network and depth learning have been widely used in the field of image processing. In order to obtain a higher recognition rate with a simple model, the BP neural network and the convolutional neural on the MNIST data set. the optimal result is 99.55%. </a:t>
                      </a:r>
                    </a:p>
                  </a:txBody>
                  <a:tcPr marL="63500" marR="63500" marT="63500" marB="635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8796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848872" cy="1154097"/>
          </a:xfrm>
        </p:spPr>
        <p:txBody>
          <a:bodyPr>
            <a:noAutofit/>
          </a:bodyPr>
          <a:lstStyle/>
          <a:p>
            <a:r>
              <a:rPr lang="en-IN" sz="4800" b="1" dirty="0"/>
              <a:t>Artificial Neural Network</a:t>
            </a:r>
          </a:p>
        </p:txBody>
      </p:sp>
      <p:sp>
        <p:nvSpPr>
          <p:cNvPr id="3" name="Content Placeholder 2"/>
          <p:cNvSpPr>
            <a:spLocks noGrp="1"/>
          </p:cNvSpPr>
          <p:nvPr>
            <p:ph idx="1"/>
          </p:nvPr>
        </p:nvSpPr>
        <p:spPr>
          <a:xfrm>
            <a:off x="539552" y="1700808"/>
            <a:ext cx="7848872" cy="4146028"/>
          </a:xfrm>
        </p:spPr>
        <p:txBody>
          <a:bodyPr>
            <a:noAutofit/>
          </a:bodyPr>
          <a:lstStyle/>
          <a:p>
            <a:pPr marL="45720" indent="0">
              <a:buNone/>
            </a:pPr>
            <a:r>
              <a:rPr lang="en-US" sz="2800" dirty="0"/>
              <a:t>An ANN is based on a collection of connected units or nodes called artificial neurons, which loosely model the neurons in a biological brain. Each connection, like the synapses in a biological brain, can transmit a signal to other neurons. An artificial neuron that receives a signal then processes it and can signal neurons connected to it.</a:t>
            </a:r>
            <a:endParaRPr lang="en-IN" sz="2800" dirty="0"/>
          </a:p>
        </p:txBody>
      </p:sp>
    </p:spTree>
    <p:extLst>
      <p:ext uri="{BB962C8B-B14F-4D97-AF65-F5344CB8AC3E}">
        <p14:creationId xmlns:p14="http://schemas.microsoft.com/office/powerpoint/2010/main" val="221066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E1ACF8-162F-4B35-B945-DDB82D58A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650"/>
            <a:ext cx="9143999" cy="6300700"/>
          </a:xfrm>
          <a:prstGeom prst="rect">
            <a:avLst/>
          </a:prstGeom>
        </p:spPr>
      </p:pic>
    </p:spTree>
    <p:extLst>
      <p:ext uri="{BB962C8B-B14F-4D97-AF65-F5344CB8AC3E}">
        <p14:creationId xmlns:p14="http://schemas.microsoft.com/office/powerpoint/2010/main" val="241153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48" y="260648"/>
            <a:ext cx="7315200" cy="1154097"/>
          </a:xfrm>
        </p:spPr>
        <p:txBody>
          <a:bodyPr>
            <a:normAutofit/>
          </a:bodyPr>
          <a:lstStyle/>
          <a:p>
            <a:r>
              <a:rPr lang="en-IN" sz="4800" b="1" dirty="0"/>
              <a:t>Approach using CNN</a:t>
            </a:r>
          </a:p>
        </p:txBody>
      </p:sp>
      <p:sp>
        <p:nvSpPr>
          <p:cNvPr id="3" name="Content Placeholder 2"/>
          <p:cNvSpPr>
            <a:spLocks noGrp="1"/>
          </p:cNvSpPr>
          <p:nvPr>
            <p:ph idx="1"/>
          </p:nvPr>
        </p:nvSpPr>
        <p:spPr>
          <a:xfrm>
            <a:off x="233772" y="1700808"/>
            <a:ext cx="8676456" cy="5472608"/>
          </a:xfrm>
        </p:spPr>
        <p:txBody>
          <a:bodyPr>
            <a:noAutofit/>
          </a:bodyPr>
          <a:lstStyle/>
          <a:p>
            <a:r>
              <a:rPr lang="en-IN" sz="2400" dirty="0"/>
              <a:t>In Convolution Neural Network ,the convolution / fully connected layers perform transformations that are a function of  the activations in the input volume. On the other hand, the pooling layers will implement a fixed function. The parameters in the convolutional layers will be trained with stochastic gradient descent algorithm so that the class scores are consistent with the labels in training set for each image. </a:t>
            </a:r>
          </a:p>
          <a:p>
            <a:r>
              <a:rPr lang="en-IN" sz="2400" dirty="0"/>
              <a:t>The algorithm will prepare the trained model which will be used to classify the digits present in the test data. Thus, we can classify the digits presents in the images as: Class-0,1,2,3,4,5,6,7,8,9</a:t>
            </a:r>
          </a:p>
        </p:txBody>
      </p:sp>
    </p:spTree>
    <p:extLst>
      <p:ext uri="{BB962C8B-B14F-4D97-AF65-F5344CB8AC3E}">
        <p14:creationId xmlns:p14="http://schemas.microsoft.com/office/powerpoint/2010/main" val="88711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315200" cy="1154097"/>
          </a:xfrm>
        </p:spPr>
        <p:txBody>
          <a:bodyPr>
            <a:normAutofit/>
          </a:bodyPr>
          <a:lstStyle/>
          <a:p>
            <a:r>
              <a:rPr lang="en-IN" sz="4800" b="1" dirty="0"/>
              <a:t>CNN</a:t>
            </a:r>
          </a:p>
        </p:txBody>
      </p:sp>
      <p:pic>
        <p:nvPicPr>
          <p:cNvPr id="7" name="Picture 6">
            <a:extLst>
              <a:ext uri="{FF2B5EF4-FFF2-40B4-BE49-F238E27FC236}">
                <a16:creationId xmlns:a16="http://schemas.microsoft.com/office/drawing/2014/main" id="{363A95A1-482D-4774-B9D8-175011D1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9144000" cy="3800231"/>
          </a:xfrm>
          <a:prstGeom prst="rect">
            <a:avLst/>
          </a:prstGeom>
        </p:spPr>
      </p:pic>
    </p:spTree>
    <p:extLst>
      <p:ext uri="{BB962C8B-B14F-4D97-AF65-F5344CB8AC3E}">
        <p14:creationId xmlns:p14="http://schemas.microsoft.com/office/powerpoint/2010/main" val="301686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315200" cy="1154097"/>
          </a:xfrm>
        </p:spPr>
        <p:txBody>
          <a:bodyPr>
            <a:normAutofit/>
          </a:bodyPr>
          <a:lstStyle/>
          <a:p>
            <a:r>
              <a:rPr lang="en-IN" sz="4800" b="1" dirty="0"/>
              <a:t>Dataset</a:t>
            </a:r>
          </a:p>
        </p:txBody>
      </p:sp>
      <p:sp>
        <p:nvSpPr>
          <p:cNvPr id="3" name="Content Placeholder 2"/>
          <p:cNvSpPr>
            <a:spLocks noGrp="1"/>
          </p:cNvSpPr>
          <p:nvPr>
            <p:ph idx="1"/>
          </p:nvPr>
        </p:nvSpPr>
        <p:spPr>
          <a:xfrm>
            <a:off x="467544" y="1700808"/>
            <a:ext cx="8064896" cy="4536503"/>
          </a:xfrm>
        </p:spPr>
        <p:txBody>
          <a:bodyPr>
            <a:noAutofit/>
          </a:bodyPr>
          <a:lstStyle/>
          <a:p>
            <a:r>
              <a:rPr lang="en-US" sz="2800" dirty="0"/>
              <a:t>The MNIST database of handwritten digits, available from this page, has a training set of 60,000 examples, and a test set of 10,000 examples. It is a subset of a larger set available from MNIST.</a:t>
            </a:r>
          </a:p>
          <a:p>
            <a:r>
              <a:rPr lang="en-US" sz="2800" dirty="0"/>
              <a:t>.It is a good database for people who want to try learning techniques and pattern recognition methods on real-world data while spending minimal efforts on preprocessing and formatting.</a:t>
            </a:r>
          </a:p>
          <a:p>
            <a:endParaRPr lang="en-IN" sz="2800" dirty="0"/>
          </a:p>
        </p:txBody>
      </p:sp>
    </p:spTree>
    <p:extLst>
      <p:ext uri="{BB962C8B-B14F-4D97-AF65-F5344CB8AC3E}">
        <p14:creationId xmlns:p14="http://schemas.microsoft.com/office/powerpoint/2010/main" val="1756197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ustom 3">
      <a:majorFont>
        <a:latin typeface="Sintony"/>
        <a:ea typeface=""/>
        <a:cs typeface=""/>
      </a:majorFont>
      <a:minorFont>
        <a:latin typeface="Sintony"/>
        <a:ea typeface=""/>
        <a:cs typeface=""/>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2.xml><?xml version="1.0" encoding="utf-8"?>
<a:themeOverride xmlns:a="http://schemas.openxmlformats.org/drawingml/2006/main">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docProps/app.xml><?xml version="1.0" encoding="utf-8"?>
<Properties xmlns="http://schemas.openxmlformats.org/officeDocument/2006/extended-properties" xmlns:vt="http://schemas.openxmlformats.org/officeDocument/2006/docPropsVTypes">
  <Template/>
  <TotalTime>454</TotalTime>
  <Words>649</Words>
  <Application>Microsoft Office PowerPoint</Application>
  <PresentationFormat>On-screen Show (4:3)</PresentationFormat>
  <Paragraphs>51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Sintony</vt:lpstr>
      <vt:lpstr>Symbol</vt:lpstr>
      <vt:lpstr>Wingdings</vt:lpstr>
      <vt:lpstr>Perspective</vt:lpstr>
      <vt:lpstr>Handwritten Digit Recognition</vt:lpstr>
      <vt:lpstr>Introduction</vt:lpstr>
      <vt:lpstr>Abstract</vt:lpstr>
      <vt:lpstr>Research Table</vt:lpstr>
      <vt:lpstr>Artificial Neural Network</vt:lpstr>
      <vt:lpstr>PowerPoint Presentation</vt:lpstr>
      <vt:lpstr>Approach using CNN</vt:lpstr>
      <vt:lpstr>CNN</vt:lpstr>
      <vt:lpstr>Dataset</vt:lpstr>
      <vt:lpstr>DataSet</vt:lpstr>
      <vt:lpstr>DEPLOYMENT </vt:lpstr>
      <vt:lpstr>Flask Framework</vt:lpstr>
      <vt:lpstr>Demo</vt:lpstr>
      <vt:lpstr>Summary</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dc:creator>Venkatesh Ganeshan</dc:creator>
  <cp:lastModifiedBy>Rushi Darge</cp:lastModifiedBy>
  <cp:revision>17</cp:revision>
  <dcterms:created xsi:type="dcterms:W3CDTF">2020-02-21T07:34:25Z</dcterms:created>
  <dcterms:modified xsi:type="dcterms:W3CDTF">2020-12-24T02:46:50Z</dcterms:modified>
</cp:coreProperties>
</file>