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22"/>
  </p:notesMasterIdLst>
  <p:sldIdLst>
    <p:sldId id="483" r:id="rId2"/>
    <p:sldId id="484" r:id="rId3"/>
    <p:sldId id="470" r:id="rId4"/>
    <p:sldId id="491" r:id="rId5"/>
    <p:sldId id="478" r:id="rId6"/>
    <p:sldId id="481" r:id="rId7"/>
    <p:sldId id="480" r:id="rId8"/>
    <p:sldId id="482" r:id="rId9"/>
    <p:sldId id="486" r:id="rId10"/>
    <p:sldId id="492" r:id="rId11"/>
    <p:sldId id="487" r:id="rId12"/>
    <p:sldId id="490" r:id="rId13"/>
    <p:sldId id="488" r:id="rId14"/>
    <p:sldId id="489" r:id="rId15"/>
    <p:sldId id="476" r:id="rId16"/>
    <p:sldId id="493" r:id="rId17"/>
    <p:sldId id="468" r:id="rId18"/>
    <p:sldId id="495" r:id="rId19"/>
    <p:sldId id="473" r:id="rId20"/>
    <p:sldId id="494" r:id="rId21"/>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47" autoAdjust="0"/>
    <p:restoredTop sz="94434" autoAdjust="0"/>
  </p:normalViewPr>
  <p:slideViewPr>
    <p:cSldViewPr snapToGrid="0">
      <p:cViewPr varScale="1">
        <p:scale>
          <a:sx n="85" d="100"/>
          <a:sy n="85" d="100"/>
        </p:scale>
        <p:origin x="816" y="77"/>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Will be Explaining about the internship and its stages</a:t>
          </a: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dgm:spPr/>
      <dgm:t>
        <a:bodyPr/>
        <a:lstStyle/>
        <a:p>
          <a:r>
            <a:rPr lang="en-US" dirty="0">
              <a:latin typeface="Times New Roman" panose="02020603050405020304" pitchFamily="18" charset="0"/>
              <a:cs typeface="Times New Roman" panose="02020603050405020304" pitchFamily="18" charset="0"/>
            </a:rPr>
            <a:t>Will be Showing some Samples and Screenshots of work we did and what we learnt</a:t>
          </a: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dgm:spPr/>
      <dgm:t>
        <a:bodyPr/>
        <a:lstStyle/>
        <a:p>
          <a:r>
            <a:rPr lang="en-US" dirty="0">
              <a:latin typeface="Times New Roman" panose="02020603050405020304" pitchFamily="18" charset="0"/>
              <a:cs typeface="Times New Roman" panose="02020603050405020304" pitchFamily="18" charset="0"/>
            </a:rPr>
            <a:t>Will Explain about Technologies that we learnt in Depth</a:t>
          </a: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0A3FAA98-FAA2-4207-8306-D85F1B006499}">
      <dgm:prSet/>
      <dgm:spPr/>
      <dgm:t>
        <a:bodyPr/>
        <a:lstStyle/>
        <a:p>
          <a:r>
            <a:rPr lang="en-GB" dirty="0"/>
            <a:t>Conclusion of all Review with some Insights.</a:t>
          </a:r>
          <a:endParaRPr lang="en-IN" dirty="0"/>
        </a:p>
      </dgm:t>
    </dgm:pt>
    <dgm:pt modelId="{983AF66A-E25B-45AE-98AE-7CFEB5EC4D3F}" type="parTrans" cxnId="{43164270-B7CB-4892-8E77-2B14BCAC7F24}">
      <dgm:prSet/>
      <dgm:spPr/>
      <dgm:t>
        <a:bodyPr/>
        <a:lstStyle/>
        <a:p>
          <a:endParaRPr lang="en-IN"/>
        </a:p>
      </dgm:t>
    </dgm:pt>
    <dgm:pt modelId="{6E80613F-6A03-4DC2-96D4-88E83ADE046C}" type="sibTrans" cxnId="{43164270-B7CB-4892-8E77-2B14BCAC7F24}">
      <dgm:prSet/>
      <dgm:spPr/>
      <dgm:t>
        <a:bodyPr/>
        <a:lstStyle/>
        <a:p>
          <a:endParaRPr lang="en-IN"/>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43164270-B7CB-4892-8E77-2B14BCAC7F24}" srcId="{5E92505A-51E0-4F78-B3C5-704ACF8710DE}" destId="{0A3FAA98-FAA2-4207-8306-D85F1B006499}" srcOrd="0" destOrd="0" parTransId="{983AF66A-E25B-45AE-98AE-7CFEB5EC4D3F}" sibTransId="{6E80613F-6A03-4DC2-96D4-88E83ADE046C}"/>
    <dgm:cxn modelId="{045EEE52-B652-46E2-B3D8-EBC57C7AB9C2}" type="presOf" srcId="{0A3FAA98-FAA2-4207-8306-D85F1B006499}" destId="{98225A61-A0EC-450A-BED8-EF2E47E8FD18}"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C608DEC6-2A02-42CF-86BA-B471AA0DA019}" type="presOf" srcId="{0A3FAA98-FAA2-4207-8306-D85F1B006499}" destId="{FC0F1314-3294-4A8C-8DCE-EB53E236164C}" srcOrd="0" destOrd="0" presId="urn:microsoft.com/office/officeart/2011/layout/InterconnectedBlockProcess"/>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GB" sz="1600" kern="1200" dirty="0"/>
            <a:t>Conclusion of all Review with some Insights.</a:t>
          </a:r>
          <a:endParaRPr lang="en-IN" sz="1600" kern="1200" dirty="0"/>
        </a:p>
      </dsp:txBody>
      <dsp:txXfrm>
        <a:off x="6815058" y="767810"/>
        <a:ext cx="1206778" cy="3290384"/>
      </dsp:txXfrm>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Will Explain about Technologies that we learnt in Depth</a:t>
          </a: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Will be Showing some Samples and Screenshots of work we did and what we learnt</a:t>
          </a: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0800" tIns="50800" rIns="50800" bIns="50800" numCol="1" spcCol="1270" anchor="t" anchorCtr="0">
          <a:noAutofit/>
        </a:bodyPr>
        <a:lstStyle/>
        <a:p>
          <a:pPr marL="0" lvl="0" indent="0" algn="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Will be Explaining about the internship and its stages</a:t>
          </a: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5/21/2025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5/21/2025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5/21/2025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5/21/2025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5/21/2025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5/21/2025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5/21/2025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5/21/2025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5/21/2025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5/21/2025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5/21/2025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5/21/2025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5/21/2025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hyperlink" Target="https://github.com/rushidave88/PSSD-CABLE-TECH-.git" TargetMode="Externa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3" name="Google Shape;90;p13">
            <a:extLst>
              <a:ext uri="{FF2B5EF4-FFF2-40B4-BE49-F238E27FC236}">
                <a16:creationId xmlns:a16="http://schemas.microsoft.com/office/drawing/2014/main" id="{CFF18EB5-4D15-2E4D-769E-7F01D78085AF}"/>
              </a:ext>
            </a:extLst>
          </p:cNvPr>
          <p:cNvSpPr txBox="1"/>
          <p:nvPr/>
        </p:nvSpPr>
        <p:spPr>
          <a:xfrm>
            <a:off x="7364817" y="218466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a:spcBef>
                <a:spcPts val="340"/>
              </a:spcBef>
              <a:spcAft>
                <a:spcPts val="0"/>
              </a:spcAft>
              <a:buClr>
                <a:srgbClr val="17365D"/>
              </a:buClr>
              <a:buSzPts val="17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Prof. Dr. Ruhin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Kouser</a:t>
            </a:r>
            <a:r>
              <a:rPr lang="en-US" sz="1800" b="1" dirty="0">
                <a:latin typeface="Cambria" panose="02040503050406030204" pitchFamily="18" charset="0"/>
                <a:ea typeface="Cambria" panose="02040503050406030204" pitchFamily="18" charset="0"/>
                <a:cs typeface="Verdana"/>
                <a:sym typeface="Verdana"/>
              </a:rPr>
              <a:t> </a:t>
            </a:r>
          </a:p>
          <a:p>
            <a:pPr>
              <a:spcBef>
                <a:spcPts val="340"/>
              </a:spcBef>
              <a:spcAft>
                <a:spcPts val="0"/>
              </a:spcAft>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4" name="Google Shape;91;p13">
            <a:extLst>
              <a:ext uri="{FF2B5EF4-FFF2-40B4-BE49-F238E27FC236}">
                <a16:creationId xmlns:a16="http://schemas.microsoft.com/office/drawing/2014/main" id="{72F029CC-F1C7-E72E-D8B2-77C184F4E9B3}"/>
              </a:ext>
            </a:extLst>
          </p:cNvPr>
          <p:cNvSpPr txBox="1"/>
          <p:nvPr/>
        </p:nvSpPr>
        <p:spPr>
          <a:xfrm>
            <a:off x="510974" y="379347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HoD</a:t>
            </a:r>
            <a:r>
              <a:rPr lang="en-US" sz="2000" b="1" dirty="0">
                <a:solidFill>
                  <a:schemeClr val="accent1"/>
                </a:solidFill>
                <a:latin typeface="Cambria" panose="02040503050406030204" pitchFamily="18" charset="0"/>
                <a:ea typeface="Cambria" panose="02040503050406030204" pitchFamily="18" charset="0"/>
                <a:cs typeface="Verdana"/>
                <a:sym typeface="Verdana"/>
              </a:rPr>
              <a:t>: Dr. Asif Mohamed H B</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Guide: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Prof.Dr</a:t>
            </a: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Ruhin </a:t>
            </a:r>
            <a:r>
              <a:rPr lang="en-US" sz="20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Kouser</a:t>
            </a:r>
            <a:r>
              <a:rPr lang="en-US" sz="2000" b="1" dirty="0">
                <a:latin typeface="Cambria" panose="02040503050406030204" pitchFamily="18" charset="0"/>
                <a:ea typeface="Cambria" panose="02040503050406030204" pitchFamily="18" charset="0"/>
                <a:cs typeface="Verdana"/>
                <a:sym typeface="Verdana"/>
              </a:rPr>
              <a:t>                                                                                                                </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5" name="Title 1">
            <a:extLst>
              <a:ext uri="{FF2B5EF4-FFF2-40B4-BE49-F238E27FC236}">
                <a16:creationId xmlns:a16="http://schemas.microsoft.com/office/drawing/2014/main" id="{16C44A99-B0AA-41C0-1BEB-AEDD5405A9A7}"/>
              </a:ext>
            </a:extLst>
          </p:cNvPr>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Review-1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WEB DEVELOPER - INTERN (BACKEND DEVELOPMENT)</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2" name="Table 1">
            <a:extLst>
              <a:ext uri="{FF2B5EF4-FFF2-40B4-BE49-F238E27FC236}">
                <a16:creationId xmlns:a16="http://schemas.microsoft.com/office/drawing/2014/main" id="{2C4816CB-B8F0-7025-1C6F-AF7FBD65BAD7}"/>
              </a:ext>
            </a:extLst>
          </p:cNvPr>
          <p:cNvGraphicFramePr>
            <a:graphicFrameLocks noGrp="1"/>
          </p:cNvGraphicFramePr>
          <p:nvPr>
            <p:extLst>
              <p:ext uri="{D42A27DB-BD31-4B8C-83A1-F6EECF244321}">
                <p14:modId xmlns:p14="http://schemas.microsoft.com/office/powerpoint/2010/main" val="425311952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Rushi Dave</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20211CSE0055</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8COM11</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INTERNSHIP</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0DF4BF-EF00-DC35-E0E1-1E3AD717B595}"/>
              </a:ext>
            </a:extLst>
          </p:cNvPr>
          <p:cNvSpPr>
            <a:spLocks noGrp="1"/>
          </p:cNvSpPr>
          <p:nvPr>
            <p:ph idx="1"/>
          </p:nvPr>
        </p:nvSpPr>
        <p:spPr>
          <a:xfrm>
            <a:off x="119742" y="52809"/>
            <a:ext cx="11982061" cy="5209656"/>
          </a:xfrm>
        </p:spPr>
        <p:txBody>
          <a:bodyPr/>
          <a:lstStyle/>
          <a:p>
            <a:pPr marL="0" indent="0">
              <a:buNone/>
            </a:pPr>
            <a:r>
              <a:rPr lang="en-US" sz="1800" dirty="0"/>
              <a:t>Team Dynamics and Mentorship</a:t>
            </a:r>
          </a:p>
          <a:p>
            <a:r>
              <a:rPr lang="en-US" sz="1800" dirty="0"/>
              <a:t>A notable aspect of the internship was its structured team environment. The intern worked as part of a four-member team under the supervision of a reporting manager and experienced coordinators. Literature in experiential learning and software engineering stresses that collaborative work environments enhance problem-solving skills and foster technical growth. Mentorship from experienced professionals is especially critical in guiding interns through complex project stages and in imparting best practices in development and security. This structured approach is supported by research suggesting that well-organized teams contribute significantly to both the learning outcomes and the successful implementation of technology projects.</a:t>
            </a:r>
          </a:p>
          <a:p>
            <a:pPr marL="0" indent="0">
              <a:buNone/>
            </a:pPr>
            <a:r>
              <a:rPr lang="en-US" sz="1800" dirty="0"/>
              <a:t>Challenges and Learning Opportunities</a:t>
            </a:r>
          </a:p>
          <a:p>
            <a:r>
              <a:rPr lang="en-US" sz="1800" dirty="0"/>
              <a:t>At the early stage of the internship, the absence of significant challenges—attributed to the learning phase—aligns with educational models that advocate a gradual increase in project complexity. The internship roadmap, as outlined in the presentation, provides a phased approach to skill development. Literature on cognitive load and scaffolded learning supports this approach, arguing that initial low-risk environments help build confidence and foundational skills before progressing to more challenging tasks. This methodical increase in responsibility prepares interns to tackle real-world issues effectively as they advance in their careers.</a:t>
            </a:r>
            <a:endParaRPr lang="en-IN" sz="1800" dirty="0"/>
          </a:p>
        </p:txBody>
      </p:sp>
      <p:sp>
        <p:nvSpPr>
          <p:cNvPr id="4" name="Slide Number Placeholder 3">
            <a:extLst>
              <a:ext uri="{FF2B5EF4-FFF2-40B4-BE49-F238E27FC236}">
                <a16:creationId xmlns:a16="http://schemas.microsoft.com/office/drawing/2014/main" id="{F0E6168D-A327-94B4-7A01-86C686C13678}"/>
              </a:ext>
            </a:extLst>
          </p:cNvPr>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Tree>
    <p:extLst>
      <p:ext uri="{BB962C8B-B14F-4D97-AF65-F5344CB8AC3E}">
        <p14:creationId xmlns:p14="http://schemas.microsoft.com/office/powerpoint/2010/main" val="346648115"/>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4862" y="-110736"/>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Proposed System / Work</a:t>
            </a:r>
          </a:p>
        </p:txBody>
      </p:sp>
      <p:sp>
        <p:nvSpPr>
          <p:cNvPr id="3" name="Content Placeholder 2"/>
          <p:cNvSpPr>
            <a:spLocks noGrp="1"/>
          </p:cNvSpPr>
          <p:nvPr>
            <p:ph idx="1"/>
          </p:nvPr>
        </p:nvSpPr>
        <p:spPr>
          <a:xfrm>
            <a:off x="82419" y="531224"/>
            <a:ext cx="12038045" cy="4983167"/>
          </a:xfrm>
        </p:spPr>
        <p:txBody>
          <a:bodyPr/>
          <a:lstStyle/>
          <a:p>
            <a:pPr marL="0" indent="0">
              <a:buNone/>
            </a:pPr>
            <a:r>
              <a:rPr lang="en-US" sz="1800" dirty="0">
                <a:latin typeface="Times New Roman" panose="02020603050405020304" pitchFamily="18" charset="0"/>
                <a:cs typeface="Times New Roman" panose="02020603050405020304" pitchFamily="18" charset="0"/>
              </a:rPr>
              <a:t>System Architecture:-</a:t>
            </a:r>
          </a:p>
          <a:p>
            <a:r>
              <a:rPr lang="en-US" sz="1800" dirty="0">
                <a:latin typeface="Times New Roman" panose="02020603050405020304" pitchFamily="18" charset="0"/>
                <a:cs typeface="Times New Roman" panose="02020603050405020304" pitchFamily="18" charset="0"/>
              </a:rPr>
              <a:t>The system will be structured into several interconnected components:</a:t>
            </a:r>
          </a:p>
          <a:p>
            <a:r>
              <a:rPr lang="en-US" sz="1800" dirty="0">
                <a:latin typeface="Times New Roman" panose="02020603050405020304" pitchFamily="18" charset="0"/>
                <a:cs typeface="Times New Roman" panose="02020603050405020304" pitchFamily="18" charset="0"/>
              </a:rPr>
              <a:t>Presentation Layer: While the primary focus is on backend development, the system will interface seamlessly with the frontend for both the client portal and the website.</a:t>
            </a:r>
          </a:p>
          <a:p>
            <a:r>
              <a:rPr lang="en-US" sz="1800" dirty="0">
                <a:latin typeface="Times New Roman" panose="02020603050405020304" pitchFamily="18" charset="0"/>
                <a:cs typeface="Times New Roman" panose="02020603050405020304" pitchFamily="18" charset="0"/>
              </a:rPr>
              <a:t>Application Layer: This layer will handle core business logic using Node.js and Express.js to develop secure, RESTful APIs.</a:t>
            </a:r>
          </a:p>
          <a:p>
            <a:r>
              <a:rPr lang="en-US" sz="1800" dirty="0">
                <a:latin typeface="Times New Roman" panose="02020603050405020304" pitchFamily="18" charset="0"/>
                <a:cs typeface="Times New Roman" panose="02020603050405020304" pitchFamily="18" charset="0"/>
              </a:rPr>
              <a:t>Data Layer: MySQL and MongoDB will be used for relational and NoSQL data storage, respectively, ensuring efficient data management and rapid query performance.</a:t>
            </a:r>
          </a:p>
          <a:p>
            <a:pPr marL="0" indent="0">
              <a:buNone/>
            </a:pPr>
            <a:r>
              <a:rPr lang="en-IN" sz="1800" dirty="0"/>
              <a:t>Key Components and Functionality:-</a:t>
            </a:r>
            <a:br>
              <a:rPr lang="en-IN" sz="1800" dirty="0"/>
            </a:br>
            <a:endParaRPr lang="en-IN" sz="1800" dirty="0"/>
          </a:p>
          <a:p>
            <a:pPr marL="342900" indent="-342900">
              <a:buAutoNum type="arabicPeriod"/>
            </a:pPr>
            <a:r>
              <a:rPr lang="en-US" sz="1400" dirty="0"/>
              <a:t>Client Area Backend Portal</a:t>
            </a:r>
          </a:p>
          <a:p>
            <a:pPr marL="342900" indent="-342900">
              <a:buAutoNum type="arabicPeriod"/>
            </a:pPr>
            <a:r>
              <a:rPr lang="en-US" sz="1400" dirty="0">
                <a:latin typeface="Times New Roman" panose="02020603050405020304" pitchFamily="18" charset="0"/>
                <a:cs typeface="Times New Roman" panose="02020603050405020304" pitchFamily="18" charset="0"/>
              </a:rPr>
              <a:t>Website Backend</a:t>
            </a:r>
          </a:p>
          <a:p>
            <a:pPr marL="342900" indent="-342900">
              <a:buAutoNum type="arabicPeriod"/>
            </a:pPr>
            <a:r>
              <a:rPr lang="en-US" sz="1400" dirty="0">
                <a:latin typeface="Times New Roman" panose="02020603050405020304" pitchFamily="18" charset="0"/>
                <a:cs typeface="Times New Roman" panose="02020603050405020304" pitchFamily="18" charset="0"/>
              </a:rPr>
              <a:t>API Development and Integration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11</a:t>
            </a:fld>
            <a:endParaRPr lang="en-US" altLang="en-US"/>
          </a:p>
        </p:txBody>
      </p:sp>
    </p:spTree>
    <p:extLst>
      <p:ext uri="{BB962C8B-B14F-4D97-AF65-F5344CB8AC3E}">
        <p14:creationId xmlns:p14="http://schemas.microsoft.com/office/powerpoint/2010/main" val="4048130998"/>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a:xfrm>
            <a:off x="390331" y="819241"/>
            <a:ext cx="10515600" cy="4058194"/>
          </a:xfrm>
        </p:spPr>
        <p:txBody>
          <a:bodyPr/>
          <a:lstStyle/>
          <a:p>
            <a:r>
              <a:rPr lang="en-US" sz="1400" dirty="0">
                <a:latin typeface="Times New Roman" panose="02020603050405020304" pitchFamily="18" charset="0"/>
                <a:cs typeface="Times New Roman" panose="02020603050405020304" pitchFamily="18" charset="0"/>
              </a:rPr>
              <a:t>Problem Statement</a:t>
            </a:r>
          </a:p>
          <a:p>
            <a:r>
              <a:rPr lang="en-US" sz="1400" dirty="0">
                <a:latin typeface="Times New Roman" panose="02020603050405020304" pitchFamily="18" charset="0"/>
                <a:cs typeface="Times New Roman" panose="02020603050405020304" pitchFamily="18" charset="0"/>
              </a:rPr>
              <a:t>PSSD Cable Tech Private Limited is at the intersection of traditional cable manufacturing and modern digital service delivery. Despite its industry-leading position, the company faces significant challenges in integrating and managing its backend systems to support its dual business operations. Specifically, the current infrastructure lacks a unified, secure, and scalable backend that can efficiently handle:</a:t>
            </a:r>
          </a:p>
          <a:p>
            <a:r>
              <a:rPr lang="en-US" sz="1400" dirty="0">
                <a:latin typeface="Times New Roman" panose="02020603050405020304" pitchFamily="18" charset="0"/>
                <a:cs typeface="Times New Roman" panose="02020603050405020304" pitchFamily="18" charset="0"/>
              </a:rPr>
              <a:t>Data Integration: Seamless communication between the cable manufacturing processes and the Internet Service Provider (ISP) services is essential, yet existing systems do not adequately synchronize data across these domains.</a:t>
            </a:r>
          </a:p>
          <a:p>
            <a:r>
              <a:rPr lang="en-US" sz="1400" dirty="0">
                <a:latin typeface="Times New Roman" panose="02020603050405020304" pitchFamily="18" charset="0"/>
                <a:cs typeface="Times New Roman" panose="02020603050405020304" pitchFamily="18" charset="0"/>
              </a:rPr>
              <a:t>User Interaction: The absence of a comprehensive client portal limits users' ability to access and manage subscribed services, monitor usage, and perform secure transactions.</a:t>
            </a:r>
          </a:p>
          <a:p>
            <a:r>
              <a:rPr lang="en-US" sz="1400" dirty="0">
                <a:latin typeface="Times New Roman" panose="02020603050405020304" pitchFamily="18" charset="0"/>
                <a:cs typeface="Times New Roman" panose="02020603050405020304" pitchFamily="18" charset="0"/>
              </a:rPr>
              <a:t>API Management: Robust API development is needed to ensure real-time data processing, secure information exchange, and effective communication between various system components.</a:t>
            </a:r>
          </a:p>
          <a:p>
            <a:r>
              <a:rPr lang="en-US" sz="1400" dirty="0">
                <a:latin typeface="Times New Roman" panose="02020603050405020304" pitchFamily="18" charset="0"/>
                <a:cs typeface="Times New Roman" panose="02020603050405020304" pitchFamily="18" charset="0"/>
              </a:rPr>
              <a:t>System Security and Performance: Ensuring secure transactions, efficient data storage, and high system performance across multiple databases (MySQL and MongoDB) remains a critical challenge.</a:t>
            </a:r>
          </a:p>
          <a:p>
            <a:r>
              <a:rPr lang="en-US" sz="1400" dirty="0">
                <a:latin typeface="Times New Roman" panose="02020603050405020304" pitchFamily="18" charset="0"/>
                <a:cs typeface="Times New Roman" panose="02020603050405020304" pitchFamily="18" charset="0"/>
              </a:rPr>
              <a:t>Addressing these issues is vital for enhancing operational efficiency, improving customer experience, and enabling future technological advancements. Therefore, the proposed project aims to design and implement an integrated backend system that overcomes these challenges by establishing a secure, scalable, and efficient architecture tailored to the evolving needs of PSSD Cable Tech Private Limited.</a:t>
            </a:r>
          </a:p>
          <a:p>
            <a:endParaRPr lang="en-US" sz="1400" dirty="0">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2424768180"/>
      </p:ext>
    </p:extLst>
  </p:cSld>
  <p:clrMapOvr>
    <a:masterClrMapping/>
  </p:clrMapOvr>
  <p:transition spd="slow">
    <p:blinds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System Requirements</a:t>
            </a:r>
          </a:p>
        </p:txBody>
      </p:sp>
      <p:sp>
        <p:nvSpPr>
          <p:cNvPr id="3" name="Content Placeholder 2"/>
          <p:cNvSpPr>
            <a:spLocks noGrp="1"/>
          </p:cNvSpPr>
          <p:nvPr>
            <p:ph idx="1"/>
          </p:nvPr>
        </p:nvSpPr>
        <p:spPr>
          <a:xfrm>
            <a:off x="147734" y="671182"/>
            <a:ext cx="11888756" cy="4451323"/>
          </a:xfrm>
        </p:spPr>
        <p:txBody>
          <a:bodyPr/>
          <a:lstStyle/>
          <a:p>
            <a:r>
              <a:rPr lang="en-US" sz="1800" dirty="0">
                <a:latin typeface="Times New Roman" panose="02020603050405020304" pitchFamily="18" charset="0"/>
                <a:cs typeface="Times New Roman" panose="02020603050405020304" pitchFamily="18" charset="0"/>
              </a:rPr>
              <a:t>The backend system must provide a secure, scalable, and high-performance environment to support both a client portal and the company website. The system will be built using Node.js and Express.js to develop RESTful APIs for seamless communication between the presentation layer and the data layer. User management functionalities—including registration, secure login, profile management, and password recovery—will be integrated with robust authentication and authorization mechanisms. The system must support secure payment integration by interfacing with reliable payment gateways to handle transactions, automate billing, and send payment reminders.</a:t>
            </a:r>
          </a:p>
          <a:p>
            <a:r>
              <a:rPr lang="en-US" sz="1800" dirty="0">
                <a:latin typeface="Times New Roman" panose="02020603050405020304" pitchFamily="18" charset="0"/>
                <a:cs typeface="Times New Roman" panose="02020603050405020304" pitchFamily="18" charset="0"/>
              </a:rPr>
              <a:t>On the data management side, the system will employ a dual-database strategy: MySQL for structured relational data and MongoDB for flexible document storage. Both databases will be optimized for high-volume transactions and real-time data processing. To ensure data security, the system will implement encryption protocols, secure API endpoints, and regular security audits. Scalability will be addressed through a modular architecture that can dynamically adjust resources in response to increasing user loads and data volume.</a:t>
            </a:r>
          </a:p>
          <a:p>
            <a:r>
              <a:rPr lang="en-US" sz="1800" dirty="0">
                <a:latin typeface="Times New Roman" panose="02020603050405020304" pitchFamily="18" charset="0"/>
                <a:cs typeface="Times New Roman" panose="02020603050405020304" pitchFamily="18" charset="0"/>
              </a:rPr>
              <a:t>In addition, the system will be designed for high availability and reliability, featuring redundancy, failover mechanisms, and routine backups. Development and maintenance will leverage version control systems like Git, with API testing facilitated by tools such as Postman or Swagger. Overall, the architecture is structured to provide a seamless integration with frontend interfaces while ensuring maintainability, performance, and adherence to industry-standard security practices.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13</a:t>
            </a:fld>
            <a:endParaRPr lang="en-US" altLang="en-US"/>
          </a:p>
        </p:txBody>
      </p:sp>
    </p:spTree>
    <p:extLst>
      <p:ext uri="{BB962C8B-B14F-4D97-AF65-F5344CB8AC3E}">
        <p14:creationId xmlns:p14="http://schemas.microsoft.com/office/powerpoint/2010/main" val="2044756603"/>
      </p:ext>
    </p:extLst>
  </p:cSld>
  <p:clrMapOvr>
    <a:masterClrMapping/>
  </p:clrMapOvr>
  <p:transition spd="slow">
    <p:blinds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531" y="-10140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14</a:t>
            </a:fld>
            <a:endParaRPr lang="en-US" altLang="en-US"/>
          </a:p>
        </p:txBody>
      </p:sp>
      <p:sp>
        <p:nvSpPr>
          <p:cNvPr id="6" name="Content Placeholder 5">
            <a:extLst>
              <a:ext uri="{FF2B5EF4-FFF2-40B4-BE49-F238E27FC236}">
                <a16:creationId xmlns:a16="http://schemas.microsoft.com/office/drawing/2014/main" id="{12D2E896-7A84-F5DD-6869-A3F7A8778D80}"/>
              </a:ext>
            </a:extLst>
          </p:cNvPr>
          <p:cNvSpPr>
            <a:spLocks noGrp="1"/>
          </p:cNvSpPr>
          <p:nvPr>
            <p:ph idx="1"/>
          </p:nvPr>
        </p:nvSpPr>
        <p:spPr>
          <a:xfrm>
            <a:off x="91751" y="717836"/>
            <a:ext cx="12008498" cy="4351338"/>
          </a:xfrm>
        </p:spPr>
        <p:txBody>
          <a:bodyPr/>
          <a:lstStyle/>
          <a:p>
            <a:r>
              <a:rPr lang="en-US" sz="1600" dirty="0"/>
              <a:t>Enhanced Security: The system employs robust authentication, authorization, and encryption measures, ensuring secure data transactions and safeguarding sensitive information throughout all interactions. This minimizes the risk of data breaches and unauthorized access.</a:t>
            </a:r>
          </a:p>
          <a:p>
            <a:r>
              <a:rPr lang="en-US" sz="1600" dirty="0"/>
              <a:t>Scalability: With a modular architecture built on Node.js and Express.js, the system can dynamically scale to accommodate increasing user loads and expanding data requirements. This design facilitates future enhancements without significant overhauls.</a:t>
            </a:r>
          </a:p>
          <a:p>
            <a:r>
              <a:rPr lang="en-US" sz="1600" dirty="0"/>
              <a:t>High Performance: Optimized RESTful APIs, coupled with efficient database management using MySQL and MongoDB, ensure low-latency responses and real-time data processing. This results in a seamless and responsive user experience, even under high-traffic conditions.</a:t>
            </a:r>
          </a:p>
          <a:p>
            <a:r>
              <a:rPr lang="en-US" sz="1600" dirty="0"/>
              <a:t>Seamless Integration: The proposed system is designed to integrate diverse functionalities—ranging from a client portal to the company website—into a unified backend. This ensures coherent data flow between different operational domains, such as cable manufacturing and ISP services.</a:t>
            </a:r>
          </a:p>
          <a:p>
            <a:r>
              <a:rPr lang="en-US" sz="1600" dirty="0"/>
              <a:t>Improved Maintainability: A well-documented, modular codebase managed via version control (e.g., Git) simplifies maintenance and future upgrades. This structured approach supports ongoing system improvements and rapid troubleshooting.</a:t>
            </a:r>
          </a:p>
          <a:p>
            <a:r>
              <a:rPr lang="en-US" sz="1600" dirty="0"/>
              <a:t>High Availability and Reliability: The system includes redundancy, failover mechanisms, and regular backups, ensuring continuous uptime and reliable performance. This is critical for mission-critical operations and customer satisfaction.</a:t>
            </a:r>
          </a:p>
          <a:p>
            <a:r>
              <a:rPr lang="en-US" sz="1600" dirty="0"/>
              <a:t>Enhanced Customer Experience: By providing secure, real-time access to service information, billing details, and transaction processing, the system significantly enhances user engagement and trust, resulting in better customer service and operational efficiency.</a:t>
            </a:r>
            <a:endParaRPr lang="en-IN" sz="1600" dirty="0"/>
          </a:p>
        </p:txBody>
      </p:sp>
    </p:spTree>
    <p:extLst>
      <p:ext uri="{BB962C8B-B14F-4D97-AF65-F5344CB8AC3E}">
        <p14:creationId xmlns:p14="http://schemas.microsoft.com/office/powerpoint/2010/main" val="2729537661"/>
      </p:ext>
    </p:extLst>
  </p:cSld>
  <p:clrMapOvr>
    <a:masterClrMapping/>
  </p:clrMapOvr>
  <p:transition spd="slow">
    <p:blinds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15</a:t>
            </a:fld>
            <a:endParaRPr lang="en-US" altLang="en-US"/>
          </a:p>
        </p:txBody>
      </p:sp>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graphicFrame>
        <p:nvGraphicFramePr>
          <p:cNvPr id="7" name="Content Placeholder 7">
            <a:extLst>
              <a:ext uri="{FF2B5EF4-FFF2-40B4-BE49-F238E27FC236}">
                <a16:creationId xmlns:a16="http://schemas.microsoft.com/office/drawing/2014/main" id="{9B7BCD8B-E298-685A-D438-BE95C5BE478E}"/>
              </a:ext>
            </a:extLst>
          </p:cNvPr>
          <p:cNvGraphicFramePr>
            <a:graphicFrameLocks noGrp="1"/>
          </p:cNvGraphicFramePr>
          <p:nvPr>
            <p:ph idx="1"/>
            <p:extLst>
              <p:ext uri="{D42A27DB-BD31-4B8C-83A1-F6EECF244321}">
                <p14:modId xmlns:p14="http://schemas.microsoft.com/office/powerpoint/2010/main" val="3984412801"/>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5674506"/>
      </p:ext>
    </p:extLst>
  </p:cSld>
  <p:clrMapOvr>
    <a:masterClrMapping/>
  </p:clrMapOvr>
  <p:transition spd="slow">
    <p:blinds dir="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BB9CA-690F-B60D-4B87-759D75BCB3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37AA1-918C-5ED6-24FE-73B09470D420}"/>
              </a:ext>
            </a:extLst>
          </p:cNvPr>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Project Flow-Chart</a:t>
            </a:r>
          </a:p>
        </p:txBody>
      </p:sp>
      <p:sp>
        <p:nvSpPr>
          <p:cNvPr id="4" name="Slide Number Placeholder 3">
            <a:extLst>
              <a:ext uri="{FF2B5EF4-FFF2-40B4-BE49-F238E27FC236}">
                <a16:creationId xmlns:a16="http://schemas.microsoft.com/office/drawing/2014/main" id="{209D8AE7-9F3E-FB41-AB40-AF31FD8C82CA}"/>
              </a:ext>
            </a:extLst>
          </p:cNvPr>
          <p:cNvSpPr>
            <a:spLocks noGrp="1"/>
          </p:cNvSpPr>
          <p:nvPr>
            <p:ph type="sldNum" sz="quarter" idx="12"/>
          </p:nvPr>
        </p:nvSpPr>
        <p:spPr/>
        <p:txBody>
          <a:bodyPr/>
          <a:lstStyle/>
          <a:p>
            <a:pPr>
              <a:defRPr/>
            </a:pPr>
            <a:fld id="{815EC703-C051-410C-8BA1-62752E291E83}" type="slidenum">
              <a:rPr lang="en-US" altLang="en-US" smtClean="0"/>
              <a:pPr>
                <a:defRPr/>
              </a:pPr>
              <a:t>16</a:t>
            </a:fld>
            <a:endParaRPr lang="en-US" altLang="en-US"/>
          </a:p>
        </p:txBody>
      </p:sp>
      <p:pic>
        <p:nvPicPr>
          <p:cNvPr id="9" name="Picture 8">
            <a:extLst>
              <a:ext uri="{FF2B5EF4-FFF2-40B4-BE49-F238E27FC236}">
                <a16:creationId xmlns:a16="http://schemas.microsoft.com/office/drawing/2014/main" id="{82606703-4CC5-521C-F564-4888B0A2B6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5829" y="1066800"/>
            <a:ext cx="6344771" cy="4229847"/>
          </a:xfrm>
          <a:prstGeom prst="rect">
            <a:avLst/>
          </a:prstGeom>
        </p:spPr>
      </p:pic>
    </p:spTree>
    <p:extLst>
      <p:ext uri="{BB962C8B-B14F-4D97-AF65-F5344CB8AC3E}">
        <p14:creationId xmlns:p14="http://schemas.microsoft.com/office/powerpoint/2010/main" val="3257371980"/>
      </p:ext>
    </p:extLst>
  </p:cSld>
  <p:clrMapOvr>
    <a:masterClrMapping/>
  </p:clrMapOvr>
  <p:transition spd="slow">
    <p:blinds dir="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6525"/>
            <a:ext cx="5024718" cy="544793"/>
          </a:xfrm>
        </p:spPr>
        <p:txBody>
          <a:bodyPr/>
          <a:lstStyle/>
          <a:p>
            <a:pPr marL="0" indent="0" algn="ctr">
              <a:buNone/>
            </a:pPr>
            <a:r>
              <a:rPr lang="en-US" sz="4400" dirty="0">
                <a:solidFill>
                  <a:srgbClr val="A71180"/>
                </a:solidFill>
                <a:latin typeface="Times New Roman" panose="02020603050405020304" pitchFamily="18" charset="0"/>
                <a:cs typeface="Times New Roman" panose="02020603050405020304" pitchFamily="18" charset="0"/>
              </a:rPr>
              <a:t>Portal Images</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17</a:t>
            </a:fld>
            <a:endParaRPr lang="en-US" altLang="en-US"/>
          </a:p>
        </p:txBody>
      </p:sp>
      <p:pic>
        <p:nvPicPr>
          <p:cNvPr id="2" name="Picture 1">
            <a:extLst>
              <a:ext uri="{FF2B5EF4-FFF2-40B4-BE49-F238E27FC236}">
                <a16:creationId xmlns:a16="http://schemas.microsoft.com/office/drawing/2014/main" id="{CED0BBBF-327F-26E7-2453-2B1BC85B0A3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1791" y="1227697"/>
            <a:ext cx="5677535" cy="2555875"/>
          </a:xfrm>
          <a:prstGeom prst="rect">
            <a:avLst/>
          </a:prstGeom>
        </p:spPr>
      </p:pic>
      <p:pic>
        <p:nvPicPr>
          <p:cNvPr id="5" name="Picture 4">
            <a:extLst>
              <a:ext uri="{FF2B5EF4-FFF2-40B4-BE49-F238E27FC236}">
                <a16:creationId xmlns:a16="http://schemas.microsoft.com/office/drawing/2014/main" id="{5125EDF6-23F4-BB1D-9607-81CFDB01B2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329084" y="681318"/>
            <a:ext cx="5677535" cy="2599690"/>
          </a:xfrm>
          <a:prstGeom prst="rect">
            <a:avLst/>
          </a:prstGeom>
        </p:spPr>
      </p:pic>
      <p:pic>
        <p:nvPicPr>
          <p:cNvPr id="6" name="Picture 5">
            <a:extLst>
              <a:ext uri="{FF2B5EF4-FFF2-40B4-BE49-F238E27FC236}">
                <a16:creationId xmlns:a16="http://schemas.microsoft.com/office/drawing/2014/main" id="{2A588A8F-8109-F969-8B7B-47ABDC2C331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8131" y="3033955"/>
            <a:ext cx="6312213" cy="2891715"/>
          </a:xfrm>
          <a:prstGeom prst="rect">
            <a:avLst/>
          </a:prstGeom>
        </p:spPr>
      </p:pic>
      <p:pic>
        <p:nvPicPr>
          <p:cNvPr id="7" name="Picture 6">
            <a:extLst>
              <a:ext uri="{FF2B5EF4-FFF2-40B4-BE49-F238E27FC236}">
                <a16:creationId xmlns:a16="http://schemas.microsoft.com/office/drawing/2014/main" id="{1C679BD9-873C-6180-1DA2-2654E716ACA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215" y="2669212"/>
            <a:ext cx="3962415" cy="2228720"/>
          </a:xfrm>
          <a:prstGeom prst="rect">
            <a:avLst/>
          </a:prstGeom>
        </p:spPr>
      </p:pic>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48214-B90E-8D20-4C34-529DCC277D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7731D-5166-ADE4-4742-F7CA98DE14F7}"/>
              </a:ext>
            </a:extLst>
          </p:cNvPr>
          <p:cNvSpPr>
            <a:spLocks noGrp="1"/>
          </p:cNvSpPr>
          <p:nvPr>
            <p:ph type="ctrTitle"/>
          </p:nvPr>
        </p:nvSpPr>
        <p:spPr/>
        <p:txBody>
          <a:bodyPr/>
          <a:lstStyle/>
          <a:p>
            <a:r>
              <a:rPr lang="en-IN" sz="2400" dirty="0">
                <a:hlinkClick r:id="rId2"/>
              </a:rPr>
              <a:t>https://github.com/rushidave88/PSSD-CABLE-TECH-.git</a:t>
            </a:r>
            <a:endParaRPr lang="en-IN" sz="2400" dirty="0"/>
          </a:p>
        </p:txBody>
      </p:sp>
      <p:sp>
        <p:nvSpPr>
          <p:cNvPr id="3" name="Content Placeholder 2">
            <a:extLst>
              <a:ext uri="{FF2B5EF4-FFF2-40B4-BE49-F238E27FC236}">
                <a16:creationId xmlns:a16="http://schemas.microsoft.com/office/drawing/2014/main" id="{D7997BC9-3892-7EC3-1665-54B096E8238E}"/>
              </a:ext>
            </a:extLst>
          </p:cNvPr>
          <p:cNvSpPr>
            <a:spLocks noGrp="1"/>
          </p:cNvSpPr>
          <p:nvPr>
            <p:ph type="subTitle" idx="1"/>
          </p:nvPr>
        </p:nvSpPr>
        <p:spPr>
          <a:xfrm>
            <a:off x="1524000" y="136525"/>
            <a:ext cx="9144000" cy="1655762"/>
          </a:xfrm>
        </p:spPr>
        <p:txBody>
          <a:bodyPr/>
          <a:lstStyle/>
          <a:p>
            <a:pPr marL="0" indent="0" algn="ctr">
              <a:buNone/>
            </a:pPr>
            <a:r>
              <a:rPr lang="en-US" sz="6600" dirty="0" err="1">
                <a:solidFill>
                  <a:srgbClr val="A71180"/>
                </a:solidFill>
                <a:latin typeface="Times New Roman" panose="02020603050405020304" pitchFamily="18" charset="0"/>
                <a:cs typeface="Times New Roman" panose="02020603050405020304" pitchFamily="18" charset="0"/>
              </a:rPr>
              <a:t>Github</a:t>
            </a:r>
            <a:r>
              <a:rPr lang="en-US" sz="6600" dirty="0">
                <a:solidFill>
                  <a:srgbClr val="A71180"/>
                </a:solidFill>
                <a:latin typeface="Times New Roman" panose="02020603050405020304" pitchFamily="18" charset="0"/>
                <a:cs typeface="Times New Roman" panose="02020603050405020304" pitchFamily="18" charset="0"/>
              </a:rPr>
              <a:t> Link</a:t>
            </a:r>
          </a:p>
        </p:txBody>
      </p:sp>
      <p:sp>
        <p:nvSpPr>
          <p:cNvPr id="4" name="Slide Number Placeholder 3">
            <a:extLst>
              <a:ext uri="{FF2B5EF4-FFF2-40B4-BE49-F238E27FC236}">
                <a16:creationId xmlns:a16="http://schemas.microsoft.com/office/drawing/2014/main" id="{0A31FF32-FFE4-F425-42A6-3E2BA0E68AA5}"/>
              </a:ext>
            </a:extLst>
          </p:cNvPr>
          <p:cNvSpPr>
            <a:spLocks noGrp="1"/>
          </p:cNvSpPr>
          <p:nvPr>
            <p:ph type="sldNum" sz="quarter" idx="12"/>
          </p:nvPr>
        </p:nvSpPr>
        <p:spPr/>
        <p:txBody>
          <a:bodyPr/>
          <a:lstStyle/>
          <a:p>
            <a:pPr>
              <a:defRPr/>
            </a:pPr>
            <a:fld id="{815EC703-C051-410C-8BA1-62752E291E83}" type="slidenum">
              <a:rPr lang="en-US" altLang="en-US" smtClean="0"/>
              <a:pPr>
                <a:defRPr/>
              </a:pPr>
              <a:t>18</a:t>
            </a:fld>
            <a:endParaRPr lang="en-US" altLang="en-US"/>
          </a:p>
        </p:txBody>
      </p:sp>
    </p:spTree>
    <p:extLst>
      <p:ext uri="{BB962C8B-B14F-4D97-AF65-F5344CB8AC3E}">
        <p14:creationId xmlns:p14="http://schemas.microsoft.com/office/powerpoint/2010/main" val="1015533531"/>
      </p:ext>
    </p:extLst>
  </p:cSld>
  <p:clrMapOvr>
    <a:masterClrMapping/>
  </p:clrMapOvr>
  <p:transition spd="slow">
    <p:blinds dir="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19</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1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Literature Review</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Proposed System</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Problem Statement</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System Requirements</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Advantages of Proposed System/Work</a:t>
            </a:r>
          </a:p>
          <a:p>
            <a:pPr marL="495300" indent="-342900" algn="just">
              <a:lnSpc>
                <a:spcPct val="1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152400" lvl="0" indent="0" algn="just" rtl="0">
              <a:lnSpc>
                <a:spcPct val="100000"/>
              </a:lnSpc>
              <a:spcBef>
                <a:spcPts val="0"/>
              </a:spcBef>
              <a:spcAft>
                <a:spcPts val="0"/>
              </a:spcAft>
              <a:buClr>
                <a:schemeClr val="dk1"/>
              </a:buClr>
              <a:buSzPts val="2400"/>
              <a:buNone/>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0BC93-7E00-EA30-D095-A51BD356208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15CB0-77D4-1386-A7DE-0512468C4672}"/>
              </a:ext>
            </a:extLst>
          </p:cNvPr>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a:extLst>
              <a:ext uri="{FF2B5EF4-FFF2-40B4-BE49-F238E27FC236}">
                <a16:creationId xmlns:a16="http://schemas.microsoft.com/office/drawing/2014/main" id="{5CAD1887-5D23-6BEC-8BB0-3C85EB876365}"/>
              </a:ext>
            </a:extLst>
          </p:cNvPr>
          <p:cNvSpPr>
            <a:spLocks noGrp="1"/>
          </p:cNvSpPr>
          <p:nvPr>
            <p:ph type="sldNum" sz="quarter" idx="12"/>
          </p:nvPr>
        </p:nvSpPr>
        <p:spPr/>
        <p:txBody>
          <a:bodyPr/>
          <a:lstStyle/>
          <a:p>
            <a:pPr>
              <a:defRPr/>
            </a:pPr>
            <a:fld id="{815EC703-C051-410C-8BA1-62752E291E83}" type="slidenum">
              <a:rPr lang="en-US" altLang="en-US" smtClean="0"/>
              <a:pPr>
                <a:defRPr/>
              </a:pPr>
              <a:t>20</a:t>
            </a:fld>
            <a:endParaRPr lang="en-US" altLang="en-US"/>
          </a:p>
        </p:txBody>
      </p:sp>
    </p:spTree>
    <p:extLst>
      <p:ext uri="{BB962C8B-B14F-4D97-AF65-F5344CB8AC3E}">
        <p14:creationId xmlns:p14="http://schemas.microsoft.com/office/powerpoint/2010/main" val="582252209"/>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6" name="Content Placeholder 2">
            <a:extLst>
              <a:ext uri="{FF2B5EF4-FFF2-40B4-BE49-F238E27FC236}">
                <a16:creationId xmlns:a16="http://schemas.microsoft.com/office/drawing/2014/main" id="{84FFB21B-6A22-44EF-477B-3DEC9E7F42AA}"/>
              </a:ext>
            </a:extLst>
          </p:cNvPr>
          <p:cNvSpPr>
            <a:spLocks noGrp="1"/>
          </p:cNvSpPr>
          <p:nvPr>
            <p:ph idx="1"/>
          </p:nvPr>
        </p:nvSpPr>
        <p:spPr>
          <a:xfrm>
            <a:off x="838200" y="1045031"/>
            <a:ext cx="10515600" cy="4193176"/>
          </a:xfrm>
        </p:spPr>
        <p:txBody>
          <a:bodyPr/>
          <a:lstStyle/>
          <a:p>
            <a:r>
              <a:rPr lang="en-US" sz="2400" b="1" dirty="0"/>
              <a:t>PSSD Cable Tech Private Limited: Pioneering Excellence in Cable Manufacturing and Internet Services</a:t>
            </a:r>
            <a:endParaRPr lang="en-US" sz="2400" dirty="0"/>
          </a:p>
          <a:p>
            <a:r>
              <a:rPr lang="en-US" sz="2400" dirty="0"/>
              <a:t>PSSD Cable Tech Private Limited is a leading name in the cable manufacturing industry, known for its commitment to quality, innovation, and technological excellence. Specializing in the production of high-performance cables, the company caters to a wide range of industries, including telecommunications, power distribution, networking, and home automation. With a state-of-the-art manufacturing facility and stringent quality control measures, PSSD Cable Tech ensures that every product meets international standards, delivering unmatched durability, efficiency, and reliability.</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D139483-74B1-33B4-5821-CA1F3B3D7565}"/>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
        <p:nvSpPr>
          <p:cNvPr id="5" name="Content Placeholder 2">
            <a:extLst>
              <a:ext uri="{FF2B5EF4-FFF2-40B4-BE49-F238E27FC236}">
                <a16:creationId xmlns:a16="http://schemas.microsoft.com/office/drawing/2014/main" id="{2BD7F4AD-F0EB-0AB2-C388-EB475C0C13CD}"/>
              </a:ext>
            </a:extLst>
          </p:cNvPr>
          <p:cNvSpPr>
            <a:spLocks noGrp="1"/>
          </p:cNvSpPr>
          <p:nvPr>
            <p:ph idx="1"/>
          </p:nvPr>
        </p:nvSpPr>
        <p:spPr>
          <a:xfrm>
            <a:off x="160953" y="771008"/>
            <a:ext cx="11870094" cy="3903630"/>
          </a:xfrm>
        </p:spPr>
        <p:txBody>
          <a:bodyPr/>
          <a:lstStyle/>
          <a:p>
            <a:r>
              <a:rPr lang="en-US" sz="2400" dirty="0"/>
              <a:t>In addition to its core manufacturing business, PSSD Cable Tech Private Limited has ventured into the Internet Service Provider (ISP) sector as a subsidiary business. Leveraging its expertise in fiber optics and networking solutions, the company offers high-speed broadband and enterprise networking services. With a focus on providing seamless internet connectivity, PSSD Cable Tech’s ISP division ensures robust infrastructure, low-latency networks, and reliable customer support, making it a preferred choice for businesses and residential users alike.</a:t>
            </a:r>
          </a:p>
          <a:p>
            <a:r>
              <a:rPr lang="en-US" sz="2400" dirty="0"/>
              <a:t>Through a combination of top-quality cable manufacturing and cutting-edge internet solutions, PSSD Cable Tech Private Limited continues to establish itself as a trusted brand in the industry. With a vision to expand its reach and enhance digital connectivity, the company remains committed to innovation, customer satisfaction, and technological advancement.</a:t>
            </a:r>
          </a:p>
          <a:p>
            <a:endParaRPr lang="en-IN" sz="2400" dirty="0"/>
          </a:p>
        </p:txBody>
      </p:sp>
    </p:spTree>
    <p:extLst>
      <p:ext uri="{BB962C8B-B14F-4D97-AF65-F5344CB8AC3E}">
        <p14:creationId xmlns:p14="http://schemas.microsoft.com/office/powerpoint/2010/main" val="2061666720"/>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
        <p:nvSpPr>
          <p:cNvPr id="6" name="Content Placeholder 2">
            <a:extLst>
              <a:ext uri="{FF2B5EF4-FFF2-40B4-BE49-F238E27FC236}">
                <a16:creationId xmlns:a16="http://schemas.microsoft.com/office/drawing/2014/main" id="{7BDEED21-6657-1621-599A-122138EB32AA}"/>
              </a:ext>
            </a:extLst>
          </p:cNvPr>
          <p:cNvSpPr>
            <a:spLocks noGrp="1"/>
          </p:cNvSpPr>
          <p:nvPr>
            <p:ph idx="1"/>
          </p:nvPr>
        </p:nvSpPr>
        <p:spPr>
          <a:xfrm>
            <a:off x="838200" y="1184367"/>
            <a:ext cx="10515600" cy="4058194"/>
          </a:xfrm>
        </p:spPr>
        <p:txBody>
          <a:bodyPr/>
          <a:lstStyle/>
          <a:p>
            <a:r>
              <a:rPr lang="en-US" sz="2000" dirty="0"/>
              <a:t>My role primarily involved developing and optimizing server-side applications, database management, and API integration to support the company’s web-based platforms.</a:t>
            </a:r>
          </a:p>
          <a:p>
            <a:r>
              <a:rPr lang="en-US" sz="2000" dirty="0"/>
              <a:t>The key technologies I worked with included </a:t>
            </a:r>
            <a:r>
              <a:rPr lang="en-US" sz="2000" b="1" dirty="0"/>
              <a:t>Node.js, Express.js, MySQL, and MongoDB</a:t>
            </a:r>
            <a:r>
              <a:rPr lang="en-US" sz="2000" dirty="0"/>
              <a:t>, which were used to build scalable and efficient backend systems. One of the crucial aspects of my work was ensuring seamless data flow between the company’s cable manufacturing operations and its ISP services. This involved creating RESTful APIs for secure data exchange, implementing authentication mechanisms, and optimizing database queries to enhance performance.</a:t>
            </a:r>
          </a:p>
          <a:p>
            <a:r>
              <a:rPr lang="en-US" sz="2000" dirty="0"/>
              <a:t>The importance of backend development in this domain cannot be overstated. A robust backend system ensures </a:t>
            </a:r>
            <a:r>
              <a:rPr lang="en-US" sz="2000" b="1" dirty="0"/>
              <a:t>secure transactions, real-time data processing, and smooth user experience</a:t>
            </a:r>
            <a:r>
              <a:rPr lang="en-US" sz="2000" dirty="0"/>
              <a:t>, which is vital for both the company's internal operations and customer interactions. Additionally, backend systems play a key role in integrating IoT-based cable monitoring and ISP service management, enabling efficient tracking and automated workflows.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
        <p:nvSpPr>
          <p:cNvPr id="6" name="Content Placeholder 2">
            <a:extLst>
              <a:ext uri="{FF2B5EF4-FFF2-40B4-BE49-F238E27FC236}">
                <a16:creationId xmlns:a16="http://schemas.microsoft.com/office/drawing/2014/main" id="{5AF912A7-F0E9-F697-2989-DD14B122FA19}"/>
              </a:ext>
            </a:extLst>
          </p:cNvPr>
          <p:cNvSpPr>
            <a:spLocks noGrp="1"/>
          </p:cNvSpPr>
          <p:nvPr>
            <p:ph idx="1"/>
          </p:nvPr>
        </p:nvSpPr>
        <p:spPr>
          <a:xfrm>
            <a:off x="838200" y="1184367"/>
            <a:ext cx="10515600" cy="4058194"/>
          </a:xfrm>
        </p:spPr>
        <p:txBody>
          <a:bodyPr/>
          <a:lstStyle/>
          <a:p>
            <a:r>
              <a:rPr lang="en-US" sz="1800" dirty="0"/>
              <a:t>During my ongoing internship at </a:t>
            </a:r>
            <a:r>
              <a:rPr lang="en-US" sz="1800" b="1" dirty="0"/>
              <a:t>PSSD Cable Tech Private Limited</a:t>
            </a:r>
            <a:r>
              <a:rPr lang="en-US" sz="1800" dirty="0"/>
              <a:t> as a </a:t>
            </a:r>
            <a:r>
              <a:rPr lang="en-US" sz="1800" b="1" dirty="0"/>
              <a:t>Web Developer - Intern (Backend Development)</a:t>
            </a:r>
            <a:r>
              <a:rPr lang="en-US" sz="1800" dirty="0"/>
              <a:t>, I am part of a </a:t>
            </a:r>
            <a:r>
              <a:rPr lang="en-US" sz="1800" b="1" dirty="0"/>
              <a:t>four-member team</a:t>
            </a:r>
            <a:r>
              <a:rPr lang="en-US" sz="1800" dirty="0"/>
              <a:t> consisting of </a:t>
            </a:r>
            <a:r>
              <a:rPr lang="en-US" sz="1800" b="1" dirty="0"/>
              <a:t>two backend developers, one frontend developer, and one server-side specialist</a:t>
            </a:r>
            <a:r>
              <a:rPr lang="en-US" sz="1800" dirty="0"/>
              <a:t>. This team structure ensures efficient division of tasks, enabling seamless collaboration across different aspects of the project.</a:t>
            </a:r>
          </a:p>
          <a:p>
            <a:r>
              <a:rPr lang="en-US" sz="1800" dirty="0"/>
              <a:t>Our </a:t>
            </a:r>
            <a:r>
              <a:rPr lang="en-US" sz="1800" b="1" dirty="0"/>
              <a:t>reporting manager is Mr. </a:t>
            </a:r>
            <a:r>
              <a:rPr lang="en-US" sz="1800" b="1" dirty="0" err="1"/>
              <a:t>Asuthosh</a:t>
            </a:r>
            <a:r>
              <a:rPr lang="en-US" sz="1800" b="1" dirty="0"/>
              <a:t> Shukla</a:t>
            </a:r>
            <a:r>
              <a:rPr lang="en-US" sz="1800" dirty="0"/>
              <a:t>, who oversees our progress, assigns tasks, and provides technical guidance. He ensures that we follow best practices in development while adhering to the company’s security and operational standards.</a:t>
            </a:r>
          </a:p>
          <a:p>
            <a:r>
              <a:rPr lang="en-US" sz="1800" dirty="0"/>
              <a:t>The project we are working on is divided into </a:t>
            </a:r>
            <a:r>
              <a:rPr lang="en-US" sz="1800" b="1" dirty="0"/>
              <a:t>four stages</a:t>
            </a:r>
            <a:r>
              <a:rPr lang="en-US" sz="1800" dirty="0"/>
              <a:t>, each aligned with a structured timeline. This approach helps us systematically develop and implement features while maintaining efficiency and scalability. Due to the company's confidentiality norms, specific project details cannot be disclosed. However, our work involves building </a:t>
            </a:r>
            <a:r>
              <a:rPr lang="en-US" sz="1800" b="1" dirty="0"/>
              <a:t>secure, scalable, and high-performance backend systems</a:t>
            </a:r>
            <a:r>
              <a:rPr lang="en-US" sz="1800" dirty="0"/>
              <a:t> that integrate with PSSD Cable Tech’s existing digital infrastructure.</a:t>
            </a:r>
          </a:p>
          <a:p>
            <a:r>
              <a:rPr lang="en-US" sz="1800" dirty="0"/>
              <a:t>This experience has been instrumental in enhancing my technical skills, particularly in </a:t>
            </a:r>
            <a:r>
              <a:rPr lang="en-US" sz="1800" b="1" dirty="0"/>
              <a:t>backend development, database management, and API integrations</a:t>
            </a:r>
            <a:r>
              <a:rPr lang="en-US" sz="1800" dirty="0"/>
              <a:t>, while also improving my ability to collaborate effectively within a team and work on industry-level projects.</a:t>
            </a:r>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Setting the server up:-</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we got issues in running the </a:t>
            </a:r>
            <a:r>
              <a:rPr lang="en-IN" dirty="0" err="1">
                <a:latin typeface="Times New Roman" panose="02020603050405020304" pitchFamily="18" charset="0"/>
                <a:cs typeface="Times New Roman" panose="02020603050405020304" pitchFamily="18" charset="0"/>
              </a:rPr>
              <a:t>Mariadb</a:t>
            </a:r>
            <a:r>
              <a:rPr lang="en-IN" dirty="0">
                <a:latin typeface="Times New Roman" panose="02020603050405020304" pitchFamily="18" charset="0"/>
                <a:cs typeface="Times New Roman" panose="02020603050405020304" pitchFamily="18" charset="0"/>
              </a:rPr>
              <a:t> and MYSQL Running together</a:t>
            </a:r>
          </a:p>
          <a:p>
            <a:r>
              <a:rPr lang="en-IN" dirty="0">
                <a:latin typeface="Times New Roman" panose="02020603050405020304" pitchFamily="18" charset="0"/>
                <a:cs typeface="Times New Roman" panose="02020603050405020304" pitchFamily="18" charset="0"/>
              </a:rPr>
              <a:t>Converting the DHCP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to static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the server is maintained in house starting we have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based op </a:t>
            </a:r>
            <a:r>
              <a:rPr lang="en-IN" dirty="0" err="1">
                <a:latin typeface="Times New Roman" panose="02020603050405020304" pitchFamily="18" charset="0"/>
                <a:cs typeface="Times New Roman" panose="02020603050405020304" pitchFamily="18" charset="0"/>
              </a:rPr>
              <a:t>dhcp</a:t>
            </a:r>
            <a:r>
              <a:rPr lang="en-IN" dirty="0">
                <a:latin typeface="Times New Roman" panose="02020603050405020304" pitchFamily="18" charset="0"/>
                <a:cs typeface="Times New Roman" panose="02020603050405020304" pitchFamily="18" charset="0"/>
              </a:rPr>
              <a:t> and we got our public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while converting the local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to public </a:t>
            </a:r>
            <a:r>
              <a:rPr lang="en-IN" dirty="0" err="1">
                <a:latin typeface="Times New Roman" panose="02020603050405020304" pitchFamily="18" charset="0"/>
                <a:cs typeface="Times New Roman" panose="02020603050405020304" pitchFamily="18" charset="0"/>
              </a:rPr>
              <a:t>ip</a:t>
            </a:r>
            <a:r>
              <a:rPr lang="en-IN" dirty="0">
                <a:latin typeface="Times New Roman" panose="02020603050405020304" pitchFamily="18" charset="0"/>
                <a:cs typeface="Times New Roman" panose="02020603050405020304" pitchFamily="18" charset="0"/>
              </a:rPr>
              <a:t> which allow us to add domain and </a:t>
            </a:r>
            <a:r>
              <a:rPr lang="en-IN" dirty="0" err="1">
                <a:latin typeface="Times New Roman" panose="02020603050405020304" pitchFamily="18" charset="0"/>
                <a:cs typeface="Times New Roman" panose="02020603050405020304" pitchFamily="18" charset="0"/>
              </a:rPr>
              <a:t>dns</a:t>
            </a:r>
            <a:r>
              <a:rPr lang="en-IN" dirty="0">
                <a:latin typeface="Times New Roman" panose="02020603050405020304" pitchFamily="18" charset="0"/>
                <a:cs typeface="Times New Roman" panose="02020603050405020304" pitchFamily="18" charset="0"/>
              </a:rPr>
              <a:t> setting and mail server to.</a:t>
            </a:r>
          </a:p>
          <a:p>
            <a:r>
              <a:rPr lang="en-IN" dirty="0">
                <a:latin typeface="Times New Roman" panose="02020603050405020304" pitchFamily="18" charset="0"/>
                <a:cs typeface="Times New Roman" panose="02020603050405020304" pitchFamily="18" charset="0"/>
              </a:rPr>
              <a:t>Configuration of Server is still on going till now problem faced are:-</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Node.js Server and Vult.js Server Not Running Side by side.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
        <p:nvSpPr>
          <p:cNvPr id="6" name="Rectangle 1">
            <a:extLst>
              <a:ext uri="{FF2B5EF4-FFF2-40B4-BE49-F238E27FC236}">
                <a16:creationId xmlns:a16="http://schemas.microsoft.com/office/drawing/2014/main" id="{B5769772-B041-D494-6FFE-77ADC3210474}"/>
              </a:ext>
            </a:extLst>
          </p:cNvPr>
          <p:cNvSpPr>
            <a:spLocks noGrp="1" noChangeArrowheads="1"/>
          </p:cNvSpPr>
          <p:nvPr>
            <p:ph idx="1"/>
          </p:nvPr>
        </p:nvSpPr>
        <p:spPr bwMode="auto">
          <a:xfrm>
            <a:off x="483637" y="1127019"/>
            <a:ext cx="11489043"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lang="en-US" altLang="en-US" sz="1600" dirty="0">
                <a:latin typeface="Arial" panose="020B0604020202020204" pitchFamily="34" charset="0"/>
              </a:rPr>
              <a:t>1.</a:t>
            </a:r>
            <a:r>
              <a:rPr kumimoji="0" lang="en-US" altLang="en-US" sz="1600" b="1" i="0" u="none" strike="noStrike" cap="none" normalizeH="0" baseline="0" dirty="0">
                <a:ln>
                  <a:noFill/>
                </a:ln>
                <a:solidFill>
                  <a:schemeClr val="tx1"/>
                </a:solidFill>
                <a:effectLst/>
                <a:latin typeface="Arial" panose="020B0604020202020204" pitchFamily="34" charset="0"/>
              </a:rPr>
              <a:t>Development of a Client Area Backend Portal</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Build a </a:t>
            </a:r>
            <a:r>
              <a:rPr kumimoji="0" lang="en-US" altLang="en-US" sz="1600" b="1" i="0" u="none" strike="noStrike" cap="none" normalizeH="0" baseline="0" dirty="0">
                <a:ln>
                  <a:noFill/>
                </a:ln>
                <a:solidFill>
                  <a:schemeClr val="tx1"/>
                </a:solidFill>
                <a:effectLst/>
                <a:latin typeface="Arial" panose="020B0604020202020204" pitchFamily="34" charset="0"/>
              </a:rPr>
              <a:t>secure and efficient backend system</a:t>
            </a:r>
            <a:r>
              <a:rPr kumimoji="0" lang="en-US" altLang="en-US" sz="1600" b="0" i="0" u="none" strike="noStrike" cap="none" normalizeH="0" baseline="0" dirty="0">
                <a:ln>
                  <a:noFill/>
                </a:ln>
                <a:solidFill>
                  <a:schemeClr val="tx1"/>
                </a:solidFill>
                <a:effectLst/>
                <a:latin typeface="Arial" panose="020B0604020202020204" pitchFamily="34" charset="0"/>
              </a:rPr>
              <a:t> to support a client portal where users can </a:t>
            </a:r>
            <a:r>
              <a:rPr kumimoji="0" lang="en-US" altLang="en-US" sz="1600" b="1" i="0" u="none" strike="noStrike" cap="none" normalizeH="0" baseline="0" dirty="0">
                <a:ln>
                  <a:noFill/>
                </a:ln>
                <a:solidFill>
                  <a:schemeClr val="tx1"/>
                </a:solidFill>
                <a:effectLst/>
                <a:latin typeface="Arial" panose="020B0604020202020204" pitchFamily="34" charset="0"/>
              </a:rPr>
              <a:t>check their subscribed services,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 recharge their plans, view available plans, monitor data usage, and check due dates and bills</a:t>
            </a:r>
            <a:r>
              <a:rPr kumimoji="0" lang="en-US" altLang="en-US" sz="1600" b="0" i="0" u="none" strike="noStrike" cap="none" normalizeH="0" baseline="0" dirty="0">
                <a:ln>
                  <a:noFill/>
                </a:ln>
                <a:solidFill>
                  <a:schemeClr val="tx1"/>
                </a:solidFill>
                <a:effectLst/>
                <a:latin typeface="Arial" panose="020B0604020202020204" pitchFamily="34" charset="0"/>
              </a:rPr>
              <a:t>. </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Implement </a:t>
            </a:r>
            <a:r>
              <a:rPr kumimoji="0" lang="en-US" altLang="en-US" sz="1600" b="1" i="0" u="none" strike="noStrike" cap="none" normalizeH="0" baseline="0" dirty="0">
                <a:ln>
                  <a:noFill/>
                </a:ln>
                <a:solidFill>
                  <a:schemeClr val="tx1"/>
                </a:solidFill>
                <a:effectLst/>
                <a:latin typeface="Arial" panose="020B0604020202020204" pitchFamily="34" charset="0"/>
              </a:rPr>
              <a:t>billing features</a:t>
            </a:r>
            <a:r>
              <a:rPr kumimoji="0" lang="en-US" altLang="en-US" sz="1600" b="0" i="0" u="none" strike="noStrike" cap="none" normalizeH="0" baseline="0" dirty="0">
                <a:ln>
                  <a:noFill/>
                </a:ln>
                <a:solidFill>
                  <a:schemeClr val="tx1"/>
                </a:solidFill>
                <a:effectLst/>
                <a:latin typeface="Arial" panose="020B0604020202020204" pitchFamily="34" charset="0"/>
              </a:rPr>
              <a:t> for additional purchases such as </a:t>
            </a:r>
            <a:r>
              <a:rPr kumimoji="0" lang="en-US" altLang="en-US" sz="1600" b="1" i="0" u="none" strike="noStrike" cap="none" normalizeH="0" baseline="0" dirty="0">
                <a:ln>
                  <a:noFill/>
                </a:ln>
                <a:solidFill>
                  <a:schemeClr val="tx1"/>
                </a:solidFill>
                <a:effectLst/>
                <a:latin typeface="Arial" panose="020B0604020202020204" pitchFamily="34" charset="0"/>
              </a:rPr>
              <a:t>IP addresses, network boosters, and other value-added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services</a:t>
            </a:r>
            <a:r>
              <a:rPr kumimoji="0" lang="en-US" altLang="en-US" sz="1600" b="0" i="0" u="none" strike="noStrike" cap="none" normalizeH="0" baseline="0" dirty="0">
                <a:ln>
                  <a:noFill/>
                </a:ln>
                <a:solidFill>
                  <a:schemeClr val="tx1"/>
                </a:solidFill>
                <a:effectLst/>
                <a:latin typeface="Arial" panose="020B0604020202020204" pitchFamily="34" charset="0"/>
              </a:rPr>
              <a:t>. Integrate </a:t>
            </a:r>
            <a:r>
              <a:rPr kumimoji="0" lang="en-US" altLang="en-US" sz="1600" b="1" i="0" u="none" strike="noStrike" cap="none" normalizeH="0" baseline="0" dirty="0">
                <a:ln>
                  <a:noFill/>
                </a:ln>
                <a:solidFill>
                  <a:schemeClr val="tx1"/>
                </a:solidFill>
                <a:effectLst/>
                <a:latin typeface="Arial" panose="020B0604020202020204" pitchFamily="34" charset="0"/>
              </a:rPr>
              <a:t>payment gateways</a:t>
            </a:r>
            <a:r>
              <a:rPr kumimoji="0" lang="en-US" altLang="en-US" sz="1600" b="0" i="0" u="none" strike="noStrike" cap="none" normalizeH="0" baseline="0" dirty="0">
                <a:ln>
                  <a:noFill/>
                </a:ln>
                <a:solidFill>
                  <a:schemeClr val="tx1"/>
                </a:solidFill>
                <a:effectLst/>
                <a:latin typeface="Arial" panose="020B0604020202020204" pitchFamily="34" charset="0"/>
              </a:rPr>
              <a:t> and automated reminders for bill payments to enhance customer experience.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Backend Development for PSSD Cable Tech’s Frontend Website</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Develop a structured backend for the </a:t>
            </a:r>
            <a:r>
              <a:rPr kumimoji="0" lang="en-US" altLang="en-US" sz="1600" b="1" i="0" u="none" strike="noStrike" cap="none" normalizeH="0" baseline="0" dirty="0">
                <a:ln>
                  <a:noFill/>
                </a:ln>
                <a:solidFill>
                  <a:schemeClr val="tx1"/>
                </a:solidFill>
                <a:effectLst/>
                <a:latin typeface="Arial" panose="020B0604020202020204" pitchFamily="34" charset="0"/>
              </a:rPr>
              <a:t>company's official website</a:t>
            </a:r>
            <a:r>
              <a:rPr kumimoji="0" lang="en-US" altLang="en-US" sz="1600" b="0" i="0" u="none" strike="noStrike" cap="none" normalizeH="0" baseline="0" dirty="0">
                <a:ln>
                  <a:noFill/>
                </a:ln>
                <a:solidFill>
                  <a:schemeClr val="tx1"/>
                </a:solidFill>
                <a:effectLst/>
                <a:latin typeface="Arial" panose="020B0604020202020204" pitchFamily="34" charset="0"/>
              </a:rPr>
              <a:t>, which will showcase </a:t>
            </a:r>
            <a:r>
              <a:rPr kumimoji="0" lang="en-US" altLang="en-US" sz="1600" b="1" i="0" u="none" strike="noStrike" cap="none" normalizeH="0" baseline="0" dirty="0">
                <a:ln>
                  <a:noFill/>
                </a:ln>
                <a:solidFill>
                  <a:schemeClr val="tx1"/>
                </a:solidFill>
                <a:effectLst/>
                <a:latin typeface="Arial" panose="020B0604020202020204" pitchFamily="34" charset="0"/>
              </a:rPr>
              <a:t>PSSD Cable Tech’s cable</a:t>
            </a: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manufacturing business</a:t>
            </a:r>
            <a:r>
              <a:rPr kumimoji="0" lang="en-US" altLang="en-US" sz="1600" b="0" i="0" u="none" strike="noStrike" cap="none" normalizeH="0" baseline="0" dirty="0">
                <a:ln>
                  <a:noFill/>
                </a:ln>
                <a:solidFill>
                  <a:schemeClr val="tx1"/>
                </a:solidFill>
                <a:effectLst/>
                <a:latin typeface="Arial" panose="020B0604020202020204" pitchFamily="34" charset="0"/>
              </a:rPr>
              <a:t> separately from its </a:t>
            </a:r>
            <a:r>
              <a:rPr kumimoji="0" lang="en-US" altLang="en-US" sz="1600" b="1" i="0" u="none" strike="noStrike" cap="none" normalizeH="0" baseline="0" dirty="0">
                <a:ln>
                  <a:noFill/>
                </a:ln>
                <a:solidFill>
                  <a:schemeClr val="tx1"/>
                </a:solidFill>
                <a:effectLst/>
                <a:latin typeface="Arial" panose="020B0604020202020204" pitchFamily="34" charset="0"/>
              </a:rPr>
              <a:t>ISP services</a:t>
            </a:r>
            <a:r>
              <a:rPr kumimoji="0" lang="en-US" altLang="en-US" sz="1600" b="0" i="0" u="none" strike="noStrike" cap="none" normalizeH="0" baseline="0" dirty="0">
                <a:ln>
                  <a:noFill/>
                </a:ln>
                <a:solidFill>
                  <a:schemeClr val="tx1"/>
                </a:solidFill>
                <a:effectLst/>
                <a:latin typeface="Arial" panose="020B0604020202020204" pitchFamily="34" charset="0"/>
              </a:rPr>
              <a:t>. Enable seamless </a:t>
            </a:r>
            <a:r>
              <a:rPr kumimoji="0" lang="en-US" altLang="en-US" sz="1600" b="1" i="0" u="none" strike="noStrike" cap="none" normalizeH="0" baseline="0" dirty="0">
                <a:ln>
                  <a:noFill/>
                </a:ln>
                <a:solidFill>
                  <a:schemeClr val="tx1"/>
                </a:solidFill>
                <a:effectLst/>
                <a:latin typeface="Arial" panose="020B0604020202020204" pitchFamily="34" charset="0"/>
              </a:rPr>
              <a:t>navigation, service inquiries, and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order management</a:t>
            </a:r>
            <a:r>
              <a:rPr kumimoji="0" lang="en-US" altLang="en-US" sz="1600" b="0" i="0" u="none" strike="noStrike" cap="none" normalizeH="0" baseline="0" dirty="0">
                <a:ln>
                  <a:noFill/>
                </a:ln>
                <a:solidFill>
                  <a:schemeClr val="tx1"/>
                </a:solidFill>
                <a:effectLst/>
                <a:latin typeface="Arial" panose="020B0604020202020204" pitchFamily="34" charset="0"/>
              </a:rPr>
              <a:t> through dynamic APIs.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Secure and Scalable API Development</a:t>
            </a:r>
            <a:endParaRPr lang="en-US" altLang="en-US" sz="16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Design and implement </a:t>
            </a:r>
            <a:r>
              <a:rPr kumimoji="0" lang="en-US" altLang="en-US" sz="1600" b="1" i="0" u="none" strike="noStrike" cap="none" normalizeH="0" baseline="0" dirty="0">
                <a:ln>
                  <a:noFill/>
                </a:ln>
                <a:solidFill>
                  <a:schemeClr val="tx1"/>
                </a:solidFill>
                <a:effectLst/>
                <a:latin typeface="Arial" panose="020B0604020202020204" pitchFamily="34" charset="0"/>
              </a:rPr>
              <a:t>RESTful APIs</a:t>
            </a:r>
            <a:r>
              <a:rPr kumimoji="0" lang="en-US" altLang="en-US" sz="1600" b="0" i="0" u="none" strike="noStrike" cap="none" normalizeH="0" baseline="0" dirty="0">
                <a:ln>
                  <a:noFill/>
                </a:ln>
                <a:solidFill>
                  <a:schemeClr val="tx1"/>
                </a:solidFill>
                <a:effectLst/>
                <a:latin typeface="Arial" panose="020B0604020202020204" pitchFamily="34" charset="0"/>
              </a:rPr>
              <a:t> for secure communication between the frontend and backend systems.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Optimize API performance to handle real-time data updates efficiently.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pPr marL="152400" algn="just">
              <a:lnSpc>
                <a:spcPct val="100000"/>
              </a:lnSpc>
              <a:spcBef>
                <a:spcPts val="0"/>
              </a:spcBef>
            </a:pPr>
            <a:r>
              <a:rPr lang="en-IN" sz="3200" b="1" dirty="0">
                <a:solidFill>
                  <a:schemeClr val="accent1">
                    <a:lumMod val="75000"/>
                  </a:schemeClr>
                </a:solidFill>
                <a:latin typeface="Times New Roman" panose="02020603050405020304" pitchFamily="18" charset="0"/>
                <a:cs typeface="Times New Roman" panose="02020603050405020304" pitchFamily="18" charset="0"/>
              </a:rPr>
              <a:t>Literature Review</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US" sz="1600" dirty="0">
                <a:latin typeface="Times New Roman" panose="02020603050405020304" pitchFamily="18" charset="0"/>
                <a:cs typeface="Times New Roman" panose="02020603050405020304" pitchFamily="18" charset="0"/>
              </a:rPr>
              <a:t>Technological Framework</a:t>
            </a:r>
          </a:p>
          <a:p>
            <a:r>
              <a:rPr lang="en-US" sz="1600" dirty="0">
                <a:latin typeface="Times New Roman" panose="02020603050405020304" pitchFamily="18" charset="0"/>
                <a:cs typeface="Times New Roman" panose="02020603050405020304" pitchFamily="18" charset="0"/>
              </a:rPr>
              <a:t>The internship focused on backend development with technologies including Node.js, Express.js, MySQL, and MongoDB. Contemporary literature in computer science consistently highlights these technologies for their ability to build scalable, secure, and high-performance server-side applications. Key areas of emphasis in the literature include:</a:t>
            </a:r>
          </a:p>
          <a:p>
            <a:r>
              <a:rPr lang="en-US" sz="1600" dirty="0">
                <a:latin typeface="Times New Roman" panose="02020603050405020304" pitchFamily="18" charset="0"/>
                <a:cs typeface="Times New Roman" panose="02020603050405020304" pitchFamily="18" charset="0"/>
              </a:rPr>
              <a:t>RESTful API Development: Current research underscores the need for secure and efficient API design, which is critical for enabling seamless communication between client and server systems. This aligns with the internship’s objective of developing robust API integrations to support both cable manufacturing operations and ISP services.</a:t>
            </a:r>
          </a:p>
          <a:p>
            <a:r>
              <a:rPr lang="en-US" sz="1600" dirty="0">
                <a:latin typeface="Times New Roman" panose="02020603050405020304" pitchFamily="18" charset="0"/>
                <a:cs typeface="Times New Roman" panose="02020603050405020304" pitchFamily="18" charset="0"/>
              </a:rPr>
              <a:t>Database Management: Studies in data management stress the importance of optimized database queries and the use of both SQL and NoSQL systems (such as MySQL and MongoDB) to handle diverse data types and workloads effectively.</a:t>
            </a:r>
          </a:p>
          <a:p>
            <a:r>
              <a:rPr lang="en-US" sz="1600" dirty="0">
                <a:latin typeface="Times New Roman" panose="02020603050405020304" pitchFamily="18" charset="0"/>
                <a:cs typeface="Times New Roman" panose="02020603050405020304" pitchFamily="18" charset="0"/>
              </a:rPr>
              <a:t>Backend System Security and Scalability: Academic and industrial reports point to the necessity of secure backend architectures to protect sensitive information and support real-time data processing, both of which are central to the internship role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spTree>
    <p:extLst>
      <p:ext uri="{BB962C8B-B14F-4D97-AF65-F5344CB8AC3E}">
        <p14:creationId xmlns:p14="http://schemas.microsoft.com/office/powerpoint/2010/main" val="2834320934"/>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7699</TotalTime>
  <Words>2429</Words>
  <Application>Microsoft Office PowerPoint</Application>
  <PresentationFormat>Widescreen</PresentationFormat>
  <Paragraphs>137</Paragraphs>
  <Slides>20</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PowerPoint Presentation</vt:lpstr>
      <vt:lpstr>Working domain or the technology</vt:lpstr>
      <vt:lpstr>About your team and reporting Manager</vt:lpstr>
      <vt:lpstr>Challenges Faced in Internship</vt:lpstr>
      <vt:lpstr>Objectives of the work</vt:lpstr>
      <vt:lpstr>Literature Review</vt:lpstr>
      <vt:lpstr>PowerPoint Presentation</vt:lpstr>
      <vt:lpstr>Proposed System / Work</vt:lpstr>
      <vt:lpstr>Problem Statement</vt:lpstr>
      <vt:lpstr>System Requirements</vt:lpstr>
      <vt:lpstr>Advantages of Proposed System/Work</vt:lpstr>
      <vt:lpstr>Internship Road Map</vt:lpstr>
      <vt:lpstr>Project Flow-Chart</vt:lpstr>
      <vt:lpstr>PowerPoint Presentation</vt:lpstr>
      <vt:lpstr>https://github.com/rushidave88/PSSD-CABLE-TECH-.git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Rushi Dave</cp:lastModifiedBy>
  <cp:revision>919</cp:revision>
  <cp:lastPrinted>2018-07-24T06:37:20Z</cp:lastPrinted>
  <dcterms:created xsi:type="dcterms:W3CDTF">2018-06-07T04:06:17Z</dcterms:created>
  <dcterms:modified xsi:type="dcterms:W3CDTF">2025-05-21T04:49:29Z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2025-02-20T06:43:30Z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22f77e0b-6235-4a64-8fde-71b086b32c45</vt:lpwstr>
  </property>
  <property fmtid="{D5CDD505-2E9C-101B-9397-08002B2CF9AE}" pid="7" name="MSIP_Label_defa4170-0d19-0005-0004-bc88714345d2_ActionId">
    <vt:lpwstr>972832b8-c97b-49c6-95c7-5787aec84b6e</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