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30"/>
  </p:notesMasterIdLst>
  <p:sldIdLst>
    <p:sldId id="256" r:id="rId2"/>
    <p:sldId id="257" r:id="rId3"/>
    <p:sldId id="258" r:id="rId4"/>
    <p:sldId id="259" r:id="rId5"/>
    <p:sldId id="260" r:id="rId6"/>
    <p:sldId id="262" r:id="rId7"/>
    <p:sldId id="265"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4" r:id="rId23"/>
    <p:sldId id="281" r:id="rId24"/>
    <p:sldId id="285" r:id="rId25"/>
    <p:sldId id="282" r:id="rId26"/>
    <p:sldId id="283" r:id="rId27"/>
    <p:sldId id="286" r:id="rId28"/>
    <p:sldId id="28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601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52F1A-43AA-4380-87EB-F48A0C557371}" type="datetimeFigureOut">
              <a:rPr lang="en-IN" smtClean="0"/>
              <a:t>09-10-2022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48523-72D7-4A7E-89BE-9CB2E49AB9B2}" type="slidenum">
              <a:rPr lang="en-IN" smtClean="0"/>
              <a:t>‹#›</a:t>
            </a:fld>
            <a:endParaRPr lang="en-IN"/>
          </a:p>
        </p:txBody>
      </p:sp>
    </p:spTree>
    <p:extLst>
      <p:ext uri="{BB962C8B-B14F-4D97-AF65-F5344CB8AC3E}">
        <p14:creationId xmlns:p14="http://schemas.microsoft.com/office/powerpoint/2010/main" val="823937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79DFF6-C26F-43E4-AD00-7C4E69CF9833}"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80D46-0B7C-406B-95C1-DE002A8A7841}" type="slidenum">
              <a:rPr lang="en-IN" smtClean="0"/>
              <a:t>‹#›</a:t>
            </a:fld>
            <a:endParaRPr lang="en-IN"/>
          </a:p>
        </p:txBody>
      </p:sp>
    </p:spTree>
    <p:extLst>
      <p:ext uri="{BB962C8B-B14F-4D97-AF65-F5344CB8AC3E}">
        <p14:creationId xmlns:p14="http://schemas.microsoft.com/office/powerpoint/2010/main" val="251567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79DFF6-C26F-43E4-AD00-7C4E69CF9833}"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80D46-0B7C-406B-95C1-DE002A8A7841}" type="slidenum">
              <a:rPr lang="en-IN" smtClean="0"/>
              <a:t>‹#›</a:t>
            </a:fld>
            <a:endParaRPr lang="en-IN"/>
          </a:p>
        </p:txBody>
      </p:sp>
    </p:spTree>
    <p:extLst>
      <p:ext uri="{BB962C8B-B14F-4D97-AF65-F5344CB8AC3E}">
        <p14:creationId xmlns:p14="http://schemas.microsoft.com/office/powerpoint/2010/main" val="1350817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79DFF6-C26F-43E4-AD00-7C4E69CF9833}"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80D46-0B7C-406B-95C1-DE002A8A7841}" type="slidenum">
              <a:rPr lang="en-IN" smtClean="0"/>
              <a:t>‹#›</a:t>
            </a:fld>
            <a:endParaRPr lang="en-IN"/>
          </a:p>
        </p:txBody>
      </p:sp>
    </p:spTree>
    <p:extLst>
      <p:ext uri="{BB962C8B-B14F-4D97-AF65-F5344CB8AC3E}">
        <p14:creationId xmlns:p14="http://schemas.microsoft.com/office/powerpoint/2010/main" val="493804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79DFF6-C26F-43E4-AD00-7C4E69CF9833}"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80D46-0B7C-406B-95C1-DE002A8A784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7513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79DFF6-C26F-43E4-AD00-7C4E69CF9833}"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80D46-0B7C-406B-95C1-DE002A8A7841}" type="slidenum">
              <a:rPr lang="en-IN" smtClean="0"/>
              <a:t>‹#›</a:t>
            </a:fld>
            <a:endParaRPr lang="en-IN"/>
          </a:p>
        </p:txBody>
      </p:sp>
    </p:spTree>
    <p:extLst>
      <p:ext uri="{BB962C8B-B14F-4D97-AF65-F5344CB8AC3E}">
        <p14:creationId xmlns:p14="http://schemas.microsoft.com/office/powerpoint/2010/main" val="1247436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79DFF6-C26F-43E4-AD00-7C4E69CF9833}" type="datetimeFigureOut">
              <a:rPr lang="en-IN" smtClean="0"/>
              <a:t>09-10-2022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80D46-0B7C-406B-95C1-DE002A8A7841}" type="slidenum">
              <a:rPr lang="en-IN" smtClean="0"/>
              <a:t>‹#›</a:t>
            </a:fld>
            <a:endParaRPr lang="en-IN"/>
          </a:p>
        </p:txBody>
      </p:sp>
    </p:spTree>
    <p:extLst>
      <p:ext uri="{BB962C8B-B14F-4D97-AF65-F5344CB8AC3E}">
        <p14:creationId xmlns:p14="http://schemas.microsoft.com/office/powerpoint/2010/main" val="3343132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79DFF6-C26F-43E4-AD00-7C4E69CF9833}" type="datetimeFigureOut">
              <a:rPr lang="en-IN" smtClean="0"/>
              <a:t>09-10-2022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80D46-0B7C-406B-95C1-DE002A8A7841}" type="slidenum">
              <a:rPr lang="en-IN" smtClean="0"/>
              <a:t>‹#›</a:t>
            </a:fld>
            <a:endParaRPr lang="en-IN"/>
          </a:p>
        </p:txBody>
      </p:sp>
    </p:spTree>
    <p:extLst>
      <p:ext uri="{BB962C8B-B14F-4D97-AF65-F5344CB8AC3E}">
        <p14:creationId xmlns:p14="http://schemas.microsoft.com/office/powerpoint/2010/main" val="1638240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79DFF6-C26F-43E4-AD00-7C4E69CF9833}"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80D46-0B7C-406B-95C1-DE002A8A7841}" type="slidenum">
              <a:rPr lang="en-IN" smtClean="0"/>
              <a:t>‹#›</a:t>
            </a:fld>
            <a:endParaRPr lang="en-IN"/>
          </a:p>
        </p:txBody>
      </p:sp>
    </p:spTree>
    <p:extLst>
      <p:ext uri="{BB962C8B-B14F-4D97-AF65-F5344CB8AC3E}">
        <p14:creationId xmlns:p14="http://schemas.microsoft.com/office/powerpoint/2010/main" val="28666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79DFF6-C26F-43E4-AD00-7C4E69CF9833}"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80D46-0B7C-406B-95C1-DE002A8A7841}" type="slidenum">
              <a:rPr lang="en-IN" smtClean="0"/>
              <a:t>‹#›</a:t>
            </a:fld>
            <a:endParaRPr lang="en-IN"/>
          </a:p>
        </p:txBody>
      </p:sp>
    </p:spTree>
    <p:extLst>
      <p:ext uri="{BB962C8B-B14F-4D97-AF65-F5344CB8AC3E}">
        <p14:creationId xmlns:p14="http://schemas.microsoft.com/office/powerpoint/2010/main" val="430559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C79DFF6-C26F-43E4-AD00-7C4E69CF9833}"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80D46-0B7C-406B-95C1-DE002A8A7841}" type="slidenum">
              <a:rPr lang="en-IN" smtClean="0"/>
              <a:t>‹#›</a:t>
            </a:fld>
            <a:endParaRPr lang="en-IN"/>
          </a:p>
        </p:txBody>
      </p:sp>
    </p:spTree>
    <p:extLst>
      <p:ext uri="{BB962C8B-B14F-4D97-AF65-F5344CB8AC3E}">
        <p14:creationId xmlns:p14="http://schemas.microsoft.com/office/powerpoint/2010/main" val="349557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79DFF6-C26F-43E4-AD00-7C4E69CF9833}"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80D46-0B7C-406B-95C1-DE002A8A7841}" type="slidenum">
              <a:rPr lang="en-IN" smtClean="0"/>
              <a:t>‹#›</a:t>
            </a:fld>
            <a:endParaRPr lang="en-IN"/>
          </a:p>
        </p:txBody>
      </p:sp>
    </p:spTree>
    <p:extLst>
      <p:ext uri="{BB962C8B-B14F-4D97-AF65-F5344CB8AC3E}">
        <p14:creationId xmlns:p14="http://schemas.microsoft.com/office/powerpoint/2010/main" val="3794258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79DFF6-C26F-43E4-AD00-7C4E69CF9833}"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80D46-0B7C-406B-95C1-DE002A8A7841}" type="slidenum">
              <a:rPr lang="en-IN" smtClean="0"/>
              <a:t>‹#›</a:t>
            </a:fld>
            <a:endParaRPr lang="en-IN"/>
          </a:p>
        </p:txBody>
      </p:sp>
    </p:spTree>
    <p:extLst>
      <p:ext uri="{BB962C8B-B14F-4D97-AF65-F5344CB8AC3E}">
        <p14:creationId xmlns:p14="http://schemas.microsoft.com/office/powerpoint/2010/main" val="396510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79DFF6-C26F-43E4-AD00-7C4E69CF9833}" type="datetimeFigureOut">
              <a:rPr lang="en-IN" smtClean="0"/>
              <a:t>09-10-2022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680D46-0B7C-406B-95C1-DE002A8A7841}" type="slidenum">
              <a:rPr lang="en-IN" smtClean="0"/>
              <a:t>‹#›</a:t>
            </a:fld>
            <a:endParaRPr lang="en-IN"/>
          </a:p>
        </p:txBody>
      </p:sp>
    </p:spTree>
    <p:extLst>
      <p:ext uri="{BB962C8B-B14F-4D97-AF65-F5344CB8AC3E}">
        <p14:creationId xmlns:p14="http://schemas.microsoft.com/office/powerpoint/2010/main" val="1544512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C79DFF6-C26F-43E4-AD00-7C4E69CF9833}" type="datetimeFigureOut">
              <a:rPr lang="en-IN" smtClean="0"/>
              <a:t>09-10-2022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1680D46-0B7C-406B-95C1-DE002A8A7841}" type="slidenum">
              <a:rPr lang="en-IN" smtClean="0"/>
              <a:t>‹#›</a:t>
            </a:fld>
            <a:endParaRPr lang="en-IN"/>
          </a:p>
        </p:txBody>
      </p:sp>
    </p:spTree>
    <p:extLst>
      <p:ext uri="{BB962C8B-B14F-4D97-AF65-F5344CB8AC3E}">
        <p14:creationId xmlns:p14="http://schemas.microsoft.com/office/powerpoint/2010/main" val="2516249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C79DFF6-C26F-43E4-AD00-7C4E69CF9833}" type="datetimeFigureOut">
              <a:rPr lang="en-IN" smtClean="0"/>
              <a:t>09-10-2022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1680D46-0B7C-406B-95C1-DE002A8A7841}" type="slidenum">
              <a:rPr lang="en-IN" smtClean="0"/>
              <a:t>‹#›</a:t>
            </a:fld>
            <a:endParaRPr lang="en-IN"/>
          </a:p>
        </p:txBody>
      </p:sp>
    </p:spTree>
    <p:extLst>
      <p:ext uri="{BB962C8B-B14F-4D97-AF65-F5344CB8AC3E}">
        <p14:creationId xmlns:p14="http://schemas.microsoft.com/office/powerpoint/2010/main" val="256142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C79DFF6-C26F-43E4-AD00-7C4E69CF9833}" type="datetimeFigureOut">
              <a:rPr lang="en-IN" smtClean="0"/>
              <a:t>09-10-2022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1680D46-0B7C-406B-95C1-DE002A8A7841}" type="slidenum">
              <a:rPr lang="en-IN" smtClean="0"/>
              <a:t>‹#›</a:t>
            </a:fld>
            <a:endParaRPr lang="en-IN"/>
          </a:p>
        </p:txBody>
      </p:sp>
    </p:spTree>
    <p:extLst>
      <p:ext uri="{BB962C8B-B14F-4D97-AF65-F5344CB8AC3E}">
        <p14:creationId xmlns:p14="http://schemas.microsoft.com/office/powerpoint/2010/main" val="367964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79DFF6-C26F-43E4-AD00-7C4E69CF9833}"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80D46-0B7C-406B-95C1-DE002A8A7841}" type="slidenum">
              <a:rPr lang="en-IN" smtClean="0"/>
              <a:t>‹#›</a:t>
            </a:fld>
            <a:endParaRPr lang="en-IN"/>
          </a:p>
        </p:txBody>
      </p:sp>
    </p:spTree>
    <p:extLst>
      <p:ext uri="{BB962C8B-B14F-4D97-AF65-F5344CB8AC3E}">
        <p14:creationId xmlns:p14="http://schemas.microsoft.com/office/powerpoint/2010/main" val="2236849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C79DFF6-C26F-43E4-AD00-7C4E69CF9833}" type="datetimeFigureOut">
              <a:rPr lang="en-IN" smtClean="0"/>
              <a:t>09-10-2022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1680D46-0B7C-406B-95C1-DE002A8A7841}" type="slidenum">
              <a:rPr lang="en-IN" smtClean="0"/>
              <a:t>‹#›</a:t>
            </a:fld>
            <a:endParaRPr lang="en-IN"/>
          </a:p>
        </p:txBody>
      </p:sp>
    </p:spTree>
    <p:extLst>
      <p:ext uri="{BB962C8B-B14F-4D97-AF65-F5344CB8AC3E}">
        <p14:creationId xmlns:p14="http://schemas.microsoft.com/office/powerpoint/2010/main" val="1796124709"/>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6615B-9F08-E9B9-74E3-10B7C5B778D7}"/>
              </a:ext>
            </a:extLst>
          </p:cNvPr>
          <p:cNvSpPr>
            <a:spLocks noGrp="1"/>
          </p:cNvSpPr>
          <p:nvPr>
            <p:ph type="ctrTitle"/>
          </p:nvPr>
        </p:nvSpPr>
        <p:spPr>
          <a:xfrm>
            <a:off x="1524000" y="594805"/>
            <a:ext cx="9144000" cy="1322772"/>
          </a:xfrm>
        </p:spPr>
        <p:txBody>
          <a:bodyPr>
            <a:normAutofit/>
          </a:bodyPr>
          <a:lstStyle/>
          <a:p>
            <a:r>
              <a:rPr lang="en-IN" b="0" i="0" dirty="0">
                <a:solidFill>
                  <a:srgbClr val="000000"/>
                </a:solidFill>
                <a:effectLst/>
                <a:latin typeface="lato" panose="020B0604020202020204" pitchFamily="34" charset="0"/>
              </a:rPr>
              <a:t>      </a:t>
            </a:r>
            <a:r>
              <a:rPr lang="en-IN" b="0" i="0" dirty="0">
                <a:solidFill>
                  <a:srgbClr val="000000"/>
                </a:solidFill>
                <a:effectLst/>
                <a:highlight>
                  <a:srgbClr val="C0C0C0"/>
                </a:highlight>
                <a:latin typeface="lato" panose="020B0604020202020204" pitchFamily="34" charset="0"/>
              </a:rPr>
              <a:t>MINI PROJECT</a:t>
            </a:r>
            <a:endParaRPr lang="en-IN" dirty="0">
              <a:highlight>
                <a:srgbClr val="C0C0C0"/>
              </a:highlight>
            </a:endParaRPr>
          </a:p>
        </p:txBody>
      </p:sp>
      <p:sp>
        <p:nvSpPr>
          <p:cNvPr id="5" name="Subtitle 4">
            <a:extLst>
              <a:ext uri="{FF2B5EF4-FFF2-40B4-BE49-F238E27FC236}">
                <a16:creationId xmlns:a16="http://schemas.microsoft.com/office/drawing/2014/main" id="{5DE91941-1CD2-1F02-9686-CA3E1600A7D4}"/>
              </a:ext>
            </a:extLst>
          </p:cNvPr>
          <p:cNvSpPr>
            <a:spLocks noGrp="1"/>
          </p:cNvSpPr>
          <p:nvPr>
            <p:ph type="subTitle" idx="1"/>
          </p:nvPr>
        </p:nvSpPr>
        <p:spPr>
          <a:xfrm>
            <a:off x="-497150" y="1997475"/>
            <a:ext cx="11869445" cy="4039340"/>
          </a:xfrm>
        </p:spPr>
        <p:txBody>
          <a:bodyPr>
            <a:normAutofit fontScale="47500" lnSpcReduction="20000"/>
          </a:bodyPr>
          <a:lstStyle/>
          <a:p>
            <a:endParaRPr lang="en-US" sz="2600" b="1" dirty="0">
              <a:solidFill>
                <a:schemeClr val="tx1"/>
              </a:solidFill>
            </a:endParaRPr>
          </a:p>
          <a:p>
            <a:r>
              <a:rPr lang="en-US" sz="4700" b="1" dirty="0">
                <a:solidFill>
                  <a:schemeClr val="tx1"/>
                </a:solidFill>
              </a:rPr>
              <a:t>                                                             D</a:t>
            </a:r>
            <a:r>
              <a:rPr lang="en-IN" sz="4700" b="1" dirty="0">
                <a:solidFill>
                  <a:schemeClr val="tx1"/>
                </a:solidFill>
              </a:rPr>
              <a:t>BMS 1 &amp; DBMS 2</a:t>
            </a:r>
          </a:p>
          <a:p>
            <a:r>
              <a:rPr lang="en-IN" sz="4700" b="1" dirty="0">
                <a:solidFill>
                  <a:schemeClr val="tx1"/>
                </a:solidFill>
              </a:rPr>
              <a:t>                                                             PROJECT GROUP 3</a:t>
            </a:r>
          </a:p>
          <a:p>
            <a:endParaRPr lang="en-IN" sz="4700" b="1" dirty="0">
              <a:solidFill>
                <a:schemeClr val="tx1"/>
              </a:solidFill>
            </a:endParaRPr>
          </a:p>
          <a:p>
            <a:endParaRPr lang="en-IN" sz="4700" b="1" dirty="0">
              <a:solidFill>
                <a:schemeClr val="tx1"/>
              </a:solidFill>
            </a:endParaRPr>
          </a:p>
          <a:p>
            <a:endParaRPr lang="en-IN" sz="4700" b="1" dirty="0">
              <a:solidFill>
                <a:schemeClr val="tx1"/>
              </a:solidFill>
            </a:endParaRPr>
          </a:p>
          <a:p>
            <a:r>
              <a:rPr lang="en-IN" sz="4700" b="1" dirty="0">
                <a:solidFill>
                  <a:schemeClr val="tx1"/>
                </a:solidFill>
              </a:rPr>
              <a:t>                                                                                                             </a:t>
            </a:r>
            <a:r>
              <a:rPr lang="en-IN" sz="3600" b="1" dirty="0" err="1">
                <a:solidFill>
                  <a:schemeClr val="tx1"/>
                </a:solidFill>
              </a:rPr>
              <a:t>RuSHIKA</a:t>
            </a:r>
            <a:r>
              <a:rPr lang="en-IN" sz="3600" b="1" dirty="0">
                <a:solidFill>
                  <a:schemeClr val="tx1"/>
                </a:solidFill>
              </a:rPr>
              <a:t> Ramesh </a:t>
            </a:r>
            <a:r>
              <a:rPr lang="en-IN" sz="3600" b="1" dirty="0" err="1">
                <a:solidFill>
                  <a:schemeClr val="tx1"/>
                </a:solidFill>
              </a:rPr>
              <a:t>Gade</a:t>
            </a:r>
            <a:endParaRPr lang="en-IN" sz="3600" b="1" dirty="0">
              <a:solidFill>
                <a:schemeClr val="tx1"/>
              </a:solidFill>
            </a:endParaRPr>
          </a:p>
          <a:p>
            <a:r>
              <a:rPr lang="en-IN" sz="3600" b="1" dirty="0">
                <a:solidFill>
                  <a:schemeClr val="tx1"/>
                </a:solidFill>
              </a:rPr>
              <a:t>                                                                                                                                            Nikhil Rajesh Chauhan</a:t>
            </a:r>
          </a:p>
          <a:p>
            <a:r>
              <a:rPr lang="en-IN" sz="3600" b="1" dirty="0">
                <a:solidFill>
                  <a:schemeClr val="tx1"/>
                </a:solidFill>
              </a:rPr>
              <a:t>                                                                                                                                            Marre </a:t>
            </a:r>
            <a:r>
              <a:rPr lang="en-IN" sz="3600" b="1" dirty="0" err="1">
                <a:solidFill>
                  <a:schemeClr val="tx1"/>
                </a:solidFill>
              </a:rPr>
              <a:t>Devipriya</a:t>
            </a:r>
            <a:endParaRPr lang="en-IN" sz="3600" b="1" dirty="0">
              <a:solidFill>
                <a:schemeClr val="tx1"/>
              </a:solidFill>
            </a:endParaRPr>
          </a:p>
          <a:p>
            <a:endParaRPr lang="en-IN" sz="3600" b="1" dirty="0">
              <a:solidFill>
                <a:schemeClr val="tx1"/>
              </a:solidFill>
            </a:endParaRPr>
          </a:p>
          <a:p>
            <a:r>
              <a:rPr lang="en-IN" sz="3600" b="1" dirty="0"/>
              <a:t>             </a:t>
            </a:r>
            <a:endParaRPr lang="en-US" sz="3600" b="1" dirty="0"/>
          </a:p>
        </p:txBody>
      </p:sp>
    </p:spTree>
    <p:extLst>
      <p:ext uri="{BB962C8B-B14F-4D97-AF65-F5344CB8AC3E}">
        <p14:creationId xmlns:p14="http://schemas.microsoft.com/office/powerpoint/2010/main" val="506559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15F60-212F-AEE9-BE98-4A6E13ECC9F5}"/>
              </a:ext>
            </a:extLst>
          </p:cNvPr>
          <p:cNvSpPr>
            <a:spLocks noGrp="1"/>
          </p:cNvSpPr>
          <p:nvPr>
            <p:ph idx="1"/>
          </p:nvPr>
        </p:nvSpPr>
        <p:spPr>
          <a:xfrm>
            <a:off x="838200" y="1464816"/>
            <a:ext cx="10515600" cy="4714528"/>
          </a:xfrm>
        </p:spPr>
        <p:txBody>
          <a:bodyPr/>
          <a:lstStyle/>
          <a:p>
            <a:pPr marL="0" indent="0">
              <a:buNone/>
            </a:pPr>
            <a:r>
              <a:rPr lang="en-IN" sz="2600" b="1" dirty="0">
                <a:solidFill>
                  <a:schemeClr val="bg1"/>
                </a:solidFill>
                <a:highlight>
                  <a:srgbClr val="C0C0C0"/>
                </a:highlight>
              </a:rPr>
              <a:t>12. </a:t>
            </a:r>
            <a:r>
              <a:rPr lang="en-US" sz="2600" b="1" dirty="0">
                <a:solidFill>
                  <a:schemeClr val="bg1"/>
                </a:solidFill>
                <a:highlight>
                  <a:srgbClr val="C0C0C0"/>
                </a:highlight>
              </a:rPr>
              <a:t>Write a query to find the name (</a:t>
            </a:r>
            <a:r>
              <a:rPr lang="en-US" sz="2600" b="1" dirty="0" err="1">
                <a:solidFill>
                  <a:schemeClr val="bg1"/>
                </a:solidFill>
                <a:highlight>
                  <a:srgbClr val="C0C0C0"/>
                </a:highlight>
              </a:rPr>
              <a:t>first_name</a:t>
            </a:r>
            <a:r>
              <a:rPr lang="en-US" sz="2600" b="1" dirty="0">
                <a:solidFill>
                  <a:schemeClr val="bg1"/>
                </a:solidFill>
                <a:highlight>
                  <a:srgbClr val="C0C0C0"/>
                </a:highlight>
              </a:rPr>
              <a:t>, </a:t>
            </a:r>
            <a:r>
              <a:rPr lang="en-US" sz="2600" b="1" dirty="0" err="1">
                <a:solidFill>
                  <a:schemeClr val="bg1"/>
                </a:solidFill>
                <a:highlight>
                  <a:srgbClr val="C0C0C0"/>
                </a:highlight>
              </a:rPr>
              <a:t>last_name</a:t>
            </a:r>
            <a:r>
              <a:rPr lang="en-US" sz="2600" b="1" dirty="0">
                <a:solidFill>
                  <a:schemeClr val="bg1"/>
                </a:solidFill>
                <a:highlight>
                  <a:srgbClr val="C0C0C0"/>
                </a:highlight>
              </a:rPr>
              <a:t>) of the employees who are managers.</a:t>
            </a:r>
          </a:p>
          <a:p>
            <a:pPr marL="0" indent="0">
              <a:buNone/>
            </a:pPr>
            <a:endParaRPr lang="en-US" b="1" dirty="0">
              <a:solidFill>
                <a:schemeClr val="bg1"/>
              </a:solidFill>
              <a:highlight>
                <a:srgbClr val="C0C0C0"/>
              </a:highlight>
            </a:endParaRPr>
          </a:p>
          <a:p>
            <a:pPr marL="0" indent="0">
              <a:buNone/>
            </a:pPr>
            <a:r>
              <a:rPr lang="en-US" b="0" i="0" dirty="0">
                <a:effectLst/>
                <a:latin typeface="Courier New" panose="02070309020205020404" pitchFamily="49" charset="0"/>
              </a:rPr>
              <a:t>SELECT</a:t>
            </a:r>
            <a:r>
              <a:rPr lang="en-US" b="0" i="0" dirty="0">
                <a:solidFill>
                  <a:srgbClr val="000000"/>
                </a:solidFill>
                <a:effectLst/>
                <a:latin typeface="Courier New" panose="02070309020205020404" pitchFamily="49" charset="0"/>
              </a:rPr>
              <a:t> </a:t>
            </a:r>
            <a:r>
              <a:rPr lang="en-US" b="1" i="0" dirty="0" err="1">
                <a:effectLst/>
                <a:latin typeface="Courier New" panose="02070309020205020404" pitchFamily="49" charset="0"/>
              </a:rPr>
              <a:t>Concat</a:t>
            </a:r>
            <a:r>
              <a:rPr lang="en-US" b="0" i="0" dirty="0">
                <a:effectLst/>
                <a:latin typeface="Courier New" panose="02070309020205020404" pitchFamily="49" charset="0"/>
              </a:rPr>
              <a:t>(</a:t>
            </a:r>
            <a:r>
              <a:rPr lang="en-US" b="0" i="0" dirty="0" err="1">
                <a:effectLst/>
                <a:latin typeface="Courier New" panose="02070309020205020404" pitchFamily="49" charset="0"/>
              </a:rPr>
              <a:t>fname</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lname</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AS</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C_Name</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desig</a:t>
            </a:r>
            <a:br>
              <a:rPr lang="en-US" dirty="0"/>
            </a:br>
            <a:r>
              <a:rPr lang="en-US" b="0" i="0" dirty="0">
                <a:effectLst/>
                <a:latin typeface="Courier New" panose="02070309020205020404" pitchFamily="49" charset="0"/>
              </a:rPr>
              <a:t>FROM</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employee</a:t>
            </a:r>
            <a:br>
              <a:rPr lang="en-US" dirty="0"/>
            </a:br>
            <a:r>
              <a:rPr lang="en-US" b="0" i="0" dirty="0">
                <a:effectLst/>
                <a:latin typeface="Courier New" panose="02070309020205020404" pitchFamily="49" charset="0"/>
              </a:rPr>
              <a:t>WHERE</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desig</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'Manager';</a:t>
            </a:r>
            <a:r>
              <a:rPr lang="en-US" b="0" i="0" dirty="0">
                <a:solidFill>
                  <a:srgbClr val="000000"/>
                </a:solidFill>
                <a:effectLst/>
                <a:latin typeface="Courier New" panose="02070309020205020404" pitchFamily="49" charset="0"/>
              </a:rPr>
              <a:t> </a:t>
            </a:r>
            <a:endParaRPr lang="en-IN" dirty="0"/>
          </a:p>
        </p:txBody>
      </p:sp>
    </p:spTree>
    <p:extLst>
      <p:ext uri="{BB962C8B-B14F-4D97-AF65-F5344CB8AC3E}">
        <p14:creationId xmlns:p14="http://schemas.microsoft.com/office/powerpoint/2010/main" val="3276412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A58812-A730-FEFC-BAD5-8FC20D06427D}"/>
              </a:ext>
            </a:extLst>
          </p:cNvPr>
          <p:cNvSpPr>
            <a:spLocks noGrp="1"/>
          </p:cNvSpPr>
          <p:nvPr>
            <p:ph idx="1"/>
          </p:nvPr>
        </p:nvSpPr>
        <p:spPr>
          <a:xfrm>
            <a:off x="838200" y="1580225"/>
            <a:ext cx="10515600" cy="4596738"/>
          </a:xfrm>
        </p:spPr>
        <p:txBody>
          <a:bodyPr/>
          <a:lstStyle/>
          <a:p>
            <a:pPr marL="0" indent="0">
              <a:buNone/>
            </a:pPr>
            <a:r>
              <a:rPr lang="en-US" sz="2600" b="1" dirty="0">
                <a:solidFill>
                  <a:schemeClr val="bg1"/>
                </a:solidFill>
                <a:highlight>
                  <a:srgbClr val="C0C0C0"/>
                </a:highlight>
              </a:rPr>
              <a:t>13. List name of all employees whose name ends with a</a:t>
            </a:r>
          </a:p>
          <a:p>
            <a:pPr marL="0" indent="0">
              <a:buNone/>
            </a:pPr>
            <a:r>
              <a:rPr lang="en-US" b="0" i="0" dirty="0">
                <a:effectLst/>
                <a:latin typeface="Courier New" panose="02070309020205020404" pitchFamily="49" charset="0"/>
              </a:rPr>
              <a:t>SELECT</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emp_no</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fname</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AS</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C_Name</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desig</a:t>
            </a:r>
            <a:br>
              <a:rPr lang="en-US" dirty="0"/>
            </a:br>
            <a:r>
              <a:rPr lang="en-US" b="0" i="0" dirty="0">
                <a:effectLst/>
                <a:latin typeface="Courier New" panose="02070309020205020404" pitchFamily="49" charset="0"/>
              </a:rPr>
              <a:t>FROM</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employee</a:t>
            </a:r>
            <a:br>
              <a:rPr lang="en-US" dirty="0"/>
            </a:br>
            <a:r>
              <a:rPr lang="en-US" b="0" i="0" dirty="0">
                <a:effectLst/>
                <a:latin typeface="Courier New" panose="02070309020205020404" pitchFamily="49" charset="0"/>
              </a:rPr>
              <a:t>WHERE</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fname</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LIKE</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a:t>
            </a:r>
            <a:r>
              <a:rPr lang="en-US" b="0" i="0" dirty="0">
                <a:solidFill>
                  <a:srgbClr val="000000"/>
                </a:solidFill>
                <a:effectLst/>
                <a:latin typeface="Courier New" panose="02070309020205020404" pitchFamily="49" charset="0"/>
              </a:rPr>
              <a:t> </a:t>
            </a:r>
            <a:endParaRPr lang="en-IN" dirty="0"/>
          </a:p>
        </p:txBody>
      </p:sp>
    </p:spTree>
    <p:extLst>
      <p:ext uri="{BB962C8B-B14F-4D97-AF65-F5344CB8AC3E}">
        <p14:creationId xmlns:p14="http://schemas.microsoft.com/office/powerpoint/2010/main" val="104820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474ECE-9119-B07E-05B8-4DD710C94823}"/>
              </a:ext>
            </a:extLst>
          </p:cNvPr>
          <p:cNvSpPr>
            <a:spLocks noGrp="1"/>
          </p:cNvSpPr>
          <p:nvPr>
            <p:ph idx="1"/>
          </p:nvPr>
        </p:nvSpPr>
        <p:spPr>
          <a:xfrm>
            <a:off x="758301" y="1253331"/>
            <a:ext cx="10515600" cy="4351338"/>
          </a:xfrm>
        </p:spPr>
        <p:txBody>
          <a:bodyPr/>
          <a:lstStyle/>
          <a:p>
            <a:pPr marL="0" indent="0">
              <a:buNone/>
            </a:pPr>
            <a:r>
              <a:rPr lang="en-IN" sz="2600" b="1" dirty="0">
                <a:solidFill>
                  <a:schemeClr val="bg1"/>
                </a:solidFill>
                <a:highlight>
                  <a:srgbClr val="C0C0C0"/>
                </a:highlight>
              </a:rPr>
              <a:t>14. </a:t>
            </a:r>
            <a:r>
              <a:rPr lang="en-US" sz="2600" b="1" dirty="0">
                <a:solidFill>
                  <a:schemeClr val="bg1"/>
                </a:solidFill>
                <a:highlight>
                  <a:srgbClr val="C0C0C0"/>
                </a:highlight>
              </a:rPr>
              <a:t>Select the details of the employee who work either for department ‘loan’ or ‘credit’</a:t>
            </a:r>
          </a:p>
          <a:p>
            <a:pPr marL="0" indent="0">
              <a:buNone/>
            </a:pPr>
            <a:r>
              <a:rPr lang="en-US" b="0" i="0" dirty="0">
                <a:effectLst/>
                <a:latin typeface="Courier New" panose="02070309020205020404" pitchFamily="49" charset="0"/>
              </a:rPr>
              <a:t>SELECT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br>
              <a:rPr lang="en-US" dirty="0"/>
            </a:br>
            <a:r>
              <a:rPr lang="en-US" b="0" i="0" dirty="0">
                <a:effectLst/>
                <a:latin typeface="Courier New" panose="02070309020205020404" pitchFamily="49" charset="0"/>
              </a:rPr>
              <a:t>FROM</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employee</a:t>
            </a:r>
            <a:br>
              <a:rPr lang="en-US" dirty="0"/>
            </a:br>
            <a:r>
              <a:rPr lang="en-US" b="0" i="0" dirty="0">
                <a:effectLst/>
                <a:latin typeface="Courier New" panose="02070309020205020404" pitchFamily="49" charset="0"/>
              </a:rPr>
              <a:t>WHERE</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dept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IN</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'Loan',</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'Credit'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a:t>
            </a:r>
            <a:endParaRPr lang="en-IN" dirty="0"/>
          </a:p>
        </p:txBody>
      </p:sp>
    </p:spTree>
    <p:extLst>
      <p:ext uri="{BB962C8B-B14F-4D97-AF65-F5344CB8AC3E}">
        <p14:creationId xmlns:p14="http://schemas.microsoft.com/office/powerpoint/2010/main" val="373677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2A1FDF-15B7-99DD-2E38-A7AB138737BB}"/>
              </a:ext>
            </a:extLst>
          </p:cNvPr>
          <p:cNvSpPr>
            <a:spLocks noGrp="1"/>
          </p:cNvSpPr>
          <p:nvPr>
            <p:ph idx="1"/>
          </p:nvPr>
        </p:nvSpPr>
        <p:spPr>
          <a:xfrm>
            <a:off x="838200" y="1447060"/>
            <a:ext cx="10515600" cy="4729903"/>
          </a:xfrm>
        </p:spPr>
        <p:txBody>
          <a:bodyPr/>
          <a:lstStyle/>
          <a:p>
            <a:pPr marL="0" indent="0">
              <a:buNone/>
            </a:pPr>
            <a:r>
              <a:rPr lang="en-IN" sz="2600" b="1" dirty="0">
                <a:solidFill>
                  <a:schemeClr val="bg1"/>
                </a:solidFill>
                <a:highlight>
                  <a:srgbClr val="C0C0C0"/>
                </a:highlight>
              </a:rPr>
              <a:t>15. </a:t>
            </a:r>
            <a:r>
              <a:rPr lang="en-US" sz="2600" b="1" dirty="0">
                <a:solidFill>
                  <a:schemeClr val="bg1"/>
                </a:solidFill>
                <a:highlight>
                  <a:srgbClr val="C0C0C0"/>
                </a:highlight>
              </a:rPr>
              <a:t>Write a query to display the customer number, customer </a:t>
            </a:r>
            <a:r>
              <a:rPr lang="en-US" sz="2600" b="1" dirty="0" err="1">
                <a:solidFill>
                  <a:schemeClr val="bg1"/>
                </a:solidFill>
                <a:highlight>
                  <a:srgbClr val="C0C0C0"/>
                </a:highlight>
              </a:rPr>
              <a:t>firstname</a:t>
            </a:r>
            <a:r>
              <a:rPr lang="en-US" sz="2600" b="1" dirty="0">
                <a:solidFill>
                  <a:schemeClr val="bg1"/>
                </a:solidFill>
                <a:highlight>
                  <a:srgbClr val="C0C0C0"/>
                </a:highlight>
              </a:rPr>
              <a:t>, account number for the</a:t>
            </a:r>
          </a:p>
          <a:p>
            <a:pPr marL="0" indent="0">
              <a:buNone/>
            </a:pPr>
            <a:endParaRPr lang="en-US" dirty="0">
              <a:solidFill>
                <a:schemeClr val="bg1"/>
              </a:solidFill>
              <a:highlight>
                <a:srgbClr val="C0C0C0"/>
              </a:highlight>
            </a:endParaRPr>
          </a:p>
          <a:p>
            <a:pPr marL="0" indent="0">
              <a:buNone/>
            </a:pPr>
            <a:r>
              <a:rPr lang="en-US" b="0" i="0" dirty="0">
                <a:effectLst/>
                <a:latin typeface="Courier New" panose="02070309020205020404" pitchFamily="49" charset="0"/>
              </a:rPr>
              <a:t>SELECT</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c.custid</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c.fname</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AS</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Customer_Firstname</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a.acnumber</a:t>
            </a:r>
            <a:br>
              <a:rPr lang="en-US" dirty="0"/>
            </a:br>
            <a:r>
              <a:rPr lang="en-US" b="0" i="0" dirty="0">
                <a:effectLst/>
                <a:latin typeface="Courier New" panose="02070309020205020404" pitchFamily="49" charset="0"/>
              </a:rPr>
              <a:t>FROM</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customer</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c</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JOIN</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account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ON</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c.custid</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a.custid</a:t>
            </a:r>
            <a:r>
              <a:rPr lang="en-US" b="0" i="0" dirty="0">
                <a:effectLst/>
                <a:latin typeface="Courier New" panose="02070309020205020404" pitchFamily="49" charset="0"/>
              </a:rPr>
              <a:t>;</a:t>
            </a:r>
            <a:endParaRPr lang="en-IN" dirty="0"/>
          </a:p>
        </p:txBody>
      </p:sp>
    </p:spTree>
    <p:extLst>
      <p:ext uri="{BB962C8B-B14F-4D97-AF65-F5344CB8AC3E}">
        <p14:creationId xmlns:p14="http://schemas.microsoft.com/office/powerpoint/2010/main" val="3051430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56363-4E8F-B664-0433-6E7258412063}"/>
              </a:ext>
            </a:extLst>
          </p:cNvPr>
          <p:cNvSpPr>
            <a:spLocks noGrp="1"/>
          </p:cNvSpPr>
          <p:nvPr>
            <p:ph idx="1"/>
          </p:nvPr>
        </p:nvSpPr>
        <p:spPr>
          <a:xfrm>
            <a:off x="758301" y="1535836"/>
            <a:ext cx="10515600" cy="4774291"/>
          </a:xfrm>
        </p:spPr>
        <p:txBody>
          <a:bodyPr/>
          <a:lstStyle/>
          <a:p>
            <a:pPr marL="0" indent="0">
              <a:buNone/>
            </a:pPr>
            <a:r>
              <a:rPr lang="en-US" sz="2600" b="1" dirty="0">
                <a:solidFill>
                  <a:schemeClr val="bg1"/>
                </a:solidFill>
                <a:highlight>
                  <a:srgbClr val="C0C0C0"/>
                </a:highlight>
              </a:rPr>
              <a:t>16. Write a query to display the customer’s number, customer’s </a:t>
            </a:r>
            <a:r>
              <a:rPr lang="en-US" sz="2600" b="1" dirty="0" err="1">
                <a:solidFill>
                  <a:schemeClr val="bg1"/>
                </a:solidFill>
                <a:highlight>
                  <a:srgbClr val="C0C0C0"/>
                </a:highlight>
              </a:rPr>
              <a:t>firstname</a:t>
            </a:r>
            <a:r>
              <a:rPr lang="en-US" sz="2600" b="1" dirty="0">
                <a:solidFill>
                  <a:schemeClr val="bg1"/>
                </a:solidFill>
                <a:highlight>
                  <a:srgbClr val="C0C0C0"/>
                </a:highlight>
              </a:rPr>
              <a:t>, branch id #and balance amount for people using JOIN.</a:t>
            </a:r>
          </a:p>
          <a:p>
            <a:pPr marL="0" indent="0">
              <a:buNone/>
            </a:pPr>
            <a:endParaRPr lang="en-US" sz="2600" b="1" dirty="0"/>
          </a:p>
          <a:p>
            <a:pPr marL="0" indent="0">
              <a:buNone/>
            </a:pPr>
            <a:r>
              <a:rPr lang="en-IN" b="0" i="0" dirty="0">
                <a:effectLst/>
                <a:latin typeface="Courier New" panose="02070309020205020404" pitchFamily="49" charset="0"/>
              </a:rPr>
              <a:t>SELECT</a:t>
            </a:r>
            <a:r>
              <a:rPr lang="en-IN" b="0" i="0" dirty="0">
                <a:solidFill>
                  <a:srgbClr val="000000"/>
                </a:solidFill>
                <a:effectLst/>
                <a:latin typeface="Courier New" panose="02070309020205020404" pitchFamily="49" charset="0"/>
              </a:rPr>
              <a:t> </a:t>
            </a:r>
            <a:r>
              <a:rPr lang="en-IN" b="0" i="0" dirty="0" err="1">
                <a:effectLst/>
                <a:latin typeface="Courier New" panose="02070309020205020404" pitchFamily="49" charset="0"/>
              </a:rPr>
              <a:t>e.emp_no</a:t>
            </a:r>
            <a:r>
              <a:rPr lang="en-IN" b="0" i="0" dirty="0">
                <a:effectLst/>
                <a:latin typeface="Courier New" panose="02070309020205020404" pitchFamily="49" charset="0"/>
              </a:rPr>
              <a:t>,</a:t>
            </a:r>
            <a:br>
              <a:rPr lang="en-IN" dirty="0"/>
            </a:br>
            <a:r>
              <a:rPr lang="en-IN" b="0" i="0" dirty="0">
                <a:solidFill>
                  <a:srgbClr val="000000"/>
                </a:solidFill>
                <a:effectLst/>
                <a:latin typeface="Courier New" panose="02070309020205020404" pitchFamily="49" charset="0"/>
              </a:rPr>
              <a:t>       </a:t>
            </a:r>
            <a:r>
              <a:rPr lang="en-IN" b="0" i="0" dirty="0" err="1">
                <a:effectLst/>
                <a:latin typeface="Courier New" panose="02070309020205020404" pitchFamily="49" charset="0"/>
              </a:rPr>
              <a:t>e.fname</a:t>
            </a:r>
            <a:r>
              <a:rPr lang="en-IN" b="0" i="0" dirty="0">
                <a:effectLst/>
                <a:latin typeface="Courier New" panose="02070309020205020404" pitchFamily="49" charset="0"/>
              </a:rPr>
              <a:t>,</a:t>
            </a:r>
            <a:br>
              <a:rPr lang="en-IN" dirty="0"/>
            </a:br>
            <a:r>
              <a:rPr lang="en-IN" b="0" i="0" dirty="0">
                <a:solidFill>
                  <a:srgbClr val="000000"/>
                </a:solidFill>
                <a:effectLst/>
                <a:latin typeface="Courier New" panose="02070309020205020404" pitchFamily="49" charset="0"/>
              </a:rPr>
              <a:t>       </a:t>
            </a:r>
            <a:r>
              <a:rPr lang="en-IN" b="0" i="0" dirty="0" err="1">
                <a:effectLst/>
                <a:latin typeface="Courier New" panose="02070309020205020404" pitchFamily="49" charset="0"/>
              </a:rPr>
              <a:t>e.branch_no</a:t>
            </a:r>
            <a:r>
              <a:rPr lang="en-IN" b="0" i="0" dirty="0">
                <a:effectLst/>
                <a:latin typeface="Courier New" panose="02070309020205020404" pitchFamily="49" charset="0"/>
              </a:rPr>
              <a:t>,</a:t>
            </a:r>
            <a:br>
              <a:rPr lang="en-IN" dirty="0"/>
            </a:br>
            <a:r>
              <a:rPr lang="en-IN" b="0" i="0" dirty="0">
                <a:solidFill>
                  <a:srgbClr val="000000"/>
                </a:solidFill>
                <a:effectLst/>
                <a:latin typeface="Courier New" panose="02070309020205020404" pitchFamily="49" charset="0"/>
              </a:rPr>
              <a:t>       </a:t>
            </a:r>
            <a:r>
              <a:rPr lang="en-IN" b="0" i="0" dirty="0" err="1">
                <a:effectLst/>
                <a:latin typeface="Courier New" panose="02070309020205020404" pitchFamily="49" charset="0"/>
              </a:rPr>
              <a:t>a.curbal</a:t>
            </a:r>
            <a:br>
              <a:rPr lang="en-IN" dirty="0"/>
            </a:br>
            <a:r>
              <a:rPr lang="en-IN" b="0" i="0" dirty="0">
                <a:effectLst/>
                <a:latin typeface="Courier New" panose="02070309020205020404" pitchFamily="49" charset="0"/>
              </a:rPr>
              <a:t>FROM</a:t>
            </a: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employee</a:t>
            </a: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e</a:t>
            </a:r>
            <a:br>
              <a:rPr lang="en-IN" dirty="0"/>
            </a:b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JOIN</a:t>
            </a: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account</a:t>
            </a: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a</a:t>
            </a:r>
            <a:br>
              <a:rPr lang="en-IN" dirty="0"/>
            </a:b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ON</a:t>
            </a:r>
            <a:r>
              <a:rPr lang="en-IN" b="0" i="0" dirty="0">
                <a:solidFill>
                  <a:srgbClr val="000000"/>
                </a:solidFill>
                <a:effectLst/>
                <a:latin typeface="Courier New" panose="02070309020205020404" pitchFamily="49" charset="0"/>
              </a:rPr>
              <a:t> </a:t>
            </a:r>
            <a:r>
              <a:rPr lang="en-IN" b="0" i="0" dirty="0" err="1">
                <a:effectLst/>
                <a:latin typeface="Courier New" panose="02070309020205020404" pitchFamily="49" charset="0"/>
              </a:rPr>
              <a:t>e.emp_no</a:t>
            </a: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a:t>
            </a:r>
            <a:r>
              <a:rPr lang="en-IN" b="0" i="0" dirty="0">
                <a:solidFill>
                  <a:srgbClr val="000000"/>
                </a:solidFill>
                <a:effectLst/>
                <a:latin typeface="Courier New" panose="02070309020205020404" pitchFamily="49" charset="0"/>
              </a:rPr>
              <a:t> </a:t>
            </a:r>
            <a:r>
              <a:rPr lang="en-IN" b="0" i="0" dirty="0" err="1">
                <a:effectLst/>
                <a:latin typeface="Courier New" panose="02070309020205020404" pitchFamily="49" charset="0"/>
              </a:rPr>
              <a:t>a.custid</a:t>
            </a:r>
            <a:r>
              <a:rPr lang="en-IN" b="0" i="0" dirty="0">
                <a:effectLst/>
                <a:latin typeface="Courier New" panose="02070309020205020404" pitchFamily="49" charset="0"/>
              </a:rPr>
              <a:t>;</a:t>
            </a:r>
            <a:r>
              <a:rPr lang="en-IN" b="0" i="0" dirty="0">
                <a:solidFill>
                  <a:srgbClr val="000000"/>
                </a:solidFill>
                <a:effectLst/>
                <a:latin typeface="Courier New" panose="02070309020205020404" pitchFamily="49" charset="0"/>
              </a:rPr>
              <a:t> </a:t>
            </a:r>
            <a:endParaRPr lang="en-IN" dirty="0"/>
          </a:p>
        </p:txBody>
      </p:sp>
    </p:spTree>
    <p:extLst>
      <p:ext uri="{BB962C8B-B14F-4D97-AF65-F5344CB8AC3E}">
        <p14:creationId xmlns:p14="http://schemas.microsoft.com/office/powerpoint/2010/main" val="139508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037FD-C95D-2AAA-95B0-82FE23C0E7D2}"/>
              </a:ext>
            </a:extLst>
          </p:cNvPr>
          <p:cNvSpPr>
            <a:spLocks noGrp="1"/>
          </p:cNvSpPr>
          <p:nvPr>
            <p:ph idx="1"/>
          </p:nvPr>
        </p:nvSpPr>
        <p:spPr>
          <a:xfrm>
            <a:off x="342900" y="654050"/>
            <a:ext cx="10515600" cy="5822950"/>
          </a:xfrm>
        </p:spPr>
        <p:txBody>
          <a:bodyPr>
            <a:normAutofit fontScale="92500" lnSpcReduction="20000"/>
          </a:bodyPr>
          <a:lstStyle/>
          <a:p>
            <a:pPr marL="0" indent="0">
              <a:buNone/>
            </a:pPr>
            <a:r>
              <a:rPr lang="en-IN" sz="3400" b="1" dirty="0">
                <a:solidFill>
                  <a:schemeClr val="bg1"/>
                </a:solidFill>
                <a:highlight>
                  <a:srgbClr val="C0C0C0"/>
                </a:highlight>
              </a:rPr>
              <a:t>17. </a:t>
            </a:r>
            <a:r>
              <a:rPr lang="en-US" sz="3400" b="1" dirty="0">
                <a:solidFill>
                  <a:schemeClr val="bg1"/>
                </a:solidFill>
                <a:highlight>
                  <a:srgbClr val="C0C0C0"/>
                </a:highlight>
              </a:rPr>
              <a:t>Create a virtual table to store the customers who are having the accounts in the same city as they live</a:t>
            </a:r>
          </a:p>
          <a:p>
            <a:pPr marL="0" indent="0">
              <a:buNone/>
            </a:pPr>
            <a:r>
              <a:rPr lang="en-US" b="0" i="0" dirty="0">
                <a:effectLst/>
                <a:latin typeface="Courier New" panose="02070309020205020404" pitchFamily="49" charset="0"/>
              </a:rPr>
              <a:t>CREATE</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VIEW</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cust_city</a:t>
            </a:r>
            <a:br>
              <a:rPr lang="en-US" dirty="0"/>
            </a:br>
            <a:r>
              <a:rPr lang="en-US" b="0" i="0" dirty="0">
                <a:effectLst/>
                <a:latin typeface="Courier New" panose="02070309020205020404" pitchFamily="49" charset="0"/>
              </a:rPr>
              <a:t>AS</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(SELECT</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c.custid</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c.fname</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c.city</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b.NAME</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AS</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Branch_City</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FROM</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customer</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c</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JOIN</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account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ON</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c.custid</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a.custid</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JOIN</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branch</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b</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ON</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b.branch_no</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a.bid</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WHERE</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c.city</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b.NAME);</a:t>
            </a:r>
            <a:r>
              <a:rPr lang="en-US" b="0" i="0" dirty="0">
                <a:solidFill>
                  <a:srgbClr val="000000"/>
                </a:solidFill>
                <a:effectLst/>
                <a:latin typeface="Courier New" panose="02070309020205020404" pitchFamily="49" charset="0"/>
              </a:rPr>
              <a:t> </a:t>
            </a:r>
          </a:p>
          <a:p>
            <a:pPr marL="0" indent="0">
              <a:buNone/>
            </a:pPr>
            <a:endParaRPr lang="en-US" dirty="0">
              <a:solidFill>
                <a:srgbClr val="000000"/>
              </a:solidFill>
              <a:latin typeface="Courier New" panose="02070309020205020404" pitchFamily="49" charset="0"/>
            </a:endParaRPr>
          </a:p>
          <a:p>
            <a:pPr marL="0" indent="0" algn="l">
              <a:buNone/>
            </a:pPr>
            <a:r>
              <a:rPr lang="en-US" dirty="0">
                <a:solidFill>
                  <a:srgbClr val="000000"/>
                </a:solidFill>
                <a:latin typeface="Courier New" panose="02070309020205020404" pitchFamily="49" charset="0"/>
              </a:rPr>
              <a:t>View theory: </a:t>
            </a:r>
            <a:r>
              <a:rPr lang="en-US" b="0" i="0" dirty="0">
                <a:solidFill>
                  <a:srgbClr val="000000"/>
                </a:solidFill>
                <a:effectLst/>
                <a:latin typeface="Verdana" panose="020B0604030504040204" pitchFamily="34" charset="0"/>
              </a:rPr>
              <a:t>a view is a virtual table based on the result-set of an SQL </a:t>
            </a:r>
            <a:r>
              <a:rPr lang="en-US" b="0" i="0" dirty="0" err="1">
                <a:solidFill>
                  <a:srgbClr val="000000"/>
                </a:solidFill>
                <a:effectLst/>
                <a:latin typeface="Verdana" panose="020B0604030504040204" pitchFamily="34" charset="0"/>
              </a:rPr>
              <a:t>statement.A</a:t>
            </a:r>
            <a:r>
              <a:rPr lang="en-US" b="0" i="0" dirty="0">
                <a:solidFill>
                  <a:srgbClr val="000000"/>
                </a:solidFill>
                <a:effectLst/>
                <a:latin typeface="Verdana" panose="020B0604030504040204" pitchFamily="34" charset="0"/>
              </a:rPr>
              <a:t> view contains rows and columns, just like a real table. The fields in a view are fields from one or more real tables in the </a:t>
            </a:r>
            <a:r>
              <a:rPr lang="en-US" b="0" i="0" dirty="0" err="1">
                <a:solidFill>
                  <a:srgbClr val="000000"/>
                </a:solidFill>
                <a:effectLst/>
                <a:latin typeface="Verdana" panose="020B0604030504040204" pitchFamily="34" charset="0"/>
              </a:rPr>
              <a:t>database.You</a:t>
            </a:r>
            <a:r>
              <a:rPr lang="en-US" b="0" i="0" dirty="0">
                <a:solidFill>
                  <a:srgbClr val="000000"/>
                </a:solidFill>
                <a:effectLst/>
                <a:latin typeface="Verdana" panose="020B0604030504040204" pitchFamily="34" charset="0"/>
              </a:rPr>
              <a:t> can add SQL statements and functions to a view and present the data as if the data were coming from one single table.</a:t>
            </a:r>
          </a:p>
          <a:p>
            <a:pPr marL="0" indent="0">
              <a:buNone/>
            </a:pPr>
            <a:endParaRPr lang="en-IN" dirty="0"/>
          </a:p>
        </p:txBody>
      </p:sp>
    </p:spTree>
    <p:extLst>
      <p:ext uri="{BB962C8B-B14F-4D97-AF65-F5344CB8AC3E}">
        <p14:creationId xmlns:p14="http://schemas.microsoft.com/office/powerpoint/2010/main" val="1273014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73371-10DA-7AFE-BC5E-2C889178E4FC}"/>
              </a:ext>
            </a:extLst>
          </p:cNvPr>
          <p:cNvSpPr>
            <a:spLocks noGrp="1"/>
          </p:cNvSpPr>
          <p:nvPr>
            <p:ph idx="1"/>
          </p:nvPr>
        </p:nvSpPr>
        <p:spPr>
          <a:xfrm>
            <a:off x="838200" y="488272"/>
            <a:ext cx="10515600" cy="6063448"/>
          </a:xfrm>
        </p:spPr>
        <p:txBody>
          <a:bodyPr>
            <a:normAutofit fontScale="47500" lnSpcReduction="20000"/>
          </a:bodyPr>
          <a:lstStyle/>
          <a:p>
            <a:pPr marL="0" indent="0">
              <a:buNone/>
            </a:pPr>
            <a:r>
              <a:rPr lang="en-IN" sz="4700" b="1" dirty="0">
                <a:solidFill>
                  <a:schemeClr val="bg1"/>
                </a:solidFill>
                <a:highlight>
                  <a:srgbClr val="C0C0C0"/>
                </a:highlight>
              </a:rPr>
              <a:t>18. </a:t>
            </a:r>
            <a:r>
              <a:rPr lang="en-US" sz="4700" b="1" dirty="0">
                <a:solidFill>
                  <a:schemeClr val="bg1"/>
                </a:solidFill>
                <a:highlight>
                  <a:srgbClr val="C0C0C0"/>
                </a:highlight>
              </a:rPr>
              <a:t>Create a transaction table with following details </a:t>
            </a:r>
          </a:p>
          <a:p>
            <a:pPr marL="0" indent="0">
              <a:buNone/>
            </a:pPr>
            <a:r>
              <a:rPr lang="en-US" sz="2400" dirty="0"/>
              <a:t>TID – transaction ID – Primary key with autoincrement </a:t>
            </a:r>
          </a:p>
          <a:p>
            <a:pPr marL="0" indent="0">
              <a:buNone/>
            </a:pPr>
            <a:r>
              <a:rPr lang="en-US" sz="2400" dirty="0" err="1"/>
              <a:t>Custid</a:t>
            </a:r>
            <a:r>
              <a:rPr lang="en-US" sz="2400" dirty="0"/>
              <a:t> – customer id (reference from customer table</a:t>
            </a:r>
          </a:p>
          <a:p>
            <a:pPr marL="0" indent="0">
              <a:buNone/>
            </a:pPr>
            <a:r>
              <a:rPr lang="en-US" sz="2400" dirty="0"/>
              <a:t>account no – </a:t>
            </a:r>
            <a:r>
              <a:rPr lang="en-US" sz="2400" dirty="0" err="1"/>
              <a:t>acoount</a:t>
            </a:r>
            <a:r>
              <a:rPr lang="en-US" sz="2400" dirty="0"/>
              <a:t> number (references account table) </a:t>
            </a:r>
          </a:p>
          <a:p>
            <a:pPr marL="0" indent="0">
              <a:buNone/>
            </a:pPr>
            <a:r>
              <a:rPr lang="en-US" sz="2400" dirty="0"/>
              <a:t>bid – Branch id – references branch table</a:t>
            </a:r>
          </a:p>
          <a:p>
            <a:pPr marL="0" indent="0">
              <a:buNone/>
            </a:pPr>
            <a:r>
              <a:rPr lang="en-US" sz="2400" dirty="0"/>
              <a:t>amount – amount in numbers</a:t>
            </a:r>
          </a:p>
          <a:p>
            <a:pPr marL="0" indent="0">
              <a:buNone/>
            </a:pPr>
            <a:r>
              <a:rPr lang="en-US" sz="2400" dirty="0"/>
              <a:t>type – type of transaction (Withdraw or deposit) </a:t>
            </a:r>
          </a:p>
          <a:p>
            <a:pPr marL="0" indent="0">
              <a:buNone/>
            </a:pPr>
            <a:r>
              <a:rPr lang="en-US" sz="2400" dirty="0"/>
              <a:t>DOT -  date of transaction</a:t>
            </a:r>
          </a:p>
          <a:p>
            <a:pPr marL="0" indent="0">
              <a:buNone/>
            </a:pPr>
            <a:r>
              <a:rPr lang="en-US" sz="2400" b="0" i="0" dirty="0">
                <a:effectLst/>
                <a:latin typeface="Courier New" panose="02070309020205020404" pitchFamily="49" charset="0"/>
              </a:rPr>
              <a:t>CREATE</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TABLE</a:t>
            </a:r>
            <a:r>
              <a:rPr lang="en-US" sz="2400" b="0" i="0" dirty="0">
                <a:solidFill>
                  <a:srgbClr val="000000"/>
                </a:solidFill>
                <a:effectLst/>
                <a:latin typeface="Courier New" panose="02070309020205020404" pitchFamily="49" charset="0"/>
              </a:rPr>
              <a:t> </a:t>
            </a:r>
            <a:r>
              <a:rPr lang="en-US" sz="2400" b="0" i="0" dirty="0" err="1">
                <a:effectLst/>
                <a:latin typeface="Courier New" panose="02070309020205020404" pitchFamily="49" charset="0"/>
              </a:rPr>
              <a:t>t_transaction</a:t>
            </a:r>
            <a:br>
              <a:rPr lang="en-US" sz="2400" dirty="0"/>
            </a:b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a:t>
            </a:r>
            <a:br>
              <a:rPr lang="en-US" sz="2400" dirty="0"/>
            </a:br>
            <a:r>
              <a:rPr lang="en-US" sz="2400" b="0" i="0" dirty="0">
                <a:solidFill>
                  <a:srgbClr val="000000"/>
                </a:solidFill>
                <a:effectLst/>
                <a:latin typeface="Courier New" panose="02070309020205020404" pitchFamily="49" charset="0"/>
              </a:rPr>
              <a:t>     </a:t>
            </a:r>
            <a:r>
              <a:rPr lang="en-US" sz="2400" b="0" i="0" dirty="0" err="1">
                <a:effectLst/>
                <a:latin typeface="Courier New" panose="02070309020205020404" pitchFamily="49" charset="0"/>
              </a:rPr>
              <a:t>tid</a:t>
            </a:r>
            <a:r>
              <a:rPr lang="en-US" sz="2400" b="0" i="0" dirty="0">
                <a:solidFill>
                  <a:srgbClr val="000000"/>
                </a:solidFill>
                <a:effectLst/>
                <a:latin typeface="Courier New" panose="02070309020205020404" pitchFamily="49" charset="0"/>
              </a:rPr>
              <a:t>        </a:t>
            </a:r>
            <a:r>
              <a:rPr lang="en-US" sz="2400" b="0" i="1" dirty="0">
                <a:solidFill>
                  <a:srgbClr val="000000"/>
                </a:solidFill>
                <a:effectLst/>
                <a:latin typeface="Courier New" panose="02070309020205020404" pitchFamily="49" charset="0"/>
              </a:rPr>
              <a:t>INT</a:t>
            </a:r>
            <a:r>
              <a:rPr lang="en-US" sz="2400" b="0" i="0" dirty="0">
                <a:solidFill>
                  <a:srgbClr val="000000"/>
                </a:solidFill>
                <a:effectLst/>
                <a:latin typeface="Courier New" panose="02070309020205020404" pitchFamily="49" charset="0"/>
              </a:rPr>
              <a:t> </a:t>
            </a:r>
            <a:r>
              <a:rPr lang="en-US" sz="2400" b="0" i="0" dirty="0" err="1">
                <a:effectLst/>
                <a:latin typeface="Courier New" panose="02070309020205020404" pitchFamily="49" charset="0"/>
              </a:rPr>
              <a:t>auto_increment</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PRIMARY</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KEY</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NOT</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NULL,</a:t>
            </a:r>
            <a:br>
              <a:rPr lang="en-US" sz="2400" dirty="0"/>
            </a:br>
            <a:r>
              <a:rPr lang="en-US" sz="2400" b="0" i="0" dirty="0">
                <a:solidFill>
                  <a:srgbClr val="000000"/>
                </a:solidFill>
                <a:effectLst/>
                <a:latin typeface="Courier New" panose="02070309020205020404" pitchFamily="49" charset="0"/>
              </a:rPr>
              <a:t>     </a:t>
            </a:r>
            <a:r>
              <a:rPr lang="en-US" sz="2400" b="0" i="0" dirty="0" err="1">
                <a:effectLst/>
                <a:latin typeface="Courier New" panose="02070309020205020404" pitchFamily="49" charset="0"/>
              </a:rPr>
              <a:t>custid</a:t>
            </a:r>
            <a:r>
              <a:rPr lang="en-US" sz="2400" b="0" i="0" dirty="0">
                <a:solidFill>
                  <a:srgbClr val="000000"/>
                </a:solidFill>
                <a:effectLst/>
                <a:latin typeface="Courier New" panose="02070309020205020404" pitchFamily="49" charset="0"/>
              </a:rPr>
              <a:t>     </a:t>
            </a:r>
            <a:r>
              <a:rPr lang="en-US" sz="2400" b="0" i="1" dirty="0">
                <a:solidFill>
                  <a:srgbClr val="000000"/>
                </a:solidFill>
                <a:effectLst/>
                <a:latin typeface="Courier New" panose="02070309020205020404" pitchFamily="49" charset="0"/>
              </a:rPr>
              <a:t>INT</a:t>
            </a:r>
            <a:r>
              <a:rPr lang="en-US" sz="2400" b="0" i="0" dirty="0">
                <a:effectLst/>
                <a:latin typeface="Courier New" panose="02070309020205020404" pitchFamily="49" charset="0"/>
              </a:rPr>
              <a:t>,</a:t>
            </a:r>
            <a:br>
              <a:rPr lang="en-US" sz="2400" dirty="0"/>
            </a:br>
            <a:r>
              <a:rPr lang="en-US" sz="2400" b="0" i="0" dirty="0">
                <a:solidFill>
                  <a:srgbClr val="000000"/>
                </a:solidFill>
                <a:effectLst/>
                <a:latin typeface="Courier New" panose="02070309020205020404" pitchFamily="49" charset="0"/>
              </a:rPr>
              <a:t>     </a:t>
            </a:r>
            <a:r>
              <a:rPr lang="en-US" sz="2400" b="0" i="0" dirty="0" err="1">
                <a:effectLst/>
                <a:latin typeface="Courier New" panose="02070309020205020404" pitchFamily="49" charset="0"/>
              </a:rPr>
              <a:t>account_no</a:t>
            </a:r>
            <a:r>
              <a:rPr lang="en-US" sz="2400" b="0" i="0" dirty="0">
                <a:solidFill>
                  <a:srgbClr val="000000"/>
                </a:solidFill>
                <a:effectLst/>
                <a:latin typeface="Courier New" panose="02070309020205020404" pitchFamily="49" charset="0"/>
              </a:rPr>
              <a:t> </a:t>
            </a:r>
            <a:r>
              <a:rPr lang="en-US" sz="2400" b="0" i="1" dirty="0">
                <a:solidFill>
                  <a:srgbClr val="000000"/>
                </a:solidFill>
                <a:effectLst/>
                <a:latin typeface="Courier New" panose="02070309020205020404" pitchFamily="49" charset="0"/>
              </a:rPr>
              <a:t>INT</a:t>
            </a:r>
            <a:r>
              <a:rPr lang="en-US" sz="2400" b="0" i="0" dirty="0">
                <a:effectLst/>
                <a:latin typeface="Courier New" panose="02070309020205020404" pitchFamily="49" charset="0"/>
              </a:rPr>
              <a:t>,</a:t>
            </a:r>
            <a:br>
              <a:rPr lang="en-US" sz="2400" dirty="0"/>
            </a:b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bid</a:t>
            </a:r>
            <a:r>
              <a:rPr lang="en-US" sz="2400" b="0" i="0" dirty="0">
                <a:solidFill>
                  <a:srgbClr val="000000"/>
                </a:solidFill>
                <a:effectLst/>
                <a:latin typeface="Courier New" panose="02070309020205020404" pitchFamily="49" charset="0"/>
              </a:rPr>
              <a:t>        </a:t>
            </a:r>
            <a:r>
              <a:rPr lang="en-US" sz="2400" b="0" i="1" dirty="0">
                <a:solidFill>
                  <a:srgbClr val="000000"/>
                </a:solidFill>
                <a:effectLst/>
                <a:latin typeface="Courier New" panose="02070309020205020404" pitchFamily="49" charset="0"/>
              </a:rPr>
              <a:t>INT</a:t>
            </a:r>
            <a:r>
              <a:rPr lang="en-US" sz="2400" b="0" i="0" dirty="0">
                <a:effectLst/>
                <a:latin typeface="Courier New" panose="02070309020205020404" pitchFamily="49" charset="0"/>
              </a:rPr>
              <a:t>,</a:t>
            </a:r>
            <a:br>
              <a:rPr lang="en-US" sz="2400" dirty="0"/>
            </a:b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amount</a:t>
            </a:r>
            <a:r>
              <a:rPr lang="en-US" sz="2400" b="0" i="0" dirty="0">
                <a:solidFill>
                  <a:srgbClr val="000000"/>
                </a:solidFill>
                <a:effectLst/>
                <a:latin typeface="Courier New" panose="02070309020205020404" pitchFamily="49" charset="0"/>
              </a:rPr>
              <a:t>     </a:t>
            </a:r>
            <a:r>
              <a:rPr lang="en-US" sz="2400" b="0" i="1" dirty="0">
                <a:solidFill>
                  <a:srgbClr val="000000"/>
                </a:solidFill>
                <a:effectLst/>
                <a:latin typeface="Courier New" panose="02070309020205020404" pitchFamily="49" charset="0"/>
              </a:rPr>
              <a:t>INT</a:t>
            </a:r>
            <a:r>
              <a:rPr lang="en-US" sz="2400" b="0" i="0" dirty="0">
                <a:effectLst/>
                <a:latin typeface="Courier New" panose="02070309020205020404" pitchFamily="49" charset="0"/>
              </a:rPr>
              <a:t>,</a:t>
            </a:r>
            <a:br>
              <a:rPr lang="en-US" sz="2400" dirty="0"/>
            </a:b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tot</a:t>
            </a:r>
            <a:r>
              <a:rPr lang="en-US" sz="2400" b="0" i="0" dirty="0">
                <a:solidFill>
                  <a:srgbClr val="000000"/>
                </a:solidFill>
                <a:effectLst/>
                <a:latin typeface="Courier New" panose="02070309020205020404" pitchFamily="49" charset="0"/>
              </a:rPr>
              <a:t>        </a:t>
            </a:r>
            <a:r>
              <a:rPr lang="en-US" sz="2400" b="0" i="1" dirty="0">
                <a:solidFill>
                  <a:srgbClr val="000000"/>
                </a:solidFill>
                <a:effectLst/>
                <a:latin typeface="Courier New" panose="02070309020205020404" pitchFamily="49" charset="0"/>
              </a:rPr>
              <a:t>VARCHAR</a:t>
            </a:r>
            <a:r>
              <a:rPr lang="en-US" sz="2400" b="0" i="0" dirty="0">
                <a:effectLst/>
                <a:latin typeface="Courier New" panose="02070309020205020404" pitchFamily="49" charset="0"/>
              </a:rPr>
              <a:t>(</a:t>
            </a:r>
            <a:r>
              <a:rPr lang="en-US" sz="2400" b="0" i="0" dirty="0">
                <a:solidFill>
                  <a:srgbClr val="000000"/>
                </a:solidFill>
                <a:effectLst/>
                <a:latin typeface="Courier New" panose="02070309020205020404" pitchFamily="49" charset="0"/>
              </a:rPr>
              <a:t>30</a:t>
            </a:r>
            <a:r>
              <a:rPr lang="en-US" sz="2400" b="0" i="0" dirty="0">
                <a:effectLst/>
                <a:latin typeface="Courier New" panose="02070309020205020404" pitchFamily="49" charset="0"/>
              </a:rPr>
              <a:t>),</a:t>
            </a:r>
            <a:br>
              <a:rPr lang="en-US" sz="2400" dirty="0"/>
            </a:b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dot</a:t>
            </a:r>
            <a:r>
              <a:rPr lang="en-US" sz="2400" b="0" i="0" dirty="0">
                <a:solidFill>
                  <a:srgbClr val="000000"/>
                </a:solidFill>
                <a:effectLst/>
                <a:latin typeface="Courier New" panose="02070309020205020404" pitchFamily="49" charset="0"/>
              </a:rPr>
              <a:t>        </a:t>
            </a:r>
            <a:r>
              <a:rPr lang="en-US" sz="2400" b="0" i="1" dirty="0">
                <a:solidFill>
                  <a:srgbClr val="000000"/>
                </a:solidFill>
                <a:effectLst/>
                <a:latin typeface="Courier New" panose="02070309020205020404" pitchFamily="49" charset="0"/>
              </a:rPr>
              <a:t>DATE</a:t>
            </a:r>
            <a:br>
              <a:rPr lang="en-US" sz="2400" dirty="0"/>
            </a:b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a:t>
            </a:r>
            <a:br>
              <a:rPr lang="en-US" sz="2400" dirty="0"/>
            </a:br>
            <a:r>
              <a:rPr lang="en-US" sz="2400" b="0" i="0" dirty="0">
                <a:effectLst/>
                <a:latin typeface="Courier New" panose="02070309020205020404" pitchFamily="49" charset="0"/>
              </a:rPr>
              <a:t>engine=</a:t>
            </a:r>
            <a:r>
              <a:rPr lang="en-US" sz="2400" b="0" i="0" dirty="0" err="1">
                <a:effectLst/>
                <a:latin typeface="Courier New" panose="02070309020205020404" pitchFamily="49" charset="0"/>
              </a:rPr>
              <a:t>innodb</a:t>
            </a:r>
            <a:r>
              <a:rPr lang="en-US" sz="2400" b="0" i="0" dirty="0">
                <a:effectLst/>
                <a:latin typeface="Courier New" panose="02070309020205020404" pitchFamily="49" charset="0"/>
              </a:rPr>
              <a:t>;</a:t>
            </a:r>
            <a:br>
              <a:rPr lang="en-US" sz="2400" dirty="0"/>
            </a:br>
            <a:br>
              <a:rPr lang="en-US" sz="2400" dirty="0"/>
            </a:br>
            <a:r>
              <a:rPr lang="en-US" sz="2400" b="0" i="0" dirty="0">
                <a:effectLst/>
                <a:latin typeface="Courier New" panose="02070309020205020404" pitchFamily="49" charset="0"/>
              </a:rPr>
              <a:t>ALTER</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TABLE</a:t>
            </a:r>
            <a:r>
              <a:rPr lang="en-US" sz="2400" b="0" i="0" dirty="0">
                <a:solidFill>
                  <a:srgbClr val="000000"/>
                </a:solidFill>
                <a:effectLst/>
                <a:latin typeface="Courier New" panose="02070309020205020404" pitchFamily="49" charset="0"/>
              </a:rPr>
              <a:t> </a:t>
            </a:r>
            <a:r>
              <a:rPr lang="en-US" sz="2400" b="0" i="0" dirty="0" err="1">
                <a:effectLst/>
                <a:latin typeface="Courier New" panose="02070309020205020404" pitchFamily="49" charset="0"/>
              </a:rPr>
              <a:t>t_transaction</a:t>
            </a:r>
            <a:br>
              <a:rPr lang="en-US" sz="2400" dirty="0"/>
            </a:b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ADD</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CONSTRAINT</a:t>
            </a:r>
            <a:r>
              <a:rPr lang="en-US" sz="2400" b="0" i="0" dirty="0">
                <a:solidFill>
                  <a:srgbClr val="000000"/>
                </a:solidFill>
                <a:effectLst/>
                <a:latin typeface="Courier New" panose="02070309020205020404" pitchFamily="49" charset="0"/>
              </a:rPr>
              <a:t> </a:t>
            </a:r>
            <a:r>
              <a:rPr lang="en-US" sz="2400" b="0" i="0" dirty="0" err="1">
                <a:effectLst/>
                <a:latin typeface="Courier New" panose="02070309020205020404" pitchFamily="49" charset="0"/>
              </a:rPr>
              <a:t>custid_key</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FOREIGN</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KEY</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a:t>
            </a:r>
            <a:r>
              <a:rPr lang="en-US" sz="2400" b="0" i="0" dirty="0" err="1">
                <a:effectLst/>
                <a:latin typeface="Courier New" panose="02070309020205020404" pitchFamily="49" charset="0"/>
              </a:rPr>
              <a:t>custid</a:t>
            </a:r>
            <a:r>
              <a:rPr lang="en-US" sz="2400" b="0" i="0" dirty="0">
                <a:effectLst/>
                <a:latin typeface="Courier New" panose="02070309020205020404" pitchFamily="49" charset="0"/>
              </a:rPr>
              <a:t>)</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REFERENCES</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customer(</a:t>
            </a:r>
            <a:r>
              <a:rPr lang="en-US" sz="2400" b="0" i="0" dirty="0" err="1">
                <a:effectLst/>
                <a:latin typeface="Courier New" panose="02070309020205020404" pitchFamily="49" charset="0"/>
              </a:rPr>
              <a:t>custid</a:t>
            </a:r>
            <a:r>
              <a:rPr lang="en-US" sz="2400" b="0" i="0" dirty="0">
                <a:effectLst/>
                <a:latin typeface="Courier New" panose="02070309020205020404" pitchFamily="49" charset="0"/>
              </a:rPr>
              <a:t>);</a:t>
            </a:r>
            <a:br>
              <a:rPr lang="en-US" sz="2400" dirty="0"/>
            </a:br>
            <a:br>
              <a:rPr lang="en-US" sz="2400" dirty="0"/>
            </a:br>
            <a:r>
              <a:rPr lang="en-US" sz="2400" b="0" i="0" dirty="0">
                <a:effectLst/>
                <a:latin typeface="Courier New" panose="02070309020205020404" pitchFamily="49" charset="0"/>
              </a:rPr>
              <a:t>ALTER</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TABLE</a:t>
            </a:r>
            <a:r>
              <a:rPr lang="en-US" sz="2400" b="0" i="0" dirty="0">
                <a:solidFill>
                  <a:srgbClr val="000000"/>
                </a:solidFill>
                <a:effectLst/>
                <a:latin typeface="Courier New" panose="02070309020205020404" pitchFamily="49" charset="0"/>
              </a:rPr>
              <a:t> </a:t>
            </a:r>
            <a:r>
              <a:rPr lang="en-US" sz="2400" b="0" i="0" dirty="0" err="1">
                <a:effectLst/>
                <a:latin typeface="Courier New" panose="02070309020205020404" pitchFamily="49" charset="0"/>
              </a:rPr>
              <a:t>t_transaction</a:t>
            </a:r>
            <a:br>
              <a:rPr lang="en-US" sz="2400" dirty="0"/>
            </a:b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ADD</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CONSTRAINT</a:t>
            </a:r>
            <a:r>
              <a:rPr lang="en-US" sz="2400" b="0" i="0" dirty="0">
                <a:solidFill>
                  <a:srgbClr val="000000"/>
                </a:solidFill>
                <a:effectLst/>
                <a:latin typeface="Courier New" panose="02070309020205020404" pitchFamily="49" charset="0"/>
              </a:rPr>
              <a:t> </a:t>
            </a:r>
            <a:r>
              <a:rPr lang="en-US" sz="2400" b="0" i="0" dirty="0" err="1">
                <a:effectLst/>
                <a:latin typeface="Courier New" panose="02070309020205020404" pitchFamily="49" charset="0"/>
              </a:rPr>
              <a:t>account_no_key</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FOREIGN</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KEY</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a:t>
            </a:r>
            <a:r>
              <a:rPr lang="en-US" sz="2400" b="0" i="0" dirty="0" err="1">
                <a:effectLst/>
                <a:latin typeface="Courier New" panose="02070309020205020404" pitchFamily="49" charset="0"/>
              </a:rPr>
              <a:t>account_no</a:t>
            </a:r>
            <a:r>
              <a:rPr lang="en-US" sz="2400" b="0" i="0" dirty="0">
                <a:effectLst/>
                <a:latin typeface="Courier New" panose="02070309020205020404" pitchFamily="49" charset="0"/>
              </a:rPr>
              <a:t>)</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REFERENCES</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account(</a:t>
            </a:r>
            <a:br>
              <a:rPr lang="en-US" sz="2400" dirty="0"/>
            </a:br>
            <a:r>
              <a:rPr lang="en-US" sz="2400" b="0" i="0" dirty="0">
                <a:solidFill>
                  <a:srgbClr val="000000"/>
                </a:solidFill>
                <a:effectLst/>
                <a:latin typeface="Courier New" panose="02070309020205020404" pitchFamily="49" charset="0"/>
              </a:rPr>
              <a:t>  </a:t>
            </a:r>
            <a:r>
              <a:rPr lang="en-US" sz="2400" b="0" i="0" dirty="0" err="1">
                <a:effectLst/>
                <a:latin typeface="Courier New" panose="02070309020205020404" pitchFamily="49" charset="0"/>
              </a:rPr>
              <a:t>acnumber</a:t>
            </a:r>
            <a:r>
              <a:rPr lang="en-US" sz="2400" b="0" i="0" dirty="0">
                <a:effectLst/>
                <a:latin typeface="Courier New" panose="02070309020205020404" pitchFamily="49" charset="0"/>
              </a:rPr>
              <a:t>);</a:t>
            </a:r>
            <a:br>
              <a:rPr lang="en-US" sz="2400" dirty="0"/>
            </a:br>
            <a:br>
              <a:rPr lang="en-US" sz="2400" dirty="0"/>
            </a:br>
            <a:r>
              <a:rPr lang="en-US" sz="2400" b="0" i="0" dirty="0">
                <a:effectLst/>
                <a:latin typeface="Courier New" panose="02070309020205020404" pitchFamily="49" charset="0"/>
              </a:rPr>
              <a:t>ALTER</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TABLE</a:t>
            </a:r>
            <a:r>
              <a:rPr lang="en-US" sz="2400" b="0" i="0" dirty="0">
                <a:solidFill>
                  <a:srgbClr val="000000"/>
                </a:solidFill>
                <a:effectLst/>
                <a:latin typeface="Courier New" panose="02070309020205020404" pitchFamily="49" charset="0"/>
              </a:rPr>
              <a:t> </a:t>
            </a:r>
            <a:r>
              <a:rPr lang="en-US" sz="2400" b="0" i="0" dirty="0" err="1">
                <a:effectLst/>
                <a:latin typeface="Courier New" panose="02070309020205020404" pitchFamily="49" charset="0"/>
              </a:rPr>
              <a:t>t_transaction</a:t>
            </a:r>
            <a:br>
              <a:rPr lang="en-US" sz="2400" dirty="0"/>
            </a:b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ADD</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CONSTRAINT</a:t>
            </a:r>
            <a:r>
              <a:rPr lang="en-US" sz="2400" b="0" i="0" dirty="0">
                <a:solidFill>
                  <a:srgbClr val="000000"/>
                </a:solidFill>
                <a:effectLst/>
                <a:latin typeface="Courier New" panose="02070309020205020404" pitchFamily="49" charset="0"/>
              </a:rPr>
              <a:t> </a:t>
            </a:r>
            <a:r>
              <a:rPr lang="en-US" sz="2400" b="0" i="0" dirty="0" err="1">
                <a:effectLst/>
                <a:latin typeface="Courier New" panose="02070309020205020404" pitchFamily="49" charset="0"/>
              </a:rPr>
              <a:t>bid_key</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FOREIGN</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KEY</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(bid)</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REFERENCES</a:t>
            </a:r>
            <a:r>
              <a:rPr lang="en-US" sz="2400" b="0" i="0" dirty="0">
                <a:solidFill>
                  <a:srgbClr val="000000"/>
                </a:solidFill>
                <a:effectLst/>
                <a:latin typeface="Courier New" panose="02070309020205020404" pitchFamily="49" charset="0"/>
              </a:rPr>
              <a:t> </a:t>
            </a:r>
            <a:r>
              <a:rPr lang="en-US" sz="2400" b="0" i="0" dirty="0">
                <a:effectLst/>
                <a:latin typeface="Courier New" panose="02070309020205020404" pitchFamily="49" charset="0"/>
              </a:rPr>
              <a:t>branch(</a:t>
            </a:r>
            <a:r>
              <a:rPr lang="en-US" sz="2400" b="0" i="0" dirty="0" err="1">
                <a:effectLst/>
                <a:latin typeface="Courier New" panose="02070309020205020404" pitchFamily="49" charset="0"/>
              </a:rPr>
              <a:t>branch_no</a:t>
            </a:r>
            <a:r>
              <a:rPr lang="en-US" sz="2400" b="0" i="0" dirty="0">
                <a:effectLst/>
                <a:latin typeface="Courier New" panose="02070309020205020404" pitchFamily="49" charset="0"/>
              </a:rPr>
              <a:t>);</a:t>
            </a:r>
            <a:r>
              <a:rPr lang="en-US" sz="2400" b="0" i="0" dirty="0">
                <a:solidFill>
                  <a:srgbClr val="000000"/>
                </a:solidFill>
                <a:effectLst/>
                <a:latin typeface="Courier New" panose="02070309020205020404" pitchFamily="49" charset="0"/>
              </a:rPr>
              <a:t> </a:t>
            </a:r>
          </a:p>
          <a:p>
            <a:pPr marL="0" indent="0">
              <a:buNone/>
            </a:pPr>
            <a:r>
              <a:rPr lang="en-US" sz="2400" dirty="0">
                <a:solidFill>
                  <a:srgbClr val="000000"/>
                </a:solidFill>
                <a:latin typeface="Courier New" panose="02070309020205020404" pitchFamily="49" charset="0"/>
              </a:rPr>
              <a:t>Desc </a:t>
            </a:r>
            <a:r>
              <a:rPr lang="en-US" sz="2400" b="0" i="0" dirty="0" err="1">
                <a:effectLst/>
                <a:latin typeface="Courier New" panose="02070309020205020404" pitchFamily="49" charset="0"/>
              </a:rPr>
              <a:t>t_transaction</a:t>
            </a:r>
            <a:r>
              <a:rPr lang="en-US" sz="2400" b="0" i="0" dirty="0">
                <a:effectLst/>
                <a:latin typeface="Courier New" panose="02070309020205020404" pitchFamily="49" charset="0"/>
              </a:rPr>
              <a:t>;</a:t>
            </a:r>
            <a:endParaRPr lang="en-IN" sz="2400" dirty="0"/>
          </a:p>
        </p:txBody>
      </p:sp>
    </p:spTree>
    <p:extLst>
      <p:ext uri="{BB962C8B-B14F-4D97-AF65-F5344CB8AC3E}">
        <p14:creationId xmlns:p14="http://schemas.microsoft.com/office/powerpoint/2010/main" val="4235021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35F52C-3F12-D0F0-2A2F-EF3DCE48F455}"/>
              </a:ext>
            </a:extLst>
          </p:cNvPr>
          <p:cNvSpPr>
            <a:spLocks noGrp="1"/>
          </p:cNvSpPr>
          <p:nvPr>
            <p:ph idx="1"/>
          </p:nvPr>
        </p:nvSpPr>
        <p:spPr>
          <a:xfrm>
            <a:off x="420950" y="366944"/>
            <a:ext cx="10515600" cy="5872163"/>
          </a:xfrm>
        </p:spPr>
        <p:txBody>
          <a:bodyPr>
            <a:normAutofit fontScale="92500" lnSpcReduction="20000"/>
          </a:bodyPr>
          <a:lstStyle/>
          <a:p>
            <a:pPr marL="0" indent="0">
              <a:buNone/>
            </a:pPr>
            <a:r>
              <a:rPr lang="en-US" sz="2600" b="1" dirty="0">
                <a:solidFill>
                  <a:schemeClr val="bg1"/>
                </a:solidFill>
                <a:highlight>
                  <a:srgbClr val="C0C0C0"/>
                </a:highlight>
              </a:rPr>
              <a:t>18. a. Write trigger to update balance in account table on Deposit or Withdraw in transaction table</a:t>
            </a:r>
          </a:p>
          <a:p>
            <a:pPr marL="0" indent="0">
              <a:buNone/>
            </a:pPr>
            <a:r>
              <a:rPr lang="en-IN" sz="1800" b="0" i="0" dirty="0">
                <a:solidFill>
                  <a:srgbClr val="000000"/>
                </a:solidFill>
                <a:effectLst/>
                <a:latin typeface="Courier New" panose="02070309020205020404" pitchFamily="49" charset="0"/>
              </a:rPr>
              <a:t>DELIMITER </a:t>
            </a:r>
            <a:r>
              <a:rPr lang="en-IN" sz="1800" b="0" i="0" dirty="0">
                <a:effectLst/>
                <a:latin typeface="Courier New" panose="02070309020205020404" pitchFamily="49" charset="0"/>
              </a:rPr>
              <a:t>$CREATE</a:t>
            </a:r>
            <a:r>
              <a:rPr lang="en-IN" sz="1800" b="0" i="0" dirty="0">
                <a:solidFill>
                  <a:srgbClr val="000000"/>
                </a:solidFill>
                <a:effectLst/>
                <a:latin typeface="Courier New" panose="02070309020205020404" pitchFamily="49" charset="0"/>
              </a:rPr>
              <a:t> </a:t>
            </a:r>
            <a:r>
              <a:rPr lang="en-IN" sz="1800" b="0" i="0" dirty="0">
                <a:effectLst/>
                <a:latin typeface="Courier New" panose="02070309020205020404" pitchFamily="49" charset="0"/>
              </a:rPr>
              <a:t>TRIGGER</a:t>
            </a:r>
            <a:r>
              <a:rPr lang="en-IN" sz="1800" b="0" i="0" dirty="0">
                <a:solidFill>
                  <a:srgbClr val="000000"/>
                </a:solidFill>
                <a:effectLst/>
                <a:latin typeface="Courier New" panose="02070309020205020404" pitchFamily="49" charset="0"/>
              </a:rPr>
              <a:t> </a:t>
            </a:r>
            <a:r>
              <a:rPr lang="en-IN" sz="1800" b="0" i="0" dirty="0">
                <a:effectLst/>
                <a:latin typeface="Courier New" panose="02070309020205020404" pitchFamily="49" charset="0"/>
              </a:rPr>
              <a:t>fan</a:t>
            </a:r>
            <a:r>
              <a:rPr lang="en-IN" sz="1800" b="0" i="0" dirty="0">
                <a:solidFill>
                  <a:srgbClr val="000000"/>
                </a:solidFill>
                <a:effectLst/>
                <a:latin typeface="Courier New" panose="02070309020205020404" pitchFamily="49" charset="0"/>
              </a:rPr>
              <a:t> </a:t>
            </a:r>
            <a:r>
              <a:rPr lang="en-IN" sz="1800" b="0" i="0" dirty="0">
                <a:effectLst/>
                <a:latin typeface="Courier New" panose="02070309020205020404" pitchFamily="49" charset="0"/>
              </a:rPr>
              <a:t>after</a:t>
            </a:r>
            <a:br>
              <a:rPr lang="en-IN" sz="1800" dirty="0"/>
            </a:br>
            <a:r>
              <a:rPr lang="en-IN" sz="1800" b="0" i="0" dirty="0">
                <a:effectLst/>
                <a:latin typeface="Courier New" panose="02070309020205020404" pitchFamily="49" charset="0"/>
              </a:rPr>
              <a:t>INSERT</a:t>
            </a:r>
            <a:br>
              <a:rPr lang="en-IN" sz="1800" dirty="0"/>
            </a:br>
            <a:r>
              <a:rPr lang="en-IN" sz="1800" b="0" i="0" dirty="0">
                <a:effectLst/>
                <a:latin typeface="Courier New" panose="02070309020205020404" pitchFamily="49" charset="0"/>
              </a:rPr>
              <a:t>ON</a:t>
            </a:r>
            <a:r>
              <a:rPr lang="en-IN" sz="1800" b="0" i="0" dirty="0">
                <a:solidFill>
                  <a:srgbClr val="000000"/>
                </a:solidFill>
                <a:effectLst/>
                <a:latin typeface="Courier New" panose="02070309020205020404" pitchFamily="49" charset="0"/>
              </a:rPr>
              <a:t> </a:t>
            </a:r>
            <a:r>
              <a:rPr lang="en-IN" sz="1800" b="0" i="0" dirty="0" err="1">
                <a:effectLst/>
                <a:latin typeface="Courier New" panose="02070309020205020404" pitchFamily="49" charset="0"/>
              </a:rPr>
              <a:t>t_transaction</a:t>
            </a:r>
            <a:r>
              <a:rPr lang="en-IN" sz="1800" b="0" i="0" dirty="0">
                <a:solidFill>
                  <a:srgbClr val="000000"/>
                </a:solidFill>
                <a:effectLst/>
                <a:latin typeface="Courier New" panose="02070309020205020404" pitchFamily="49" charset="0"/>
              </a:rPr>
              <a:t> </a:t>
            </a:r>
            <a:r>
              <a:rPr lang="en-IN" sz="1800" b="0" i="0" dirty="0">
                <a:effectLst/>
                <a:latin typeface="Courier New" panose="02070309020205020404" pitchFamily="49" charset="0"/>
              </a:rPr>
              <a:t>FOR</a:t>
            </a:r>
            <a:r>
              <a:rPr lang="en-IN" sz="1800" b="0" i="0" dirty="0">
                <a:solidFill>
                  <a:srgbClr val="000000"/>
                </a:solidFill>
                <a:effectLst/>
                <a:latin typeface="Courier New" panose="02070309020205020404" pitchFamily="49" charset="0"/>
              </a:rPr>
              <a:t> </a:t>
            </a:r>
            <a:r>
              <a:rPr lang="en-IN" sz="1800" b="0" i="0" dirty="0">
                <a:effectLst/>
                <a:latin typeface="Courier New" panose="02070309020205020404" pitchFamily="49" charset="0"/>
              </a:rPr>
              <a:t>each</a:t>
            </a:r>
            <a:r>
              <a:rPr lang="en-IN" sz="1800" b="0" i="0" dirty="0">
                <a:solidFill>
                  <a:srgbClr val="000000"/>
                </a:solidFill>
                <a:effectLst/>
                <a:latin typeface="Courier New" panose="02070309020205020404" pitchFamily="49" charset="0"/>
              </a:rPr>
              <a:t> </a:t>
            </a:r>
            <a:r>
              <a:rPr lang="en-IN" sz="1800" b="0" i="0" dirty="0">
                <a:effectLst/>
                <a:latin typeface="Courier New" panose="02070309020205020404" pitchFamily="49" charset="0"/>
              </a:rPr>
              <a:t>row</a:t>
            </a:r>
            <a:r>
              <a:rPr lang="en-IN" sz="1800" b="0" i="0" dirty="0">
                <a:solidFill>
                  <a:srgbClr val="000000"/>
                </a:solidFill>
                <a:effectLst/>
                <a:latin typeface="Courier New" panose="02070309020205020404" pitchFamily="49" charset="0"/>
              </a:rPr>
              <a:t> </a:t>
            </a:r>
            <a:r>
              <a:rPr lang="en-IN" sz="1800" b="0" i="0" dirty="0">
                <a:effectLst/>
                <a:latin typeface="Courier New" panose="02070309020205020404" pitchFamily="49" charset="0"/>
              </a:rPr>
              <a:t>BEGINUPDATE</a:t>
            </a:r>
            <a:r>
              <a:rPr lang="en-IN" sz="1800" b="0" i="0" dirty="0">
                <a:solidFill>
                  <a:srgbClr val="000000"/>
                </a:solidFill>
                <a:effectLst/>
                <a:latin typeface="Courier New" panose="02070309020205020404" pitchFamily="49" charset="0"/>
              </a:rPr>
              <a:t> </a:t>
            </a:r>
            <a:r>
              <a:rPr lang="en-IN" sz="1800" b="0" i="0" dirty="0">
                <a:effectLst/>
                <a:latin typeface="Courier New" panose="02070309020205020404" pitchFamily="49" charset="0"/>
              </a:rPr>
              <a:t>account</a:t>
            </a:r>
            <a:br>
              <a:rPr lang="en-IN" sz="1800" dirty="0"/>
            </a:br>
            <a:r>
              <a:rPr lang="en-IN" sz="1800" b="0" i="0" dirty="0">
                <a:effectLst/>
                <a:latin typeface="Courier New" panose="02070309020205020404" pitchFamily="49" charset="0"/>
              </a:rPr>
              <a:t>SET</a:t>
            </a:r>
            <a:r>
              <a:rPr lang="en-IN" sz="1800" b="0" i="0" dirty="0">
                <a:solidFill>
                  <a:srgbClr val="000000"/>
                </a:solidFill>
                <a:effectLst/>
                <a:latin typeface="Courier New" panose="02070309020205020404" pitchFamily="49" charset="0"/>
              </a:rPr>
              <a:t>    </a:t>
            </a:r>
            <a:r>
              <a:rPr lang="en-IN" sz="1800" b="0" i="0" dirty="0" err="1">
                <a:effectLst/>
                <a:latin typeface="Courier New" panose="02070309020205020404" pitchFamily="49" charset="0"/>
              </a:rPr>
              <a:t>account.curbal</a:t>
            </a:r>
            <a:r>
              <a:rPr lang="en-IN" sz="1800" b="0" i="0" dirty="0">
                <a:effectLst/>
                <a:latin typeface="Courier New" panose="02070309020205020404" pitchFamily="49" charset="0"/>
              </a:rPr>
              <a:t>=</a:t>
            </a:r>
            <a:r>
              <a:rPr lang="en-IN" sz="1800" b="0" i="0" dirty="0" err="1">
                <a:effectLst/>
                <a:latin typeface="Courier New" panose="02070309020205020404" pitchFamily="49" charset="0"/>
              </a:rPr>
              <a:t>account.curbal+new.amount</a:t>
            </a:r>
            <a:br>
              <a:rPr lang="en-IN" sz="1800" dirty="0"/>
            </a:br>
            <a:r>
              <a:rPr lang="en-IN" sz="1800" b="0" i="0" dirty="0">
                <a:effectLst/>
                <a:latin typeface="Courier New" panose="02070309020205020404" pitchFamily="49" charset="0"/>
              </a:rPr>
              <a:t>WHERE</a:t>
            </a:r>
            <a:r>
              <a:rPr lang="en-IN" sz="1800" b="0" i="0" dirty="0">
                <a:solidFill>
                  <a:srgbClr val="000000"/>
                </a:solidFill>
                <a:effectLst/>
                <a:latin typeface="Courier New" panose="02070309020205020404" pitchFamily="49" charset="0"/>
              </a:rPr>
              <a:t>  </a:t>
            </a:r>
            <a:r>
              <a:rPr lang="en-IN" sz="1800" b="0" i="0" dirty="0" err="1">
                <a:effectLst/>
                <a:latin typeface="Courier New" panose="02070309020205020404" pitchFamily="49" charset="0"/>
              </a:rPr>
              <a:t>account.custid</a:t>
            </a:r>
            <a:r>
              <a:rPr lang="en-IN" sz="1800" b="0" i="0" dirty="0">
                <a:effectLst/>
                <a:latin typeface="Courier New" panose="02070309020205020404" pitchFamily="49" charset="0"/>
              </a:rPr>
              <a:t>=</a:t>
            </a:r>
            <a:r>
              <a:rPr lang="en-IN" sz="1800" b="0" i="0" dirty="0" err="1">
                <a:effectLst/>
                <a:latin typeface="Courier New" panose="02070309020205020404" pitchFamily="49" charset="0"/>
              </a:rPr>
              <a:t>new.custid</a:t>
            </a:r>
            <a:br>
              <a:rPr lang="en-IN" sz="1800" dirty="0"/>
            </a:br>
            <a:r>
              <a:rPr lang="en-IN" sz="1800" b="0" i="0" dirty="0">
                <a:effectLst/>
                <a:latin typeface="Courier New" panose="02070309020205020404" pitchFamily="49" charset="0"/>
              </a:rPr>
              <a:t>AND</a:t>
            </a:r>
            <a:r>
              <a:rPr lang="en-IN" sz="1800" b="0" i="0" dirty="0">
                <a:solidFill>
                  <a:srgbClr val="000000"/>
                </a:solidFill>
                <a:effectLst/>
                <a:latin typeface="Courier New" panose="02070309020205020404" pitchFamily="49" charset="0"/>
              </a:rPr>
              <a:t>    </a:t>
            </a:r>
            <a:r>
              <a:rPr lang="en-IN" sz="1800" b="0" i="0" dirty="0" err="1">
                <a:effectLst/>
                <a:latin typeface="Courier New" panose="02070309020205020404" pitchFamily="49" charset="0"/>
              </a:rPr>
              <a:t>new.tot</a:t>
            </a:r>
            <a:r>
              <a:rPr lang="en-IN" sz="1800" b="0" i="0" dirty="0">
                <a:effectLst/>
                <a:latin typeface="Courier New" panose="02070309020205020404" pitchFamily="49" charset="0"/>
              </a:rPr>
              <a:t>='</a:t>
            </a:r>
            <a:r>
              <a:rPr lang="en-IN" sz="1800" b="0" i="0" dirty="0" err="1">
                <a:effectLst/>
                <a:latin typeface="Courier New" panose="02070309020205020404" pitchFamily="49" charset="0"/>
              </a:rPr>
              <a:t>deposit';UPDATE</a:t>
            </a:r>
            <a:r>
              <a:rPr lang="en-IN" sz="1800" b="0" i="0" dirty="0">
                <a:solidFill>
                  <a:srgbClr val="000000"/>
                </a:solidFill>
                <a:effectLst/>
                <a:latin typeface="Courier New" panose="02070309020205020404" pitchFamily="49" charset="0"/>
              </a:rPr>
              <a:t> </a:t>
            </a:r>
            <a:r>
              <a:rPr lang="en-IN" sz="1800" b="0" i="0" dirty="0">
                <a:effectLst/>
                <a:latin typeface="Courier New" panose="02070309020205020404" pitchFamily="49" charset="0"/>
              </a:rPr>
              <a:t>account</a:t>
            </a:r>
            <a:br>
              <a:rPr lang="en-IN" sz="1800" dirty="0"/>
            </a:br>
            <a:r>
              <a:rPr lang="en-IN" sz="1800" b="0" i="0" dirty="0">
                <a:effectLst/>
                <a:latin typeface="Courier New" panose="02070309020205020404" pitchFamily="49" charset="0"/>
              </a:rPr>
              <a:t>SET</a:t>
            </a:r>
            <a:r>
              <a:rPr lang="en-IN" sz="1800" b="0" i="0" dirty="0">
                <a:solidFill>
                  <a:srgbClr val="000000"/>
                </a:solidFill>
                <a:effectLst/>
                <a:latin typeface="Courier New" panose="02070309020205020404" pitchFamily="49" charset="0"/>
              </a:rPr>
              <a:t>    </a:t>
            </a:r>
            <a:r>
              <a:rPr lang="en-IN" sz="1800" b="0" i="0" dirty="0" err="1">
                <a:effectLst/>
                <a:latin typeface="Courier New" panose="02070309020205020404" pitchFamily="49" charset="0"/>
              </a:rPr>
              <a:t>account.curbal</a:t>
            </a:r>
            <a:r>
              <a:rPr lang="en-IN" sz="1800" b="0" i="0" dirty="0">
                <a:effectLst/>
                <a:latin typeface="Courier New" panose="02070309020205020404" pitchFamily="49" charset="0"/>
              </a:rPr>
              <a:t>=</a:t>
            </a:r>
            <a:r>
              <a:rPr lang="en-IN" sz="1800" b="0" i="0" dirty="0" err="1">
                <a:effectLst/>
                <a:latin typeface="Courier New" panose="02070309020205020404" pitchFamily="49" charset="0"/>
              </a:rPr>
              <a:t>account.curbal-new.amount</a:t>
            </a:r>
            <a:br>
              <a:rPr lang="en-IN" sz="1800" dirty="0"/>
            </a:br>
            <a:r>
              <a:rPr lang="en-IN" sz="1800" b="0" i="0" dirty="0">
                <a:effectLst/>
                <a:latin typeface="Courier New" panose="02070309020205020404" pitchFamily="49" charset="0"/>
              </a:rPr>
              <a:t>WHERE</a:t>
            </a:r>
            <a:r>
              <a:rPr lang="en-IN" sz="1800" b="0" i="0" dirty="0">
                <a:solidFill>
                  <a:srgbClr val="000000"/>
                </a:solidFill>
                <a:effectLst/>
                <a:latin typeface="Courier New" panose="02070309020205020404" pitchFamily="49" charset="0"/>
              </a:rPr>
              <a:t>  </a:t>
            </a:r>
            <a:r>
              <a:rPr lang="en-IN" sz="1800" b="0" i="0" dirty="0" err="1">
                <a:effectLst/>
                <a:latin typeface="Courier New" panose="02070309020205020404" pitchFamily="49" charset="0"/>
              </a:rPr>
              <a:t>account.custid</a:t>
            </a:r>
            <a:r>
              <a:rPr lang="en-IN" sz="1800" b="0" i="0" dirty="0">
                <a:effectLst/>
                <a:latin typeface="Courier New" panose="02070309020205020404" pitchFamily="49" charset="0"/>
              </a:rPr>
              <a:t>=</a:t>
            </a:r>
            <a:r>
              <a:rPr lang="en-IN" sz="1800" b="0" i="0" dirty="0" err="1">
                <a:effectLst/>
                <a:latin typeface="Courier New" panose="02070309020205020404" pitchFamily="49" charset="0"/>
              </a:rPr>
              <a:t>new.custid</a:t>
            </a:r>
            <a:br>
              <a:rPr lang="en-IN" sz="1800" dirty="0"/>
            </a:br>
            <a:r>
              <a:rPr lang="en-IN" sz="1800" b="0" i="0" dirty="0">
                <a:effectLst/>
                <a:latin typeface="Courier New" panose="02070309020205020404" pitchFamily="49" charset="0"/>
              </a:rPr>
              <a:t>AND</a:t>
            </a:r>
            <a:r>
              <a:rPr lang="en-IN" sz="1800" b="0" i="0" dirty="0">
                <a:solidFill>
                  <a:srgbClr val="000000"/>
                </a:solidFill>
                <a:effectLst/>
                <a:latin typeface="Courier New" panose="02070309020205020404" pitchFamily="49" charset="0"/>
              </a:rPr>
              <a:t>    </a:t>
            </a:r>
            <a:r>
              <a:rPr lang="en-IN" sz="1800" b="0" i="0" dirty="0" err="1">
                <a:effectLst/>
                <a:latin typeface="Courier New" panose="02070309020205020404" pitchFamily="49" charset="0"/>
              </a:rPr>
              <a:t>new.tot</a:t>
            </a:r>
            <a:r>
              <a:rPr lang="en-IN" sz="1800" b="0" i="0" dirty="0">
                <a:effectLst/>
                <a:latin typeface="Courier New" panose="02070309020205020404" pitchFamily="49" charset="0"/>
              </a:rPr>
              <a:t>='</a:t>
            </a:r>
            <a:r>
              <a:rPr lang="en-IN" sz="1800" b="0" i="0" dirty="0" err="1">
                <a:effectLst/>
                <a:latin typeface="Courier New" panose="02070309020205020404" pitchFamily="49" charset="0"/>
              </a:rPr>
              <a:t>withdraw';</a:t>
            </a:r>
            <a:r>
              <a:rPr lang="en-IN" sz="1800" b="0" i="0" dirty="0" err="1">
                <a:solidFill>
                  <a:srgbClr val="000000"/>
                </a:solidFill>
                <a:effectLst/>
                <a:latin typeface="Courier New" panose="02070309020205020404" pitchFamily="49" charset="0"/>
              </a:rPr>
              <a:t>END</a:t>
            </a:r>
            <a:br>
              <a:rPr lang="en-IN" sz="1800" dirty="0"/>
            </a:br>
            <a:r>
              <a:rPr lang="en-IN" sz="1800" b="0" i="0" dirty="0">
                <a:effectLst/>
                <a:latin typeface="Courier New" panose="02070309020205020404" pitchFamily="49" charset="0"/>
              </a:rPr>
              <a:t>$</a:t>
            </a:r>
            <a:r>
              <a:rPr lang="en-IN" sz="1800" b="0" i="0" dirty="0">
                <a:solidFill>
                  <a:srgbClr val="000000"/>
                </a:solidFill>
                <a:effectLst/>
                <a:latin typeface="Courier New" panose="02070309020205020404" pitchFamily="49" charset="0"/>
              </a:rPr>
              <a:t> </a:t>
            </a:r>
            <a:r>
              <a:rPr lang="en-IN" sz="1800" b="0" i="0" dirty="0">
                <a:effectLst/>
                <a:latin typeface="Courier New" panose="02070309020205020404" pitchFamily="49" charset="0"/>
              </a:rPr>
              <a:t>delimiter</a:t>
            </a:r>
            <a:r>
              <a:rPr lang="en-IN" sz="1800" b="0" i="0" dirty="0">
                <a:solidFill>
                  <a:srgbClr val="000000"/>
                </a:solidFill>
                <a:effectLst/>
                <a:latin typeface="Courier New" panose="02070309020205020404" pitchFamily="49" charset="0"/>
              </a:rPr>
              <a:t> </a:t>
            </a:r>
            <a:r>
              <a:rPr lang="en-IN" sz="1800" b="0" i="0" dirty="0">
                <a:effectLst/>
                <a:latin typeface="Courier New" panose="02070309020205020404" pitchFamily="49" charset="0"/>
              </a:rPr>
              <a:t>;</a:t>
            </a:r>
            <a:endParaRPr lang="en-US" sz="1800" dirty="0"/>
          </a:p>
          <a:p>
            <a:pPr marL="0" indent="0">
              <a:buNone/>
            </a:pPr>
            <a:r>
              <a:rPr lang="en-US" b="1" dirty="0">
                <a:solidFill>
                  <a:schemeClr val="bg1"/>
                </a:solidFill>
                <a:highlight>
                  <a:srgbClr val="C0C0C0"/>
                </a:highlight>
              </a:rPr>
              <a:t>18. b. Insert values in transaction table to show trigger success</a:t>
            </a:r>
          </a:p>
          <a:p>
            <a:pPr marL="0" indent="0">
              <a:buNone/>
            </a:pPr>
            <a:r>
              <a:rPr lang="en-IN" sz="1800" b="0" i="0" dirty="0">
                <a:effectLst/>
                <a:latin typeface="Courier New" panose="02070309020205020404" pitchFamily="49" charset="0"/>
              </a:rPr>
              <a:t>INSERT</a:t>
            </a:r>
            <a:r>
              <a:rPr lang="en-IN" sz="1800" b="0" i="0" dirty="0">
                <a:solidFill>
                  <a:srgbClr val="000000"/>
                </a:solidFill>
                <a:effectLst/>
                <a:latin typeface="Courier New" panose="02070309020205020404" pitchFamily="49" charset="0"/>
              </a:rPr>
              <a:t> </a:t>
            </a:r>
            <a:r>
              <a:rPr lang="en-IN" sz="1800" b="0" i="0" dirty="0">
                <a:effectLst/>
                <a:latin typeface="Courier New" panose="02070309020205020404" pitchFamily="49" charset="0"/>
              </a:rPr>
              <a:t>INTO</a:t>
            </a:r>
            <a:r>
              <a:rPr lang="en-IN" sz="1800" b="0" i="0" dirty="0">
                <a:solidFill>
                  <a:srgbClr val="000000"/>
                </a:solidFill>
                <a:effectLst/>
                <a:latin typeface="Courier New" panose="02070309020205020404" pitchFamily="49" charset="0"/>
              </a:rPr>
              <a:t> </a:t>
            </a:r>
            <a:r>
              <a:rPr lang="en-IN" sz="1800" b="0" i="0" dirty="0" err="1">
                <a:effectLst/>
                <a:latin typeface="Courier New" panose="02070309020205020404" pitchFamily="49" charset="0"/>
              </a:rPr>
              <a:t>t_transaction</a:t>
            </a:r>
            <a:br>
              <a:rPr lang="en-IN" sz="1800" dirty="0"/>
            </a:br>
            <a:r>
              <a:rPr lang="en-IN" sz="1800" b="0" i="0" dirty="0">
                <a:effectLst/>
                <a:latin typeface="Courier New" panose="02070309020205020404" pitchFamily="49" charset="0"/>
              </a:rPr>
              <a:t>VALUES</a:t>
            </a:r>
            <a:r>
              <a:rPr lang="en-IN" sz="1800" b="0" i="0" dirty="0">
                <a:solidFill>
                  <a:srgbClr val="000000"/>
                </a:solidFill>
                <a:effectLst/>
                <a:latin typeface="Courier New" panose="02070309020205020404" pitchFamily="49" charset="0"/>
              </a:rPr>
              <a:t>      </a:t>
            </a:r>
            <a:r>
              <a:rPr lang="en-IN" sz="1800" b="0" i="0" dirty="0">
                <a:effectLst/>
                <a:latin typeface="Courier New" panose="02070309020205020404" pitchFamily="49" charset="0"/>
              </a:rPr>
              <a:t>(</a:t>
            </a:r>
            <a:r>
              <a:rPr lang="en-IN" sz="1800" b="0" i="0" dirty="0">
                <a:solidFill>
                  <a:srgbClr val="000000"/>
                </a:solidFill>
                <a:effectLst/>
                <a:latin typeface="Courier New" panose="02070309020205020404" pitchFamily="49" charset="0"/>
              </a:rPr>
              <a:t>11</a:t>
            </a:r>
            <a:r>
              <a:rPr lang="en-IN" sz="1800" b="0" i="0" dirty="0">
                <a:effectLst/>
                <a:latin typeface="Courier New" panose="02070309020205020404" pitchFamily="49" charset="0"/>
              </a:rPr>
              <a:t>,</a:t>
            </a:r>
            <a:r>
              <a:rPr lang="en-IN" sz="1800" b="0" i="0" dirty="0">
                <a:solidFill>
                  <a:srgbClr val="000000"/>
                </a:solidFill>
                <a:effectLst/>
                <a:latin typeface="Courier New" panose="02070309020205020404" pitchFamily="49" charset="0"/>
              </a:rPr>
              <a:t>1</a:t>
            </a:r>
            <a:r>
              <a:rPr lang="en-IN" sz="1800" b="0" i="0" dirty="0">
                <a:effectLst/>
                <a:latin typeface="Courier New" panose="02070309020205020404" pitchFamily="49" charset="0"/>
              </a:rPr>
              <a:t>,</a:t>
            </a:r>
            <a:r>
              <a:rPr lang="en-IN" sz="1800" b="0" i="0" dirty="0">
                <a:solidFill>
                  <a:srgbClr val="000000"/>
                </a:solidFill>
                <a:effectLst/>
                <a:latin typeface="Courier New" panose="02070309020205020404" pitchFamily="49" charset="0"/>
              </a:rPr>
              <a:t>1</a:t>
            </a:r>
            <a:r>
              <a:rPr lang="en-IN" sz="1800" b="0" i="0" dirty="0">
                <a:effectLst/>
                <a:latin typeface="Courier New" panose="02070309020205020404" pitchFamily="49" charset="0"/>
              </a:rPr>
              <a:t>,</a:t>
            </a:r>
            <a:r>
              <a:rPr lang="en-IN" sz="1800" b="0" i="0" dirty="0">
                <a:solidFill>
                  <a:srgbClr val="000000"/>
                </a:solidFill>
                <a:effectLst/>
                <a:latin typeface="Courier New" panose="02070309020205020404" pitchFamily="49" charset="0"/>
              </a:rPr>
              <a:t>1</a:t>
            </a:r>
            <a:r>
              <a:rPr lang="en-IN" sz="1800" b="0" i="0" dirty="0">
                <a:effectLst/>
                <a:latin typeface="Courier New" panose="02070309020205020404" pitchFamily="49" charset="0"/>
              </a:rPr>
              <a:t>,</a:t>
            </a:r>
            <a:r>
              <a:rPr lang="en-IN" sz="1800" b="0" i="0" dirty="0">
                <a:solidFill>
                  <a:srgbClr val="000000"/>
                </a:solidFill>
                <a:effectLst/>
                <a:latin typeface="Courier New" panose="02070309020205020404" pitchFamily="49" charset="0"/>
              </a:rPr>
              <a:t>1000</a:t>
            </a:r>
            <a:r>
              <a:rPr lang="en-IN" sz="1800" b="0" i="0" dirty="0">
                <a:effectLst/>
                <a:latin typeface="Courier New" panose="02070309020205020404" pitchFamily="49" charset="0"/>
              </a:rPr>
              <a:t>,'deposit',</a:t>
            </a:r>
            <a:r>
              <a:rPr lang="en-IN" sz="1800" b="1" i="0" dirty="0">
                <a:effectLst/>
                <a:latin typeface="Courier New" panose="02070309020205020404" pitchFamily="49" charset="0"/>
              </a:rPr>
              <a:t>CURRENT_DATE</a:t>
            </a:r>
            <a:r>
              <a:rPr lang="en-IN" sz="1800" b="0" i="0" dirty="0">
                <a:effectLst/>
                <a:latin typeface="Courier New" panose="02070309020205020404" pitchFamily="49" charset="0"/>
              </a:rPr>
              <a:t>(),</a:t>
            </a:r>
            <a:r>
              <a:rPr lang="en-IN" sz="1800" b="0" i="0" dirty="0">
                <a:solidFill>
                  <a:srgbClr val="000000"/>
                </a:solidFill>
                <a:effectLst/>
                <a:latin typeface="Courier New" panose="02070309020205020404" pitchFamily="49" charset="0"/>
              </a:rPr>
              <a:t>1</a:t>
            </a:r>
            <a:r>
              <a:rPr lang="en-IN" sz="1800" b="0" i="0" dirty="0">
                <a:effectLst/>
                <a:latin typeface="Courier New" panose="02070309020205020404" pitchFamily="49" charset="0"/>
              </a:rPr>
              <a:t>);</a:t>
            </a:r>
          </a:p>
          <a:p>
            <a:pPr marL="0" indent="0">
              <a:buNone/>
            </a:pPr>
            <a:r>
              <a:rPr lang="en-US" sz="1200" b="0" i="0" dirty="0">
                <a:effectLst/>
                <a:latin typeface="Courier New" panose="02070309020205020404" pitchFamily="49" charset="0"/>
              </a:rPr>
              <a:t>SELECT</a:t>
            </a:r>
            <a:r>
              <a:rPr lang="en-US" sz="1200" b="0" i="0" dirty="0">
                <a:solidFill>
                  <a:srgbClr val="000000"/>
                </a:solidFill>
                <a:effectLst/>
                <a:latin typeface="Courier New" panose="02070309020205020404" pitchFamily="49" charset="0"/>
              </a:rPr>
              <a:t> </a:t>
            </a:r>
            <a:r>
              <a:rPr lang="en-US" sz="1200" b="0" i="0" dirty="0">
                <a:effectLst/>
                <a:latin typeface="Courier New" panose="02070309020205020404" pitchFamily="49" charset="0"/>
              </a:rPr>
              <a:t>*</a:t>
            </a:r>
            <a:br>
              <a:rPr lang="en-US" sz="1200" dirty="0"/>
            </a:br>
            <a:r>
              <a:rPr lang="en-US" sz="1200" b="0" i="0" dirty="0">
                <a:effectLst/>
                <a:latin typeface="Courier New" panose="02070309020205020404" pitchFamily="49" charset="0"/>
              </a:rPr>
              <a:t>FROM</a:t>
            </a:r>
            <a:r>
              <a:rPr lang="en-US" sz="1200" b="0" i="0" dirty="0">
                <a:solidFill>
                  <a:srgbClr val="000000"/>
                </a:solidFill>
                <a:effectLst/>
                <a:latin typeface="Courier New" panose="02070309020205020404" pitchFamily="49" charset="0"/>
              </a:rPr>
              <a:t>   </a:t>
            </a:r>
            <a:r>
              <a:rPr lang="en-US" sz="1200" b="0" i="0" dirty="0">
                <a:effectLst/>
                <a:latin typeface="Courier New" panose="02070309020205020404" pitchFamily="49" charset="0"/>
              </a:rPr>
              <a:t>account;</a:t>
            </a:r>
            <a:br>
              <a:rPr lang="en-US" sz="1200" dirty="0"/>
            </a:br>
            <a:br>
              <a:rPr lang="en-US" sz="1200" dirty="0"/>
            </a:br>
            <a:r>
              <a:rPr lang="en-US" sz="1200" b="0" i="0" dirty="0">
                <a:effectLst/>
                <a:latin typeface="Courier New" panose="02070309020205020404" pitchFamily="49" charset="0"/>
              </a:rPr>
              <a:t>SELECT</a:t>
            </a:r>
            <a:r>
              <a:rPr lang="en-US" sz="1200" b="0" i="0" dirty="0">
                <a:solidFill>
                  <a:srgbClr val="000000"/>
                </a:solidFill>
                <a:effectLst/>
                <a:latin typeface="Courier New" panose="02070309020205020404" pitchFamily="49" charset="0"/>
              </a:rPr>
              <a:t> </a:t>
            </a:r>
            <a:r>
              <a:rPr lang="en-US" sz="1200" b="0" i="0" dirty="0">
                <a:effectLst/>
                <a:latin typeface="Courier New" panose="02070309020205020404" pitchFamily="49" charset="0"/>
              </a:rPr>
              <a:t>*</a:t>
            </a:r>
            <a:br>
              <a:rPr lang="en-US" sz="1200" dirty="0"/>
            </a:br>
            <a:r>
              <a:rPr lang="en-US" sz="1200" b="0" i="0" dirty="0">
                <a:effectLst/>
                <a:latin typeface="Courier New" panose="02070309020205020404" pitchFamily="49" charset="0"/>
              </a:rPr>
              <a:t>FROM</a:t>
            </a:r>
            <a:r>
              <a:rPr lang="en-US" sz="1200" b="0" i="0" dirty="0">
                <a:solidFill>
                  <a:srgbClr val="000000"/>
                </a:solidFill>
                <a:effectLst/>
                <a:latin typeface="Courier New" panose="02070309020205020404" pitchFamily="49" charset="0"/>
              </a:rPr>
              <a:t>   </a:t>
            </a:r>
            <a:r>
              <a:rPr lang="en-US" sz="1200" b="0" i="0" dirty="0" err="1">
                <a:effectLst/>
                <a:latin typeface="Courier New" panose="02070309020205020404" pitchFamily="49" charset="0"/>
              </a:rPr>
              <a:t>t_transaction</a:t>
            </a:r>
            <a:r>
              <a:rPr lang="en-US" sz="1200" b="0" i="0" dirty="0">
                <a:effectLst/>
                <a:latin typeface="Courier New" panose="02070309020205020404" pitchFamily="49" charset="0"/>
              </a:rPr>
              <a:t>;</a:t>
            </a:r>
            <a:r>
              <a:rPr lang="en-US" sz="1200" b="0" i="0" dirty="0">
                <a:solidFill>
                  <a:srgbClr val="000000"/>
                </a:solidFill>
                <a:effectLst/>
                <a:latin typeface="Courier New" panose="02070309020205020404" pitchFamily="49" charset="0"/>
              </a:rPr>
              <a:t> </a:t>
            </a:r>
            <a:br>
              <a:rPr lang="en-IN" sz="1800" dirty="0"/>
            </a:br>
            <a:br>
              <a:rPr lang="en-IN" sz="1800" dirty="0"/>
            </a:br>
            <a:r>
              <a:rPr lang="en-IN" sz="1800" b="0" i="0" dirty="0">
                <a:effectLst/>
                <a:latin typeface="Courier New" panose="02070309020205020404" pitchFamily="49" charset="0"/>
              </a:rPr>
              <a:t>INSERT</a:t>
            </a:r>
            <a:r>
              <a:rPr lang="en-IN" sz="1800" b="0" i="0" dirty="0">
                <a:solidFill>
                  <a:srgbClr val="000000"/>
                </a:solidFill>
                <a:effectLst/>
                <a:latin typeface="Courier New" panose="02070309020205020404" pitchFamily="49" charset="0"/>
              </a:rPr>
              <a:t> </a:t>
            </a:r>
            <a:r>
              <a:rPr lang="en-IN" sz="1800" b="0" i="0" dirty="0">
                <a:effectLst/>
                <a:latin typeface="Courier New" panose="02070309020205020404" pitchFamily="49" charset="0"/>
              </a:rPr>
              <a:t>INTO</a:t>
            </a:r>
            <a:r>
              <a:rPr lang="en-IN" sz="1800" b="0" i="0" dirty="0">
                <a:solidFill>
                  <a:srgbClr val="000000"/>
                </a:solidFill>
                <a:effectLst/>
                <a:latin typeface="Courier New" panose="02070309020205020404" pitchFamily="49" charset="0"/>
              </a:rPr>
              <a:t> </a:t>
            </a:r>
            <a:r>
              <a:rPr lang="en-IN" sz="1800" b="0" i="0" dirty="0" err="1">
                <a:effectLst/>
                <a:latin typeface="Courier New" panose="02070309020205020404" pitchFamily="49" charset="0"/>
              </a:rPr>
              <a:t>t_transaction</a:t>
            </a:r>
            <a:br>
              <a:rPr lang="en-IN" sz="1800" dirty="0"/>
            </a:br>
            <a:r>
              <a:rPr lang="en-IN" sz="1800" b="0" i="0" dirty="0">
                <a:effectLst/>
                <a:latin typeface="Courier New" panose="02070309020205020404" pitchFamily="49" charset="0"/>
              </a:rPr>
              <a:t>VALUES</a:t>
            </a:r>
            <a:r>
              <a:rPr lang="en-IN" sz="1800" b="0" i="0" dirty="0">
                <a:solidFill>
                  <a:srgbClr val="000000"/>
                </a:solidFill>
                <a:effectLst/>
                <a:latin typeface="Courier New" panose="02070309020205020404" pitchFamily="49" charset="0"/>
              </a:rPr>
              <a:t>      </a:t>
            </a:r>
            <a:r>
              <a:rPr lang="en-IN" sz="1800" b="0" i="0" dirty="0">
                <a:effectLst/>
                <a:latin typeface="Courier New" panose="02070309020205020404" pitchFamily="49" charset="0"/>
              </a:rPr>
              <a:t>(</a:t>
            </a:r>
            <a:r>
              <a:rPr lang="en-IN" sz="1800" b="0" i="0" dirty="0">
                <a:solidFill>
                  <a:srgbClr val="000000"/>
                </a:solidFill>
                <a:effectLst/>
                <a:latin typeface="Courier New" panose="02070309020205020404" pitchFamily="49" charset="0"/>
              </a:rPr>
              <a:t>12</a:t>
            </a:r>
            <a:r>
              <a:rPr lang="en-IN" sz="1800" b="0" i="0" dirty="0">
                <a:effectLst/>
                <a:latin typeface="Courier New" panose="02070309020205020404" pitchFamily="49" charset="0"/>
              </a:rPr>
              <a:t>,</a:t>
            </a:r>
            <a:r>
              <a:rPr lang="en-IN" sz="1800" b="0" i="0" dirty="0">
                <a:solidFill>
                  <a:srgbClr val="000000"/>
                </a:solidFill>
                <a:effectLst/>
                <a:latin typeface="Courier New" panose="02070309020205020404" pitchFamily="49" charset="0"/>
              </a:rPr>
              <a:t>2</a:t>
            </a:r>
            <a:r>
              <a:rPr lang="en-IN" sz="1800" b="0" i="0" dirty="0">
                <a:effectLst/>
                <a:latin typeface="Courier New" panose="02070309020205020404" pitchFamily="49" charset="0"/>
              </a:rPr>
              <a:t>,</a:t>
            </a:r>
            <a:r>
              <a:rPr lang="en-IN" sz="1800" b="0" i="0" dirty="0">
                <a:solidFill>
                  <a:srgbClr val="000000"/>
                </a:solidFill>
                <a:effectLst/>
                <a:latin typeface="Courier New" panose="02070309020205020404" pitchFamily="49" charset="0"/>
              </a:rPr>
              <a:t>2</a:t>
            </a:r>
            <a:r>
              <a:rPr lang="en-IN" sz="1800" b="0" i="0" dirty="0">
                <a:effectLst/>
                <a:latin typeface="Courier New" panose="02070309020205020404" pitchFamily="49" charset="0"/>
              </a:rPr>
              <a:t>,</a:t>
            </a:r>
            <a:r>
              <a:rPr lang="en-IN" sz="1800" b="0" i="0" dirty="0">
                <a:solidFill>
                  <a:srgbClr val="000000"/>
                </a:solidFill>
                <a:effectLst/>
                <a:latin typeface="Courier New" panose="02070309020205020404" pitchFamily="49" charset="0"/>
              </a:rPr>
              <a:t>2</a:t>
            </a:r>
            <a:r>
              <a:rPr lang="en-IN" sz="1800" b="0" i="0" dirty="0">
                <a:effectLst/>
                <a:latin typeface="Courier New" panose="02070309020205020404" pitchFamily="49" charset="0"/>
              </a:rPr>
              <a:t>,</a:t>
            </a:r>
            <a:r>
              <a:rPr lang="en-IN" sz="1800" b="0" i="0" dirty="0">
                <a:solidFill>
                  <a:srgbClr val="000000"/>
                </a:solidFill>
                <a:effectLst/>
                <a:latin typeface="Courier New" panose="02070309020205020404" pitchFamily="49" charset="0"/>
              </a:rPr>
              <a:t>1000</a:t>
            </a:r>
            <a:r>
              <a:rPr lang="en-IN" sz="1800" b="0" i="0" dirty="0">
                <a:effectLst/>
                <a:latin typeface="Courier New" panose="02070309020205020404" pitchFamily="49" charset="0"/>
              </a:rPr>
              <a:t>,'withdraw',</a:t>
            </a:r>
            <a:r>
              <a:rPr lang="en-IN" sz="1800" b="1" i="0" dirty="0">
                <a:effectLst/>
                <a:latin typeface="Courier New" panose="02070309020205020404" pitchFamily="49" charset="0"/>
              </a:rPr>
              <a:t>CURRENT_DATE</a:t>
            </a:r>
            <a:r>
              <a:rPr lang="en-IN" sz="1800" b="0" i="0" dirty="0">
                <a:effectLst/>
                <a:latin typeface="Courier New" panose="02070309020205020404" pitchFamily="49" charset="0"/>
              </a:rPr>
              <a:t>(),</a:t>
            </a:r>
            <a:r>
              <a:rPr lang="en-IN" sz="1800" b="0" i="0" dirty="0">
                <a:solidFill>
                  <a:srgbClr val="000000"/>
                </a:solidFill>
                <a:effectLst/>
                <a:latin typeface="Courier New" panose="02070309020205020404" pitchFamily="49" charset="0"/>
              </a:rPr>
              <a:t>1</a:t>
            </a:r>
            <a:r>
              <a:rPr lang="en-IN" sz="1800" b="0" i="0" dirty="0">
                <a:effectLst/>
                <a:latin typeface="Courier New" panose="02070309020205020404" pitchFamily="49" charset="0"/>
              </a:rPr>
              <a:t>);</a:t>
            </a:r>
            <a:br>
              <a:rPr lang="en-IN" sz="1800" dirty="0"/>
            </a:br>
            <a:br>
              <a:rPr lang="en-IN" sz="1800" dirty="0"/>
            </a:br>
            <a:r>
              <a:rPr lang="en-IN" sz="1800" b="0" i="0" dirty="0">
                <a:effectLst/>
                <a:latin typeface="Courier New" panose="02070309020205020404" pitchFamily="49" charset="0"/>
              </a:rPr>
              <a:t>INSERT</a:t>
            </a:r>
            <a:r>
              <a:rPr lang="en-IN" sz="1800" b="0" i="0" dirty="0">
                <a:solidFill>
                  <a:srgbClr val="000000"/>
                </a:solidFill>
                <a:effectLst/>
                <a:latin typeface="Courier New" panose="02070309020205020404" pitchFamily="49" charset="0"/>
              </a:rPr>
              <a:t> </a:t>
            </a:r>
            <a:r>
              <a:rPr lang="en-IN" sz="1800" b="0" i="0" dirty="0">
                <a:effectLst/>
                <a:latin typeface="Courier New" panose="02070309020205020404" pitchFamily="49" charset="0"/>
              </a:rPr>
              <a:t>INTO</a:t>
            </a:r>
            <a:r>
              <a:rPr lang="en-IN" sz="1800" b="0" i="0" dirty="0">
                <a:solidFill>
                  <a:srgbClr val="000000"/>
                </a:solidFill>
                <a:effectLst/>
                <a:latin typeface="Courier New" panose="02070309020205020404" pitchFamily="49" charset="0"/>
              </a:rPr>
              <a:t> </a:t>
            </a:r>
            <a:r>
              <a:rPr lang="en-IN" sz="1800" b="0" i="0" dirty="0" err="1">
                <a:effectLst/>
                <a:latin typeface="Courier New" panose="02070309020205020404" pitchFamily="49" charset="0"/>
              </a:rPr>
              <a:t>t_transaction</a:t>
            </a:r>
            <a:br>
              <a:rPr lang="en-IN" sz="1800" dirty="0"/>
            </a:br>
            <a:r>
              <a:rPr lang="en-IN" sz="1800" b="0" i="0" dirty="0">
                <a:effectLst/>
                <a:latin typeface="Courier New" panose="02070309020205020404" pitchFamily="49" charset="0"/>
              </a:rPr>
              <a:t>VALUES</a:t>
            </a:r>
            <a:r>
              <a:rPr lang="en-IN" sz="1800" b="0" i="0" dirty="0">
                <a:solidFill>
                  <a:srgbClr val="000000"/>
                </a:solidFill>
                <a:effectLst/>
                <a:latin typeface="Courier New" panose="02070309020205020404" pitchFamily="49" charset="0"/>
              </a:rPr>
              <a:t>      </a:t>
            </a:r>
            <a:r>
              <a:rPr lang="en-IN" sz="1800" b="0" i="0" dirty="0">
                <a:effectLst/>
                <a:latin typeface="Courier New" panose="02070309020205020404" pitchFamily="49" charset="0"/>
              </a:rPr>
              <a:t>(</a:t>
            </a:r>
            <a:r>
              <a:rPr lang="en-IN" sz="1800" b="0" i="0" dirty="0">
                <a:solidFill>
                  <a:srgbClr val="000000"/>
                </a:solidFill>
                <a:effectLst/>
                <a:latin typeface="Courier New" panose="02070309020205020404" pitchFamily="49" charset="0"/>
              </a:rPr>
              <a:t>13</a:t>
            </a:r>
            <a:r>
              <a:rPr lang="en-IN" sz="1800" b="0" i="0" dirty="0">
                <a:effectLst/>
                <a:latin typeface="Courier New" panose="02070309020205020404" pitchFamily="49" charset="0"/>
              </a:rPr>
              <a:t>,</a:t>
            </a:r>
            <a:r>
              <a:rPr lang="en-IN" sz="1800" b="0" i="0" dirty="0">
                <a:solidFill>
                  <a:srgbClr val="000000"/>
                </a:solidFill>
                <a:effectLst/>
                <a:latin typeface="Courier New" panose="02070309020205020404" pitchFamily="49" charset="0"/>
              </a:rPr>
              <a:t>2</a:t>
            </a:r>
            <a:r>
              <a:rPr lang="en-IN" sz="1800" b="0" i="0" dirty="0">
                <a:effectLst/>
                <a:latin typeface="Courier New" panose="02070309020205020404" pitchFamily="49" charset="0"/>
              </a:rPr>
              <a:t>,</a:t>
            </a:r>
            <a:r>
              <a:rPr lang="en-IN" sz="1800" b="0" i="0" dirty="0">
                <a:solidFill>
                  <a:srgbClr val="000000"/>
                </a:solidFill>
                <a:effectLst/>
                <a:latin typeface="Courier New" panose="02070309020205020404" pitchFamily="49" charset="0"/>
              </a:rPr>
              <a:t>2</a:t>
            </a:r>
            <a:r>
              <a:rPr lang="en-IN" sz="1800" b="0" i="0" dirty="0">
                <a:effectLst/>
                <a:latin typeface="Courier New" panose="02070309020205020404" pitchFamily="49" charset="0"/>
              </a:rPr>
              <a:t>,</a:t>
            </a:r>
            <a:r>
              <a:rPr lang="en-IN" sz="1800" b="0" i="0" dirty="0">
                <a:solidFill>
                  <a:srgbClr val="000000"/>
                </a:solidFill>
                <a:effectLst/>
                <a:latin typeface="Courier New" panose="02070309020205020404" pitchFamily="49" charset="0"/>
              </a:rPr>
              <a:t>2</a:t>
            </a:r>
            <a:r>
              <a:rPr lang="en-IN" sz="1800" b="0" i="0" dirty="0">
                <a:effectLst/>
                <a:latin typeface="Courier New" panose="02070309020205020404" pitchFamily="49" charset="0"/>
              </a:rPr>
              <a:t>,</a:t>
            </a:r>
            <a:r>
              <a:rPr lang="en-IN" sz="1800" b="0" i="0" dirty="0">
                <a:solidFill>
                  <a:srgbClr val="000000"/>
                </a:solidFill>
                <a:effectLst/>
                <a:latin typeface="Courier New" panose="02070309020205020404" pitchFamily="49" charset="0"/>
              </a:rPr>
              <a:t>700</a:t>
            </a:r>
            <a:r>
              <a:rPr lang="en-IN" sz="1800" b="0" i="0" dirty="0">
                <a:effectLst/>
                <a:latin typeface="Courier New" panose="02070309020205020404" pitchFamily="49" charset="0"/>
              </a:rPr>
              <a:t>,'deposit',</a:t>
            </a:r>
            <a:r>
              <a:rPr lang="en-IN" sz="1800" b="1" i="0" dirty="0">
                <a:effectLst/>
                <a:latin typeface="Courier New" panose="02070309020205020404" pitchFamily="49" charset="0"/>
              </a:rPr>
              <a:t>CURRENT_DATE</a:t>
            </a:r>
            <a:r>
              <a:rPr lang="en-IN" sz="1800" b="0" i="0" dirty="0">
                <a:effectLst/>
                <a:latin typeface="Courier New" panose="02070309020205020404" pitchFamily="49" charset="0"/>
              </a:rPr>
              <a:t>(),</a:t>
            </a:r>
            <a:r>
              <a:rPr lang="en-IN" sz="1800" b="0" i="0" dirty="0">
                <a:solidFill>
                  <a:srgbClr val="000000"/>
                </a:solidFill>
                <a:effectLst/>
                <a:latin typeface="Courier New" panose="02070309020205020404" pitchFamily="49" charset="0"/>
              </a:rPr>
              <a:t>1</a:t>
            </a:r>
            <a:r>
              <a:rPr lang="en-IN" sz="1800" b="0" i="0" dirty="0">
                <a:effectLst/>
                <a:latin typeface="Courier New" panose="02070309020205020404" pitchFamily="49" charset="0"/>
              </a:rPr>
              <a:t>);</a:t>
            </a:r>
            <a:r>
              <a:rPr lang="en-IN" sz="1800" b="0" i="0" dirty="0">
                <a:solidFill>
                  <a:srgbClr val="000000"/>
                </a:solidFill>
                <a:effectLst/>
                <a:latin typeface="Courier New" panose="02070309020205020404" pitchFamily="49" charset="0"/>
              </a:rPr>
              <a:t> </a:t>
            </a:r>
            <a:endParaRPr lang="en-IN" sz="2000" dirty="0"/>
          </a:p>
        </p:txBody>
      </p:sp>
    </p:spTree>
    <p:extLst>
      <p:ext uri="{BB962C8B-B14F-4D97-AF65-F5344CB8AC3E}">
        <p14:creationId xmlns:p14="http://schemas.microsoft.com/office/powerpoint/2010/main" val="2819130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3E79EE-62F7-DC40-590D-09ABFA4C8E9D}"/>
              </a:ext>
            </a:extLst>
          </p:cNvPr>
          <p:cNvSpPr>
            <a:spLocks noGrp="1"/>
          </p:cNvSpPr>
          <p:nvPr>
            <p:ph idx="1"/>
          </p:nvPr>
        </p:nvSpPr>
        <p:spPr>
          <a:xfrm>
            <a:off x="838200" y="1580225"/>
            <a:ext cx="10515600" cy="4596738"/>
          </a:xfrm>
        </p:spPr>
        <p:txBody>
          <a:bodyPr>
            <a:normAutofit fontScale="92500" lnSpcReduction="20000"/>
          </a:bodyPr>
          <a:lstStyle/>
          <a:p>
            <a:pPr marL="0" indent="0">
              <a:buNone/>
            </a:pPr>
            <a:r>
              <a:rPr lang="en-US" sz="2800" b="1" dirty="0">
                <a:solidFill>
                  <a:schemeClr val="bg1"/>
                </a:solidFill>
                <a:highlight>
                  <a:srgbClr val="C0C0C0"/>
                </a:highlight>
              </a:rPr>
              <a:t>19. Write a query to display the details of customer with second highest balance</a:t>
            </a:r>
          </a:p>
          <a:p>
            <a:pPr marL="0" indent="0">
              <a:buNone/>
            </a:pPr>
            <a:r>
              <a:rPr lang="en-US" b="0" i="0" dirty="0">
                <a:effectLst/>
                <a:latin typeface="Courier New" panose="02070309020205020404" pitchFamily="49" charset="0"/>
              </a:rPr>
              <a:t>SELECT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br>
              <a:rPr lang="en-US" dirty="0"/>
            </a:br>
            <a:r>
              <a:rPr lang="en-US" b="0" i="0" dirty="0">
                <a:effectLst/>
                <a:latin typeface="Courier New" panose="02070309020205020404" pitchFamily="49" charset="0"/>
              </a:rPr>
              <a:t>FROM</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(SELECT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1" i="0" dirty="0" err="1">
                <a:effectLst/>
                <a:latin typeface="Courier New" panose="02070309020205020404" pitchFamily="49" charset="0"/>
              </a:rPr>
              <a:t>Dense_rank</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OVER</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ORDER</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BY</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curbal</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DESC)</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AS</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rn</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FROM</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account)sub</a:t>
            </a:r>
            <a:br>
              <a:rPr lang="en-US" dirty="0"/>
            </a:br>
            <a:r>
              <a:rPr lang="en-US" b="0" i="0" dirty="0">
                <a:effectLst/>
                <a:latin typeface="Courier New" panose="02070309020205020404" pitchFamily="49" charset="0"/>
              </a:rPr>
              <a:t>WHERE</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rn</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2</a:t>
            </a:r>
            <a:r>
              <a:rPr lang="en-US" b="0" i="0" dirty="0">
                <a:effectLst/>
                <a:latin typeface="Courier New" panose="02070309020205020404" pitchFamily="49" charset="0"/>
              </a:rPr>
              <a:t>;</a:t>
            </a:r>
          </a:p>
          <a:p>
            <a:pPr marL="0" indent="0">
              <a:buNone/>
            </a:pPr>
            <a:endParaRPr lang="en-US" b="0" i="0" dirty="0">
              <a:effectLst/>
              <a:latin typeface="Courier New" panose="02070309020205020404" pitchFamily="49" charset="0"/>
            </a:endParaRPr>
          </a:p>
          <a:p>
            <a:pPr marL="0" indent="0">
              <a:buNone/>
            </a:pPr>
            <a:r>
              <a:rPr lang="en-US" dirty="0" err="1"/>
              <a:t>Dence</a:t>
            </a:r>
            <a:r>
              <a:rPr lang="en-US" dirty="0"/>
              <a:t> rank: </a:t>
            </a:r>
            <a:r>
              <a:rPr kumimoji="0" lang="en-US" altLang="en-US" sz="1800" b="0" i="0" u="none" strike="noStrike" cap="none" normalizeH="0" baseline="0" dirty="0">
                <a:ln>
                  <a:noFill/>
                </a:ln>
                <a:solidFill>
                  <a:srgbClr val="000000"/>
                </a:solidFill>
                <a:effectLst/>
              </a:rPr>
              <a:t>DENSE_RANK</a:t>
            </a:r>
            <a:r>
              <a:rPr kumimoji="0" lang="en-US" altLang="en-US" sz="1800" b="0" i="0" u="none" strike="noStrike" cap="none" normalizeH="0" baseline="0" dirty="0">
                <a:ln>
                  <a:noFill/>
                </a:ln>
                <a:solidFill>
                  <a:srgbClr val="222222"/>
                </a:solidFill>
                <a:effectLst/>
              </a:rPr>
              <a:t> computes the rank of a row in an ordered group of rows and returns the rank as a </a:t>
            </a:r>
            <a:r>
              <a:rPr kumimoji="0" lang="en-US" altLang="en-US" sz="1800" b="0" i="0" u="none" strike="noStrike" cap="none" normalizeH="0" baseline="0" dirty="0">
                <a:ln>
                  <a:noFill/>
                </a:ln>
                <a:solidFill>
                  <a:srgbClr val="000000"/>
                </a:solidFill>
                <a:effectLst/>
              </a:rPr>
              <a:t>NUMBER</a:t>
            </a:r>
            <a:r>
              <a:rPr kumimoji="0" lang="en-US" altLang="en-US" sz="1800" b="0" i="0" u="none" strike="noStrike" cap="none" normalizeH="0" baseline="0" dirty="0">
                <a:ln>
                  <a:noFill/>
                </a:ln>
                <a:solidFill>
                  <a:srgbClr val="222222"/>
                </a:solidFill>
                <a:effectLst/>
              </a:rPr>
              <a:t>. The ranks are consecutive integers beginning with 1. The largest rank value is the number of unique values returned by the query. Rank values are not skipped in the event of ties. Rows with equal values for the ranking criteria receive the same rank.</a:t>
            </a:r>
            <a:r>
              <a:rPr kumimoji="0" lang="en-US" altLang="en-US" sz="1800" b="0" i="0" u="none" strike="noStrike" cap="none" normalizeH="0" baseline="0" dirty="0">
                <a:ln>
                  <a:noFill/>
                </a:ln>
                <a:solidFill>
                  <a:schemeClr val="tx1"/>
                </a:solidFill>
                <a:effectLst/>
              </a:rPr>
              <a:t> </a:t>
            </a:r>
          </a:p>
          <a:p>
            <a:pPr marL="0" indent="0">
              <a:buNone/>
            </a:pPr>
            <a:br>
              <a:rPr lang="en-US" dirty="0"/>
            </a:br>
            <a:endParaRPr lang="en-IN" dirty="0"/>
          </a:p>
        </p:txBody>
      </p:sp>
      <p:sp>
        <p:nvSpPr>
          <p:cNvPr id="4" name="Rectangle 2">
            <a:extLst>
              <a:ext uri="{FF2B5EF4-FFF2-40B4-BE49-F238E27FC236}">
                <a16:creationId xmlns:a16="http://schemas.microsoft.com/office/drawing/2014/main" id="{4006BB79-6EB6-E60F-176F-9EEC1A8FD6B0}"/>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2667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3FAEC3-46F9-E672-C161-1E47C1B62D12}"/>
              </a:ext>
            </a:extLst>
          </p:cNvPr>
          <p:cNvSpPr>
            <a:spLocks noGrp="1"/>
          </p:cNvSpPr>
          <p:nvPr>
            <p:ph idx="1"/>
          </p:nvPr>
        </p:nvSpPr>
        <p:spPr>
          <a:xfrm>
            <a:off x="838200" y="666750"/>
            <a:ext cx="10515600" cy="5510213"/>
          </a:xfrm>
        </p:spPr>
        <p:txBody>
          <a:bodyPr>
            <a:normAutofit/>
          </a:bodyPr>
          <a:lstStyle/>
          <a:p>
            <a:pPr marL="0" indent="0">
              <a:buNone/>
            </a:pPr>
            <a:r>
              <a:rPr lang="en-IN" dirty="0">
                <a:solidFill>
                  <a:schemeClr val="bg1"/>
                </a:solidFill>
                <a:highlight>
                  <a:srgbClr val="C0C0C0"/>
                </a:highlight>
              </a:rPr>
              <a:t>20. </a:t>
            </a:r>
            <a:r>
              <a:rPr lang="en-US" dirty="0">
                <a:solidFill>
                  <a:schemeClr val="bg1"/>
                </a:solidFill>
                <a:highlight>
                  <a:srgbClr val="C0C0C0"/>
                </a:highlight>
              </a:rPr>
              <a:t>Take backup of the </a:t>
            </a:r>
            <a:r>
              <a:rPr lang="en-US" dirty="0" err="1">
                <a:solidFill>
                  <a:schemeClr val="bg1"/>
                </a:solidFill>
                <a:highlight>
                  <a:srgbClr val="C0C0C0"/>
                </a:highlight>
              </a:rPr>
              <a:t>databse</a:t>
            </a:r>
            <a:r>
              <a:rPr lang="en-US" dirty="0">
                <a:solidFill>
                  <a:schemeClr val="bg1"/>
                </a:solidFill>
                <a:highlight>
                  <a:srgbClr val="C0C0C0"/>
                </a:highlight>
              </a:rPr>
              <a:t> created in this case study</a:t>
            </a:r>
          </a:p>
          <a:p>
            <a:pPr marL="0" indent="0">
              <a:buNone/>
            </a:pPr>
            <a:r>
              <a:rPr lang="en-US" dirty="0">
                <a:solidFill>
                  <a:schemeClr val="bg1"/>
                </a:solidFill>
                <a:highlight>
                  <a:srgbClr val="C0C0C0"/>
                </a:highlight>
              </a:rPr>
              <a:t>#BACKUP DATABASE </a:t>
            </a:r>
            <a:r>
              <a:rPr lang="en-US" dirty="0" err="1">
                <a:solidFill>
                  <a:schemeClr val="bg1"/>
                </a:solidFill>
                <a:highlight>
                  <a:srgbClr val="C0C0C0"/>
                </a:highlight>
              </a:rPr>
              <a:t>bank#TO</a:t>
            </a:r>
            <a:r>
              <a:rPr lang="en-US" dirty="0">
                <a:solidFill>
                  <a:schemeClr val="bg1"/>
                </a:solidFill>
                <a:highlight>
                  <a:srgbClr val="C0C0C0"/>
                </a:highlight>
              </a:rPr>
              <a:t> DISK = 'E:\Great Lakes\DBMs project';#</a:t>
            </a:r>
            <a:r>
              <a:rPr lang="en-US" dirty="0" err="1">
                <a:solidFill>
                  <a:schemeClr val="bg1"/>
                </a:solidFill>
                <a:highlight>
                  <a:srgbClr val="C0C0C0"/>
                </a:highlight>
              </a:rPr>
              <a:t>mysqldump</a:t>
            </a:r>
            <a:r>
              <a:rPr lang="en-US" dirty="0">
                <a:solidFill>
                  <a:schemeClr val="bg1"/>
                </a:solidFill>
                <a:highlight>
                  <a:srgbClr val="C0C0C0"/>
                </a:highlight>
              </a:rPr>
              <a:t> -u [user name] –p [password] -h [host name] [options] [</a:t>
            </a:r>
            <a:r>
              <a:rPr lang="en-US" dirty="0" err="1">
                <a:solidFill>
                  <a:schemeClr val="bg1"/>
                </a:solidFill>
                <a:highlight>
                  <a:srgbClr val="C0C0C0"/>
                </a:highlight>
              </a:rPr>
              <a:t>database_name</a:t>
            </a:r>
            <a:r>
              <a:rPr lang="en-US" dirty="0">
                <a:solidFill>
                  <a:schemeClr val="bg1"/>
                </a:solidFill>
                <a:highlight>
                  <a:srgbClr val="C0C0C0"/>
                </a:highlight>
              </a:rPr>
              <a:t>] [</a:t>
            </a:r>
            <a:r>
              <a:rPr lang="en-US" dirty="0" err="1">
                <a:solidFill>
                  <a:schemeClr val="bg1"/>
                </a:solidFill>
                <a:highlight>
                  <a:srgbClr val="C0C0C0"/>
                </a:highlight>
              </a:rPr>
              <a:t>tablename</a:t>
            </a:r>
            <a:r>
              <a:rPr lang="en-US" dirty="0">
                <a:solidFill>
                  <a:schemeClr val="bg1"/>
                </a:solidFill>
                <a:highlight>
                  <a:srgbClr val="C0C0C0"/>
                </a:highlight>
              </a:rPr>
              <a:t>] &gt; [</a:t>
            </a:r>
            <a:r>
              <a:rPr lang="en-US" dirty="0" err="1">
                <a:solidFill>
                  <a:schemeClr val="bg1"/>
                </a:solidFill>
                <a:highlight>
                  <a:srgbClr val="C0C0C0"/>
                </a:highlight>
              </a:rPr>
              <a:t>dumpfilename.sql</a:t>
            </a:r>
            <a:r>
              <a:rPr lang="en-US" dirty="0">
                <a:solidFill>
                  <a:schemeClr val="bg1"/>
                </a:solidFill>
                <a:highlight>
                  <a:srgbClr val="C0C0C0"/>
                </a:highlight>
              </a:rPr>
              <a:t>]#`</a:t>
            </a:r>
          </a:p>
          <a:p>
            <a:pPr marL="0" indent="0">
              <a:buNone/>
            </a:pPr>
            <a:endParaRPr lang="en-US" dirty="0"/>
          </a:p>
          <a:p>
            <a:pPr marL="0" indent="0">
              <a:buNone/>
            </a:pPr>
            <a:r>
              <a:rPr lang="en-US" dirty="0"/>
              <a:t>Manually dumped the database onto disk</a:t>
            </a:r>
          </a:p>
          <a:p>
            <a:pPr marL="514350" indent="-514350">
              <a:buAutoNum type="arabicPeriod"/>
            </a:pPr>
            <a:r>
              <a:rPr lang="en-US" dirty="0"/>
              <a:t>Click on “Data Export” under the “Management” tab on the left sidebar</a:t>
            </a:r>
          </a:p>
          <a:p>
            <a:pPr marL="514350" indent="-514350">
              <a:buAutoNum type="arabicPeriod"/>
            </a:pPr>
            <a:r>
              <a:rPr lang="en-US" dirty="0"/>
              <a:t>You will get a list of available </a:t>
            </a:r>
            <a:r>
              <a:rPr lang="en-US" dirty="0" err="1"/>
              <a:t>databases.Click</a:t>
            </a:r>
            <a:r>
              <a:rPr lang="en-US" dirty="0"/>
              <a:t> on the checkbox next to the database you want to export.</a:t>
            </a:r>
          </a:p>
          <a:p>
            <a:pPr marL="514350" indent="-514350">
              <a:buAutoNum type="arabicPeriod"/>
            </a:pPr>
            <a:r>
              <a:rPr lang="en-US" dirty="0"/>
              <a:t>Choose the appropriate option under “Export Options.”</a:t>
            </a:r>
          </a:p>
          <a:p>
            <a:pPr marL="514350" indent="-514350">
              <a:buAutoNum type="arabicPeriod"/>
            </a:pPr>
            <a:r>
              <a:rPr lang="en-US" dirty="0"/>
              <a:t>Click on “Start </a:t>
            </a:r>
            <a:r>
              <a:rPr lang="en-US" dirty="0" err="1"/>
              <a:t>Export.”#You</a:t>
            </a:r>
            <a:r>
              <a:rPr lang="en-US" dirty="0"/>
              <a:t> can track the process through “Export Progress.”</a:t>
            </a:r>
            <a:endParaRPr lang="en-IN" dirty="0"/>
          </a:p>
        </p:txBody>
      </p:sp>
    </p:spTree>
    <p:extLst>
      <p:ext uri="{BB962C8B-B14F-4D97-AF65-F5344CB8AC3E}">
        <p14:creationId xmlns:p14="http://schemas.microsoft.com/office/powerpoint/2010/main" val="3532049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DEB8D-D7AF-128D-7CAB-F3FAB48DD894}"/>
              </a:ext>
            </a:extLst>
          </p:cNvPr>
          <p:cNvSpPr>
            <a:spLocks noGrp="1"/>
          </p:cNvSpPr>
          <p:nvPr>
            <p:ph type="title"/>
          </p:nvPr>
        </p:nvSpPr>
        <p:spPr>
          <a:xfrm>
            <a:off x="838200" y="365126"/>
            <a:ext cx="10515600" cy="577850"/>
          </a:xfrm>
        </p:spPr>
        <p:txBody>
          <a:bodyPr>
            <a:normAutofit fontScale="90000"/>
          </a:bodyPr>
          <a:lstStyle/>
          <a:p>
            <a:r>
              <a:rPr lang="en-IN" b="1" dirty="0"/>
              <a:t>Case Study 1: Retail Banking</a:t>
            </a:r>
          </a:p>
        </p:txBody>
      </p:sp>
      <p:sp>
        <p:nvSpPr>
          <p:cNvPr id="3" name="Content Placeholder 2">
            <a:extLst>
              <a:ext uri="{FF2B5EF4-FFF2-40B4-BE49-F238E27FC236}">
                <a16:creationId xmlns:a16="http://schemas.microsoft.com/office/drawing/2014/main" id="{0732D8C1-C18F-C331-22F0-D5990ABDCD7D}"/>
              </a:ext>
            </a:extLst>
          </p:cNvPr>
          <p:cNvSpPr>
            <a:spLocks noGrp="1"/>
          </p:cNvSpPr>
          <p:nvPr>
            <p:ph idx="1"/>
          </p:nvPr>
        </p:nvSpPr>
        <p:spPr>
          <a:xfrm>
            <a:off x="838200" y="1057275"/>
            <a:ext cx="10515600" cy="5119688"/>
          </a:xfrm>
        </p:spPr>
        <p:txBody>
          <a:bodyPr/>
          <a:lstStyle/>
          <a:p>
            <a:pPr marL="0" indent="0">
              <a:buNone/>
            </a:pPr>
            <a:r>
              <a:rPr lang="en-IN" sz="1800" b="1" dirty="0">
                <a:solidFill>
                  <a:schemeClr val="bg1"/>
                </a:solidFill>
                <a:effectLst/>
                <a:highlight>
                  <a:srgbClr val="C0C0C0"/>
                </a:highlight>
                <a:latin typeface="Calibri" panose="020F0502020204030204" pitchFamily="34" charset="0"/>
                <a:ea typeface="Calibri" panose="020F0502020204030204" pitchFamily="34" charset="0"/>
              </a:rPr>
              <a:t>The retail banking business model maintains records of Branch, Employees, Customers and Accounts as follows,</a:t>
            </a:r>
          </a:p>
        </p:txBody>
      </p:sp>
      <p:pic>
        <p:nvPicPr>
          <p:cNvPr id="4" name="image1.png">
            <a:extLst>
              <a:ext uri="{FF2B5EF4-FFF2-40B4-BE49-F238E27FC236}">
                <a16:creationId xmlns:a16="http://schemas.microsoft.com/office/drawing/2014/main" id="{593C9F9D-E407-C97E-9ADA-AF8B6EE05E27}"/>
              </a:ext>
            </a:extLst>
          </p:cNvPr>
          <p:cNvPicPr/>
          <p:nvPr/>
        </p:nvPicPr>
        <p:blipFill>
          <a:blip r:embed="rId2"/>
          <a:srcRect/>
          <a:stretch>
            <a:fillRect/>
          </a:stretch>
        </p:blipFill>
        <p:spPr>
          <a:xfrm>
            <a:off x="1109709" y="2139518"/>
            <a:ext cx="9215021" cy="4445434"/>
          </a:xfrm>
          <a:prstGeom prst="rect">
            <a:avLst/>
          </a:prstGeom>
          <a:ln/>
        </p:spPr>
      </p:pic>
    </p:spTree>
    <p:extLst>
      <p:ext uri="{BB962C8B-B14F-4D97-AF65-F5344CB8AC3E}">
        <p14:creationId xmlns:p14="http://schemas.microsoft.com/office/powerpoint/2010/main" val="498456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07778-D306-2C19-A8D0-9461A84C6A32}"/>
              </a:ext>
            </a:extLst>
          </p:cNvPr>
          <p:cNvSpPr>
            <a:spLocks noGrp="1"/>
          </p:cNvSpPr>
          <p:nvPr>
            <p:ph type="title"/>
          </p:nvPr>
        </p:nvSpPr>
        <p:spPr/>
        <p:txBody>
          <a:bodyPr/>
          <a:lstStyle/>
          <a:p>
            <a:r>
              <a:rPr lang="en-IN" dirty="0"/>
              <a:t>Case Study 2: Customer Case study</a:t>
            </a:r>
          </a:p>
        </p:txBody>
      </p:sp>
      <p:sp>
        <p:nvSpPr>
          <p:cNvPr id="3" name="Content Placeholder 2">
            <a:extLst>
              <a:ext uri="{FF2B5EF4-FFF2-40B4-BE49-F238E27FC236}">
                <a16:creationId xmlns:a16="http://schemas.microsoft.com/office/drawing/2014/main" id="{E3A6410D-730F-BD9B-27E6-C40C1B3D9F09}"/>
              </a:ext>
            </a:extLst>
          </p:cNvPr>
          <p:cNvSpPr>
            <a:spLocks noGrp="1"/>
          </p:cNvSpPr>
          <p:nvPr>
            <p:ph idx="1"/>
          </p:nvPr>
        </p:nvSpPr>
        <p:spPr>
          <a:xfrm>
            <a:off x="1125745" y="1278384"/>
            <a:ext cx="9940509" cy="4970015"/>
          </a:xfrm>
        </p:spPr>
        <p:txBody>
          <a:bodyPr/>
          <a:lstStyle/>
          <a:p>
            <a:pPr marL="0" indent="0">
              <a:lnSpc>
                <a:spcPct val="107000"/>
              </a:lnSpc>
              <a:spcAft>
                <a:spcPts val="800"/>
              </a:spcAft>
              <a:buNone/>
            </a:pPr>
            <a:r>
              <a:rPr lang="en-IN" sz="2400" b="1" dirty="0">
                <a:solidFill>
                  <a:srgbClr val="000000"/>
                </a:solidFill>
                <a:effectLst/>
                <a:highlight>
                  <a:srgbClr val="C0C0C0"/>
                </a:highlight>
                <a:latin typeface="Calibri" panose="020F0502020204030204" pitchFamily="34" charset="0"/>
                <a:ea typeface="Calibri" panose="020F0502020204030204" pitchFamily="34" charset="0"/>
              </a:rPr>
              <a:t>Create customer schema with commands given in case study document</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D65F4C8D-19AF-628F-E415-82A5620B21FC}"/>
              </a:ext>
            </a:extLst>
          </p:cNvPr>
          <p:cNvPicPr>
            <a:picLocks noChangeAspect="1"/>
          </p:cNvPicPr>
          <p:nvPr/>
        </p:nvPicPr>
        <p:blipFill>
          <a:blip r:embed="rId2"/>
          <a:stretch>
            <a:fillRect/>
          </a:stretch>
        </p:blipFill>
        <p:spPr>
          <a:xfrm>
            <a:off x="1238250" y="1988599"/>
            <a:ext cx="6076950" cy="4416683"/>
          </a:xfrm>
          <a:prstGeom prst="rect">
            <a:avLst/>
          </a:prstGeom>
        </p:spPr>
      </p:pic>
    </p:spTree>
    <p:extLst>
      <p:ext uri="{BB962C8B-B14F-4D97-AF65-F5344CB8AC3E}">
        <p14:creationId xmlns:p14="http://schemas.microsoft.com/office/powerpoint/2010/main" val="2465557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ADFEB-1FCA-6087-60D5-4BFDAC82F469}"/>
              </a:ext>
            </a:extLst>
          </p:cNvPr>
          <p:cNvSpPr>
            <a:spLocks noGrp="1"/>
          </p:cNvSpPr>
          <p:nvPr>
            <p:ph idx="1"/>
          </p:nvPr>
        </p:nvSpPr>
        <p:spPr>
          <a:xfrm>
            <a:off x="900344" y="1305017"/>
            <a:ext cx="10515600" cy="5440117"/>
          </a:xfrm>
        </p:spPr>
        <p:txBody>
          <a:bodyPr>
            <a:normAutofit fontScale="77500" lnSpcReduction="20000"/>
          </a:bodyPr>
          <a:lstStyle/>
          <a:p>
            <a:pPr marL="0" indent="0">
              <a:buNone/>
            </a:pPr>
            <a:r>
              <a:rPr lang="en-US" sz="3100" b="1" dirty="0">
                <a:solidFill>
                  <a:schemeClr val="bg1"/>
                </a:solidFill>
                <a:highlight>
                  <a:srgbClr val="C0C0C0"/>
                </a:highlight>
              </a:rPr>
              <a:t>1. Display the product details as per the following criteria and sort them in descending order of category:</a:t>
            </a:r>
          </a:p>
          <a:p>
            <a:pPr marL="514350" indent="-514350">
              <a:buAutoNum type="alphaLcPeriod"/>
            </a:pPr>
            <a:r>
              <a:rPr lang="en-US" sz="3100" b="1" dirty="0">
                <a:solidFill>
                  <a:schemeClr val="bg1"/>
                </a:solidFill>
                <a:highlight>
                  <a:srgbClr val="C0C0C0"/>
                </a:highlight>
              </a:rPr>
              <a:t>If the category is 2050, increase the price by 2000</a:t>
            </a:r>
          </a:p>
          <a:p>
            <a:pPr marL="514350" indent="-514350">
              <a:buAutoNum type="alphaLcPeriod"/>
            </a:pPr>
            <a:r>
              <a:rPr lang="en-US" sz="3100" b="1" dirty="0">
                <a:solidFill>
                  <a:schemeClr val="bg1"/>
                </a:solidFill>
                <a:highlight>
                  <a:srgbClr val="C0C0C0"/>
                </a:highlight>
              </a:rPr>
              <a:t>If the category is 2051, increase the price by 500</a:t>
            </a:r>
          </a:p>
          <a:p>
            <a:pPr marL="514350" indent="-514350">
              <a:buAutoNum type="alphaLcPeriod"/>
            </a:pPr>
            <a:r>
              <a:rPr lang="en-US" sz="3100" b="1" dirty="0">
                <a:solidFill>
                  <a:schemeClr val="bg1"/>
                </a:solidFill>
                <a:highlight>
                  <a:srgbClr val="C0C0C0"/>
                </a:highlight>
              </a:rPr>
              <a:t>If the category is 2052, increase the price by 600</a:t>
            </a:r>
          </a:p>
          <a:p>
            <a:pPr marL="0" indent="0">
              <a:buNone/>
            </a:pPr>
            <a:r>
              <a:rPr lang="en-US" b="0" i="0" dirty="0">
                <a:effectLst/>
                <a:latin typeface="Courier New" panose="02070309020205020404" pitchFamily="49" charset="0"/>
              </a:rPr>
              <a:t>SELECT</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product_desc</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product_class_code</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product_quantity_avail</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len</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width,</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height,</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weight,</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product_price</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CASE</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product_class_code</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WHEN</a:t>
            </a:r>
            <a:r>
              <a:rPr lang="en-US" b="0" i="0" dirty="0">
                <a:solidFill>
                  <a:srgbClr val="000000"/>
                </a:solidFill>
                <a:effectLst/>
                <a:latin typeface="Courier New" panose="02070309020205020404" pitchFamily="49" charset="0"/>
              </a:rPr>
              <a:t> 2050 </a:t>
            </a:r>
            <a:r>
              <a:rPr lang="en-US" b="0" i="0" dirty="0">
                <a:effectLst/>
                <a:latin typeface="Courier New" panose="02070309020205020404" pitchFamily="49" charset="0"/>
              </a:rPr>
              <a:t>THEN</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product_price</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2000 </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WHEN</a:t>
            </a:r>
            <a:r>
              <a:rPr lang="en-US" b="0" i="0" dirty="0">
                <a:solidFill>
                  <a:srgbClr val="000000"/>
                </a:solidFill>
                <a:effectLst/>
                <a:latin typeface="Courier New" panose="02070309020205020404" pitchFamily="49" charset="0"/>
              </a:rPr>
              <a:t> 2051 </a:t>
            </a:r>
            <a:r>
              <a:rPr lang="en-US" b="0" i="0" dirty="0">
                <a:effectLst/>
                <a:latin typeface="Courier New" panose="02070309020205020404" pitchFamily="49" charset="0"/>
              </a:rPr>
              <a:t>THEN</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product_price</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500 </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WHEN</a:t>
            </a:r>
            <a:r>
              <a:rPr lang="en-US" b="0" i="0" dirty="0">
                <a:solidFill>
                  <a:srgbClr val="000000"/>
                </a:solidFill>
                <a:effectLst/>
                <a:latin typeface="Courier New" panose="02070309020205020404" pitchFamily="49" charset="0"/>
              </a:rPr>
              <a:t> 2052 </a:t>
            </a:r>
            <a:r>
              <a:rPr lang="en-US" b="0" i="0" dirty="0">
                <a:effectLst/>
                <a:latin typeface="Courier New" panose="02070309020205020404" pitchFamily="49" charset="0"/>
              </a:rPr>
              <a:t>THEN</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product_price</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600 </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ELSE</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product_price</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END</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AS</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PRODUCT_PRICE</a:t>
            </a:r>
            <a:br>
              <a:rPr lang="en-US" dirty="0"/>
            </a:br>
            <a:r>
              <a:rPr lang="en-US" b="0" i="0" dirty="0">
                <a:effectLst/>
                <a:latin typeface="Courier New" panose="02070309020205020404" pitchFamily="49" charset="0"/>
              </a:rPr>
              <a:t>FROM</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product</a:t>
            </a:r>
            <a:br>
              <a:rPr lang="en-US" dirty="0"/>
            </a:br>
            <a:r>
              <a:rPr lang="en-US" b="0" i="0" dirty="0">
                <a:effectLst/>
                <a:latin typeface="Courier New" panose="02070309020205020404" pitchFamily="49" charset="0"/>
              </a:rPr>
              <a:t>ORDER</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BY</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product_class_code</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DESC;</a:t>
            </a:r>
            <a:endParaRPr lang="en-IN" dirty="0"/>
          </a:p>
        </p:txBody>
      </p:sp>
    </p:spTree>
    <p:extLst>
      <p:ext uri="{BB962C8B-B14F-4D97-AF65-F5344CB8AC3E}">
        <p14:creationId xmlns:p14="http://schemas.microsoft.com/office/powerpoint/2010/main" val="3514011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B6EE6-DB64-1FE7-43CE-BE58936CABCD}"/>
              </a:ext>
            </a:extLst>
          </p:cNvPr>
          <p:cNvSpPr>
            <a:spLocks noGrp="1"/>
          </p:cNvSpPr>
          <p:nvPr>
            <p:ph idx="1"/>
          </p:nvPr>
        </p:nvSpPr>
        <p:spPr>
          <a:xfrm>
            <a:off x="838200" y="1333500"/>
            <a:ext cx="10515600" cy="4843463"/>
          </a:xfrm>
        </p:spPr>
        <p:txBody>
          <a:bodyPr>
            <a:normAutofit fontScale="70000" lnSpcReduction="20000"/>
          </a:bodyPr>
          <a:lstStyle/>
          <a:p>
            <a:pPr>
              <a:buFont typeface="Wingdings" panose="05000000000000000000" pitchFamily="2" charset="2"/>
              <a:buChar char="Ø"/>
            </a:pPr>
            <a:r>
              <a:rPr lang="en-IN" sz="4700" b="1" dirty="0">
                <a:solidFill>
                  <a:schemeClr val="bg1"/>
                </a:solidFill>
                <a:highlight>
                  <a:srgbClr val="C0C0C0"/>
                </a:highlight>
              </a:rPr>
              <a:t>Explain Case expression and impact and use</a:t>
            </a:r>
          </a:p>
          <a:p>
            <a:pPr marL="0" indent="0">
              <a:buNone/>
            </a:pPr>
            <a:endParaRPr lang="en-IN" dirty="0"/>
          </a:p>
          <a:p>
            <a:pPr marL="0" indent="0">
              <a:buNone/>
            </a:pPr>
            <a:r>
              <a:rPr lang="en-IN" dirty="0"/>
              <a:t>The case expression goes through conditions and returns a value when the first condition is met(like an if-then-else statement)</a:t>
            </a:r>
          </a:p>
          <a:p>
            <a:pPr marL="0" indent="0">
              <a:buNone/>
            </a:pPr>
            <a:r>
              <a:rPr lang="en-IN" dirty="0"/>
              <a:t>So once the condition is true, it will stop reading and return the result. If no conditions are true, it returns the value in the ELSE clause</a:t>
            </a:r>
          </a:p>
          <a:p>
            <a:pPr marL="0" indent="0">
              <a:buNone/>
            </a:pPr>
            <a:r>
              <a:rPr lang="en-IN" dirty="0"/>
              <a:t>There are two types of CASE expressions they are simple and searched</a:t>
            </a:r>
          </a:p>
          <a:p>
            <a:pPr marL="0" indent="0">
              <a:buNone/>
            </a:pPr>
            <a:r>
              <a:rPr lang="en-US" b="1" dirty="0"/>
              <a:t>Syntax of a simple CASE expression:</a:t>
            </a:r>
          </a:p>
          <a:p>
            <a:pPr marL="0" indent="0">
              <a:buNone/>
            </a:pPr>
            <a:r>
              <a:rPr lang="en-US" dirty="0"/>
              <a:t>CASE &lt;</a:t>
            </a:r>
            <a:r>
              <a:rPr lang="en-US" dirty="0" err="1"/>
              <a:t>common_operand</a:t>
            </a:r>
            <a:r>
              <a:rPr lang="en-US" dirty="0"/>
              <a:t>&gt;    WHEN &lt;expression&gt; THEN &lt;result&gt;   [WHEN &lt;expression&gt; THEN &lt;result&gt;    . . .]        </a:t>
            </a:r>
          </a:p>
          <a:p>
            <a:pPr marL="0" indent="0">
              <a:buNone/>
            </a:pPr>
            <a:r>
              <a:rPr lang="en-US" dirty="0"/>
              <a:t>[ELSE &lt;result&gt;]</a:t>
            </a:r>
          </a:p>
          <a:p>
            <a:pPr marL="0" indent="0">
              <a:buNone/>
            </a:pPr>
            <a:r>
              <a:rPr lang="en-US" dirty="0"/>
              <a:t>END</a:t>
            </a:r>
          </a:p>
          <a:p>
            <a:pPr marL="0" indent="0">
              <a:buNone/>
            </a:pPr>
            <a:r>
              <a:rPr lang="en-US" b="1" dirty="0"/>
              <a:t>Syntax of a searched CASE expression:</a:t>
            </a:r>
          </a:p>
          <a:p>
            <a:pPr marL="0" indent="0">
              <a:buNone/>
            </a:pPr>
            <a:r>
              <a:rPr lang="en-US" dirty="0"/>
              <a:t>  WHEN &lt;condition&gt; THEN &lt;result&gt;  </a:t>
            </a:r>
          </a:p>
          <a:p>
            <a:pPr marL="0" indent="0">
              <a:buNone/>
            </a:pPr>
            <a:r>
              <a:rPr lang="en-US" dirty="0"/>
              <a:t> [WHEN &lt;condition&gt; THEN &lt;result&gt;    . . .]     </a:t>
            </a:r>
          </a:p>
          <a:p>
            <a:pPr marL="0" indent="0">
              <a:buNone/>
            </a:pPr>
            <a:r>
              <a:rPr lang="en-US" dirty="0"/>
              <a:t>   [ELSE &lt;result&gt;]</a:t>
            </a:r>
          </a:p>
          <a:p>
            <a:pPr marL="0" indent="0">
              <a:buNone/>
            </a:pPr>
            <a:r>
              <a:rPr lang="en-US" dirty="0"/>
              <a:t>END</a:t>
            </a:r>
            <a:endParaRPr lang="en-IN" dirty="0"/>
          </a:p>
        </p:txBody>
      </p:sp>
    </p:spTree>
    <p:extLst>
      <p:ext uri="{BB962C8B-B14F-4D97-AF65-F5344CB8AC3E}">
        <p14:creationId xmlns:p14="http://schemas.microsoft.com/office/powerpoint/2010/main" val="1841222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FC320-3485-76A5-54B5-97BC876B5448}"/>
              </a:ext>
            </a:extLst>
          </p:cNvPr>
          <p:cNvSpPr>
            <a:spLocks noGrp="1"/>
          </p:cNvSpPr>
          <p:nvPr>
            <p:ph idx="1"/>
          </p:nvPr>
        </p:nvSpPr>
        <p:spPr>
          <a:xfrm>
            <a:off x="580747" y="707231"/>
            <a:ext cx="10515600" cy="5443538"/>
          </a:xfrm>
        </p:spPr>
        <p:txBody>
          <a:bodyPr>
            <a:normAutofit/>
          </a:bodyPr>
          <a:lstStyle/>
          <a:p>
            <a:pPr marL="0" indent="0">
              <a:buNone/>
            </a:pPr>
            <a:r>
              <a:rPr lang="en-IN" b="1" dirty="0">
                <a:solidFill>
                  <a:schemeClr val="bg1"/>
                </a:solidFill>
                <a:highlight>
                  <a:srgbClr val="C0C0C0"/>
                </a:highlight>
              </a:rPr>
              <a:t>2. </a:t>
            </a:r>
            <a:r>
              <a:rPr lang="en-US" b="1" dirty="0">
                <a:solidFill>
                  <a:schemeClr val="bg1"/>
                </a:solidFill>
                <a:highlight>
                  <a:srgbClr val="C0C0C0"/>
                </a:highlight>
              </a:rPr>
              <a:t>List the product description, class description and price of all products which are shipped.</a:t>
            </a:r>
          </a:p>
          <a:p>
            <a:pPr marL="0" indent="0">
              <a:buNone/>
            </a:pPr>
            <a:r>
              <a:rPr lang="en-IN" b="0" i="0" dirty="0">
                <a:effectLst/>
                <a:latin typeface="Courier New" panose="02070309020205020404" pitchFamily="49" charset="0"/>
              </a:rPr>
              <a:t>SELECT</a:t>
            </a:r>
            <a:r>
              <a:rPr lang="en-IN" b="0" i="0" dirty="0">
                <a:solidFill>
                  <a:srgbClr val="000000"/>
                </a:solidFill>
                <a:effectLst/>
                <a:latin typeface="Courier New" panose="02070309020205020404" pitchFamily="49" charset="0"/>
              </a:rPr>
              <a:t> </a:t>
            </a:r>
            <a:r>
              <a:rPr lang="en-IN" b="0" i="0" dirty="0" err="1">
                <a:effectLst/>
                <a:latin typeface="Courier New" panose="02070309020205020404" pitchFamily="49" charset="0"/>
              </a:rPr>
              <a:t>p.product_id</a:t>
            </a:r>
            <a:r>
              <a:rPr lang="en-IN" b="0" i="0" dirty="0">
                <a:effectLst/>
                <a:latin typeface="Courier New" panose="02070309020205020404" pitchFamily="49" charset="0"/>
              </a:rPr>
              <a:t>,</a:t>
            </a:r>
            <a:br>
              <a:rPr lang="en-IN" dirty="0"/>
            </a:br>
            <a:r>
              <a:rPr lang="en-IN" b="0" i="0" dirty="0">
                <a:solidFill>
                  <a:srgbClr val="000000"/>
                </a:solidFill>
                <a:effectLst/>
                <a:latin typeface="Courier New" panose="02070309020205020404" pitchFamily="49" charset="0"/>
              </a:rPr>
              <a:t>       </a:t>
            </a:r>
            <a:r>
              <a:rPr lang="en-IN" b="0" i="0" dirty="0" err="1">
                <a:effectLst/>
                <a:latin typeface="Courier New" panose="02070309020205020404" pitchFamily="49" charset="0"/>
              </a:rPr>
              <a:t>p.product_desc</a:t>
            </a:r>
            <a:r>
              <a:rPr lang="en-IN" b="0" i="0" dirty="0">
                <a:effectLst/>
                <a:latin typeface="Courier New" panose="02070309020205020404" pitchFamily="49" charset="0"/>
              </a:rPr>
              <a:t>,</a:t>
            </a:r>
            <a:br>
              <a:rPr lang="en-IN" dirty="0"/>
            </a:br>
            <a:r>
              <a:rPr lang="en-IN" b="0" i="0" dirty="0">
                <a:solidFill>
                  <a:srgbClr val="000000"/>
                </a:solidFill>
                <a:effectLst/>
                <a:latin typeface="Courier New" panose="02070309020205020404" pitchFamily="49" charset="0"/>
              </a:rPr>
              <a:t>       </a:t>
            </a:r>
            <a:r>
              <a:rPr lang="en-IN" b="0" i="0" dirty="0" err="1">
                <a:effectLst/>
                <a:latin typeface="Courier New" panose="02070309020205020404" pitchFamily="49" charset="0"/>
              </a:rPr>
              <a:t>p.product_price</a:t>
            </a:r>
            <a:r>
              <a:rPr lang="en-IN" b="0" i="0" dirty="0">
                <a:effectLst/>
                <a:latin typeface="Courier New" panose="02070309020205020404" pitchFamily="49" charset="0"/>
              </a:rPr>
              <a:t>,</a:t>
            </a:r>
            <a:br>
              <a:rPr lang="en-IN" dirty="0"/>
            </a:br>
            <a:r>
              <a:rPr lang="en-IN" b="0" i="0" dirty="0">
                <a:solidFill>
                  <a:srgbClr val="000000"/>
                </a:solidFill>
                <a:effectLst/>
                <a:latin typeface="Courier New" panose="02070309020205020404" pitchFamily="49" charset="0"/>
              </a:rPr>
              <a:t>       </a:t>
            </a:r>
            <a:r>
              <a:rPr lang="en-IN" b="0" i="0" dirty="0" err="1">
                <a:effectLst/>
                <a:latin typeface="Courier New" panose="02070309020205020404" pitchFamily="49" charset="0"/>
              </a:rPr>
              <a:t>pc.product_class_desc</a:t>
            </a:r>
            <a:r>
              <a:rPr lang="en-IN" b="0" i="0" dirty="0">
                <a:effectLst/>
                <a:latin typeface="Courier New" panose="02070309020205020404" pitchFamily="49" charset="0"/>
              </a:rPr>
              <a:t>,</a:t>
            </a:r>
            <a:br>
              <a:rPr lang="en-IN" dirty="0"/>
            </a:br>
            <a:r>
              <a:rPr lang="en-IN" b="0" i="0" dirty="0">
                <a:solidFill>
                  <a:srgbClr val="000000"/>
                </a:solidFill>
                <a:effectLst/>
                <a:latin typeface="Courier New" panose="02070309020205020404" pitchFamily="49" charset="0"/>
              </a:rPr>
              <a:t>       </a:t>
            </a:r>
            <a:r>
              <a:rPr lang="en-IN" b="0" i="0" dirty="0" err="1">
                <a:effectLst/>
                <a:latin typeface="Courier New" panose="02070309020205020404" pitchFamily="49" charset="0"/>
              </a:rPr>
              <a:t>oh.order_status</a:t>
            </a:r>
            <a:br>
              <a:rPr lang="en-IN" dirty="0"/>
            </a:br>
            <a:r>
              <a:rPr lang="en-IN" b="0" i="0" dirty="0">
                <a:effectLst/>
                <a:latin typeface="Courier New" panose="02070309020205020404" pitchFamily="49" charset="0"/>
              </a:rPr>
              <a:t>FROM</a:t>
            </a:r>
            <a:r>
              <a:rPr lang="en-IN" b="0" i="0" dirty="0">
                <a:solidFill>
                  <a:srgbClr val="000000"/>
                </a:solidFill>
                <a:effectLst/>
                <a:latin typeface="Courier New" panose="02070309020205020404" pitchFamily="49" charset="0"/>
              </a:rPr>
              <a:t>   </a:t>
            </a:r>
            <a:r>
              <a:rPr lang="en-IN" b="0" i="0" dirty="0" err="1">
                <a:effectLst/>
                <a:latin typeface="Courier New" panose="02070309020205020404" pitchFamily="49" charset="0"/>
              </a:rPr>
              <a:t>product_class</a:t>
            </a: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pc</a:t>
            </a:r>
            <a:br>
              <a:rPr lang="en-IN" dirty="0"/>
            </a:b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JOIN</a:t>
            </a: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product</a:t>
            </a: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p</a:t>
            </a:r>
            <a:br>
              <a:rPr lang="en-IN" dirty="0"/>
            </a:b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ON</a:t>
            </a:r>
            <a:r>
              <a:rPr lang="en-IN" b="0" i="0" dirty="0">
                <a:solidFill>
                  <a:srgbClr val="000000"/>
                </a:solidFill>
                <a:effectLst/>
                <a:latin typeface="Courier New" panose="02070309020205020404" pitchFamily="49" charset="0"/>
              </a:rPr>
              <a:t> </a:t>
            </a:r>
            <a:r>
              <a:rPr lang="en-IN" b="0" i="0" dirty="0" err="1">
                <a:effectLst/>
                <a:latin typeface="Courier New" panose="02070309020205020404" pitchFamily="49" charset="0"/>
              </a:rPr>
              <a:t>pc.product_class_code</a:t>
            </a: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a:t>
            </a:r>
            <a:r>
              <a:rPr lang="en-IN" b="0" i="0" dirty="0">
                <a:solidFill>
                  <a:srgbClr val="000000"/>
                </a:solidFill>
                <a:effectLst/>
                <a:latin typeface="Courier New" panose="02070309020205020404" pitchFamily="49" charset="0"/>
              </a:rPr>
              <a:t> </a:t>
            </a:r>
            <a:r>
              <a:rPr lang="en-IN" b="0" i="0" dirty="0" err="1">
                <a:effectLst/>
                <a:latin typeface="Courier New" panose="02070309020205020404" pitchFamily="49" charset="0"/>
              </a:rPr>
              <a:t>p.product_class_code</a:t>
            </a:r>
            <a:br>
              <a:rPr lang="en-IN" dirty="0"/>
            </a:b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JOIN</a:t>
            </a:r>
            <a:r>
              <a:rPr lang="en-IN" b="0" i="0" dirty="0">
                <a:solidFill>
                  <a:srgbClr val="000000"/>
                </a:solidFill>
                <a:effectLst/>
                <a:latin typeface="Courier New" panose="02070309020205020404" pitchFamily="49" charset="0"/>
              </a:rPr>
              <a:t> </a:t>
            </a:r>
            <a:r>
              <a:rPr lang="en-IN" b="0" i="0" dirty="0" err="1">
                <a:effectLst/>
                <a:latin typeface="Courier New" panose="02070309020205020404" pitchFamily="49" charset="0"/>
              </a:rPr>
              <a:t>order_items</a:t>
            </a:r>
            <a:r>
              <a:rPr lang="en-IN" b="0" i="0" dirty="0">
                <a:solidFill>
                  <a:srgbClr val="000000"/>
                </a:solidFill>
                <a:effectLst/>
                <a:latin typeface="Courier New" panose="02070309020205020404" pitchFamily="49" charset="0"/>
              </a:rPr>
              <a:t> </a:t>
            </a:r>
            <a:r>
              <a:rPr lang="en-IN" b="0" i="0" dirty="0" err="1">
                <a:effectLst/>
                <a:latin typeface="Courier New" panose="02070309020205020404" pitchFamily="49" charset="0"/>
              </a:rPr>
              <a:t>ot</a:t>
            </a:r>
            <a:br>
              <a:rPr lang="en-IN" dirty="0"/>
            </a:b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ON</a:t>
            </a:r>
            <a:r>
              <a:rPr lang="en-IN" b="0" i="0" dirty="0">
                <a:solidFill>
                  <a:srgbClr val="000000"/>
                </a:solidFill>
                <a:effectLst/>
                <a:latin typeface="Courier New" panose="02070309020205020404" pitchFamily="49" charset="0"/>
              </a:rPr>
              <a:t> </a:t>
            </a:r>
            <a:r>
              <a:rPr lang="en-IN" b="0" i="0" dirty="0" err="1">
                <a:effectLst/>
                <a:latin typeface="Courier New" panose="02070309020205020404" pitchFamily="49" charset="0"/>
              </a:rPr>
              <a:t>p.product_id</a:t>
            </a: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a:t>
            </a:r>
            <a:r>
              <a:rPr lang="en-IN" b="0" i="0" dirty="0">
                <a:solidFill>
                  <a:srgbClr val="000000"/>
                </a:solidFill>
                <a:effectLst/>
                <a:latin typeface="Courier New" panose="02070309020205020404" pitchFamily="49" charset="0"/>
              </a:rPr>
              <a:t> </a:t>
            </a:r>
            <a:r>
              <a:rPr lang="en-IN" b="0" i="0" dirty="0" err="1">
                <a:effectLst/>
                <a:latin typeface="Courier New" panose="02070309020205020404" pitchFamily="49" charset="0"/>
              </a:rPr>
              <a:t>ot.product_id</a:t>
            </a:r>
            <a:br>
              <a:rPr lang="en-IN" dirty="0"/>
            </a:b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JOIN</a:t>
            </a:r>
            <a:r>
              <a:rPr lang="en-IN" b="0" i="0" dirty="0">
                <a:solidFill>
                  <a:srgbClr val="000000"/>
                </a:solidFill>
                <a:effectLst/>
                <a:latin typeface="Courier New" panose="02070309020205020404" pitchFamily="49" charset="0"/>
              </a:rPr>
              <a:t> </a:t>
            </a:r>
            <a:r>
              <a:rPr lang="en-IN" b="0" i="0" dirty="0" err="1">
                <a:effectLst/>
                <a:latin typeface="Courier New" panose="02070309020205020404" pitchFamily="49" charset="0"/>
              </a:rPr>
              <a:t>order_header</a:t>
            </a: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oh</a:t>
            </a:r>
            <a:br>
              <a:rPr lang="en-IN" dirty="0"/>
            </a:b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ON</a:t>
            </a:r>
            <a:r>
              <a:rPr lang="en-IN" b="0" i="0" dirty="0">
                <a:solidFill>
                  <a:srgbClr val="000000"/>
                </a:solidFill>
                <a:effectLst/>
                <a:latin typeface="Courier New" panose="02070309020205020404" pitchFamily="49" charset="0"/>
              </a:rPr>
              <a:t> </a:t>
            </a:r>
            <a:r>
              <a:rPr lang="en-IN" b="0" i="0" dirty="0" err="1">
                <a:effectLst/>
                <a:latin typeface="Courier New" panose="02070309020205020404" pitchFamily="49" charset="0"/>
              </a:rPr>
              <a:t>ot.order_id</a:t>
            </a: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a:t>
            </a:r>
            <a:r>
              <a:rPr lang="en-IN" b="0" i="0" dirty="0">
                <a:solidFill>
                  <a:srgbClr val="000000"/>
                </a:solidFill>
                <a:effectLst/>
                <a:latin typeface="Courier New" panose="02070309020205020404" pitchFamily="49" charset="0"/>
              </a:rPr>
              <a:t> </a:t>
            </a:r>
            <a:r>
              <a:rPr lang="en-IN" b="0" i="0" dirty="0" err="1">
                <a:effectLst/>
                <a:latin typeface="Courier New" panose="02070309020205020404" pitchFamily="49" charset="0"/>
              </a:rPr>
              <a:t>oh.order_id</a:t>
            </a:r>
            <a:br>
              <a:rPr lang="en-IN" dirty="0"/>
            </a:br>
            <a:r>
              <a:rPr lang="en-IN" b="0" i="0" dirty="0">
                <a:effectLst/>
                <a:latin typeface="Courier New" panose="02070309020205020404" pitchFamily="49" charset="0"/>
              </a:rPr>
              <a:t>WHERE</a:t>
            </a:r>
            <a:r>
              <a:rPr lang="en-IN" b="0" i="0" dirty="0">
                <a:solidFill>
                  <a:srgbClr val="000000"/>
                </a:solidFill>
                <a:effectLst/>
                <a:latin typeface="Courier New" panose="02070309020205020404" pitchFamily="49" charset="0"/>
              </a:rPr>
              <a:t>  </a:t>
            </a:r>
            <a:r>
              <a:rPr lang="en-IN" b="0" i="0" dirty="0" err="1">
                <a:effectLst/>
                <a:latin typeface="Courier New" panose="02070309020205020404" pitchFamily="49" charset="0"/>
              </a:rPr>
              <a:t>order_status</a:t>
            </a: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a:t>
            </a: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"shipped";</a:t>
            </a:r>
            <a:r>
              <a:rPr lang="en-IN" b="0" i="0" dirty="0">
                <a:solidFill>
                  <a:srgbClr val="000000"/>
                </a:solidFill>
                <a:effectLst/>
                <a:latin typeface="Courier New" panose="02070309020205020404" pitchFamily="49" charset="0"/>
              </a:rPr>
              <a:t> </a:t>
            </a:r>
            <a:endParaRPr lang="en-IN" dirty="0"/>
          </a:p>
        </p:txBody>
      </p:sp>
    </p:spTree>
    <p:extLst>
      <p:ext uri="{BB962C8B-B14F-4D97-AF65-F5344CB8AC3E}">
        <p14:creationId xmlns:p14="http://schemas.microsoft.com/office/powerpoint/2010/main" val="806452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32B4-6807-A968-B2A7-5D81DA6F4AF8}"/>
              </a:ext>
            </a:extLst>
          </p:cNvPr>
          <p:cNvSpPr>
            <a:spLocks noGrp="1"/>
          </p:cNvSpPr>
          <p:nvPr>
            <p:ph type="title"/>
          </p:nvPr>
        </p:nvSpPr>
        <p:spPr/>
        <p:txBody>
          <a:bodyPr>
            <a:normAutofit/>
          </a:bodyPr>
          <a:lstStyle/>
          <a:p>
            <a:br>
              <a:rPr lang="en-IN" dirty="0"/>
            </a:br>
            <a:endParaRPr lang="en-IN" dirty="0"/>
          </a:p>
        </p:txBody>
      </p:sp>
      <p:sp>
        <p:nvSpPr>
          <p:cNvPr id="3" name="Content Placeholder 2">
            <a:extLst>
              <a:ext uri="{FF2B5EF4-FFF2-40B4-BE49-F238E27FC236}">
                <a16:creationId xmlns:a16="http://schemas.microsoft.com/office/drawing/2014/main" id="{EB980116-32CE-3B8B-90E1-A5D6845A1D37}"/>
              </a:ext>
            </a:extLst>
          </p:cNvPr>
          <p:cNvSpPr>
            <a:spLocks noGrp="1"/>
          </p:cNvSpPr>
          <p:nvPr>
            <p:ph idx="1"/>
          </p:nvPr>
        </p:nvSpPr>
        <p:spPr>
          <a:xfrm>
            <a:off x="838200" y="1367161"/>
            <a:ext cx="10773792" cy="4830724"/>
          </a:xfrm>
        </p:spPr>
        <p:txBody>
          <a:bodyPr>
            <a:normAutofit fontScale="92500" lnSpcReduction="10000"/>
          </a:bodyPr>
          <a:lstStyle/>
          <a:p>
            <a:pPr>
              <a:buFont typeface="Wingdings" panose="05000000000000000000" pitchFamily="2" charset="2"/>
              <a:buChar char="Ø"/>
            </a:pPr>
            <a:r>
              <a:rPr lang="en-IN" sz="2600" b="1" dirty="0">
                <a:solidFill>
                  <a:schemeClr val="bg1"/>
                </a:solidFill>
                <a:highlight>
                  <a:srgbClr val="C0C0C0"/>
                </a:highlight>
              </a:rPr>
              <a:t>Define join and explain the </a:t>
            </a:r>
            <a:r>
              <a:rPr lang="en-IN" sz="2600" b="1" dirty="0" err="1">
                <a:solidFill>
                  <a:schemeClr val="bg1"/>
                </a:solidFill>
                <a:highlight>
                  <a:srgbClr val="C0C0C0"/>
                </a:highlight>
              </a:rPr>
              <a:t>scenExplainario</a:t>
            </a:r>
            <a:r>
              <a:rPr lang="en-IN" sz="2600" b="1" dirty="0">
                <a:solidFill>
                  <a:schemeClr val="bg1"/>
                </a:solidFill>
                <a:highlight>
                  <a:srgbClr val="C0C0C0"/>
                </a:highlight>
              </a:rPr>
              <a:t> how it is working in q2.</a:t>
            </a:r>
          </a:p>
          <a:p>
            <a:pPr marL="0" indent="0">
              <a:buNone/>
            </a:pPr>
            <a:endParaRPr lang="en-IN" sz="2000" dirty="0"/>
          </a:p>
          <a:p>
            <a:pPr marL="0" indent="0">
              <a:buNone/>
            </a:pPr>
            <a:r>
              <a:rPr lang="en-IN" sz="2000" dirty="0"/>
              <a:t>A join is a SQL operation performed to establish a connection between two or more database tables based on matching columns, </a:t>
            </a:r>
            <a:r>
              <a:rPr lang="en-IN" sz="2000" dirty="0" err="1"/>
              <a:t>therby</a:t>
            </a:r>
            <a:r>
              <a:rPr lang="en-IN" sz="2000" dirty="0"/>
              <a:t> creating a relationship between the tables. Most complex queries in an SQL database management system involve join commands</a:t>
            </a:r>
          </a:p>
          <a:p>
            <a:pPr marL="0" indent="0">
              <a:buNone/>
            </a:pPr>
            <a:endParaRPr lang="en-IN" sz="2000" dirty="0"/>
          </a:p>
          <a:p>
            <a:pPr marL="0" indent="0">
              <a:buNone/>
            </a:pPr>
            <a:r>
              <a:rPr lang="en-IN" sz="2000" b="0" i="0" dirty="0" err="1">
                <a:effectLst/>
                <a:latin typeface="Courier New" panose="02070309020205020404" pitchFamily="49" charset="0"/>
              </a:rPr>
              <a:t>product_class_code</a:t>
            </a:r>
            <a:r>
              <a:rPr lang="en-IN" sz="2000" b="0" i="0" dirty="0">
                <a:effectLst/>
                <a:latin typeface="Courier New" panose="02070309020205020404" pitchFamily="49" charset="0"/>
              </a:rPr>
              <a:t> attribute used to bind</a:t>
            </a:r>
            <a:r>
              <a:rPr lang="en-IN" sz="2000" b="0" i="0" dirty="0">
                <a:solidFill>
                  <a:srgbClr val="000000"/>
                </a:solidFill>
                <a:effectLst/>
                <a:latin typeface="Courier New" panose="02070309020205020404" pitchFamily="49" charset="0"/>
              </a:rPr>
              <a:t> </a:t>
            </a:r>
            <a:r>
              <a:rPr lang="en-IN" sz="2000" b="0" i="0" dirty="0" err="1">
                <a:effectLst/>
                <a:latin typeface="Courier New" panose="02070309020205020404" pitchFamily="49" charset="0"/>
              </a:rPr>
              <a:t>product_class</a:t>
            </a:r>
            <a:r>
              <a:rPr lang="en-IN" sz="2000" b="0" i="0" dirty="0">
                <a:solidFill>
                  <a:srgbClr val="000000"/>
                </a:solidFill>
                <a:effectLst/>
                <a:latin typeface="Courier New" panose="02070309020205020404" pitchFamily="49" charset="0"/>
              </a:rPr>
              <a:t> </a:t>
            </a:r>
            <a:r>
              <a:rPr lang="en-IN" sz="2000" dirty="0">
                <a:solidFill>
                  <a:srgbClr val="000000"/>
                </a:solidFill>
                <a:latin typeface="Courier New" panose="02070309020205020404" pitchFamily="49" charset="0"/>
              </a:rPr>
              <a:t>table and </a:t>
            </a:r>
            <a:r>
              <a:rPr lang="en-IN" sz="2000" b="0" i="0" dirty="0">
                <a:effectLst/>
                <a:latin typeface="Courier New" panose="02070309020205020404" pitchFamily="49" charset="0"/>
              </a:rPr>
              <a:t>product</a:t>
            </a:r>
            <a:r>
              <a:rPr lang="en-IN" sz="2000" b="0" i="0" dirty="0">
                <a:solidFill>
                  <a:srgbClr val="000000"/>
                </a:solidFill>
                <a:effectLst/>
                <a:latin typeface="Courier New" panose="02070309020205020404" pitchFamily="49" charset="0"/>
              </a:rPr>
              <a:t> </a:t>
            </a:r>
            <a:r>
              <a:rPr lang="en-IN" sz="2000" dirty="0">
                <a:solidFill>
                  <a:srgbClr val="000000"/>
                </a:solidFill>
                <a:latin typeface="Courier New" panose="02070309020205020404" pitchFamily="49" charset="0"/>
              </a:rPr>
              <a:t>table</a:t>
            </a:r>
          </a:p>
          <a:p>
            <a:pPr marL="0" indent="0">
              <a:buNone/>
            </a:pPr>
            <a:r>
              <a:rPr lang="en-IN" sz="2000" b="0" i="0" dirty="0">
                <a:effectLst/>
                <a:latin typeface="Courier New" panose="02070309020205020404" pitchFamily="49" charset="0"/>
              </a:rPr>
              <a:t>product</a:t>
            </a:r>
            <a:r>
              <a:rPr lang="en-IN" sz="2000" b="0" i="0" dirty="0">
                <a:solidFill>
                  <a:srgbClr val="000000"/>
                </a:solidFill>
                <a:effectLst/>
                <a:latin typeface="Courier New" panose="02070309020205020404" pitchFamily="49" charset="0"/>
              </a:rPr>
              <a:t> </a:t>
            </a:r>
            <a:r>
              <a:rPr lang="en-IN" sz="2000" dirty="0">
                <a:solidFill>
                  <a:srgbClr val="000000"/>
                </a:solidFill>
                <a:latin typeface="Courier New" panose="02070309020205020404" pitchFamily="49" charset="0"/>
              </a:rPr>
              <a:t>table </a:t>
            </a:r>
            <a:r>
              <a:rPr lang="en-IN" sz="2000" b="0" i="0" dirty="0">
                <a:effectLst/>
                <a:latin typeface="Courier New" panose="02070309020205020404" pitchFamily="49" charset="0"/>
              </a:rPr>
              <a:t>JOIN</a:t>
            </a:r>
            <a:r>
              <a:rPr lang="en-IN" sz="2000" b="0" i="0" dirty="0">
                <a:solidFill>
                  <a:srgbClr val="000000"/>
                </a:solidFill>
                <a:effectLst/>
                <a:latin typeface="Courier New" panose="02070309020205020404" pitchFamily="49" charset="0"/>
              </a:rPr>
              <a:t> </a:t>
            </a:r>
            <a:r>
              <a:rPr lang="en-IN" sz="2000" b="0" i="0" dirty="0" err="1">
                <a:effectLst/>
                <a:latin typeface="Courier New" panose="02070309020205020404" pitchFamily="49" charset="0"/>
              </a:rPr>
              <a:t>order_items</a:t>
            </a:r>
            <a:r>
              <a:rPr lang="en-IN" sz="2000" b="0" i="0" dirty="0">
                <a:effectLst/>
                <a:latin typeface="Courier New" panose="02070309020205020404" pitchFamily="49" charset="0"/>
              </a:rPr>
              <a:t> </a:t>
            </a:r>
            <a:r>
              <a:rPr lang="en-IN" sz="2000" b="0" i="0" dirty="0" err="1">
                <a:effectLst/>
                <a:latin typeface="Courier New" panose="02070309020205020404" pitchFamily="49" charset="0"/>
              </a:rPr>
              <a:t>product_id</a:t>
            </a:r>
            <a:br>
              <a:rPr lang="en-IN" sz="2000" dirty="0"/>
            </a:br>
            <a:endParaRPr lang="en-IN" sz="2000" dirty="0">
              <a:solidFill>
                <a:srgbClr val="000000"/>
              </a:solidFill>
              <a:latin typeface="Courier New" panose="02070309020205020404" pitchFamily="49" charset="0"/>
            </a:endParaRPr>
          </a:p>
          <a:p>
            <a:pPr marL="0" indent="0">
              <a:buNone/>
            </a:pPr>
            <a:r>
              <a:rPr lang="en-IN" sz="2000" b="0" i="0" dirty="0">
                <a:effectLst/>
                <a:latin typeface="Courier New" panose="02070309020205020404" pitchFamily="49" charset="0"/>
              </a:rPr>
              <a:t>JOIN</a:t>
            </a:r>
            <a:r>
              <a:rPr lang="en-IN" sz="2000" b="0" i="0" dirty="0">
                <a:solidFill>
                  <a:srgbClr val="000000"/>
                </a:solidFill>
                <a:effectLst/>
                <a:latin typeface="Courier New" panose="02070309020205020404" pitchFamily="49" charset="0"/>
              </a:rPr>
              <a:t> </a:t>
            </a:r>
            <a:r>
              <a:rPr lang="en-IN" sz="2000" b="0" i="0" dirty="0" err="1">
                <a:effectLst/>
                <a:latin typeface="Courier New" panose="02070309020205020404" pitchFamily="49" charset="0"/>
              </a:rPr>
              <a:t>order_header</a:t>
            </a:r>
            <a:r>
              <a:rPr lang="en-IN" sz="2000" b="0" i="0" dirty="0">
                <a:solidFill>
                  <a:srgbClr val="000000"/>
                </a:solidFill>
                <a:effectLst/>
                <a:latin typeface="Courier New" panose="02070309020205020404" pitchFamily="49" charset="0"/>
              </a:rPr>
              <a:t> </a:t>
            </a:r>
            <a:r>
              <a:rPr lang="en-IN" sz="2000" b="0" i="0" dirty="0" err="1">
                <a:effectLst/>
                <a:latin typeface="Courier New" panose="02070309020205020404" pitchFamily="49" charset="0"/>
              </a:rPr>
              <a:t>order_id</a:t>
            </a:r>
            <a:br>
              <a:rPr lang="en-IN" sz="2000" dirty="0"/>
            </a:br>
            <a:br>
              <a:rPr lang="en-IN" sz="2000" dirty="0"/>
            </a:br>
            <a:endParaRPr lang="en-IN" sz="2000" dirty="0"/>
          </a:p>
          <a:p>
            <a:pPr marL="0" indent="0">
              <a:buNone/>
            </a:pPr>
            <a:endParaRPr lang="en-IN" dirty="0"/>
          </a:p>
        </p:txBody>
      </p:sp>
    </p:spTree>
    <p:extLst>
      <p:ext uri="{BB962C8B-B14F-4D97-AF65-F5344CB8AC3E}">
        <p14:creationId xmlns:p14="http://schemas.microsoft.com/office/powerpoint/2010/main" val="563649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E04648-D0A6-00EB-FA9E-6D6313E5A2DF}"/>
              </a:ext>
            </a:extLst>
          </p:cNvPr>
          <p:cNvSpPr>
            <a:spLocks noGrp="1"/>
          </p:cNvSpPr>
          <p:nvPr>
            <p:ph idx="1"/>
          </p:nvPr>
        </p:nvSpPr>
        <p:spPr>
          <a:xfrm>
            <a:off x="403193" y="145372"/>
            <a:ext cx="10515600" cy="6567255"/>
          </a:xfrm>
        </p:spPr>
        <p:txBody>
          <a:bodyPr>
            <a:normAutofit fontScale="92500" lnSpcReduction="10000"/>
          </a:bodyPr>
          <a:lstStyle/>
          <a:p>
            <a:pPr marL="0" indent="0">
              <a:buNone/>
            </a:pPr>
            <a:r>
              <a:rPr lang="en-US" sz="1200" b="1" dirty="0">
                <a:solidFill>
                  <a:schemeClr val="bg1"/>
                </a:solidFill>
                <a:highlight>
                  <a:srgbClr val="C0C0C0"/>
                </a:highlight>
              </a:rPr>
              <a:t>3. Show inventory status of products as below as per their available quantity:</a:t>
            </a:r>
          </a:p>
          <a:p>
            <a:pPr marL="514350" indent="-514350">
              <a:buAutoNum type="alphaLcPeriod"/>
            </a:pPr>
            <a:r>
              <a:rPr lang="en-US" sz="1200" b="1" dirty="0">
                <a:solidFill>
                  <a:schemeClr val="bg1"/>
                </a:solidFill>
                <a:highlight>
                  <a:srgbClr val="C0C0C0"/>
                </a:highlight>
              </a:rPr>
              <a:t>For Electronics and Computer categories, if available quantity is &lt; 10, show 'Low stock', 11 &lt; qty &lt; 30, show 'In stock', &gt; 31, show 'Enough stock’</a:t>
            </a:r>
          </a:p>
          <a:p>
            <a:pPr marL="514350" indent="-514350">
              <a:buAutoNum type="alphaLcPeriod"/>
            </a:pPr>
            <a:r>
              <a:rPr lang="en-US" sz="1200" b="1" dirty="0">
                <a:solidFill>
                  <a:schemeClr val="bg1"/>
                </a:solidFill>
                <a:highlight>
                  <a:srgbClr val="C0C0C0"/>
                </a:highlight>
              </a:rPr>
              <a:t>For Stationery and Clothes categories, if qty &lt; 20, show 'Low stock', 21 &lt; qty &lt; 80, show 'In stock', &gt; 81, show 'Enough stock’</a:t>
            </a:r>
          </a:p>
          <a:p>
            <a:pPr marL="514350" indent="-514350">
              <a:buAutoNum type="alphaLcPeriod"/>
            </a:pPr>
            <a:r>
              <a:rPr lang="en-US" sz="1200" b="1" dirty="0">
                <a:solidFill>
                  <a:schemeClr val="bg1"/>
                </a:solidFill>
                <a:highlight>
                  <a:srgbClr val="C0C0C0"/>
                </a:highlight>
              </a:rPr>
              <a:t>Rest of the categories, if qty &lt; 15 – 'Low Stock', 16 &lt; qty &lt; 50 – 'In Stock', &gt; 51 – 'Enough stock’</a:t>
            </a:r>
          </a:p>
          <a:p>
            <a:pPr marL="0" indent="0">
              <a:buNone/>
            </a:pPr>
            <a:r>
              <a:rPr lang="en-US" sz="1200" b="1" dirty="0">
                <a:solidFill>
                  <a:schemeClr val="bg1"/>
                </a:solidFill>
                <a:highlight>
                  <a:srgbClr val="C0C0C0"/>
                </a:highlight>
              </a:rPr>
              <a:t>For all categories, if available quantity is 0, show -'Out of stock’</a:t>
            </a:r>
          </a:p>
          <a:p>
            <a:pPr marL="0" indent="0">
              <a:buNone/>
            </a:pPr>
            <a:r>
              <a:rPr lang="en-IN" sz="1200" b="0" i="0" dirty="0">
                <a:effectLst/>
                <a:latin typeface="Courier New" panose="02070309020205020404" pitchFamily="49" charset="0"/>
              </a:rPr>
              <a:t>SELECT</a:t>
            </a:r>
            <a:r>
              <a:rPr lang="en-IN" sz="1200" b="0" i="0" dirty="0">
                <a:solidFill>
                  <a:srgbClr val="000000"/>
                </a:solidFill>
                <a:effectLst/>
                <a:latin typeface="Courier New" panose="02070309020205020404" pitchFamily="49" charset="0"/>
              </a:rPr>
              <a:t> </a:t>
            </a:r>
            <a:r>
              <a:rPr lang="en-IN" sz="1200" b="0" i="0" dirty="0" err="1">
                <a:effectLst/>
                <a:latin typeface="Courier New" panose="02070309020205020404" pitchFamily="49" charset="0"/>
              </a:rPr>
              <a:t>pc.product_class_desc</a:t>
            </a:r>
            <a:r>
              <a:rPr lang="en-IN" sz="1200" b="0" i="0" dirty="0">
                <a:effectLst/>
                <a:latin typeface="Courier New" panose="02070309020205020404" pitchFamily="49" charset="0"/>
              </a:rPr>
              <a:t>,</a:t>
            </a:r>
            <a:br>
              <a:rPr lang="en-IN" sz="1200" dirty="0"/>
            </a:br>
            <a:r>
              <a:rPr lang="en-IN" sz="1200" b="0" i="0" dirty="0">
                <a:solidFill>
                  <a:srgbClr val="000000"/>
                </a:solidFill>
                <a:effectLst/>
                <a:latin typeface="Courier New" panose="02070309020205020404" pitchFamily="49" charset="0"/>
              </a:rPr>
              <a:t>       </a:t>
            </a:r>
            <a:r>
              <a:rPr lang="en-IN" sz="1200" b="0" i="0" dirty="0" err="1">
                <a:effectLst/>
                <a:latin typeface="Courier New" panose="02070309020205020404" pitchFamily="49" charset="0"/>
              </a:rPr>
              <a:t>p.product_id</a:t>
            </a:r>
            <a:r>
              <a:rPr lang="en-IN" sz="1200" b="0" i="0" dirty="0">
                <a:effectLst/>
                <a:latin typeface="Courier New" panose="02070309020205020404" pitchFamily="49" charset="0"/>
              </a:rPr>
              <a:t>,</a:t>
            </a:r>
            <a:br>
              <a:rPr lang="en-IN" sz="1200" dirty="0"/>
            </a:br>
            <a:r>
              <a:rPr lang="en-IN" sz="1200" b="0" i="0" dirty="0">
                <a:solidFill>
                  <a:srgbClr val="000000"/>
                </a:solidFill>
                <a:effectLst/>
                <a:latin typeface="Courier New" panose="02070309020205020404" pitchFamily="49" charset="0"/>
              </a:rPr>
              <a:t>       </a:t>
            </a:r>
            <a:r>
              <a:rPr lang="en-IN" sz="1200" b="0" i="0" dirty="0" err="1">
                <a:effectLst/>
                <a:latin typeface="Courier New" panose="02070309020205020404" pitchFamily="49" charset="0"/>
              </a:rPr>
              <a:t>p.product_desc</a:t>
            </a:r>
            <a:r>
              <a:rPr lang="en-IN" sz="1200" b="0" i="0" dirty="0">
                <a:effectLst/>
                <a:latin typeface="Courier New" panose="02070309020205020404" pitchFamily="49" charset="0"/>
              </a:rPr>
              <a:t>,</a:t>
            </a:r>
            <a:br>
              <a:rPr lang="en-IN" sz="1200" dirty="0"/>
            </a:br>
            <a:r>
              <a:rPr lang="en-IN" sz="1200" b="0" i="0" dirty="0">
                <a:solidFill>
                  <a:srgbClr val="000000"/>
                </a:solidFill>
                <a:effectLst/>
                <a:latin typeface="Courier New" panose="02070309020205020404" pitchFamily="49" charset="0"/>
              </a:rPr>
              <a:t>       </a:t>
            </a:r>
            <a:r>
              <a:rPr lang="en-IN" sz="1200" b="0" i="0" dirty="0" err="1">
                <a:effectLst/>
                <a:latin typeface="Courier New" panose="02070309020205020404" pitchFamily="49" charset="0"/>
              </a:rPr>
              <a:t>p.product_quantity_avail</a:t>
            </a:r>
            <a:r>
              <a:rPr lang="en-IN" sz="1200" b="0" i="0" dirty="0">
                <a:effectLst/>
                <a:latin typeface="Courier New" panose="02070309020205020404" pitchFamily="49" charset="0"/>
              </a:rPr>
              <a:t>,</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CASE</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WHEN</a:t>
            </a:r>
            <a:r>
              <a:rPr lang="en-IN" sz="1200" b="0" i="0" dirty="0">
                <a:solidFill>
                  <a:srgbClr val="000000"/>
                </a:solidFill>
                <a:effectLst/>
                <a:latin typeface="Courier New" panose="02070309020205020404" pitchFamily="49" charset="0"/>
              </a:rPr>
              <a:t> </a:t>
            </a:r>
            <a:r>
              <a:rPr lang="en-IN" sz="1200" b="0" i="0" dirty="0" err="1">
                <a:effectLst/>
                <a:latin typeface="Courier New" panose="02070309020205020404" pitchFamily="49" charset="0"/>
              </a:rPr>
              <a:t>p.product_quantity_avail</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a:t>
            </a:r>
            <a:r>
              <a:rPr lang="en-IN" sz="1200" b="0" i="0" dirty="0">
                <a:solidFill>
                  <a:srgbClr val="000000"/>
                </a:solidFill>
                <a:effectLst/>
                <a:latin typeface="Courier New" panose="02070309020205020404" pitchFamily="49" charset="0"/>
              </a:rPr>
              <a:t> 0 </a:t>
            </a:r>
            <a:r>
              <a:rPr lang="en-IN" sz="1200" b="0" i="0" dirty="0">
                <a:effectLst/>
                <a:latin typeface="Courier New" panose="02070309020205020404" pitchFamily="49" charset="0"/>
              </a:rPr>
              <a:t>THEN</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'Out of stock'</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WHEN</a:t>
            </a:r>
            <a:r>
              <a:rPr lang="en-IN" sz="1200" b="0" i="0" dirty="0">
                <a:solidFill>
                  <a:srgbClr val="000000"/>
                </a:solidFill>
                <a:effectLst/>
                <a:latin typeface="Courier New" panose="02070309020205020404" pitchFamily="49" charset="0"/>
              </a:rPr>
              <a:t> </a:t>
            </a:r>
            <a:r>
              <a:rPr lang="en-IN" sz="1200" b="0" i="0" dirty="0" err="1">
                <a:effectLst/>
                <a:latin typeface="Courier New" panose="02070309020205020404" pitchFamily="49" charset="0"/>
              </a:rPr>
              <a:t>pc.product_class_desc</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IN</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'Electronics',</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'Computer'</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THEN</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CASE</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WHEN</a:t>
            </a:r>
            <a:r>
              <a:rPr lang="en-IN" sz="1200" b="0" i="0" dirty="0">
                <a:solidFill>
                  <a:srgbClr val="000000"/>
                </a:solidFill>
                <a:effectLst/>
                <a:latin typeface="Courier New" panose="02070309020205020404" pitchFamily="49" charset="0"/>
              </a:rPr>
              <a:t> </a:t>
            </a:r>
            <a:r>
              <a:rPr lang="en-IN" sz="1200" b="0" i="0" dirty="0" err="1">
                <a:effectLst/>
                <a:latin typeface="Courier New" panose="02070309020205020404" pitchFamily="49" charset="0"/>
              </a:rPr>
              <a:t>p.product_quantity_avail</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&lt;=</a:t>
            </a:r>
            <a:r>
              <a:rPr lang="en-IN" sz="1200" b="0" i="0" dirty="0">
                <a:solidFill>
                  <a:srgbClr val="000000"/>
                </a:solidFill>
                <a:effectLst/>
                <a:latin typeface="Courier New" panose="02070309020205020404" pitchFamily="49" charset="0"/>
              </a:rPr>
              <a:t> 10 </a:t>
            </a:r>
            <a:r>
              <a:rPr lang="en-IN" sz="1200" b="0" i="0" dirty="0">
                <a:effectLst/>
                <a:latin typeface="Courier New" panose="02070309020205020404" pitchFamily="49" charset="0"/>
              </a:rPr>
              <a:t>THEN</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'Low stock'</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WHEN</a:t>
            </a:r>
            <a:r>
              <a:rPr lang="en-IN" sz="1200" b="0" i="0" dirty="0">
                <a:solidFill>
                  <a:srgbClr val="000000"/>
                </a:solidFill>
                <a:effectLst/>
                <a:latin typeface="Courier New" panose="02070309020205020404" pitchFamily="49" charset="0"/>
              </a:rPr>
              <a:t> </a:t>
            </a:r>
            <a:r>
              <a:rPr lang="en-IN" sz="1200" b="0" i="0" dirty="0" err="1">
                <a:effectLst/>
                <a:latin typeface="Courier New" panose="02070309020205020404" pitchFamily="49" charset="0"/>
              </a:rPr>
              <a:t>p.product_quantity_avail</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BETWEEN</a:t>
            </a:r>
            <a:r>
              <a:rPr lang="en-IN" sz="1200" b="0" i="0" dirty="0">
                <a:solidFill>
                  <a:srgbClr val="000000"/>
                </a:solidFill>
                <a:effectLst/>
                <a:latin typeface="Courier New" panose="02070309020205020404" pitchFamily="49" charset="0"/>
              </a:rPr>
              <a:t> 11 </a:t>
            </a:r>
            <a:r>
              <a:rPr lang="en-IN" sz="1200" b="0" i="0" dirty="0">
                <a:effectLst/>
                <a:latin typeface="Courier New" panose="02070309020205020404" pitchFamily="49" charset="0"/>
              </a:rPr>
              <a:t>AND</a:t>
            </a:r>
            <a:r>
              <a:rPr lang="en-IN" sz="1200" b="0" i="0" dirty="0">
                <a:solidFill>
                  <a:srgbClr val="000000"/>
                </a:solidFill>
                <a:effectLst/>
                <a:latin typeface="Courier New" panose="02070309020205020404" pitchFamily="49" charset="0"/>
              </a:rPr>
              <a:t> 30 </a:t>
            </a:r>
            <a:r>
              <a:rPr lang="en-IN" sz="1200" b="0" i="0" dirty="0">
                <a:effectLst/>
                <a:latin typeface="Courier New" panose="02070309020205020404" pitchFamily="49" charset="0"/>
              </a:rPr>
              <a:t>THEN</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'In stock'</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WHEN</a:t>
            </a:r>
            <a:r>
              <a:rPr lang="en-IN" sz="1200" b="0" i="0" dirty="0">
                <a:solidFill>
                  <a:srgbClr val="000000"/>
                </a:solidFill>
                <a:effectLst/>
                <a:latin typeface="Courier New" panose="02070309020205020404" pitchFamily="49" charset="0"/>
              </a:rPr>
              <a:t> </a:t>
            </a:r>
            <a:r>
              <a:rPr lang="en-IN" sz="1200" b="0" i="0" dirty="0" err="1">
                <a:effectLst/>
                <a:latin typeface="Courier New" panose="02070309020205020404" pitchFamily="49" charset="0"/>
              </a:rPr>
              <a:t>p.product_quantity_avail</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&gt;=</a:t>
            </a:r>
            <a:r>
              <a:rPr lang="en-IN" sz="1200" b="0" i="0" dirty="0">
                <a:solidFill>
                  <a:srgbClr val="000000"/>
                </a:solidFill>
                <a:effectLst/>
                <a:latin typeface="Courier New" panose="02070309020205020404" pitchFamily="49" charset="0"/>
              </a:rPr>
              <a:t> 31 </a:t>
            </a:r>
            <a:r>
              <a:rPr lang="en-IN" sz="1200" b="0" i="0" dirty="0">
                <a:effectLst/>
                <a:latin typeface="Courier New" panose="02070309020205020404" pitchFamily="49" charset="0"/>
              </a:rPr>
              <a:t>THEN</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'Enough stock'</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END</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WHEN</a:t>
            </a:r>
            <a:r>
              <a:rPr lang="en-IN" sz="1200" b="0" i="0" dirty="0">
                <a:solidFill>
                  <a:srgbClr val="000000"/>
                </a:solidFill>
                <a:effectLst/>
                <a:latin typeface="Courier New" panose="02070309020205020404" pitchFamily="49" charset="0"/>
              </a:rPr>
              <a:t> </a:t>
            </a:r>
            <a:r>
              <a:rPr lang="en-IN" sz="1200" b="0" i="0" dirty="0" err="1">
                <a:effectLst/>
                <a:latin typeface="Courier New" panose="02070309020205020404" pitchFamily="49" charset="0"/>
              </a:rPr>
              <a:t>pc.product_class_desc</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IN</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'Stationery',</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'Clothes'</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THEN</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CASE</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WHEN</a:t>
            </a:r>
            <a:r>
              <a:rPr lang="en-IN" sz="1200" b="0" i="0" dirty="0">
                <a:solidFill>
                  <a:srgbClr val="000000"/>
                </a:solidFill>
                <a:effectLst/>
                <a:latin typeface="Courier New" panose="02070309020205020404" pitchFamily="49" charset="0"/>
              </a:rPr>
              <a:t> </a:t>
            </a:r>
            <a:r>
              <a:rPr lang="en-IN" sz="1200" b="0" i="0" dirty="0" err="1">
                <a:effectLst/>
                <a:latin typeface="Courier New" panose="02070309020205020404" pitchFamily="49" charset="0"/>
              </a:rPr>
              <a:t>p.product_quantity_avail</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&lt;=</a:t>
            </a:r>
            <a:r>
              <a:rPr lang="en-IN" sz="1200" b="0" i="0" dirty="0">
                <a:solidFill>
                  <a:srgbClr val="000000"/>
                </a:solidFill>
                <a:effectLst/>
                <a:latin typeface="Courier New" panose="02070309020205020404" pitchFamily="49" charset="0"/>
              </a:rPr>
              <a:t> 20 </a:t>
            </a:r>
            <a:r>
              <a:rPr lang="en-IN" sz="1200" b="0" i="0" dirty="0">
                <a:effectLst/>
                <a:latin typeface="Courier New" panose="02070309020205020404" pitchFamily="49" charset="0"/>
              </a:rPr>
              <a:t>THEN</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'Low stock'</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WHEN</a:t>
            </a:r>
            <a:r>
              <a:rPr lang="en-IN" sz="1200" b="0" i="0" dirty="0">
                <a:solidFill>
                  <a:srgbClr val="000000"/>
                </a:solidFill>
                <a:effectLst/>
                <a:latin typeface="Courier New" panose="02070309020205020404" pitchFamily="49" charset="0"/>
              </a:rPr>
              <a:t> </a:t>
            </a:r>
            <a:r>
              <a:rPr lang="en-IN" sz="1200" b="0" i="0" dirty="0" err="1">
                <a:effectLst/>
                <a:latin typeface="Courier New" panose="02070309020205020404" pitchFamily="49" charset="0"/>
              </a:rPr>
              <a:t>p.product_quantity_avail</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BETWEEN</a:t>
            </a:r>
            <a:r>
              <a:rPr lang="en-IN" sz="1200" b="0" i="0" dirty="0">
                <a:solidFill>
                  <a:srgbClr val="000000"/>
                </a:solidFill>
                <a:effectLst/>
                <a:latin typeface="Courier New" panose="02070309020205020404" pitchFamily="49" charset="0"/>
              </a:rPr>
              <a:t> 21 </a:t>
            </a:r>
            <a:r>
              <a:rPr lang="en-IN" sz="1200" b="0" i="0" dirty="0">
                <a:effectLst/>
                <a:latin typeface="Courier New" panose="02070309020205020404" pitchFamily="49" charset="0"/>
              </a:rPr>
              <a:t>AND</a:t>
            </a:r>
            <a:r>
              <a:rPr lang="en-IN" sz="1200" b="0" i="0" dirty="0">
                <a:solidFill>
                  <a:srgbClr val="000000"/>
                </a:solidFill>
                <a:effectLst/>
                <a:latin typeface="Courier New" panose="02070309020205020404" pitchFamily="49" charset="0"/>
              </a:rPr>
              <a:t> 80 </a:t>
            </a:r>
            <a:r>
              <a:rPr lang="en-IN" sz="1200" b="0" i="0" dirty="0">
                <a:effectLst/>
                <a:latin typeface="Courier New" panose="02070309020205020404" pitchFamily="49" charset="0"/>
              </a:rPr>
              <a:t>THEN</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'In stock'</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WHEN</a:t>
            </a:r>
            <a:r>
              <a:rPr lang="en-IN" sz="1200" b="0" i="0" dirty="0">
                <a:solidFill>
                  <a:srgbClr val="000000"/>
                </a:solidFill>
                <a:effectLst/>
                <a:latin typeface="Courier New" panose="02070309020205020404" pitchFamily="49" charset="0"/>
              </a:rPr>
              <a:t> </a:t>
            </a:r>
            <a:r>
              <a:rPr lang="en-IN" sz="1200" b="0" i="0" dirty="0" err="1">
                <a:effectLst/>
                <a:latin typeface="Courier New" panose="02070309020205020404" pitchFamily="49" charset="0"/>
              </a:rPr>
              <a:t>p.product_quantity_avail</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&gt;=</a:t>
            </a:r>
            <a:r>
              <a:rPr lang="en-IN" sz="1200" b="0" i="0" dirty="0">
                <a:solidFill>
                  <a:srgbClr val="000000"/>
                </a:solidFill>
                <a:effectLst/>
                <a:latin typeface="Courier New" panose="02070309020205020404" pitchFamily="49" charset="0"/>
              </a:rPr>
              <a:t> 81 </a:t>
            </a:r>
            <a:r>
              <a:rPr lang="en-IN" sz="1200" b="0" i="0" dirty="0">
                <a:effectLst/>
                <a:latin typeface="Courier New" panose="02070309020205020404" pitchFamily="49" charset="0"/>
              </a:rPr>
              <a:t>THEN</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'Enough stock'</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END</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WHEN</a:t>
            </a:r>
            <a:r>
              <a:rPr lang="en-IN" sz="1200" b="0" i="0" dirty="0">
                <a:solidFill>
                  <a:srgbClr val="000000"/>
                </a:solidFill>
                <a:effectLst/>
                <a:latin typeface="Courier New" panose="02070309020205020404" pitchFamily="49" charset="0"/>
              </a:rPr>
              <a:t> </a:t>
            </a:r>
            <a:r>
              <a:rPr lang="en-IN" sz="1200" b="0" i="0" dirty="0" err="1">
                <a:effectLst/>
                <a:latin typeface="Courier New" panose="02070309020205020404" pitchFamily="49" charset="0"/>
              </a:rPr>
              <a:t>pc.product_class_desc</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NOT</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IN</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'Stationery',</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'Clothes',</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'Electronics',</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'Computer'</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THEN</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CASE</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WHEN</a:t>
            </a:r>
            <a:r>
              <a:rPr lang="en-IN" sz="1200" b="0" i="0" dirty="0">
                <a:solidFill>
                  <a:srgbClr val="000000"/>
                </a:solidFill>
                <a:effectLst/>
                <a:latin typeface="Courier New" panose="02070309020205020404" pitchFamily="49" charset="0"/>
              </a:rPr>
              <a:t> </a:t>
            </a:r>
            <a:r>
              <a:rPr lang="en-IN" sz="1200" b="0" i="0" dirty="0" err="1">
                <a:effectLst/>
                <a:latin typeface="Courier New" panose="02070309020205020404" pitchFamily="49" charset="0"/>
              </a:rPr>
              <a:t>p.product_quantity_avail</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&lt;=</a:t>
            </a:r>
            <a:r>
              <a:rPr lang="en-IN" sz="1200" b="0" i="0" dirty="0">
                <a:solidFill>
                  <a:srgbClr val="000000"/>
                </a:solidFill>
                <a:effectLst/>
                <a:latin typeface="Courier New" panose="02070309020205020404" pitchFamily="49" charset="0"/>
              </a:rPr>
              <a:t> 15 </a:t>
            </a:r>
            <a:r>
              <a:rPr lang="en-IN" sz="1200" b="0" i="0" dirty="0">
                <a:effectLst/>
                <a:latin typeface="Courier New" panose="02070309020205020404" pitchFamily="49" charset="0"/>
              </a:rPr>
              <a:t>THEN</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'Low stock'</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WHEN</a:t>
            </a:r>
            <a:r>
              <a:rPr lang="en-IN" sz="1200" b="0" i="0" dirty="0">
                <a:solidFill>
                  <a:srgbClr val="000000"/>
                </a:solidFill>
                <a:effectLst/>
                <a:latin typeface="Courier New" panose="02070309020205020404" pitchFamily="49" charset="0"/>
              </a:rPr>
              <a:t> </a:t>
            </a:r>
            <a:r>
              <a:rPr lang="en-IN" sz="1200" b="0" i="0" dirty="0" err="1">
                <a:effectLst/>
                <a:latin typeface="Courier New" panose="02070309020205020404" pitchFamily="49" charset="0"/>
              </a:rPr>
              <a:t>p.product_quantity_avail</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BETWEEN</a:t>
            </a:r>
            <a:r>
              <a:rPr lang="en-IN" sz="1200" b="0" i="0" dirty="0">
                <a:solidFill>
                  <a:srgbClr val="000000"/>
                </a:solidFill>
                <a:effectLst/>
                <a:latin typeface="Courier New" panose="02070309020205020404" pitchFamily="49" charset="0"/>
              </a:rPr>
              <a:t> 16 </a:t>
            </a:r>
            <a:r>
              <a:rPr lang="en-IN" sz="1200" b="0" i="0" dirty="0">
                <a:effectLst/>
                <a:latin typeface="Courier New" panose="02070309020205020404" pitchFamily="49" charset="0"/>
              </a:rPr>
              <a:t>AND</a:t>
            </a:r>
            <a:r>
              <a:rPr lang="en-IN" sz="1200" b="0" i="0" dirty="0">
                <a:solidFill>
                  <a:srgbClr val="000000"/>
                </a:solidFill>
                <a:effectLst/>
                <a:latin typeface="Courier New" panose="02070309020205020404" pitchFamily="49" charset="0"/>
              </a:rPr>
              <a:t> 50 </a:t>
            </a:r>
            <a:r>
              <a:rPr lang="en-IN" sz="1200" b="0" i="0" dirty="0">
                <a:effectLst/>
                <a:latin typeface="Courier New" panose="02070309020205020404" pitchFamily="49" charset="0"/>
              </a:rPr>
              <a:t>THEN</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'In stock'</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WHEN</a:t>
            </a:r>
            <a:r>
              <a:rPr lang="en-IN" sz="1200" b="0" i="0" dirty="0">
                <a:solidFill>
                  <a:srgbClr val="000000"/>
                </a:solidFill>
                <a:effectLst/>
                <a:latin typeface="Courier New" panose="02070309020205020404" pitchFamily="49" charset="0"/>
              </a:rPr>
              <a:t> </a:t>
            </a:r>
            <a:r>
              <a:rPr lang="en-IN" sz="1200" b="0" i="0" dirty="0" err="1">
                <a:effectLst/>
                <a:latin typeface="Courier New" panose="02070309020205020404" pitchFamily="49" charset="0"/>
              </a:rPr>
              <a:t>p.product_quantity_avail</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&gt;=</a:t>
            </a:r>
            <a:r>
              <a:rPr lang="en-IN" sz="1200" b="0" i="0" dirty="0">
                <a:solidFill>
                  <a:srgbClr val="000000"/>
                </a:solidFill>
                <a:effectLst/>
                <a:latin typeface="Courier New" panose="02070309020205020404" pitchFamily="49" charset="0"/>
              </a:rPr>
              <a:t> 51 </a:t>
            </a:r>
            <a:r>
              <a:rPr lang="en-IN" sz="1200" b="0" i="0" dirty="0">
                <a:effectLst/>
                <a:latin typeface="Courier New" panose="02070309020205020404" pitchFamily="49" charset="0"/>
              </a:rPr>
              <a:t>THEN</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'Enough stock'</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END</a:t>
            </a:r>
            <a:br>
              <a:rPr lang="en-IN" sz="1200" dirty="0"/>
            </a:br>
            <a:r>
              <a:rPr lang="en-IN" sz="1200" b="0" i="0" dirty="0">
                <a:solidFill>
                  <a:srgbClr val="000000"/>
                </a:solidFill>
                <a:effectLst/>
                <a:latin typeface="Courier New" panose="02070309020205020404" pitchFamily="49" charset="0"/>
              </a:rPr>
              <a:t>       </a:t>
            </a:r>
            <a:r>
              <a:rPr lang="en-IN" sz="1200" b="0" i="0" dirty="0" err="1">
                <a:effectLst/>
                <a:latin typeface="Courier New" panose="02070309020205020404" pitchFamily="49" charset="0"/>
              </a:rPr>
              <a:t>END</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AS</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status</a:t>
            </a:r>
            <a:br>
              <a:rPr lang="en-IN" sz="1200" dirty="0"/>
            </a:br>
            <a:r>
              <a:rPr lang="en-IN" sz="1200" b="0" i="0" dirty="0">
                <a:effectLst/>
                <a:latin typeface="Courier New" panose="02070309020205020404" pitchFamily="49" charset="0"/>
              </a:rPr>
              <a:t>FROM</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product</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p</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INNER</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JOIN</a:t>
            </a:r>
            <a:r>
              <a:rPr lang="en-IN" sz="1200" b="0" i="0" dirty="0">
                <a:solidFill>
                  <a:srgbClr val="000000"/>
                </a:solidFill>
                <a:effectLst/>
                <a:latin typeface="Courier New" panose="02070309020205020404" pitchFamily="49" charset="0"/>
              </a:rPr>
              <a:t> </a:t>
            </a:r>
            <a:r>
              <a:rPr lang="en-IN" sz="1200" b="0" i="0" dirty="0" err="1">
                <a:effectLst/>
                <a:latin typeface="Courier New" panose="02070309020205020404" pitchFamily="49" charset="0"/>
              </a:rPr>
              <a:t>product_class</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pc</a:t>
            </a:r>
            <a:br>
              <a:rPr lang="en-IN" sz="1200" dirty="0"/>
            </a:b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ON</a:t>
            </a:r>
            <a:r>
              <a:rPr lang="en-IN" sz="1200" b="0" i="0" dirty="0">
                <a:solidFill>
                  <a:srgbClr val="000000"/>
                </a:solidFill>
                <a:effectLst/>
                <a:latin typeface="Courier New" panose="02070309020205020404" pitchFamily="49" charset="0"/>
              </a:rPr>
              <a:t> </a:t>
            </a:r>
            <a:r>
              <a:rPr lang="en-IN" sz="1200" b="0" i="0" dirty="0" err="1">
                <a:effectLst/>
                <a:latin typeface="Courier New" panose="02070309020205020404" pitchFamily="49" charset="0"/>
              </a:rPr>
              <a:t>product_id</a:t>
            </a:r>
            <a:r>
              <a:rPr lang="en-IN" sz="1200" b="0" i="0" dirty="0">
                <a:solidFill>
                  <a:srgbClr val="000000"/>
                </a:solidFill>
                <a:effectLst/>
                <a:latin typeface="Courier New" panose="02070309020205020404" pitchFamily="49" charset="0"/>
              </a:rPr>
              <a:t> </a:t>
            </a:r>
            <a:r>
              <a:rPr lang="en-IN" sz="1200" b="0" i="0" dirty="0">
                <a:effectLst/>
                <a:latin typeface="Courier New" panose="02070309020205020404" pitchFamily="49" charset="0"/>
              </a:rPr>
              <a:t>=</a:t>
            </a:r>
            <a:r>
              <a:rPr lang="en-IN" sz="1200" b="0" i="0" dirty="0">
                <a:solidFill>
                  <a:srgbClr val="000000"/>
                </a:solidFill>
                <a:effectLst/>
                <a:latin typeface="Courier New" panose="02070309020205020404" pitchFamily="49" charset="0"/>
              </a:rPr>
              <a:t> </a:t>
            </a:r>
            <a:r>
              <a:rPr lang="en-IN" sz="1200" b="0" i="0" dirty="0" err="1">
                <a:effectLst/>
                <a:latin typeface="Courier New" panose="02070309020205020404" pitchFamily="49" charset="0"/>
              </a:rPr>
              <a:t>product_id</a:t>
            </a:r>
            <a:r>
              <a:rPr lang="en-IN" sz="1200" b="0" i="0" dirty="0">
                <a:effectLst/>
                <a:latin typeface="Courier New" panose="02070309020205020404" pitchFamily="49" charset="0"/>
              </a:rPr>
              <a:t>;</a:t>
            </a:r>
            <a:r>
              <a:rPr lang="en-IN" sz="1200" b="0" i="0" dirty="0">
                <a:solidFill>
                  <a:srgbClr val="000000"/>
                </a:solidFill>
                <a:effectLst/>
                <a:latin typeface="Courier New" panose="02070309020205020404" pitchFamily="49" charset="0"/>
              </a:rPr>
              <a:t> </a:t>
            </a:r>
            <a:endParaRPr lang="en-IN" sz="1800" dirty="0"/>
          </a:p>
        </p:txBody>
      </p:sp>
    </p:spTree>
    <p:extLst>
      <p:ext uri="{BB962C8B-B14F-4D97-AF65-F5344CB8AC3E}">
        <p14:creationId xmlns:p14="http://schemas.microsoft.com/office/powerpoint/2010/main" val="1401170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41AC5-1164-AB5D-C8CE-3AF1FE877AD9}"/>
              </a:ext>
            </a:extLst>
          </p:cNvPr>
          <p:cNvSpPr>
            <a:spLocks noGrp="1"/>
          </p:cNvSpPr>
          <p:nvPr>
            <p:ph idx="1"/>
          </p:nvPr>
        </p:nvSpPr>
        <p:spPr>
          <a:xfrm>
            <a:off x="838200" y="561975"/>
            <a:ext cx="10515600" cy="5614988"/>
          </a:xfrm>
        </p:spPr>
        <p:txBody>
          <a:bodyPr>
            <a:normAutofit fontScale="92500" lnSpcReduction="10000"/>
          </a:bodyPr>
          <a:lstStyle/>
          <a:p>
            <a:pPr marL="0" indent="0">
              <a:buNone/>
            </a:pPr>
            <a:r>
              <a:rPr lang="en-US" sz="1800" b="1" dirty="0">
                <a:solidFill>
                  <a:schemeClr val="bg1"/>
                </a:solidFill>
                <a:highlight>
                  <a:srgbClr val="C0C0C0"/>
                </a:highlight>
              </a:rPr>
              <a:t>4. List customers from outside Karnataka who haven’t bought any toys or books</a:t>
            </a:r>
          </a:p>
          <a:p>
            <a:pPr marL="0" indent="0">
              <a:buNone/>
            </a:pPr>
            <a:r>
              <a:rPr lang="en-US" sz="1800" b="1" i="0" dirty="0">
                <a:effectLst/>
                <a:latin typeface="Courier New" panose="02070309020205020404" pitchFamily="49" charset="0"/>
              </a:rPr>
              <a:t>SELECT</a:t>
            </a:r>
            <a:r>
              <a:rPr lang="en-US" sz="1800" b="1" i="0" dirty="0">
                <a:solidFill>
                  <a:srgbClr val="000000"/>
                </a:solidFill>
                <a:effectLst/>
                <a:latin typeface="Courier New" panose="02070309020205020404" pitchFamily="49" charset="0"/>
              </a:rPr>
              <a:t> </a:t>
            </a:r>
            <a:r>
              <a:rPr lang="en-US" sz="1800" b="1" i="0" dirty="0" err="1">
                <a:effectLst/>
                <a:latin typeface="Courier New" panose="02070309020205020404" pitchFamily="49" charset="0"/>
              </a:rPr>
              <a:t>customer_id</a:t>
            </a:r>
            <a:br>
              <a:rPr lang="en-US" sz="1800" b="1" dirty="0"/>
            </a:br>
            <a:r>
              <a:rPr lang="en-US" sz="1800" b="0" i="0" dirty="0">
                <a:effectLst/>
                <a:latin typeface="Courier New" panose="02070309020205020404" pitchFamily="49" charset="0"/>
              </a:rPr>
              <a:t>FROM</a:t>
            </a:r>
            <a:r>
              <a:rPr lang="en-US" sz="1800" b="0" i="0" dirty="0">
                <a:solidFill>
                  <a:srgbClr val="000000"/>
                </a:solidFill>
                <a:effectLst/>
                <a:latin typeface="Courier New" panose="02070309020205020404" pitchFamily="49" charset="0"/>
              </a:rPr>
              <a:t>   </a:t>
            </a:r>
            <a:r>
              <a:rPr lang="en-US" sz="1800" b="0" i="0" dirty="0" err="1">
                <a:effectLst/>
                <a:latin typeface="Courier New" panose="02070309020205020404" pitchFamily="49" charset="0"/>
              </a:rPr>
              <a:t>online_customer</a:t>
            </a:r>
            <a:br>
              <a:rPr lang="en-US" sz="1800" dirty="0"/>
            </a:br>
            <a:r>
              <a:rPr lang="en-US" sz="1800" b="0" i="0" dirty="0">
                <a:effectLst/>
                <a:latin typeface="Courier New" panose="02070309020205020404" pitchFamily="49" charset="0"/>
              </a:rPr>
              <a:t>WHERE</a:t>
            </a:r>
            <a:r>
              <a:rPr lang="en-US" sz="1800" b="0" i="0" dirty="0">
                <a:solidFill>
                  <a:srgbClr val="000000"/>
                </a:solidFill>
                <a:effectLst/>
                <a:latin typeface="Courier New" panose="02070309020205020404" pitchFamily="49" charset="0"/>
              </a:rPr>
              <a:t>  </a:t>
            </a:r>
            <a:r>
              <a:rPr lang="en-US" sz="1800" b="0" i="0" dirty="0" err="1">
                <a:effectLst/>
                <a:latin typeface="Courier New" panose="02070309020205020404" pitchFamily="49" charset="0"/>
              </a:rPr>
              <a:t>address_id</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NOT</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IN</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(SELECT</a:t>
            </a:r>
            <a:r>
              <a:rPr lang="en-US" sz="1800" b="0" i="0" dirty="0">
                <a:solidFill>
                  <a:srgbClr val="000000"/>
                </a:solidFill>
                <a:effectLst/>
                <a:latin typeface="Courier New" panose="02070309020205020404" pitchFamily="49" charset="0"/>
              </a:rPr>
              <a:t> </a:t>
            </a:r>
            <a:r>
              <a:rPr lang="en-US" sz="1800" b="0" i="0" dirty="0" err="1">
                <a:effectLst/>
                <a:latin typeface="Courier New" panose="02070309020205020404" pitchFamily="49" charset="0"/>
              </a:rPr>
              <a:t>address_id</a:t>
            </a:r>
            <a:br>
              <a:rPr lang="en-US" sz="1800" dirty="0"/>
            </a:b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FROM</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address</a:t>
            </a:r>
            <a:br>
              <a:rPr lang="en-US" sz="1800" dirty="0"/>
            </a:b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WHERE</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state</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'Karnataka')</a:t>
            </a:r>
            <a:br>
              <a:rPr lang="en-US" sz="1800" dirty="0"/>
            </a:b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AND</a:t>
            </a:r>
            <a:r>
              <a:rPr lang="en-US" sz="1800" b="0" i="0" dirty="0">
                <a:solidFill>
                  <a:srgbClr val="000000"/>
                </a:solidFill>
                <a:effectLst/>
                <a:latin typeface="Courier New" panose="02070309020205020404" pitchFamily="49" charset="0"/>
              </a:rPr>
              <a:t> </a:t>
            </a:r>
            <a:r>
              <a:rPr lang="en-US" sz="1800" b="0" i="0" dirty="0" err="1">
                <a:effectLst/>
                <a:latin typeface="Courier New" panose="02070309020205020404" pitchFamily="49" charset="0"/>
              </a:rPr>
              <a:t>customer_id</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NOT</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IN</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(SELECT</a:t>
            </a:r>
            <a:r>
              <a:rPr lang="en-US" sz="1800" b="0" i="0" dirty="0">
                <a:solidFill>
                  <a:srgbClr val="000000"/>
                </a:solidFill>
                <a:effectLst/>
                <a:latin typeface="Courier New" panose="02070309020205020404" pitchFamily="49" charset="0"/>
              </a:rPr>
              <a:t> </a:t>
            </a:r>
            <a:r>
              <a:rPr lang="en-US" sz="1800" b="0" i="0" dirty="0" err="1">
                <a:effectLst/>
                <a:latin typeface="Courier New" panose="02070309020205020404" pitchFamily="49" charset="0"/>
              </a:rPr>
              <a:t>customer_id</a:t>
            </a:r>
            <a:br>
              <a:rPr lang="en-US" sz="1800" dirty="0"/>
            </a:b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FROM</a:t>
            </a:r>
            <a:r>
              <a:rPr lang="en-US" sz="1800" b="0" i="0" dirty="0">
                <a:solidFill>
                  <a:srgbClr val="000000"/>
                </a:solidFill>
                <a:effectLst/>
                <a:latin typeface="Courier New" panose="02070309020205020404" pitchFamily="49" charset="0"/>
              </a:rPr>
              <a:t>   </a:t>
            </a:r>
            <a:r>
              <a:rPr lang="en-US" sz="1800" b="0" i="0" dirty="0" err="1">
                <a:effectLst/>
                <a:latin typeface="Courier New" panose="02070309020205020404" pitchFamily="49" charset="0"/>
              </a:rPr>
              <a:t>order_items</a:t>
            </a:r>
            <a:br>
              <a:rPr lang="en-US" sz="1800" dirty="0"/>
            </a:b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JOIN</a:t>
            </a:r>
            <a:r>
              <a:rPr lang="en-US" sz="1800" b="0" i="0" dirty="0">
                <a:solidFill>
                  <a:srgbClr val="000000"/>
                </a:solidFill>
                <a:effectLst/>
                <a:latin typeface="Courier New" panose="02070309020205020404" pitchFamily="49" charset="0"/>
              </a:rPr>
              <a:t> </a:t>
            </a:r>
            <a:r>
              <a:rPr lang="en-US" sz="1800" b="0" i="0" dirty="0" err="1">
                <a:effectLst/>
                <a:latin typeface="Courier New" panose="02070309020205020404" pitchFamily="49" charset="0"/>
              </a:rPr>
              <a:t>order_header</a:t>
            </a:r>
            <a:br>
              <a:rPr lang="en-US" sz="1800" dirty="0"/>
            </a:b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ON</a:t>
            </a:r>
            <a:r>
              <a:rPr lang="en-US" sz="1800" b="0" i="0" dirty="0">
                <a:solidFill>
                  <a:srgbClr val="000000"/>
                </a:solidFill>
                <a:effectLst/>
                <a:latin typeface="Courier New" panose="02070309020205020404" pitchFamily="49" charset="0"/>
              </a:rPr>
              <a:t> </a:t>
            </a:r>
            <a:r>
              <a:rPr lang="en-US" sz="1800" b="0" i="0" dirty="0" err="1">
                <a:effectLst/>
                <a:latin typeface="Courier New" panose="02070309020205020404" pitchFamily="49" charset="0"/>
              </a:rPr>
              <a:t>order_items.order_id</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a:t>
            </a:r>
            <a:br>
              <a:rPr lang="en-US" sz="1800" dirty="0"/>
            </a:br>
            <a:r>
              <a:rPr lang="en-US" sz="1800" b="0" i="0" dirty="0">
                <a:solidFill>
                  <a:srgbClr val="000000"/>
                </a:solidFill>
                <a:effectLst/>
                <a:latin typeface="Courier New" panose="02070309020205020404" pitchFamily="49" charset="0"/>
              </a:rPr>
              <a:t>                                           </a:t>
            </a:r>
            <a:r>
              <a:rPr lang="en-US" sz="1800" b="0" i="0" dirty="0" err="1">
                <a:effectLst/>
                <a:latin typeface="Courier New" panose="02070309020205020404" pitchFamily="49" charset="0"/>
              </a:rPr>
              <a:t>order_header.order_id</a:t>
            </a:r>
            <a:br>
              <a:rPr lang="en-US" sz="1800" dirty="0"/>
            </a:b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WHERE</a:t>
            </a:r>
            <a:r>
              <a:rPr lang="en-US" sz="1800" b="0" i="0" dirty="0">
                <a:solidFill>
                  <a:srgbClr val="000000"/>
                </a:solidFill>
                <a:effectLst/>
                <a:latin typeface="Courier New" panose="02070309020205020404" pitchFamily="49" charset="0"/>
              </a:rPr>
              <a:t>  </a:t>
            </a:r>
            <a:r>
              <a:rPr lang="en-US" sz="1800" b="0" i="0" dirty="0" err="1">
                <a:effectLst/>
                <a:latin typeface="Courier New" panose="02070309020205020404" pitchFamily="49" charset="0"/>
              </a:rPr>
              <a:t>product_id</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IN</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(SELECT</a:t>
            </a:r>
            <a:r>
              <a:rPr lang="en-US" sz="1800" b="0" i="0" dirty="0">
                <a:solidFill>
                  <a:srgbClr val="000000"/>
                </a:solidFill>
                <a:effectLst/>
                <a:latin typeface="Courier New" panose="02070309020205020404" pitchFamily="49" charset="0"/>
              </a:rPr>
              <a:t> </a:t>
            </a:r>
            <a:r>
              <a:rPr lang="en-US" sz="1800" b="0" i="0" dirty="0" err="1">
                <a:effectLst/>
                <a:latin typeface="Courier New" panose="02070309020205020404" pitchFamily="49" charset="0"/>
              </a:rPr>
              <a:t>product_id</a:t>
            </a:r>
            <a:br>
              <a:rPr lang="en-US" sz="1800" dirty="0"/>
            </a:b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FROM</a:t>
            </a:r>
            <a:r>
              <a:rPr lang="en-US" sz="1800" b="0" i="0" dirty="0">
                <a:solidFill>
                  <a:srgbClr val="000000"/>
                </a:solidFill>
                <a:effectLst/>
                <a:latin typeface="Courier New" panose="02070309020205020404" pitchFamily="49" charset="0"/>
              </a:rPr>
              <a:t>   </a:t>
            </a:r>
            <a:r>
              <a:rPr lang="en-US" sz="1800" b="0" i="0" dirty="0" err="1">
                <a:effectLst/>
                <a:latin typeface="Courier New" panose="02070309020205020404" pitchFamily="49" charset="0"/>
              </a:rPr>
              <a:t>product_class</a:t>
            </a:r>
            <a:br>
              <a:rPr lang="en-US" sz="1800" dirty="0"/>
            </a:b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WHERE</a:t>
            </a:r>
            <a:br>
              <a:rPr lang="en-US" sz="1800" dirty="0"/>
            </a:br>
            <a:r>
              <a:rPr lang="en-US" sz="1800" b="0" i="0" dirty="0">
                <a:solidFill>
                  <a:srgbClr val="000000"/>
                </a:solidFill>
                <a:effectLst/>
                <a:latin typeface="Courier New" panose="02070309020205020404" pitchFamily="49" charset="0"/>
              </a:rPr>
              <a:t>                                      </a:t>
            </a:r>
            <a:r>
              <a:rPr lang="en-US" sz="1800" b="0" i="0" dirty="0" err="1">
                <a:effectLst/>
                <a:latin typeface="Courier New" panose="02070309020205020404" pitchFamily="49" charset="0"/>
              </a:rPr>
              <a:t>product_class_code</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IN</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a:t>
            </a:r>
            <a:br>
              <a:rPr lang="en-US" sz="1800" dirty="0"/>
            </a:b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SELECT</a:t>
            </a:r>
            <a:br>
              <a:rPr lang="en-US" sz="1800" dirty="0"/>
            </a:br>
            <a:r>
              <a:rPr lang="en-US" sz="1800" b="0" i="0" dirty="0">
                <a:solidFill>
                  <a:srgbClr val="000000"/>
                </a:solidFill>
                <a:effectLst/>
                <a:latin typeface="Courier New" panose="02070309020205020404" pitchFamily="49" charset="0"/>
              </a:rPr>
              <a:t>                                      </a:t>
            </a:r>
            <a:r>
              <a:rPr lang="en-US" sz="1800" b="0" i="0" dirty="0" err="1">
                <a:effectLst/>
                <a:latin typeface="Courier New" panose="02070309020205020404" pitchFamily="49" charset="0"/>
              </a:rPr>
              <a:t>product_class_code</a:t>
            </a:r>
            <a:br>
              <a:rPr lang="en-US" sz="1800" dirty="0"/>
            </a:b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FROM</a:t>
            </a:r>
            <a:br>
              <a:rPr lang="en-US" sz="1800" dirty="0"/>
            </a:br>
            <a:r>
              <a:rPr lang="en-US" sz="1800" b="0" i="0" dirty="0">
                <a:solidFill>
                  <a:srgbClr val="000000"/>
                </a:solidFill>
                <a:effectLst/>
                <a:latin typeface="Courier New" panose="02070309020205020404" pitchFamily="49" charset="0"/>
              </a:rPr>
              <a:t>                                      </a:t>
            </a:r>
            <a:r>
              <a:rPr lang="en-US" sz="1800" b="0" i="0" dirty="0" err="1">
                <a:effectLst/>
                <a:latin typeface="Courier New" panose="02070309020205020404" pitchFamily="49" charset="0"/>
              </a:rPr>
              <a:t>product_class</a:t>
            </a:r>
            <a:br>
              <a:rPr lang="en-US" sz="1800" dirty="0"/>
            </a:b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WHERE</a:t>
            </a:r>
            <a:br>
              <a:rPr lang="en-US" sz="1800" dirty="0"/>
            </a:br>
            <a:r>
              <a:rPr lang="en-US" sz="1800" b="0" i="0" dirty="0">
                <a:solidFill>
                  <a:srgbClr val="000000"/>
                </a:solidFill>
                <a:effectLst/>
                <a:latin typeface="Courier New" panose="02070309020205020404" pitchFamily="49" charset="0"/>
              </a:rPr>
              <a:t>                                      </a:t>
            </a:r>
            <a:r>
              <a:rPr lang="en-US" sz="1800" b="0" i="0" dirty="0" err="1">
                <a:effectLst/>
                <a:latin typeface="Courier New" panose="02070309020205020404" pitchFamily="49" charset="0"/>
              </a:rPr>
              <a:t>product_class_desc</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IN</a:t>
            </a:r>
            <a:br>
              <a:rPr lang="en-US" sz="1800" dirty="0"/>
            </a:b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'Toys',</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'Books'</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a:t>
            </a:r>
            <a:br>
              <a:rPr lang="en-US" sz="1800" dirty="0"/>
            </a:b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a:t>
            </a:r>
            <a:r>
              <a:rPr lang="en-US" sz="1800" b="0" i="0" dirty="0">
                <a:solidFill>
                  <a:srgbClr val="000000"/>
                </a:solidFill>
                <a:effectLst/>
                <a:latin typeface="Courier New" panose="02070309020205020404" pitchFamily="49" charset="0"/>
              </a:rPr>
              <a:t> </a:t>
            </a:r>
            <a:endParaRPr lang="en-IN" sz="1800" dirty="0"/>
          </a:p>
        </p:txBody>
      </p:sp>
    </p:spTree>
    <p:extLst>
      <p:ext uri="{BB962C8B-B14F-4D97-AF65-F5344CB8AC3E}">
        <p14:creationId xmlns:p14="http://schemas.microsoft.com/office/powerpoint/2010/main" val="437287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3299D7-7759-1C40-1730-D07A578BAF6D}"/>
              </a:ext>
            </a:extLst>
          </p:cNvPr>
          <p:cNvSpPr>
            <a:spLocks noGrp="1"/>
          </p:cNvSpPr>
          <p:nvPr>
            <p:ph idx="1"/>
          </p:nvPr>
        </p:nvSpPr>
        <p:spPr>
          <a:xfrm>
            <a:off x="838200" y="710214"/>
            <a:ext cx="10515600" cy="5466749"/>
          </a:xfrm>
        </p:spPr>
        <p:txBody>
          <a:bodyPr>
            <a:normAutofit/>
          </a:bodyPr>
          <a:lstStyle/>
          <a:p>
            <a:r>
              <a:rPr lang="en-IN" b="1" dirty="0">
                <a:solidFill>
                  <a:schemeClr val="bg1"/>
                </a:solidFill>
                <a:highlight>
                  <a:srgbClr val="C0C0C0"/>
                </a:highlight>
              </a:rPr>
              <a:t>Explain join and subquery and 1 to many relationship</a:t>
            </a:r>
          </a:p>
          <a:p>
            <a:pPr marL="0" indent="0">
              <a:buNone/>
            </a:pPr>
            <a:r>
              <a:rPr lang="en-IN" sz="2400" dirty="0"/>
              <a:t>A join is a SQL operation performed to establish a connection between two or more database tables based on matching columns, </a:t>
            </a:r>
            <a:r>
              <a:rPr lang="en-IN" sz="2400" dirty="0" err="1"/>
              <a:t>therby</a:t>
            </a:r>
            <a:r>
              <a:rPr lang="en-IN" sz="2400" dirty="0"/>
              <a:t> creating a relationship between the tables. </a:t>
            </a:r>
          </a:p>
          <a:p>
            <a:pPr marL="0" indent="0">
              <a:buNone/>
            </a:pPr>
            <a:r>
              <a:rPr lang="en-IN" sz="2400" dirty="0"/>
              <a:t>Subquery can be simply defined as a query within another query. In other words we can say that a subquery is a query that is embedded in WHERE clause of another SQL query.</a:t>
            </a:r>
          </a:p>
          <a:p>
            <a:pPr marL="0" indent="0">
              <a:buNone/>
            </a:pPr>
            <a:r>
              <a:rPr lang="en-IN" sz="2400" dirty="0"/>
              <a:t>In relational database, a one to many relationship occurs when a parent record in one table can potentially reference several child records in another table</a:t>
            </a:r>
          </a:p>
          <a:p>
            <a:pPr marL="0" indent="0">
              <a:buNone/>
            </a:pPr>
            <a:endParaRPr lang="en-IN" dirty="0"/>
          </a:p>
        </p:txBody>
      </p:sp>
    </p:spTree>
    <p:extLst>
      <p:ext uri="{BB962C8B-B14F-4D97-AF65-F5344CB8AC3E}">
        <p14:creationId xmlns:p14="http://schemas.microsoft.com/office/powerpoint/2010/main" val="2960075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982EA-9803-08B5-0838-844ACC976817}"/>
              </a:ext>
            </a:extLst>
          </p:cNvPr>
          <p:cNvSpPr>
            <a:spLocks noGrp="1"/>
          </p:cNvSpPr>
          <p:nvPr>
            <p:ph idx="1"/>
          </p:nvPr>
        </p:nvSpPr>
        <p:spPr>
          <a:xfrm>
            <a:off x="660647" y="884591"/>
            <a:ext cx="10515600" cy="5338655"/>
          </a:xfrm>
        </p:spPr>
        <p:txBody>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r>
              <a:rPr lang="en-IN" sz="8000" b="1" dirty="0"/>
              <a:t>         THANK YOU</a:t>
            </a:r>
          </a:p>
          <a:p>
            <a:pPr marL="0" indent="0">
              <a:buNone/>
            </a:pPr>
            <a:r>
              <a:rPr lang="en-IN" b="1" dirty="0"/>
              <a:t>    </a:t>
            </a:r>
          </a:p>
        </p:txBody>
      </p:sp>
    </p:spTree>
    <p:extLst>
      <p:ext uri="{BB962C8B-B14F-4D97-AF65-F5344CB8AC3E}">
        <p14:creationId xmlns:p14="http://schemas.microsoft.com/office/powerpoint/2010/main" val="209524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CF531F-84D8-EE58-5DFF-CC5AFF758F11}"/>
              </a:ext>
            </a:extLst>
          </p:cNvPr>
          <p:cNvSpPr txBox="1"/>
          <p:nvPr/>
        </p:nvSpPr>
        <p:spPr>
          <a:xfrm>
            <a:off x="838200" y="3980939"/>
            <a:ext cx="4324350" cy="2585323"/>
          </a:xfrm>
          <a:prstGeom prst="rect">
            <a:avLst/>
          </a:prstGeom>
          <a:noFill/>
          <a:ln w="12700">
            <a:solidFill>
              <a:schemeClr val="accent1"/>
            </a:solidFill>
            <a:prstDash val="sysDash"/>
          </a:ln>
        </p:spPr>
        <p:txBody>
          <a:bodyPr wrap="square">
            <a:spAutoFit/>
          </a:bodyPr>
          <a:lstStyle/>
          <a:p>
            <a:pPr marL="0" indent="0">
              <a:buNone/>
            </a:pPr>
            <a:r>
              <a:rPr lang="en-US" sz="1800" b="0" i="0" dirty="0">
                <a:effectLst/>
                <a:latin typeface="Courier New" panose="02070309020205020404" pitchFamily="49" charset="0"/>
              </a:rPr>
              <a:t>CREATE</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TABLE</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customer</a:t>
            </a:r>
            <a:br>
              <a:rPr lang="en-US" sz="1800" dirty="0"/>
            </a:b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a:t>
            </a:r>
            <a:br>
              <a:rPr lang="en-US" sz="1800" dirty="0"/>
            </a:br>
            <a:r>
              <a:rPr lang="en-US" sz="1800" b="0" i="0" dirty="0">
                <a:solidFill>
                  <a:srgbClr val="000000"/>
                </a:solidFill>
                <a:effectLst/>
                <a:latin typeface="Courier New" panose="02070309020205020404" pitchFamily="49" charset="0"/>
              </a:rPr>
              <a:t>     </a:t>
            </a:r>
            <a:r>
              <a:rPr lang="en-US" sz="1800" b="0" i="0" dirty="0" err="1">
                <a:effectLst/>
                <a:latin typeface="Courier New" panose="02070309020205020404" pitchFamily="49" charset="0"/>
              </a:rPr>
              <a:t>custid</a:t>
            </a:r>
            <a:r>
              <a:rPr lang="en-US" sz="1800" b="0" i="0" dirty="0">
                <a:solidFill>
                  <a:srgbClr val="000000"/>
                </a:solidFill>
                <a:effectLst/>
                <a:latin typeface="Courier New" panose="02070309020205020404" pitchFamily="49" charset="0"/>
              </a:rPr>
              <a:t>     </a:t>
            </a:r>
            <a:r>
              <a:rPr lang="en-US" sz="1800" b="0" i="1" dirty="0">
                <a:solidFill>
                  <a:srgbClr val="000000"/>
                </a:solidFill>
                <a:effectLst/>
                <a:latin typeface="Courier New" panose="02070309020205020404" pitchFamily="49" charset="0"/>
              </a:rPr>
              <a:t>INT</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NOT</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NULL,</a:t>
            </a:r>
            <a:br>
              <a:rPr lang="en-US" sz="1800" dirty="0"/>
            </a:br>
            <a:r>
              <a:rPr lang="en-US" sz="1800" b="0" i="0" dirty="0">
                <a:solidFill>
                  <a:srgbClr val="000000"/>
                </a:solidFill>
                <a:effectLst/>
                <a:latin typeface="Courier New" panose="02070309020205020404" pitchFamily="49" charset="0"/>
              </a:rPr>
              <a:t>     </a:t>
            </a:r>
            <a:r>
              <a:rPr lang="en-US" sz="1800" b="0" i="0" dirty="0" err="1">
                <a:effectLst/>
                <a:latin typeface="Courier New" panose="02070309020205020404" pitchFamily="49" charset="0"/>
              </a:rPr>
              <a:t>fname</a:t>
            </a:r>
            <a:r>
              <a:rPr lang="en-US" sz="1800" b="0" i="0" dirty="0">
                <a:solidFill>
                  <a:srgbClr val="000000"/>
                </a:solidFill>
                <a:effectLst/>
                <a:latin typeface="Courier New" panose="02070309020205020404" pitchFamily="49" charset="0"/>
              </a:rPr>
              <a:t>      </a:t>
            </a:r>
            <a:r>
              <a:rPr lang="en-US" sz="1800" b="0" i="1" dirty="0">
                <a:solidFill>
                  <a:srgbClr val="000000"/>
                </a:solidFill>
                <a:effectLst/>
                <a:latin typeface="Courier New" panose="02070309020205020404" pitchFamily="49" charset="0"/>
              </a:rPr>
              <a:t>CHAR</a:t>
            </a:r>
            <a:r>
              <a:rPr lang="en-US" sz="1800" b="0" i="0" dirty="0">
                <a:effectLst/>
                <a:latin typeface="Courier New" panose="02070309020205020404" pitchFamily="49" charset="0"/>
              </a:rPr>
              <a:t>(</a:t>
            </a:r>
            <a:r>
              <a:rPr lang="en-US" sz="1800" b="0" i="0" dirty="0">
                <a:solidFill>
                  <a:srgbClr val="000000"/>
                </a:solidFill>
                <a:effectLst/>
                <a:latin typeface="Courier New" panose="02070309020205020404" pitchFamily="49" charset="0"/>
              </a:rPr>
              <a:t>30</a:t>
            </a:r>
            <a:r>
              <a:rPr lang="en-US" sz="1800" b="0" i="0" dirty="0">
                <a:effectLst/>
                <a:latin typeface="Courier New" panose="02070309020205020404" pitchFamily="49" charset="0"/>
              </a:rPr>
              <a:t>),</a:t>
            </a:r>
            <a:br>
              <a:rPr lang="en-US" sz="1800" dirty="0"/>
            </a:br>
            <a:r>
              <a:rPr lang="en-US" sz="1800" b="0" i="0" dirty="0">
                <a:solidFill>
                  <a:srgbClr val="000000"/>
                </a:solidFill>
                <a:effectLst/>
                <a:latin typeface="Courier New" panose="02070309020205020404" pitchFamily="49" charset="0"/>
              </a:rPr>
              <a:t>     </a:t>
            </a:r>
            <a:r>
              <a:rPr lang="en-US" sz="1800" b="0" i="0" dirty="0" err="1">
                <a:effectLst/>
                <a:latin typeface="Courier New" panose="02070309020205020404" pitchFamily="49" charset="0"/>
              </a:rPr>
              <a:t>mname</a:t>
            </a:r>
            <a:r>
              <a:rPr lang="en-US" sz="1800" b="0" i="0" dirty="0">
                <a:solidFill>
                  <a:srgbClr val="000000"/>
                </a:solidFill>
                <a:effectLst/>
                <a:latin typeface="Courier New" panose="02070309020205020404" pitchFamily="49" charset="0"/>
              </a:rPr>
              <a:t>      </a:t>
            </a:r>
            <a:r>
              <a:rPr lang="en-US" sz="1800" b="0" i="1" dirty="0">
                <a:solidFill>
                  <a:srgbClr val="000000"/>
                </a:solidFill>
                <a:effectLst/>
                <a:latin typeface="Courier New" panose="02070309020205020404" pitchFamily="49" charset="0"/>
              </a:rPr>
              <a:t>CHAR</a:t>
            </a:r>
            <a:r>
              <a:rPr lang="en-US" sz="1800" b="0" i="0" dirty="0">
                <a:effectLst/>
                <a:latin typeface="Courier New" panose="02070309020205020404" pitchFamily="49" charset="0"/>
              </a:rPr>
              <a:t>(</a:t>
            </a:r>
            <a:r>
              <a:rPr lang="en-US" sz="1800" b="0" i="0" dirty="0">
                <a:solidFill>
                  <a:srgbClr val="000000"/>
                </a:solidFill>
                <a:effectLst/>
                <a:latin typeface="Courier New" panose="02070309020205020404" pitchFamily="49" charset="0"/>
              </a:rPr>
              <a:t>30</a:t>
            </a:r>
            <a:r>
              <a:rPr lang="en-US" sz="1800" b="0" i="0" dirty="0">
                <a:effectLst/>
                <a:latin typeface="Courier New" panose="02070309020205020404" pitchFamily="49" charset="0"/>
              </a:rPr>
              <a:t>),</a:t>
            </a:r>
            <a:br>
              <a:rPr lang="en-US" sz="1800" dirty="0"/>
            </a:br>
            <a:r>
              <a:rPr lang="en-US" sz="1800" b="0" i="0" dirty="0">
                <a:solidFill>
                  <a:srgbClr val="000000"/>
                </a:solidFill>
                <a:effectLst/>
                <a:latin typeface="Courier New" panose="02070309020205020404" pitchFamily="49" charset="0"/>
              </a:rPr>
              <a:t>     </a:t>
            </a:r>
            <a:r>
              <a:rPr lang="en-US" sz="1800" b="0" i="0" dirty="0" err="1">
                <a:effectLst/>
                <a:latin typeface="Courier New" panose="02070309020205020404" pitchFamily="49" charset="0"/>
              </a:rPr>
              <a:t>lname</a:t>
            </a:r>
            <a:r>
              <a:rPr lang="en-US" sz="1800" b="0" i="0" dirty="0">
                <a:solidFill>
                  <a:srgbClr val="000000"/>
                </a:solidFill>
                <a:effectLst/>
                <a:latin typeface="Courier New" panose="02070309020205020404" pitchFamily="49" charset="0"/>
              </a:rPr>
              <a:t>      </a:t>
            </a:r>
            <a:r>
              <a:rPr lang="en-US" sz="1800" b="0" i="1" dirty="0">
                <a:solidFill>
                  <a:srgbClr val="000000"/>
                </a:solidFill>
                <a:effectLst/>
                <a:latin typeface="Courier New" panose="02070309020205020404" pitchFamily="49" charset="0"/>
              </a:rPr>
              <a:t>CHAR</a:t>
            </a:r>
            <a:r>
              <a:rPr lang="en-US" sz="1800" b="0" i="0" dirty="0">
                <a:effectLst/>
                <a:latin typeface="Courier New" panose="02070309020205020404" pitchFamily="49" charset="0"/>
              </a:rPr>
              <a:t>(</a:t>
            </a:r>
            <a:r>
              <a:rPr lang="en-US" sz="1800" b="0" i="0" dirty="0">
                <a:solidFill>
                  <a:srgbClr val="000000"/>
                </a:solidFill>
                <a:effectLst/>
                <a:latin typeface="Courier New" panose="02070309020205020404" pitchFamily="49" charset="0"/>
              </a:rPr>
              <a:t>30</a:t>
            </a:r>
            <a:r>
              <a:rPr lang="en-US" sz="1800" b="0" i="0" dirty="0">
                <a:effectLst/>
                <a:latin typeface="Courier New" panose="02070309020205020404" pitchFamily="49" charset="0"/>
              </a:rPr>
              <a:t>),</a:t>
            </a:r>
            <a:br>
              <a:rPr lang="en-US" sz="1800" dirty="0"/>
            </a:b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occupation</a:t>
            </a:r>
            <a:r>
              <a:rPr lang="en-US" sz="1800" b="0" i="0" dirty="0">
                <a:solidFill>
                  <a:srgbClr val="000000"/>
                </a:solidFill>
                <a:effectLst/>
                <a:latin typeface="Courier New" panose="02070309020205020404" pitchFamily="49" charset="0"/>
              </a:rPr>
              <a:t> </a:t>
            </a:r>
            <a:r>
              <a:rPr lang="en-US" sz="1800" b="0" i="1" dirty="0">
                <a:solidFill>
                  <a:srgbClr val="000000"/>
                </a:solidFill>
                <a:effectLst/>
                <a:latin typeface="Courier New" panose="02070309020205020404" pitchFamily="49" charset="0"/>
              </a:rPr>
              <a:t>CHAR</a:t>
            </a:r>
            <a:r>
              <a:rPr lang="en-US" sz="1800" b="0" i="0" dirty="0">
                <a:effectLst/>
                <a:latin typeface="Courier New" panose="02070309020205020404" pitchFamily="49" charset="0"/>
              </a:rPr>
              <a:t>(</a:t>
            </a:r>
            <a:r>
              <a:rPr lang="en-US" sz="1800" b="0" i="0" dirty="0">
                <a:solidFill>
                  <a:srgbClr val="000000"/>
                </a:solidFill>
                <a:effectLst/>
                <a:latin typeface="Courier New" panose="02070309020205020404" pitchFamily="49" charset="0"/>
              </a:rPr>
              <a:t>10</a:t>
            </a:r>
            <a:r>
              <a:rPr lang="en-US" sz="1800" b="0" i="0" dirty="0">
                <a:effectLst/>
                <a:latin typeface="Courier New" panose="02070309020205020404" pitchFamily="49" charset="0"/>
              </a:rPr>
              <a:t>),</a:t>
            </a:r>
            <a:br>
              <a:rPr lang="en-US" sz="1800" dirty="0"/>
            </a:b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dob</a:t>
            </a:r>
            <a:r>
              <a:rPr lang="en-US" sz="1800" b="0" i="0" dirty="0">
                <a:solidFill>
                  <a:srgbClr val="000000"/>
                </a:solidFill>
                <a:effectLst/>
                <a:latin typeface="Courier New" panose="02070309020205020404" pitchFamily="49" charset="0"/>
              </a:rPr>
              <a:t>        </a:t>
            </a:r>
            <a:r>
              <a:rPr lang="en-US" sz="1800" b="0" i="1" dirty="0">
                <a:solidFill>
                  <a:srgbClr val="000000"/>
                </a:solidFill>
                <a:effectLst/>
                <a:latin typeface="Courier New" panose="02070309020205020404" pitchFamily="49" charset="0"/>
              </a:rPr>
              <a:t>DATE</a:t>
            </a:r>
            <a:br>
              <a:rPr lang="en-US" sz="1800" dirty="0"/>
            </a:b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a:t>
            </a:r>
            <a:r>
              <a:rPr lang="en-US" sz="1800" b="0" i="0" dirty="0">
                <a:solidFill>
                  <a:srgbClr val="000000"/>
                </a:solidFill>
                <a:effectLst/>
                <a:latin typeface="Courier New" panose="02070309020205020404" pitchFamily="49" charset="0"/>
              </a:rPr>
              <a:t> </a:t>
            </a:r>
            <a:endParaRPr lang="en-IN" sz="1800" dirty="0"/>
          </a:p>
        </p:txBody>
      </p:sp>
      <p:sp>
        <p:nvSpPr>
          <p:cNvPr id="2" name="Title 1">
            <a:extLst>
              <a:ext uri="{FF2B5EF4-FFF2-40B4-BE49-F238E27FC236}">
                <a16:creationId xmlns:a16="http://schemas.microsoft.com/office/drawing/2014/main" id="{5D79D201-25C7-9999-C9EC-F09F2D8CFE2A}"/>
              </a:ext>
            </a:extLst>
          </p:cNvPr>
          <p:cNvSpPr>
            <a:spLocks noGrp="1"/>
          </p:cNvSpPr>
          <p:nvPr>
            <p:ph type="title"/>
          </p:nvPr>
        </p:nvSpPr>
        <p:spPr>
          <a:xfrm>
            <a:off x="838200" y="365126"/>
            <a:ext cx="10515600" cy="577850"/>
          </a:xfrm>
        </p:spPr>
        <p:txBody>
          <a:bodyPr>
            <a:normAutofit fontScale="90000"/>
          </a:bodyPr>
          <a:lstStyle/>
          <a:p>
            <a:r>
              <a:rPr lang="en-IN" b="1" dirty="0"/>
              <a:t>Case Study 1: Retail Banking</a:t>
            </a:r>
          </a:p>
        </p:txBody>
      </p:sp>
      <p:sp>
        <p:nvSpPr>
          <p:cNvPr id="3" name="Content Placeholder 2">
            <a:extLst>
              <a:ext uri="{FF2B5EF4-FFF2-40B4-BE49-F238E27FC236}">
                <a16:creationId xmlns:a16="http://schemas.microsoft.com/office/drawing/2014/main" id="{8E0B48EC-D0F6-675F-BC5F-D1DEDB532E54}"/>
              </a:ext>
            </a:extLst>
          </p:cNvPr>
          <p:cNvSpPr>
            <a:spLocks noGrp="1"/>
          </p:cNvSpPr>
          <p:nvPr>
            <p:ph idx="1"/>
          </p:nvPr>
        </p:nvSpPr>
        <p:spPr>
          <a:xfrm>
            <a:off x="838200" y="942976"/>
            <a:ext cx="10515600" cy="1609724"/>
          </a:xfrm>
        </p:spPr>
        <p:txBody>
          <a:bodyPr>
            <a:normAutofit/>
          </a:bodyPr>
          <a:lstStyle/>
          <a:p>
            <a:pPr marL="0" indent="0">
              <a:buNone/>
            </a:pPr>
            <a:r>
              <a:rPr lang="en-IN" b="1" dirty="0"/>
              <a:t>Project Questions:</a:t>
            </a:r>
          </a:p>
          <a:p>
            <a:pPr marL="342900" indent="-342900">
              <a:buAutoNum type="arabicPeriod"/>
            </a:pPr>
            <a:r>
              <a:rPr lang="en-IN" sz="1800" b="1" dirty="0">
                <a:solidFill>
                  <a:srgbClr val="000000"/>
                </a:solidFill>
                <a:effectLst/>
                <a:highlight>
                  <a:srgbClr val="C0C0C0"/>
                </a:highlight>
                <a:latin typeface="Calibri" panose="020F0502020204030204" pitchFamily="34" charset="0"/>
                <a:ea typeface="Calibri" panose="020F0502020204030204" pitchFamily="34" charset="0"/>
              </a:rPr>
              <a:t>Create </a:t>
            </a:r>
            <a:r>
              <a:rPr lang="en-IN" sz="1800" b="1" dirty="0" err="1">
                <a:solidFill>
                  <a:srgbClr val="000000"/>
                </a:solidFill>
                <a:effectLst/>
                <a:highlight>
                  <a:srgbClr val="C0C0C0"/>
                </a:highlight>
                <a:latin typeface="Calibri" panose="020F0502020204030204" pitchFamily="34" charset="0"/>
                <a:ea typeface="Calibri" panose="020F0502020204030204" pitchFamily="34" charset="0"/>
              </a:rPr>
              <a:t>DataBase</a:t>
            </a:r>
            <a:r>
              <a:rPr lang="en-IN" sz="1800" b="1" dirty="0">
                <a:solidFill>
                  <a:srgbClr val="000000"/>
                </a:solidFill>
                <a:effectLst/>
                <a:highlight>
                  <a:srgbClr val="C0C0C0"/>
                </a:highlight>
                <a:latin typeface="Calibri" panose="020F0502020204030204" pitchFamily="34" charset="0"/>
                <a:ea typeface="Calibri" panose="020F0502020204030204" pitchFamily="34" charset="0"/>
              </a:rPr>
              <a:t> BANK and Write SQL query to create above schema with constraints</a:t>
            </a:r>
            <a:endParaRPr lang="en-IN" sz="1800" b="1" dirty="0">
              <a:effectLst/>
              <a:highlight>
                <a:srgbClr val="C0C0C0"/>
              </a:highlight>
              <a:latin typeface="Calibri" panose="020F0502020204030204" pitchFamily="34" charset="0"/>
              <a:ea typeface="Calibri" panose="020F0502020204030204" pitchFamily="34" charset="0"/>
            </a:endParaRPr>
          </a:p>
          <a:p>
            <a:pPr marL="0" indent="0">
              <a:buNone/>
            </a:pPr>
            <a:r>
              <a:rPr lang="en-US" sz="1800" dirty="0"/>
              <a:t>CREATE DATABASE BANK;</a:t>
            </a:r>
          </a:p>
          <a:p>
            <a:pPr marL="0" indent="0">
              <a:buNone/>
            </a:pPr>
            <a:r>
              <a:rPr lang="en-US" sz="1800" dirty="0"/>
              <a:t>USE BANK;</a:t>
            </a:r>
          </a:p>
          <a:p>
            <a:pPr marL="0" indent="0">
              <a:buNone/>
            </a:pPr>
            <a:endParaRPr lang="en-US" dirty="0"/>
          </a:p>
        </p:txBody>
      </p:sp>
      <p:sp>
        <p:nvSpPr>
          <p:cNvPr id="5" name="TextBox 4">
            <a:extLst>
              <a:ext uri="{FF2B5EF4-FFF2-40B4-BE49-F238E27FC236}">
                <a16:creationId xmlns:a16="http://schemas.microsoft.com/office/drawing/2014/main" id="{E44E432D-7996-24FE-141F-B4C9FA6FD794}"/>
              </a:ext>
            </a:extLst>
          </p:cNvPr>
          <p:cNvSpPr txBox="1"/>
          <p:nvPr/>
        </p:nvSpPr>
        <p:spPr>
          <a:xfrm>
            <a:off x="838200" y="2552700"/>
            <a:ext cx="4324350" cy="1323439"/>
          </a:xfrm>
          <a:prstGeom prst="rect">
            <a:avLst/>
          </a:prstGeom>
          <a:noFill/>
          <a:ln w="12700">
            <a:solidFill>
              <a:schemeClr val="accent1"/>
            </a:solidFill>
            <a:prstDash val="sysDash"/>
          </a:ln>
        </p:spPr>
        <p:txBody>
          <a:bodyPr wrap="square" rtlCol="0">
            <a:spAutoFit/>
          </a:bodyPr>
          <a:lstStyle/>
          <a:p>
            <a:pPr marL="0" indent="0">
              <a:buNone/>
            </a:pPr>
            <a:r>
              <a:rPr lang="en-US" sz="1600" b="0" i="0" dirty="0">
                <a:effectLst/>
                <a:latin typeface="Courier New" panose="02070309020205020404" pitchFamily="49" charset="0"/>
              </a:rPr>
              <a:t>CREATE</a:t>
            </a:r>
            <a:r>
              <a:rPr lang="en-US" sz="1600" b="0" i="0" dirty="0">
                <a:solidFill>
                  <a:srgbClr val="000000"/>
                </a:solidFill>
                <a:effectLst/>
                <a:latin typeface="Courier New" panose="02070309020205020404" pitchFamily="49" charset="0"/>
              </a:rPr>
              <a:t> </a:t>
            </a:r>
            <a:r>
              <a:rPr lang="en-US" sz="1600" b="0" i="0" dirty="0">
                <a:effectLst/>
                <a:latin typeface="Courier New" panose="02070309020205020404" pitchFamily="49" charset="0"/>
              </a:rPr>
              <a:t>TABLE</a:t>
            </a:r>
            <a:r>
              <a:rPr lang="en-US" sz="1600" b="0" i="0" dirty="0">
                <a:solidFill>
                  <a:srgbClr val="000000"/>
                </a:solidFill>
                <a:effectLst/>
                <a:latin typeface="Courier New" panose="02070309020205020404" pitchFamily="49" charset="0"/>
              </a:rPr>
              <a:t> </a:t>
            </a:r>
            <a:r>
              <a:rPr lang="en-US" sz="1600" b="0" i="0" dirty="0">
                <a:effectLst/>
                <a:latin typeface="Courier New" panose="02070309020205020404" pitchFamily="49" charset="0"/>
              </a:rPr>
              <a:t>branch</a:t>
            </a:r>
            <a:br>
              <a:rPr lang="en-US" sz="1600" dirty="0"/>
            </a:br>
            <a:r>
              <a:rPr lang="en-US" sz="1600" b="0" i="0" dirty="0">
                <a:solidFill>
                  <a:srgbClr val="000000"/>
                </a:solidFill>
                <a:effectLst/>
                <a:latin typeface="Courier New" panose="02070309020205020404" pitchFamily="49" charset="0"/>
              </a:rPr>
              <a:t>  </a:t>
            </a:r>
            <a:r>
              <a:rPr lang="en-US" sz="1600" b="0" i="0" dirty="0">
                <a:effectLst/>
                <a:latin typeface="Courier New" panose="02070309020205020404" pitchFamily="49" charset="0"/>
              </a:rPr>
              <a:t>(</a:t>
            </a:r>
            <a:br>
              <a:rPr lang="en-US" sz="1600" dirty="0"/>
            </a:br>
            <a:r>
              <a:rPr lang="en-US" sz="1600" b="0" i="0" dirty="0">
                <a:solidFill>
                  <a:srgbClr val="000000"/>
                </a:solidFill>
                <a:effectLst/>
                <a:latin typeface="Courier New" panose="02070309020205020404" pitchFamily="49" charset="0"/>
              </a:rPr>
              <a:t>     </a:t>
            </a:r>
            <a:r>
              <a:rPr lang="en-US" sz="1600" b="0" i="0" dirty="0" err="1">
                <a:effectLst/>
                <a:latin typeface="Courier New" panose="02070309020205020404" pitchFamily="49" charset="0"/>
              </a:rPr>
              <a:t>branch_no</a:t>
            </a:r>
            <a:r>
              <a:rPr lang="en-US" sz="1600" b="0" i="0" dirty="0">
                <a:effectLst/>
                <a:latin typeface="Courier New" panose="02070309020205020404" pitchFamily="49" charset="0"/>
              </a:rPr>
              <a:t> </a:t>
            </a:r>
            <a:r>
              <a:rPr lang="en-US" sz="1600" b="0" i="1" dirty="0">
                <a:solidFill>
                  <a:srgbClr val="000000"/>
                </a:solidFill>
                <a:effectLst/>
                <a:latin typeface="Courier New" panose="02070309020205020404" pitchFamily="49" charset="0"/>
              </a:rPr>
              <a:t>INT</a:t>
            </a:r>
            <a:r>
              <a:rPr lang="en-US" sz="1600" b="0" i="0" dirty="0">
                <a:solidFill>
                  <a:srgbClr val="000000"/>
                </a:solidFill>
                <a:effectLst/>
                <a:latin typeface="Courier New" panose="02070309020205020404" pitchFamily="49" charset="0"/>
              </a:rPr>
              <a:t> </a:t>
            </a:r>
            <a:r>
              <a:rPr lang="en-US" sz="1600" b="0" i="0" dirty="0">
                <a:effectLst/>
                <a:latin typeface="Courier New" panose="02070309020205020404" pitchFamily="49" charset="0"/>
              </a:rPr>
              <a:t>NOT</a:t>
            </a:r>
            <a:r>
              <a:rPr lang="en-US" sz="1600" b="0" i="0" dirty="0">
                <a:solidFill>
                  <a:srgbClr val="000000"/>
                </a:solidFill>
                <a:effectLst/>
                <a:latin typeface="Courier New" panose="02070309020205020404" pitchFamily="49" charset="0"/>
              </a:rPr>
              <a:t> </a:t>
            </a:r>
            <a:r>
              <a:rPr lang="en-US" sz="1600" b="0" i="0" dirty="0">
                <a:effectLst/>
                <a:latin typeface="Courier New" panose="02070309020205020404" pitchFamily="49" charset="0"/>
              </a:rPr>
              <a:t>NULL,</a:t>
            </a:r>
            <a:br>
              <a:rPr lang="en-US" sz="1600" dirty="0"/>
            </a:br>
            <a:r>
              <a:rPr lang="en-US" sz="1600" b="0" i="0" dirty="0">
                <a:solidFill>
                  <a:srgbClr val="000000"/>
                </a:solidFill>
                <a:effectLst/>
                <a:latin typeface="Courier New" panose="02070309020205020404" pitchFamily="49" charset="0"/>
              </a:rPr>
              <a:t>     </a:t>
            </a:r>
            <a:r>
              <a:rPr lang="en-US" sz="1600" dirty="0">
                <a:solidFill>
                  <a:srgbClr val="000000"/>
                </a:solidFill>
                <a:latin typeface="Courier New" panose="02070309020205020404" pitchFamily="49" charset="0"/>
              </a:rPr>
              <a:t>name</a:t>
            </a:r>
            <a:r>
              <a:rPr lang="en-US" sz="1600" b="0" i="0" dirty="0">
                <a:solidFill>
                  <a:srgbClr val="000000"/>
                </a:solidFill>
                <a:effectLst/>
                <a:latin typeface="Courier New" panose="02070309020205020404" pitchFamily="49" charset="0"/>
              </a:rPr>
              <a:t>      </a:t>
            </a:r>
            <a:r>
              <a:rPr lang="en-US" sz="1600" b="0" i="1" dirty="0">
                <a:solidFill>
                  <a:srgbClr val="000000"/>
                </a:solidFill>
                <a:effectLst/>
                <a:latin typeface="Courier New" panose="02070309020205020404" pitchFamily="49" charset="0"/>
              </a:rPr>
              <a:t>CHAR</a:t>
            </a:r>
            <a:r>
              <a:rPr lang="en-US" sz="1600" b="0" i="0" dirty="0">
                <a:effectLst/>
                <a:latin typeface="Courier New" panose="02070309020205020404" pitchFamily="49" charset="0"/>
              </a:rPr>
              <a:t>(</a:t>
            </a:r>
            <a:r>
              <a:rPr lang="en-US" sz="1600" b="0" i="0" dirty="0">
                <a:solidFill>
                  <a:srgbClr val="000000"/>
                </a:solidFill>
                <a:effectLst/>
                <a:latin typeface="Courier New" panose="02070309020205020404" pitchFamily="49" charset="0"/>
              </a:rPr>
              <a:t>50</a:t>
            </a:r>
            <a:r>
              <a:rPr lang="en-US" sz="1600" b="0" i="0" dirty="0">
                <a:effectLst/>
                <a:latin typeface="Courier New" panose="02070309020205020404" pitchFamily="49" charset="0"/>
              </a:rPr>
              <a:t>)</a:t>
            </a:r>
            <a:r>
              <a:rPr lang="en-US" sz="1600" b="0" i="0" dirty="0">
                <a:solidFill>
                  <a:srgbClr val="000000"/>
                </a:solidFill>
                <a:effectLst/>
                <a:latin typeface="Courier New" panose="02070309020205020404" pitchFamily="49" charset="0"/>
              </a:rPr>
              <a:t> </a:t>
            </a:r>
            <a:r>
              <a:rPr lang="en-US" sz="1600" b="0" i="0" dirty="0">
                <a:effectLst/>
                <a:latin typeface="Courier New" panose="02070309020205020404" pitchFamily="49" charset="0"/>
              </a:rPr>
              <a:t>NOT</a:t>
            </a:r>
            <a:r>
              <a:rPr lang="en-US" sz="1600" b="0" i="0" dirty="0">
                <a:solidFill>
                  <a:srgbClr val="000000"/>
                </a:solidFill>
                <a:effectLst/>
                <a:latin typeface="Courier New" panose="02070309020205020404" pitchFamily="49" charset="0"/>
              </a:rPr>
              <a:t> </a:t>
            </a:r>
            <a:r>
              <a:rPr lang="en-US" sz="1600" b="0" i="0" dirty="0">
                <a:effectLst/>
                <a:latin typeface="Courier New" panose="02070309020205020404" pitchFamily="49" charset="0"/>
              </a:rPr>
              <a:t>NULL</a:t>
            </a:r>
            <a:br>
              <a:rPr lang="en-US" sz="1600" dirty="0"/>
            </a:br>
            <a:r>
              <a:rPr lang="en-US" sz="1600" b="0" i="0" dirty="0">
                <a:solidFill>
                  <a:srgbClr val="000000"/>
                </a:solidFill>
                <a:effectLst/>
                <a:latin typeface="Courier New" panose="02070309020205020404" pitchFamily="49" charset="0"/>
              </a:rPr>
              <a:t>  </a:t>
            </a:r>
            <a:r>
              <a:rPr lang="en-US" sz="1600" b="0" i="0" dirty="0">
                <a:effectLst/>
                <a:latin typeface="Courier New" panose="02070309020205020404" pitchFamily="49" charset="0"/>
              </a:rPr>
              <a:t>);</a:t>
            </a:r>
            <a:r>
              <a:rPr lang="en-US" sz="1600" b="0" i="0" dirty="0">
                <a:solidFill>
                  <a:srgbClr val="000000"/>
                </a:solidFill>
                <a:effectLst/>
                <a:latin typeface="Courier New" panose="02070309020205020404" pitchFamily="49" charset="0"/>
              </a:rPr>
              <a:t> </a:t>
            </a:r>
          </a:p>
        </p:txBody>
      </p:sp>
      <p:sp>
        <p:nvSpPr>
          <p:cNvPr id="6" name="TextBox 5">
            <a:extLst>
              <a:ext uri="{FF2B5EF4-FFF2-40B4-BE49-F238E27FC236}">
                <a16:creationId xmlns:a16="http://schemas.microsoft.com/office/drawing/2014/main" id="{611FDF32-832C-4E72-3E6F-64CA3DCCC54B}"/>
              </a:ext>
            </a:extLst>
          </p:cNvPr>
          <p:cNvSpPr txBox="1"/>
          <p:nvPr/>
        </p:nvSpPr>
        <p:spPr>
          <a:xfrm>
            <a:off x="7467600" y="1859340"/>
            <a:ext cx="4438650" cy="2862322"/>
          </a:xfrm>
          <a:prstGeom prst="rect">
            <a:avLst/>
          </a:prstGeom>
          <a:noFill/>
          <a:ln w="12700">
            <a:solidFill>
              <a:schemeClr val="accent1"/>
            </a:solidFill>
            <a:prstDash val="sysDash"/>
          </a:ln>
        </p:spPr>
        <p:txBody>
          <a:bodyPr wrap="square">
            <a:spAutoFit/>
          </a:bodyPr>
          <a:lstStyle/>
          <a:p>
            <a:r>
              <a:rPr lang="en-US" b="0" i="0" dirty="0">
                <a:effectLst/>
                <a:latin typeface="Courier New" panose="02070309020205020404" pitchFamily="49" charset="0"/>
              </a:rPr>
              <a:t>CREATE</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TABLE</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account</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acnumber</a:t>
            </a:r>
            <a:r>
              <a:rPr lang="en-US" b="0" i="0" dirty="0">
                <a:solidFill>
                  <a:srgbClr val="000000"/>
                </a:solidFill>
                <a:effectLst/>
                <a:latin typeface="Courier New" panose="02070309020205020404" pitchFamily="49" charset="0"/>
              </a:rPr>
              <a:t> </a:t>
            </a:r>
            <a:r>
              <a:rPr lang="en-US" b="0" i="1" dirty="0">
                <a:solidFill>
                  <a:srgbClr val="000000"/>
                </a:solidFill>
                <a:effectLst/>
                <a:latin typeface="Courier New" panose="02070309020205020404" pitchFamily="49" charset="0"/>
              </a:rPr>
              <a:t>INT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NOT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NULL,</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custid</a:t>
            </a:r>
            <a:r>
              <a:rPr lang="en-US" b="0" i="0" dirty="0">
                <a:solidFill>
                  <a:srgbClr val="000000"/>
                </a:solidFill>
                <a:effectLst/>
                <a:latin typeface="Courier New" panose="02070309020205020404" pitchFamily="49" charset="0"/>
              </a:rPr>
              <a:t>   </a:t>
            </a:r>
            <a:r>
              <a:rPr lang="en-US" b="0" i="1" dirty="0">
                <a:solidFill>
                  <a:srgbClr val="000000"/>
                </a:solidFill>
                <a:effectLst/>
                <a:latin typeface="Courier New" panose="02070309020205020404" pitchFamily="49" charset="0"/>
              </a:rPr>
              <a:t>INT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NOT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NULL,</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bid</a:t>
            </a:r>
            <a:r>
              <a:rPr lang="en-US" b="0" i="0" dirty="0">
                <a:solidFill>
                  <a:srgbClr val="000000"/>
                </a:solidFill>
                <a:effectLst/>
                <a:latin typeface="Courier New" panose="02070309020205020404" pitchFamily="49" charset="0"/>
              </a:rPr>
              <a:t>      </a:t>
            </a:r>
            <a:r>
              <a:rPr lang="en-US" b="0" i="1" dirty="0">
                <a:solidFill>
                  <a:srgbClr val="000000"/>
                </a:solidFill>
                <a:effectLst/>
                <a:latin typeface="Courier New" panose="02070309020205020404" pitchFamily="49" charset="0"/>
              </a:rPr>
              <a:t>INT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NOT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NULL,</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curbal</a:t>
            </a:r>
            <a:r>
              <a:rPr lang="en-US" b="0" i="0" dirty="0">
                <a:solidFill>
                  <a:srgbClr val="000000"/>
                </a:solidFill>
                <a:effectLst/>
                <a:latin typeface="Courier New" panose="02070309020205020404" pitchFamily="49" charset="0"/>
              </a:rPr>
              <a:t>   </a:t>
            </a:r>
            <a:r>
              <a:rPr lang="en-US" b="0" i="1" dirty="0">
                <a:solidFill>
                  <a:srgbClr val="000000"/>
                </a:solidFill>
                <a:effectLst/>
                <a:latin typeface="Courier New" panose="02070309020205020404" pitchFamily="49" charset="0"/>
              </a:rPr>
              <a:t>INT</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atype</a:t>
            </a:r>
            <a:r>
              <a:rPr lang="en-US" b="0" i="0" dirty="0">
                <a:solidFill>
                  <a:srgbClr val="000000"/>
                </a:solidFill>
                <a:effectLst/>
                <a:latin typeface="Courier New" panose="02070309020205020404" pitchFamily="49" charset="0"/>
              </a:rPr>
              <a:t>    </a:t>
            </a:r>
            <a:r>
              <a:rPr lang="en-US" b="0" i="1" dirty="0">
                <a:solidFill>
                  <a:srgbClr val="000000"/>
                </a:solidFill>
                <a:effectLst/>
                <a:latin typeface="Courier New" panose="02070309020205020404" pitchFamily="49" charset="0"/>
              </a:rPr>
              <a:t>CHAR</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10</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opndt</a:t>
            </a:r>
            <a:r>
              <a:rPr lang="en-US" b="0" i="0" dirty="0">
                <a:solidFill>
                  <a:srgbClr val="000000"/>
                </a:solidFill>
                <a:effectLst/>
                <a:latin typeface="Courier New" panose="02070309020205020404" pitchFamily="49" charset="0"/>
              </a:rPr>
              <a:t>    </a:t>
            </a:r>
            <a:r>
              <a:rPr lang="en-US" b="0" i="1" dirty="0">
                <a:solidFill>
                  <a:srgbClr val="000000"/>
                </a:solidFill>
                <a:effectLst/>
                <a:latin typeface="Courier New" panose="02070309020205020404" pitchFamily="49" charset="0"/>
              </a:rPr>
              <a:t>DATE</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astatus</a:t>
            </a:r>
            <a:r>
              <a:rPr lang="en-US" b="0" i="0" dirty="0">
                <a:solidFill>
                  <a:srgbClr val="000000"/>
                </a:solidFill>
                <a:effectLst/>
                <a:latin typeface="Courier New" panose="02070309020205020404" pitchFamily="49" charset="0"/>
              </a:rPr>
              <a:t>  </a:t>
            </a:r>
            <a:r>
              <a:rPr lang="en-US" b="0" i="1" dirty="0">
                <a:solidFill>
                  <a:srgbClr val="000000"/>
                </a:solidFill>
                <a:effectLst/>
                <a:latin typeface="Courier New" panose="02070309020205020404" pitchFamily="49" charset="0"/>
              </a:rPr>
              <a:t>CHAR</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10</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a:t>
            </a:r>
            <a:endParaRPr lang="en-IN" dirty="0"/>
          </a:p>
        </p:txBody>
      </p:sp>
      <p:sp>
        <p:nvSpPr>
          <p:cNvPr id="9" name="TextBox 8">
            <a:extLst>
              <a:ext uri="{FF2B5EF4-FFF2-40B4-BE49-F238E27FC236}">
                <a16:creationId xmlns:a16="http://schemas.microsoft.com/office/drawing/2014/main" id="{1B615B1B-9EF2-4E49-93EC-76FA76745EA1}"/>
              </a:ext>
            </a:extLst>
          </p:cNvPr>
          <p:cNvSpPr txBox="1"/>
          <p:nvPr/>
        </p:nvSpPr>
        <p:spPr>
          <a:xfrm>
            <a:off x="4724401" y="3703939"/>
            <a:ext cx="6096000" cy="3139321"/>
          </a:xfrm>
          <a:prstGeom prst="rect">
            <a:avLst/>
          </a:prstGeom>
          <a:noFill/>
          <a:ln w="12700">
            <a:solidFill>
              <a:schemeClr val="accent1"/>
            </a:solidFill>
            <a:prstDash val="sysDash"/>
          </a:ln>
        </p:spPr>
        <p:txBody>
          <a:bodyPr wrap="square">
            <a:spAutoFit/>
          </a:bodyPr>
          <a:lstStyle/>
          <a:p>
            <a:r>
              <a:rPr lang="en-US" b="0" i="0" dirty="0">
                <a:effectLst/>
                <a:latin typeface="Courier New" panose="02070309020205020404" pitchFamily="49" charset="0"/>
              </a:rPr>
              <a:t>CREATE</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TABLE</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employee</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emp_no</a:t>
            </a:r>
            <a:r>
              <a:rPr lang="en-US" b="0" i="0" dirty="0">
                <a:solidFill>
                  <a:srgbClr val="000000"/>
                </a:solidFill>
                <a:effectLst/>
                <a:latin typeface="Courier New" panose="02070309020205020404" pitchFamily="49" charset="0"/>
              </a:rPr>
              <a:t>    </a:t>
            </a:r>
            <a:r>
              <a:rPr lang="en-US" b="0" i="1" dirty="0">
                <a:solidFill>
                  <a:srgbClr val="000000"/>
                </a:solidFill>
                <a:effectLst/>
                <a:latin typeface="Courier New" panose="02070309020205020404" pitchFamily="49" charset="0"/>
              </a:rPr>
              <a:t>INT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NOT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NULL,</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branch_no</a:t>
            </a:r>
            <a:r>
              <a:rPr lang="en-US" b="0" i="0" dirty="0">
                <a:solidFill>
                  <a:srgbClr val="000000"/>
                </a:solidFill>
                <a:effectLst/>
                <a:latin typeface="Courier New" panose="02070309020205020404" pitchFamily="49" charset="0"/>
              </a:rPr>
              <a:t> </a:t>
            </a:r>
            <a:r>
              <a:rPr lang="en-US" b="0" i="1" dirty="0">
                <a:solidFill>
                  <a:srgbClr val="000000"/>
                </a:solidFill>
                <a:effectLst/>
                <a:latin typeface="Courier New" panose="02070309020205020404" pitchFamily="49" charset="0"/>
              </a:rPr>
              <a:t>INT</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fname</a:t>
            </a:r>
            <a:r>
              <a:rPr lang="en-US" b="0" i="0" dirty="0">
                <a:solidFill>
                  <a:srgbClr val="000000"/>
                </a:solidFill>
                <a:effectLst/>
                <a:latin typeface="Courier New" panose="02070309020205020404" pitchFamily="49" charset="0"/>
              </a:rPr>
              <a:t>     </a:t>
            </a:r>
            <a:r>
              <a:rPr lang="en-US" b="0" i="1" dirty="0">
                <a:solidFill>
                  <a:srgbClr val="000000"/>
                </a:solidFill>
                <a:effectLst/>
                <a:latin typeface="Courier New" panose="02070309020205020404" pitchFamily="49" charset="0"/>
              </a:rPr>
              <a:t>CHAR</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20</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mname</a:t>
            </a:r>
            <a:r>
              <a:rPr lang="en-US" b="0" i="0" dirty="0">
                <a:solidFill>
                  <a:srgbClr val="000000"/>
                </a:solidFill>
                <a:effectLst/>
                <a:latin typeface="Courier New" panose="02070309020205020404" pitchFamily="49" charset="0"/>
              </a:rPr>
              <a:t>     </a:t>
            </a:r>
            <a:r>
              <a:rPr lang="en-US" b="0" i="1" dirty="0">
                <a:solidFill>
                  <a:srgbClr val="000000"/>
                </a:solidFill>
                <a:effectLst/>
                <a:latin typeface="Courier New" panose="02070309020205020404" pitchFamily="49" charset="0"/>
              </a:rPr>
              <a:t>CHAR</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20</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lname</a:t>
            </a:r>
            <a:r>
              <a:rPr lang="en-US" b="0" i="0" dirty="0">
                <a:solidFill>
                  <a:srgbClr val="000000"/>
                </a:solidFill>
                <a:effectLst/>
                <a:latin typeface="Courier New" panose="02070309020205020404" pitchFamily="49" charset="0"/>
              </a:rPr>
              <a:t>     </a:t>
            </a:r>
            <a:r>
              <a:rPr lang="en-US" b="0" i="1" dirty="0">
                <a:solidFill>
                  <a:srgbClr val="000000"/>
                </a:solidFill>
                <a:effectLst/>
                <a:latin typeface="Courier New" panose="02070309020205020404" pitchFamily="49" charset="0"/>
              </a:rPr>
              <a:t>CHAR</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20</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dept</a:t>
            </a:r>
            <a:r>
              <a:rPr lang="en-US" b="0" i="0" dirty="0">
                <a:solidFill>
                  <a:srgbClr val="000000"/>
                </a:solidFill>
                <a:effectLst/>
                <a:latin typeface="Courier New" panose="02070309020205020404" pitchFamily="49" charset="0"/>
              </a:rPr>
              <a:t>      </a:t>
            </a:r>
            <a:r>
              <a:rPr lang="en-US" b="0" i="1" dirty="0">
                <a:solidFill>
                  <a:srgbClr val="000000"/>
                </a:solidFill>
                <a:effectLst/>
                <a:latin typeface="Courier New" panose="02070309020205020404" pitchFamily="49" charset="0"/>
              </a:rPr>
              <a:t>CHAR</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10</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desig</a:t>
            </a:r>
            <a:r>
              <a:rPr lang="en-US" b="0" i="0" dirty="0">
                <a:solidFill>
                  <a:srgbClr val="000000"/>
                </a:solidFill>
                <a:effectLst/>
                <a:latin typeface="Courier New" panose="02070309020205020404" pitchFamily="49" charset="0"/>
              </a:rPr>
              <a:t>     </a:t>
            </a:r>
            <a:r>
              <a:rPr lang="en-US" b="0" i="1" dirty="0">
                <a:solidFill>
                  <a:srgbClr val="000000"/>
                </a:solidFill>
                <a:effectLst/>
                <a:latin typeface="Courier New" panose="02070309020205020404" pitchFamily="49" charset="0"/>
              </a:rPr>
              <a:t>CHAR</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20</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mngr_no</a:t>
            </a:r>
            <a:r>
              <a:rPr lang="en-US" b="0" i="0" dirty="0">
                <a:solidFill>
                  <a:srgbClr val="000000"/>
                </a:solidFill>
                <a:effectLst/>
                <a:latin typeface="Courier New" panose="02070309020205020404" pitchFamily="49" charset="0"/>
              </a:rPr>
              <a:t>   </a:t>
            </a:r>
            <a:r>
              <a:rPr lang="en-US" b="0" i="1" dirty="0">
                <a:solidFill>
                  <a:srgbClr val="000000"/>
                </a:solidFill>
                <a:effectLst/>
                <a:latin typeface="Courier New" panose="02070309020205020404" pitchFamily="49" charset="0"/>
              </a:rPr>
              <a:t>INT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NOT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NULL</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a:t>
            </a:r>
            <a:endParaRPr lang="en-IN" dirty="0"/>
          </a:p>
        </p:txBody>
      </p:sp>
    </p:spTree>
    <p:extLst>
      <p:ext uri="{BB962C8B-B14F-4D97-AF65-F5344CB8AC3E}">
        <p14:creationId xmlns:p14="http://schemas.microsoft.com/office/powerpoint/2010/main" val="311909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1660-9759-5878-2B3C-A67586E97D85}"/>
              </a:ext>
            </a:extLst>
          </p:cNvPr>
          <p:cNvSpPr>
            <a:spLocks noGrp="1"/>
          </p:cNvSpPr>
          <p:nvPr>
            <p:ph type="title"/>
          </p:nvPr>
        </p:nvSpPr>
        <p:spPr>
          <a:xfrm>
            <a:off x="838200" y="365126"/>
            <a:ext cx="10515600" cy="558800"/>
          </a:xfrm>
        </p:spPr>
        <p:txBody>
          <a:bodyPr>
            <a:normAutofit/>
          </a:bodyPr>
          <a:lstStyle/>
          <a:p>
            <a:pPr marL="342900" lvl="0" indent="-342900">
              <a:lnSpc>
                <a:spcPct val="107000"/>
              </a:lnSpc>
              <a:spcAft>
                <a:spcPts val="800"/>
              </a:spcAft>
            </a:pPr>
            <a:r>
              <a:rPr lang="en-IN" sz="2600" b="1" dirty="0">
                <a:solidFill>
                  <a:srgbClr val="000000"/>
                </a:solidFill>
                <a:effectLst/>
                <a:highlight>
                  <a:srgbClr val="FFFFFF"/>
                </a:highlight>
                <a:latin typeface="Calibri" panose="020F0502020204030204" pitchFamily="34" charset="0"/>
                <a:ea typeface="Calibri" panose="020F0502020204030204" pitchFamily="34" charset="0"/>
              </a:rPr>
              <a:t>2. Inserting Records into created tables</a:t>
            </a:r>
            <a:endParaRPr lang="en-IN" sz="2600" b="1" dirty="0"/>
          </a:p>
        </p:txBody>
      </p:sp>
      <p:sp>
        <p:nvSpPr>
          <p:cNvPr id="3" name="Content Placeholder 2">
            <a:extLst>
              <a:ext uri="{FF2B5EF4-FFF2-40B4-BE49-F238E27FC236}">
                <a16:creationId xmlns:a16="http://schemas.microsoft.com/office/drawing/2014/main" id="{3532E35B-6920-6F93-F1A7-9DB8FF1F4D5C}"/>
              </a:ext>
            </a:extLst>
          </p:cNvPr>
          <p:cNvSpPr>
            <a:spLocks noGrp="1"/>
          </p:cNvSpPr>
          <p:nvPr>
            <p:ph idx="1"/>
          </p:nvPr>
        </p:nvSpPr>
        <p:spPr>
          <a:xfrm>
            <a:off x="6272212" y="3718083"/>
            <a:ext cx="4729163" cy="2012275"/>
          </a:xfrm>
          <a:ln w="6350">
            <a:solidFill>
              <a:schemeClr val="tx1"/>
            </a:solidFill>
          </a:ln>
        </p:spPr>
        <p:txBody>
          <a:bodyPr>
            <a:normAutofit/>
          </a:bodyPr>
          <a:lstStyle/>
          <a:p>
            <a:pPr marL="0" indent="0">
              <a:buNone/>
            </a:pPr>
            <a:r>
              <a:rPr lang="en-US" sz="1600" b="0" i="0" dirty="0">
                <a:effectLst/>
                <a:latin typeface="Courier New" panose="02070309020205020404" pitchFamily="49" charset="0"/>
              </a:rPr>
              <a:t>INSERT</a:t>
            </a:r>
            <a:r>
              <a:rPr lang="en-US" sz="1600" b="0" i="0" dirty="0">
                <a:solidFill>
                  <a:srgbClr val="000000"/>
                </a:solidFill>
                <a:effectLst/>
                <a:latin typeface="Courier New" panose="02070309020205020404" pitchFamily="49" charset="0"/>
              </a:rPr>
              <a:t> </a:t>
            </a:r>
            <a:r>
              <a:rPr lang="en-US" sz="1600" b="0" i="0" dirty="0">
                <a:effectLst/>
                <a:latin typeface="Courier New" panose="02070309020205020404" pitchFamily="49" charset="0"/>
              </a:rPr>
              <a:t>INTO</a:t>
            </a:r>
            <a:r>
              <a:rPr lang="en-US" sz="1600" b="0" i="0" dirty="0">
                <a:solidFill>
                  <a:srgbClr val="000000"/>
                </a:solidFill>
                <a:effectLst/>
                <a:latin typeface="Courier New" panose="02070309020205020404" pitchFamily="49" charset="0"/>
              </a:rPr>
              <a:t> </a:t>
            </a:r>
            <a:r>
              <a:rPr lang="en-US" sz="1600" b="0" i="0" dirty="0">
                <a:effectLst/>
                <a:latin typeface="Courier New" panose="02070309020205020404" pitchFamily="49" charset="0"/>
              </a:rPr>
              <a:t>branch</a:t>
            </a:r>
            <a:br>
              <a:rPr lang="en-US" sz="1600" dirty="0"/>
            </a:br>
            <a:r>
              <a:rPr lang="en-US" sz="1600" b="0" i="0" dirty="0">
                <a:solidFill>
                  <a:srgbClr val="000000"/>
                </a:solidFill>
                <a:effectLst/>
                <a:latin typeface="Courier New" panose="02070309020205020404" pitchFamily="49" charset="0"/>
              </a:rPr>
              <a:t>            </a:t>
            </a:r>
            <a:r>
              <a:rPr lang="en-US" sz="1600" b="0" i="0" dirty="0">
                <a:effectLst/>
                <a:latin typeface="Courier New" panose="02070309020205020404" pitchFamily="49" charset="0"/>
              </a:rPr>
              <a:t>(</a:t>
            </a:r>
            <a:r>
              <a:rPr lang="en-US" sz="1600" b="0" i="0" dirty="0" err="1">
                <a:effectLst/>
                <a:latin typeface="Courier New" panose="02070309020205020404" pitchFamily="49" charset="0"/>
              </a:rPr>
              <a:t>branch_no</a:t>
            </a:r>
            <a:r>
              <a:rPr lang="en-US" sz="1600" b="0" i="0" dirty="0">
                <a:effectLst/>
                <a:latin typeface="Courier New" panose="02070309020205020404" pitchFamily="49" charset="0"/>
              </a:rPr>
              <a:t>,</a:t>
            </a:r>
            <a:br>
              <a:rPr lang="en-US" sz="1600" dirty="0"/>
            </a:br>
            <a:r>
              <a:rPr lang="en-US" sz="1600" b="0" i="0" dirty="0">
                <a:solidFill>
                  <a:srgbClr val="000000"/>
                </a:solidFill>
                <a:effectLst/>
                <a:latin typeface="Courier New" panose="02070309020205020404" pitchFamily="49" charset="0"/>
              </a:rPr>
              <a:t>             </a:t>
            </a:r>
            <a:r>
              <a:rPr lang="en-US" sz="1600" b="0" i="0" dirty="0">
                <a:effectLst/>
                <a:latin typeface="Courier New" panose="02070309020205020404" pitchFamily="49" charset="0"/>
              </a:rPr>
              <a:t>NAME)</a:t>
            </a:r>
            <a:br>
              <a:rPr lang="en-US" sz="1600" dirty="0"/>
            </a:br>
            <a:r>
              <a:rPr lang="en-US" sz="1600" b="0" i="0" dirty="0">
                <a:effectLst/>
                <a:latin typeface="Courier New" panose="02070309020205020404" pitchFamily="49" charset="0"/>
              </a:rPr>
              <a:t>VALUES</a:t>
            </a:r>
            <a:r>
              <a:rPr lang="en-US" sz="1600" b="0" i="0" dirty="0">
                <a:solidFill>
                  <a:srgbClr val="000000"/>
                </a:solidFill>
                <a:effectLst/>
                <a:latin typeface="Courier New" panose="02070309020205020404" pitchFamily="49" charset="0"/>
              </a:rPr>
              <a:t>      </a:t>
            </a:r>
            <a:r>
              <a:rPr lang="en-US" sz="1600" b="0" i="0" dirty="0">
                <a:effectLst/>
                <a:latin typeface="Courier New" panose="02070309020205020404" pitchFamily="49" charset="0"/>
              </a:rPr>
              <a:t>(</a:t>
            </a:r>
            <a:r>
              <a:rPr lang="en-US" sz="1600" b="0" i="0" dirty="0">
                <a:solidFill>
                  <a:srgbClr val="000000"/>
                </a:solidFill>
                <a:effectLst/>
                <a:latin typeface="Courier New" panose="02070309020205020404" pitchFamily="49" charset="0"/>
              </a:rPr>
              <a:t>1</a:t>
            </a:r>
            <a:r>
              <a:rPr lang="en-US" sz="1600" b="0" i="0" dirty="0">
                <a:effectLst/>
                <a:latin typeface="Courier New" panose="02070309020205020404" pitchFamily="49" charset="0"/>
              </a:rPr>
              <a:t>,</a:t>
            </a:r>
            <a:br>
              <a:rPr lang="en-US" sz="1600" dirty="0"/>
            </a:br>
            <a:r>
              <a:rPr lang="en-US" sz="1600" b="0" i="0" dirty="0">
                <a:solidFill>
                  <a:srgbClr val="000000"/>
                </a:solidFill>
                <a:effectLst/>
                <a:latin typeface="Courier New" panose="02070309020205020404" pitchFamily="49" charset="0"/>
              </a:rPr>
              <a:t>             </a:t>
            </a:r>
            <a:r>
              <a:rPr lang="en-US" sz="1600" b="0" i="0" dirty="0">
                <a:effectLst/>
                <a:latin typeface="Courier New" panose="02070309020205020404" pitchFamily="49" charset="0"/>
              </a:rPr>
              <a:t>'DELHI'),</a:t>
            </a:r>
            <a:br>
              <a:rPr lang="en-US" sz="1600" dirty="0"/>
            </a:br>
            <a:r>
              <a:rPr lang="en-US" sz="1600" b="0" i="0" dirty="0">
                <a:solidFill>
                  <a:srgbClr val="000000"/>
                </a:solidFill>
                <a:effectLst/>
                <a:latin typeface="Courier New" panose="02070309020205020404" pitchFamily="49" charset="0"/>
              </a:rPr>
              <a:t>            </a:t>
            </a:r>
            <a:r>
              <a:rPr lang="en-US" sz="1600" b="0" i="0" dirty="0">
                <a:effectLst/>
                <a:latin typeface="Courier New" panose="02070309020205020404" pitchFamily="49" charset="0"/>
              </a:rPr>
              <a:t>(</a:t>
            </a:r>
            <a:r>
              <a:rPr lang="en-US" sz="1600" b="0" i="0" dirty="0">
                <a:solidFill>
                  <a:srgbClr val="000000"/>
                </a:solidFill>
                <a:effectLst/>
                <a:latin typeface="Courier New" panose="02070309020205020404" pitchFamily="49" charset="0"/>
              </a:rPr>
              <a:t>2</a:t>
            </a:r>
            <a:r>
              <a:rPr lang="en-US" sz="1600" b="0" i="0" dirty="0">
                <a:effectLst/>
                <a:latin typeface="Courier New" panose="02070309020205020404" pitchFamily="49" charset="0"/>
              </a:rPr>
              <a:t>,</a:t>
            </a:r>
            <a:br>
              <a:rPr lang="en-US" sz="1600" dirty="0"/>
            </a:br>
            <a:r>
              <a:rPr lang="en-US" sz="1600" b="0" i="0" dirty="0">
                <a:solidFill>
                  <a:srgbClr val="000000"/>
                </a:solidFill>
                <a:effectLst/>
                <a:latin typeface="Courier New" panose="02070309020205020404" pitchFamily="49" charset="0"/>
              </a:rPr>
              <a:t>             </a:t>
            </a:r>
            <a:r>
              <a:rPr lang="en-US" sz="1600" b="0" i="0" dirty="0">
                <a:effectLst/>
                <a:latin typeface="Courier New" panose="02070309020205020404" pitchFamily="49" charset="0"/>
              </a:rPr>
              <a:t>'MUMBAI');</a:t>
            </a:r>
            <a:r>
              <a:rPr lang="en-US" sz="1600" b="0" i="0" dirty="0">
                <a:solidFill>
                  <a:srgbClr val="000000"/>
                </a:solidFill>
                <a:effectLst/>
                <a:latin typeface="Courier New" panose="02070309020205020404" pitchFamily="49" charset="0"/>
              </a:rPr>
              <a:t> </a:t>
            </a:r>
            <a:endParaRPr lang="en-IN" sz="1600" dirty="0"/>
          </a:p>
        </p:txBody>
      </p:sp>
      <p:sp>
        <p:nvSpPr>
          <p:cNvPr id="5" name="TextBox 4">
            <a:extLst>
              <a:ext uri="{FF2B5EF4-FFF2-40B4-BE49-F238E27FC236}">
                <a16:creationId xmlns:a16="http://schemas.microsoft.com/office/drawing/2014/main" id="{3AEB2F05-78AA-8D12-5905-2E803AA807D2}"/>
              </a:ext>
            </a:extLst>
          </p:cNvPr>
          <p:cNvSpPr txBox="1"/>
          <p:nvPr/>
        </p:nvSpPr>
        <p:spPr>
          <a:xfrm>
            <a:off x="904875" y="923926"/>
            <a:ext cx="10096500" cy="1200329"/>
          </a:xfrm>
          <a:prstGeom prst="rect">
            <a:avLst/>
          </a:prstGeom>
          <a:noFill/>
          <a:ln w="12700">
            <a:solidFill>
              <a:schemeClr val="tx1"/>
            </a:solidFill>
          </a:ln>
        </p:spPr>
        <p:txBody>
          <a:bodyPr wrap="square">
            <a:spAutoFit/>
          </a:bodyPr>
          <a:lstStyle/>
          <a:p>
            <a:r>
              <a:rPr lang="en-IN" dirty="0">
                <a:latin typeface="Courier New" panose="02070309020205020404" pitchFamily="49" charset="0"/>
              </a:rPr>
              <a:t>I</a:t>
            </a:r>
            <a:r>
              <a:rPr lang="en-IN" b="0" i="0" dirty="0">
                <a:effectLst/>
                <a:latin typeface="Courier New" panose="02070309020205020404" pitchFamily="49" charset="0"/>
              </a:rPr>
              <a:t>NSERT</a:t>
            </a: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INTO</a:t>
            </a: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customer</a:t>
            </a:r>
            <a:br>
              <a:rPr lang="en-IN" dirty="0"/>
            </a:b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custid</a:t>
            </a:r>
            <a:r>
              <a:rPr lang="en-IN" b="0" i="0" dirty="0">
                <a:effectLst/>
                <a:latin typeface="Courier New" panose="02070309020205020404" pitchFamily="49" charset="0"/>
              </a:rPr>
              <a:t>, </a:t>
            </a:r>
            <a:r>
              <a:rPr lang="en-IN" b="0" i="0" dirty="0" err="1">
                <a:effectLst/>
                <a:latin typeface="Courier New" panose="02070309020205020404" pitchFamily="49" charset="0"/>
              </a:rPr>
              <a:t>fname</a:t>
            </a:r>
            <a:r>
              <a:rPr lang="en-IN" b="0" i="0" dirty="0">
                <a:effectLst/>
                <a:latin typeface="Courier New" panose="02070309020205020404" pitchFamily="49" charset="0"/>
              </a:rPr>
              <a:t>, </a:t>
            </a:r>
            <a:r>
              <a:rPr lang="en-IN" b="0" i="0" dirty="0" err="1">
                <a:effectLst/>
                <a:latin typeface="Courier New" panose="02070309020205020404" pitchFamily="49" charset="0"/>
              </a:rPr>
              <a:t>mname</a:t>
            </a:r>
            <a:r>
              <a:rPr lang="en-IN" b="0" i="0" dirty="0">
                <a:effectLst/>
                <a:latin typeface="Courier New" panose="02070309020205020404" pitchFamily="49" charset="0"/>
              </a:rPr>
              <a:t>, </a:t>
            </a:r>
            <a:r>
              <a:rPr lang="en-IN" b="0" i="0" dirty="0" err="1">
                <a:effectLst/>
                <a:latin typeface="Courier New" panose="02070309020205020404" pitchFamily="49" charset="0"/>
              </a:rPr>
              <a:t>lname</a:t>
            </a:r>
            <a:r>
              <a:rPr lang="en-IN" b="0" i="0" dirty="0">
                <a:effectLst/>
                <a:latin typeface="Courier New" panose="02070309020205020404" pitchFamily="49" charset="0"/>
              </a:rPr>
              <a:t>, occupation, dob)</a:t>
            </a:r>
            <a:br>
              <a:rPr lang="en-IN" dirty="0"/>
            </a:br>
            <a:r>
              <a:rPr lang="en-IN" b="0" i="0" dirty="0">
                <a:effectLst/>
                <a:latin typeface="Courier New" panose="02070309020205020404" pitchFamily="49" charset="0"/>
              </a:rPr>
              <a:t>VALUES</a:t>
            </a: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a:t>
            </a:r>
            <a:r>
              <a:rPr lang="en-IN" b="0" i="0" dirty="0">
                <a:solidFill>
                  <a:srgbClr val="000000"/>
                </a:solidFill>
                <a:effectLst/>
                <a:latin typeface="Courier New" panose="02070309020205020404" pitchFamily="49" charset="0"/>
              </a:rPr>
              <a:t>1</a:t>
            </a:r>
            <a:r>
              <a:rPr lang="en-IN" b="0" i="0" dirty="0">
                <a:effectLst/>
                <a:latin typeface="Courier New" panose="02070309020205020404" pitchFamily="49" charset="0"/>
              </a:rPr>
              <a:t>,'Ramesh','Chandra','Sharma','Service','1976-12-06'),</a:t>
            </a:r>
            <a:br>
              <a:rPr lang="en-IN" dirty="0"/>
            </a:b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a:t>
            </a:r>
            <a:r>
              <a:rPr lang="en-IN" b="0" i="0" dirty="0">
                <a:solidFill>
                  <a:srgbClr val="000000"/>
                </a:solidFill>
                <a:effectLst/>
                <a:latin typeface="Courier New" panose="02070309020205020404" pitchFamily="49" charset="0"/>
              </a:rPr>
              <a:t>2</a:t>
            </a:r>
            <a:r>
              <a:rPr lang="en-IN" b="0" i="0" dirty="0">
                <a:effectLst/>
                <a:latin typeface="Courier New" panose="02070309020205020404" pitchFamily="49" charset="0"/>
              </a:rPr>
              <a:t>,'Avinash','Sunder','Minha','Business','1974-10-16');</a:t>
            </a:r>
            <a:r>
              <a:rPr lang="en-IN" b="0" i="0" dirty="0">
                <a:solidFill>
                  <a:srgbClr val="000000"/>
                </a:solidFill>
                <a:effectLst/>
                <a:latin typeface="Courier New" panose="02070309020205020404" pitchFamily="49" charset="0"/>
              </a:rPr>
              <a:t> </a:t>
            </a:r>
            <a:endParaRPr lang="en-IN" dirty="0"/>
          </a:p>
        </p:txBody>
      </p:sp>
      <p:sp>
        <p:nvSpPr>
          <p:cNvPr id="9" name="TextBox 8">
            <a:extLst>
              <a:ext uri="{FF2B5EF4-FFF2-40B4-BE49-F238E27FC236}">
                <a16:creationId xmlns:a16="http://schemas.microsoft.com/office/drawing/2014/main" id="{A64C1380-8C50-72D2-A5F0-C1EDA8E178F6}"/>
              </a:ext>
            </a:extLst>
          </p:cNvPr>
          <p:cNvSpPr txBox="1"/>
          <p:nvPr/>
        </p:nvSpPr>
        <p:spPr>
          <a:xfrm>
            <a:off x="904875" y="2286001"/>
            <a:ext cx="10096500" cy="1200329"/>
          </a:xfrm>
          <a:prstGeom prst="rect">
            <a:avLst/>
          </a:prstGeom>
          <a:noFill/>
          <a:ln w="12700">
            <a:solidFill>
              <a:schemeClr val="tx1"/>
            </a:solidFill>
          </a:ln>
        </p:spPr>
        <p:txBody>
          <a:bodyPr wrap="square">
            <a:spAutoFit/>
          </a:bodyPr>
          <a:lstStyle/>
          <a:p>
            <a:r>
              <a:rPr lang="en-US" b="0" i="0" dirty="0">
                <a:effectLst/>
                <a:latin typeface="Courier New" panose="02070309020205020404" pitchFamily="49" charset="0"/>
              </a:rPr>
              <a:t>INSERT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INTO</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account</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err="1">
                <a:effectLst/>
                <a:latin typeface="Courier New" panose="02070309020205020404" pitchFamily="49" charset="0"/>
              </a:rPr>
              <a:t>acnumber,custid,bid,curbal,opndt,atype,astatus</a:t>
            </a:r>
            <a:r>
              <a:rPr lang="en-US" b="0" i="0" dirty="0">
                <a:effectLst/>
                <a:latin typeface="Courier New" panose="02070309020205020404" pitchFamily="49" charset="0"/>
              </a:rPr>
              <a:t>)</a:t>
            </a:r>
            <a:br>
              <a:rPr lang="en-US" dirty="0"/>
            </a:br>
            <a:r>
              <a:rPr lang="en-US" b="0" i="0" dirty="0">
                <a:effectLst/>
                <a:latin typeface="Courier New" panose="02070309020205020404" pitchFamily="49" charset="0"/>
              </a:rPr>
              <a:t>VALUES</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1</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1</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1</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10000</a:t>
            </a:r>
            <a:r>
              <a:rPr lang="en-US" b="0" i="0" dirty="0">
                <a:effectLst/>
                <a:latin typeface="Courier New" panose="02070309020205020404" pitchFamily="49" charset="0"/>
              </a:rPr>
              <a:t>,'2012-12-15','Saving','Active'),</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2</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2</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2</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5000</a:t>
            </a:r>
            <a:r>
              <a:rPr lang="en-US" b="0" i="0" dirty="0">
                <a:effectLst/>
                <a:latin typeface="Courier New" panose="02070309020205020404" pitchFamily="49" charset="0"/>
              </a:rPr>
              <a:t>,'2012-06-12','Saving','Active');</a:t>
            </a:r>
            <a:r>
              <a:rPr lang="en-US" b="0" i="0" dirty="0">
                <a:solidFill>
                  <a:srgbClr val="000000"/>
                </a:solidFill>
                <a:effectLst/>
                <a:latin typeface="Courier New" panose="02070309020205020404" pitchFamily="49" charset="0"/>
              </a:rPr>
              <a:t> </a:t>
            </a:r>
            <a:endParaRPr lang="en-IN" dirty="0"/>
          </a:p>
        </p:txBody>
      </p:sp>
      <p:sp>
        <p:nvSpPr>
          <p:cNvPr id="11" name="TextBox 10">
            <a:extLst>
              <a:ext uri="{FF2B5EF4-FFF2-40B4-BE49-F238E27FC236}">
                <a16:creationId xmlns:a16="http://schemas.microsoft.com/office/drawing/2014/main" id="{A033AAA5-D045-D450-E13A-577F35A61220}"/>
              </a:ext>
            </a:extLst>
          </p:cNvPr>
          <p:cNvSpPr txBox="1"/>
          <p:nvPr/>
        </p:nvSpPr>
        <p:spPr>
          <a:xfrm>
            <a:off x="904875" y="3718083"/>
            <a:ext cx="5133975" cy="2031325"/>
          </a:xfrm>
          <a:prstGeom prst="rect">
            <a:avLst/>
          </a:prstGeom>
          <a:noFill/>
          <a:ln w="12700">
            <a:solidFill>
              <a:schemeClr val="tx1"/>
            </a:solidFill>
          </a:ln>
        </p:spPr>
        <p:txBody>
          <a:bodyPr wrap="square">
            <a:spAutoFit/>
          </a:bodyPr>
          <a:lstStyle/>
          <a:p>
            <a:r>
              <a:rPr lang="en-IN" b="0" i="0" dirty="0">
                <a:effectLst/>
                <a:latin typeface="Courier New" panose="02070309020205020404" pitchFamily="49" charset="0"/>
              </a:rPr>
              <a:t>INSERT</a:t>
            </a: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INTO</a:t>
            </a: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employee</a:t>
            </a:r>
            <a:br>
              <a:rPr lang="en-IN" dirty="0"/>
            </a:b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a:t>
            </a:r>
            <a:r>
              <a:rPr lang="en-IN" b="0" i="0" dirty="0" err="1">
                <a:effectLst/>
                <a:latin typeface="Courier New" panose="02070309020205020404" pitchFamily="49" charset="0"/>
              </a:rPr>
              <a:t>emp_no,branch_no,fname,mname,lname,dept,desig,mngr_no</a:t>
            </a:r>
            <a:r>
              <a:rPr lang="en-IN" b="0" i="0" dirty="0">
                <a:effectLst/>
                <a:latin typeface="Courier New" panose="02070309020205020404" pitchFamily="49" charset="0"/>
              </a:rPr>
              <a:t>)</a:t>
            </a:r>
            <a:br>
              <a:rPr lang="en-IN" dirty="0"/>
            </a:br>
            <a:r>
              <a:rPr lang="en-IN" b="0" i="0" dirty="0">
                <a:effectLst/>
                <a:latin typeface="Courier New" panose="02070309020205020404" pitchFamily="49" charset="0"/>
              </a:rPr>
              <a:t>VALUES</a:t>
            </a: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a:t>
            </a:r>
            <a:r>
              <a:rPr lang="en-IN" b="0" i="0" dirty="0">
                <a:solidFill>
                  <a:srgbClr val="000000"/>
                </a:solidFill>
                <a:effectLst/>
                <a:latin typeface="Courier New" panose="02070309020205020404" pitchFamily="49" charset="0"/>
              </a:rPr>
              <a:t>1</a:t>
            </a:r>
            <a:r>
              <a:rPr lang="en-IN" b="0" i="0" dirty="0">
                <a:effectLst/>
                <a:latin typeface="Courier New" panose="02070309020205020404" pitchFamily="49" charset="0"/>
              </a:rPr>
              <a:t>,</a:t>
            </a:r>
            <a:r>
              <a:rPr lang="en-IN" b="0" i="0" dirty="0">
                <a:solidFill>
                  <a:srgbClr val="000000"/>
                </a:solidFill>
                <a:effectLst/>
                <a:latin typeface="Courier New" panose="02070309020205020404" pitchFamily="49" charset="0"/>
              </a:rPr>
              <a:t>1</a:t>
            </a:r>
            <a:r>
              <a:rPr lang="en-IN" b="0" i="0" dirty="0">
                <a:effectLst/>
                <a:latin typeface="Courier New" panose="02070309020205020404" pitchFamily="49" charset="0"/>
              </a:rPr>
              <a:t>,'Mark','steve','Lara','Account','Accountant',</a:t>
            </a:r>
            <a:r>
              <a:rPr lang="en-IN" b="0" i="0" dirty="0">
                <a:solidFill>
                  <a:srgbClr val="000000"/>
                </a:solidFill>
                <a:effectLst/>
                <a:latin typeface="Courier New" panose="02070309020205020404" pitchFamily="49" charset="0"/>
              </a:rPr>
              <a:t>2</a:t>
            </a:r>
            <a:r>
              <a:rPr lang="en-IN" b="0" i="0" dirty="0">
                <a:effectLst/>
                <a:latin typeface="Courier New" panose="02070309020205020404" pitchFamily="49" charset="0"/>
              </a:rPr>
              <a:t>),</a:t>
            </a:r>
            <a:br>
              <a:rPr lang="en-IN" dirty="0"/>
            </a:br>
            <a:r>
              <a:rPr lang="en-IN" b="0" i="0" dirty="0">
                <a:solidFill>
                  <a:srgbClr val="000000"/>
                </a:solidFill>
                <a:effectLst/>
                <a:latin typeface="Courier New" panose="02070309020205020404" pitchFamily="49" charset="0"/>
              </a:rPr>
              <a:t>            </a:t>
            </a:r>
            <a:r>
              <a:rPr lang="en-IN" b="0" i="0" dirty="0">
                <a:effectLst/>
                <a:latin typeface="Courier New" panose="02070309020205020404" pitchFamily="49" charset="0"/>
              </a:rPr>
              <a:t>(</a:t>
            </a:r>
            <a:r>
              <a:rPr lang="en-IN" b="0" i="0" dirty="0">
                <a:solidFill>
                  <a:srgbClr val="000000"/>
                </a:solidFill>
                <a:effectLst/>
                <a:latin typeface="Courier New" panose="02070309020205020404" pitchFamily="49" charset="0"/>
              </a:rPr>
              <a:t>2</a:t>
            </a:r>
            <a:r>
              <a:rPr lang="en-IN" b="0" i="0" dirty="0">
                <a:effectLst/>
                <a:latin typeface="Courier New" panose="02070309020205020404" pitchFamily="49" charset="0"/>
              </a:rPr>
              <a:t>,</a:t>
            </a:r>
            <a:r>
              <a:rPr lang="en-IN" b="0" i="0" dirty="0">
                <a:solidFill>
                  <a:srgbClr val="000000"/>
                </a:solidFill>
                <a:effectLst/>
                <a:latin typeface="Courier New" panose="02070309020205020404" pitchFamily="49" charset="0"/>
              </a:rPr>
              <a:t>2</a:t>
            </a:r>
            <a:r>
              <a:rPr lang="en-IN" b="0" i="0" dirty="0">
                <a:effectLst/>
                <a:latin typeface="Courier New" panose="02070309020205020404" pitchFamily="49" charset="0"/>
              </a:rPr>
              <a:t>,'Bella','James','Ronald','Loan','Manager',</a:t>
            </a:r>
            <a:r>
              <a:rPr lang="en-IN" b="0" i="0" dirty="0">
                <a:solidFill>
                  <a:srgbClr val="000000"/>
                </a:solidFill>
                <a:effectLst/>
                <a:latin typeface="Courier New" panose="02070309020205020404" pitchFamily="49" charset="0"/>
              </a:rPr>
              <a:t>1</a:t>
            </a:r>
            <a:r>
              <a:rPr lang="en-IN" b="0" i="0" dirty="0">
                <a:effectLst/>
                <a:latin typeface="Courier New" panose="02070309020205020404" pitchFamily="49" charset="0"/>
              </a:rPr>
              <a:t>);</a:t>
            </a:r>
            <a:r>
              <a:rPr lang="en-IN" b="0" i="0" dirty="0">
                <a:solidFill>
                  <a:srgbClr val="000000"/>
                </a:solidFill>
                <a:effectLst/>
                <a:latin typeface="Courier New" panose="02070309020205020404" pitchFamily="49" charset="0"/>
              </a:rPr>
              <a:t> </a:t>
            </a:r>
            <a:endParaRPr lang="en-IN" dirty="0"/>
          </a:p>
        </p:txBody>
      </p:sp>
    </p:spTree>
    <p:extLst>
      <p:ext uri="{BB962C8B-B14F-4D97-AF65-F5344CB8AC3E}">
        <p14:creationId xmlns:p14="http://schemas.microsoft.com/office/powerpoint/2010/main" val="144866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F9F421-0C92-A3FC-57B1-3AD2853B72C9}"/>
              </a:ext>
            </a:extLst>
          </p:cNvPr>
          <p:cNvSpPr>
            <a:spLocks noGrp="1"/>
          </p:cNvSpPr>
          <p:nvPr>
            <p:ph idx="1"/>
          </p:nvPr>
        </p:nvSpPr>
        <p:spPr>
          <a:xfrm>
            <a:off x="838200" y="1095375"/>
            <a:ext cx="10515600" cy="1476375"/>
          </a:xfrm>
        </p:spPr>
        <p:txBody>
          <a:bodyPr>
            <a:normAutofit fontScale="92500" lnSpcReduction="10000"/>
          </a:bodyPr>
          <a:lstStyle/>
          <a:p>
            <a:pPr marL="0" indent="0">
              <a:buNone/>
            </a:pPr>
            <a:r>
              <a:rPr lang="en-IN" sz="2600" b="1" dirty="0">
                <a:solidFill>
                  <a:srgbClr val="000000"/>
                </a:solidFill>
                <a:effectLst/>
                <a:highlight>
                  <a:srgbClr val="FFFFFF"/>
                </a:highlight>
                <a:latin typeface="Calibri" panose="020F0502020204030204" pitchFamily="34" charset="0"/>
                <a:ea typeface="Calibri" panose="020F0502020204030204" pitchFamily="34" charset="0"/>
              </a:rPr>
              <a:t>3. Select unique occupation from customer table</a:t>
            </a:r>
            <a:endParaRPr lang="en-US" sz="2600" b="1" i="0" dirty="0">
              <a:effectLst/>
              <a:latin typeface="Courier New" panose="02070309020205020404" pitchFamily="49" charset="0"/>
            </a:endParaRPr>
          </a:p>
          <a:p>
            <a:pPr marL="0" indent="0">
              <a:buNone/>
            </a:pPr>
            <a:r>
              <a:rPr lang="en-US" sz="2000" b="0" i="0" dirty="0">
                <a:effectLst/>
                <a:latin typeface="Courier New" panose="02070309020205020404" pitchFamily="49" charset="0"/>
              </a:rPr>
              <a:t>SELECT</a:t>
            </a:r>
            <a:r>
              <a:rPr lang="en-US" sz="2000" b="0" i="0" dirty="0">
                <a:solidFill>
                  <a:srgbClr val="000000"/>
                </a:solidFill>
                <a:effectLst/>
                <a:latin typeface="Courier New" panose="02070309020205020404" pitchFamily="49" charset="0"/>
              </a:rPr>
              <a:t> </a:t>
            </a:r>
            <a:r>
              <a:rPr lang="en-US" sz="2000" b="0" i="0" dirty="0">
                <a:effectLst/>
                <a:latin typeface="Courier New" panose="02070309020205020404" pitchFamily="49" charset="0"/>
              </a:rPr>
              <a:t>DISTINCT</a:t>
            </a:r>
            <a:r>
              <a:rPr lang="en-US" sz="2000" b="0" i="0" dirty="0">
                <a:solidFill>
                  <a:srgbClr val="000000"/>
                </a:solidFill>
                <a:effectLst/>
                <a:latin typeface="Courier New" panose="02070309020205020404" pitchFamily="49" charset="0"/>
              </a:rPr>
              <a:t> </a:t>
            </a:r>
            <a:r>
              <a:rPr lang="en-US" sz="2000" b="0" i="0" dirty="0">
                <a:effectLst/>
                <a:latin typeface="Courier New" panose="02070309020205020404" pitchFamily="49" charset="0"/>
              </a:rPr>
              <a:t>occupation</a:t>
            </a:r>
            <a:br>
              <a:rPr lang="en-US" sz="2000" dirty="0"/>
            </a:br>
            <a:r>
              <a:rPr lang="en-US" sz="2000" b="0" i="0" dirty="0">
                <a:effectLst/>
                <a:latin typeface="Courier New" panose="02070309020205020404" pitchFamily="49" charset="0"/>
              </a:rPr>
              <a:t>FROM</a:t>
            </a:r>
            <a:r>
              <a:rPr lang="en-US" sz="2000" b="0" i="0" dirty="0">
                <a:solidFill>
                  <a:srgbClr val="000000"/>
                </a:solidFill>
                <a:effectLst/>
                <a:latin typeface="Courier New" panose="02070309020205020404" pitchFamily="49" charset="0"/>
              </a:rPr>
              <a:t>   </a:t>
            </a:r>
            <a:r>
              <a:rPr lang="en-US" sz="2000" b="0" i="0" dirty="0">
                <a:effectLst/>
                <a:latin typeface="Courier New" panose="02070309020205020404" pitchFamily="49" charset="0"/>
              </a:rPr>
              <a:t>customer;</a:t>
            </a:r>
            <a:r>
              <a:rPr lang="en-US" sz="2000" b="0" i="0" dirty="0">
                <a:solidFill>
                  <a:srgbClr val="000000"/>
                </a:solidFill>
                <a:effectLst/>
                <a:latin typeface="Courier New" panose="02070309020205020404" pitchFamily="49" charset="0"/>
              </a:rPr>
              <a:t> </a:t>
            </a:r>
            <a:endParaRPr lang="en-US" b="0" i="0" dirty="0">
              <a:solidFill>
                <a:srgbClr val="000000"/>
              </a:solidFill>
              <a:effectLst/>
              <a:latin typeface="Verdana" panose="020B0604030504040204" pitchFamily="34" charset="0"/>
            </a:endParaRPr>
          </a:p>
          <a:p>
            <a:pPr marL="0" indent="0">
              <a:buNone/>
            </a:pPr>
            <a:r>
              <a:rPr lang="en-US" sz="1600" dirty="0">
                <a:solidFill>
                  <a:srgbClr val="000000"/>
                </a:solidFill>
                <a:latin typeface="Verdana" panose="020B0604030504040204" pitchFamily="34" charset="0"/>
              </a:rPr>
              <a:t>SELECT DISTINCT: </a:t>
            </a:r>
            <a:r>
              <a:rPr lang="en-US" sz="1600" b="0" i="0" dirty="0">
                <a:solidFill>
                  <a:srgbClr val="000000"/>
                </a:solidFill>
                <a:effectLst/>
                <a:latin typeface="Verdana" panose="020B0604030504040204" pitchFamily="34" charset="0"/>
              </a:rPr>
              <a:t>statement is used to return only distinct (different) values from the table.</a:t>
            </a:r>
            <a:endParaRPr lang="en-US" sz="1600" dirty="0">
              <a:solidFill>
                <a:srgbClr val="000000"/>
              </a:solidFill>
              <a:latin typeface="Courier New" panose="02070309020205020404" pitchFamily="49" charset="0"/>
            </a:endParaRPr>
          </a:p>
        </p:txBody>
      </p:sp>
      <p:sp>
        <p:nvSpPr>
          <p:cNvPr id="10" name="TextBox 9">
            <a:extLst>
              <a:ext uri="{FF2B5EF4-FFF2-40B4-BE49-F238E27FC236}">
                <a16:creationId xmlns:a16="http://schemas.microsoft.com/office/drawing/2014/main" id="{1E52FD18-5BEA-B6E3-3CA4-B5116CDF084A}"/>
              </a:ext>
            </a:extLst>
          </p:cNvPr>
          <p:cNvSpPr txBox="1"/>
          <p:nvPr/>
        </p:nvSpPr>
        <p:spPr>
          <a:xfrm>
            <a:off x="838199" y="2861013"/>
            <a:ext cx="9042647" cy="2154436"/>
          </a:xfrm>
          <a:prstGeom prst="rect">
            <a:avLst/>
          </a:prstGeom>
          <a:noFill/>
        </p:spPr>
        <p:txBody>
          <a:bodyPr wrap="square">
            <a:spAutoFit/>
          </a:bodyPr>
          <a:lstStyle/>
          <a:p>
            <a:pPr marL="0" indent="0">
              <a:buNone/>
            </a:pPr>
            <a:r>
              <a:rPr lang="en-IN" sz="2600" b="1" dirty="0">
                <a:solidFill>
                  <a:srgbClr val="000000"/>
                </a:solidFill>
                <a:effectLst/>
                <a:highlight>
                  <a:srgbClr val="FFFFFF"/>
                </a:highlight>
                <a:latin typeface="Calibri" panose="020F0502020204030204" pitchFamily="34" charset="0"/>
                <a:ea typeface="Calibri" panose="020F0502020204030204" pitchFamily="34" charset="0"/>
              </a:rPr>
              <a:t>4. Sort accounts according to current balance </a:t>
            </a:r>
            <a:endParaRPr lang="en-US" sz="2600" b="1" i="0" dirty="0">
              <a:effectLst/>
              <a:latin typeface="Courier New" panose="02070309020205020404" pitchFamily="49" charset="0"/>
            </a:endParaRPr>
          </a:p>
          <a:p>
            <a:pPr marL="0" indent="0">
              <a:buNone/>
            </a:pPr>
            <a:r>
              <a:rPr lang="en-US" sz="1800" b="0" i="0" dirty="0">
                <a:effectLst/>
                <a:latin typeface="Courier New" panose="02070309020205020404" pitchFamily="49" charset="0"/>
              </a:rPr>
              <a:t>SELECT</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a:t>
            </a:r>
            <a:br>
              <a:rPr lang="en-US" sz="1800" dirty="0"/>
            </a:br>
            <a:r>
              <a:rPr lang="en-US" sz="1800" b="0" i="0" dirty="0">
                <a:effectLst/>
                <a:latin typeface="Courier New" panose="02070309020205020404" pitchFamily="49" charset="0"/>
              </a:rPr>
              <a:t>FROM</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account</a:t>
            </a:r>
            <a:br>
              <a:rPr lang="en-US" sz="1800" dirty="0"/>
            </a:br>
            <a:r>
              <a:rPr lang="en-US" sz="1800" b="0" i="0" dirty="0">
                <a:effectLst/>
                <a:latin typeface="Courier New" panose="02070309020205020404" pitchFamily="49" charset="0"/>
              </a:rPr>
              <a:t>ORDER</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BY</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a:t>
            </a:r>
            <a:r>
              <a:rPr lang="en-US" sz="1800" b="0" i="0" dirty="0">
                <a:solidFill>
                  <a:srgbClr val="000000"/>
                </a:solidFill>
                <a:effectLst/>
                <a:latin typeface="Courier New" panose="02070309020205020404" pitchFamily="49" charset="0"/>
              </a:rPr>
              <a:t> </a:t>
            </a:r>
            <a:r>
              <a:rPr lang="en-US" sz="1800" b="0" i="0" dirty="0" err="1">
                <a:effectLst/>
                <a:latin typeface="Courier New" panose="02070309020205020404" pitchFamily="49" charset="0"/>
              </a:rPr>
              <a:t>curbal</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a:t>
            </a:r>
            <a:r>
              <a:rPr lang="en-US" sz="1800" b="0" i="0" dirty="0">
                <a:solidFill>
                  <a:srgbClr val="000000"/>
                </a:solidFill>
                <a:effectLst/>
                <a:latin typeface="Courier New" panose="02070309020205020404" pitchFamily="49" charset="0"/>
              </a:rPr>
              <a:t> </a:t>
            </a:r>
            <a:r>
              <a:rPr lang="en-US" sz="1800" b="0" i="0" dirty="0">
                <a:effectLst/>
                <a:latin typeface="Courier New" panose="02070309020205020404" pitchFamily="49" charset="0"/>
              </a:rPr>
              <a:t>ASC;</a:t>
            </a:r>
            <a:r>
              <a:rPr lang="en-US" sz="1800" b="0" i="0" dirty="0">
                <a:solidFill>
                  <a:srgbClr val="000000"/>
                </a:solidFill>
                <a:effectLst/>
                <a:latin typeface="Courier New" panose="02070309020205020404" pitchFamily="49" charset="0"/>
              </a:rPr>
              <a:t> </a:t>
            </a:r>
          </a:p>
          <a:p>
            <a:pPr marL="0" indent="0">
              <a:buNone/>
            </a:pPr>
            <a:endParaRPr lang="en-US" sz="1800" b="0" i="0" dirty="0">
              <a:solidFill>
                <a:srgbClr val="000000"/>
              </a:solidFill>
              <a:effectLst/>
              <a:latin typeface="Courier New" panose="02070309020205020404" pitchFamily="49" charset="0"/>
            </a:endParaRPr>
          </a:p>
          <a:p>
            <a:pPr marL="0" indent="0">
              <a:buNone/>
            </a:pPr>
            <a:r>
              <a:rPr lang="en-US" sz="1800" dirty="0">
                <a:solidFill>
                  <a:srgbClr val="000000"/>
                </a:solidFill>
                <a:latin typeface="Courier New" panose="02070309020205020404" pitchFamily="49" charset="0"/>
              </a:rPr>
              <a:t>ORDER BY: </a:t>
            </a:r>
            <a:r>
              <a:rPr lang="en-US" sz="1800" b="0" i="0" dirty="0">
                <a:solidFill>
                  <a:srgbClr val="000000"/>
                </a:solidFill>
                <a:effectLst/>
                <a:latin typeface="Verdana" panose="020B0604030504040204" pitchFamily="34" charset="0"/>
              </a:rPr>
              <a:t>keyword is used to sort the result-set in ascending or descending order.</a:t>
            </a:r>
            <a:endParaRPr lang="en-IN" sz="1800" dirty="0"/>
          </a:p>
        </p:txBody>
      </p:sp>
    </p:spTree>
    <p:extLst>
      <p:ext uri="{BB962C8B-B14F-4D97-AF65-F5344CB8AC3E}">
        <p14:creationId xmlns:p14="http://schemas.microsoft.com/office/powerpoint/2010/main" val="60806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A726D6-CF0E-D711-A205-E1C3B9DC0624}"/>
              </a:ext>
            </a:extLst>
          </p:cNvPr>
          <p:cNvSpPr>
            <a:spLocks noGrp="1"/>
          </p:cNvSpPr>
          <p:nvPr>
            <p:ph idx="1"/>
          </p:nvPr>
        </p:nvSpPr>
        <p:spPr>
          <a:xfrm>
            <a:off x="443883" y="932155"/>
            <a:ext cx="11034204" cy="5619565"/>
          </a:xfrm>
        </p:spPr>
        <p:txBody>
          <a:bodyPr/>
          <a:lstStyle/>
          <a:p>
            <a:pPr marL="0" indent="0">
              <a:buNone/>
            </a:pPr>
            <a:r>
              <a:rPr lang="en-IN" sz="2600" b="1" dirty="0">
                <a:solidFill>
                  <a:schemeClr val="bg1"/>
                </a:solidFill>
                <a:effectLst/>
                <a:highlight>
                  <a:srgbClr val="C0C0C0"/>
                </a:highlight>
                <a:latin typeface="Calibri" panose="020F0502020204030204" pitchFamily="34" charset="0"/>
                <a:ea typeface="Calibri" panose="020F0502020204030204" pitchFamily="34" charset="0"/>
                <a:cs typeface="Calibri" panose="020F0502020204030204" pitchFamily="34" charset="0"/>
              </a:rPr>
              <a:t>5. Find the Date of Birth of customer name ‘Ramesh’</a:t>
            </a:r>
            <a:endParaRPr lang="en-US" sz="2600" b="1" i="0" dirty="0">
              <a:solidFill>
                <a:schemeClr val="bg1"/>
              </a:solidFill>
              <a:effectLst/>
              <a:highlight>
                <a:srgbClr val="C0C0C0"/>
              </a:highlight>
              <a:latin typeface="Calibri" panose="020F0502020204030204" pitchFamily="34" charset="0"/>
              <a:cs typeface="Calibri" panose="020F0502020204030204" pitchFamily="34" charset="0"/>
            </a:endParaRPr>
          </a:p>
          <a:p>
            <a:pPr marL="0" indent="0">
              <a:buNone/>
            </a:pPr>
            <a:r>
              <a:rPr lang="en-US" b="0" i="0" dirty="0">
                <a:effectLst/>
                <a:latin typeface="Courier New" panose="02070309020205020404" pitchFamily="49" charset="0"/>
              </a:rPr>
              <a:t>SELECT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dob</a:t>
            </a:r>
            <a:br>
              <a:rPr lang="en-US" dirty="0"/>
            </a:br>
            <a:r>
              <a:rPr lang="en-US" b="0" i="0" dirty="0">
                <a:effectLst/>
                <a:latin typeface="Courier New" panose="02070309020205020404" pitchFamily="49" charset="0"/>
              </a:rPr>
              <a:t>FROM</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customer</a:t>
            </a:r>
            <a:br>
              <a:rPr lang="en-US" dirty="0"/>
            </a:br>
            <a:r>
              <a:rPr lang="en-US" b="0" i="0" dirty="0">
                <a:effectLst/>
                <a:latin typeface="Courier New" panose="02070309020205020404" pitchFamily="49" charset="0"/>
              </a:rPr>
              <a:t>WHERE</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fname</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'RAMESH';</a:t>
            </a:r>
            <a:endParaRPr lang="en-IN" dirty="0"/>
          </a:p>
        </p:txBody>
      </p:sp>
      <p:sp>
        <p:nvSpPr>
          <p:cNvPr id="4" name="Content Placeholder 2">
            <a:extLst>
              <a:ext uri="{FF2B5EF4-FFF2-40B4-BE49-F238E27FC236}">
                <a16:creationId xmlns:a16="http://schemas.microsoft.com/office/drawing/2014/main" id="{155471B5-7301-0147-4A88-F18E6D68CACF}"/>
              </a:ext>
            </a:extLst>
          </p:cNvPr>
          <p:cNvSpPr txBox="1">
            <a:spLocks/>
          </p:cNvSpPr>
          <p:nvPr/>
        </p:nvSpPr>
        <p:spPr>
          <a:xfrm>
            <a:off x="443882" y="3133726"/>
            <a:ext cx="10909917" cy="1695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600" b="1" dirty="0">
                <a:solidFill>
                  <a:srgbClr val="000000"/>
                </a:solidFill>
                <a:highlight>
                  <a:srgbClr val="C0C0C0"/>
                </a:highlight>
                <a:latin typeface="Calibri" panose="020F0502020204030204" pitchFamily="34" charset="0"/>
                <a:ea typeface="Calibri" panose="020F0502020204030204" pitchFamily="34" charset="0"/>
              </a:rPr>
              <a:t>6. Add column city to branch table</a:t>
            </a:r>
            <a:endParaRPr lang="en-US" sz="2600" b="1" dirty="0">
              <a:highlight>
                <a:srgbClr val="C0C0C0"/>
              </a:highlight>
              <a:latin typeface="Courier New" panose="02070309020205020404" pitchFamily="49" charset="0"/>
            </a:endParaRPr>
          </a:p>
          <a:p>
            <a:pPr marL="0" indent="0">
              <a:buFont typeface="Arial" panose="020B0604020202020204" pitchFamily="34" charset="0"/>
              <a:buNone/>
            </a:pPr>
            <a:r>
              <a:rPr lang="en-US" dirty="0">
                <a:latin typeface="Courier New" panose="02070309020205020404" pitchFamily="49" charset="0"/>
              </a:rPr>
              <a:t>ALTER</a:t>
            </a:r>
            <a:r>
              <a:rPr lang="en-US" dirty="0">
                <a:solidFill>
                  <a:srgbClr val="000000"/>
                </a:solidFill>
                <a:latin typeface="Courier New" panose="02070309020205020404" pitchFamily="49" charset="0"/>
              </a:rPr>
              <a:t> </a:t>
            </a:r>
            <a:r>
              <a:rPr lang="en-US" dirty="0">
                <a:latin typeface="Courier New" panose="02070309020205020404" pitchFamily="49" charset="0"/>
              </a:rPr>
              <a:t>TABLE</a:t>
            </a:r>
            <a:r>
              <a:rPr lang="en-US" dirty="0">
                <a:solidFill>
                  <a:srgbClr val="000000"/>
                </a:solidFill>
                <a:latin typeface="Courier New" panose="02070309020205020404" pitchFamily="49" charset="0"/>
              </a:rPr>
              <a:t> </a:t>
            </a:r>
            <a:r>
              <a:rPr lang="en-US" dirty="0">
                <a:latin typeface="Courier New" panose="02070309020205020404" pitchFamily="49" charset="0"/>
              </a:rPr>
              <a:t>customer</a:t>
            </a:r>
            <a:br>
              <a:rPr lang="en-US" dirty="0"/>
            </a:br>
            <a:r>
              <a:rPr lang="en-US" dirty="0">
                <a:solidFill>
                  <a:srgbClr val="000000"/>
                </a:solidFill>
                <a:latin typeface="Courier New" panose="02070309020205020404" pitchFamily="49" charset="0"/>
              </a:rPr>
              <a:t>  </a:t>
            </a:r>
            <a:r>
              <a:rPr lang="en-US" dirty="0">
                <a:latin typeface="Courier New" panose="02070309020205020404" pitchFamily="49" charset="0"/>
              </a:rPr>
              <a:t>ADD</a:t>
            </a:r>
            <a:r>
              <a:rPr lang="en-US" dirty="0">
                <a:solidFill>
                  <a:srgbClr val="000000"/>
                </a:solidFill>
                <a:latin typeface="Courier New" panose="02070309020205020404" pitchFamily="49" charset="0"/>
              </a:rPr>
              <a:t> </a:t>
            </a:r>
            <a:r>
              <a:rPr lang="en-US" dirty="0">
                <a:latin typeface="Courier New" panose="02070309020205020404" pitchFamily="49" charset="0"/>
              </a:rPr>
              <a:t>city</a:t>
            </a:r>
            <a:r>
              <a:rPr lang="en-US" dirty="0">
                <a:solidFill>
                  <a:srgbClr val="000000"/>
                </a:solidFill>
                <a:latin typeface="Courier New" panose="02070309020205020404" pitchFamily="49" charset="0"/>
              </a:rPr>
              <a:t> </a:t>
            </a:r>
            <a:r>
              <a:rPr lang="en-US" i="1" dirty="0">
                <a:solidFill>
                  <a:srgbClr val="000000"/>
                </a:solidFill>
                <a:latin typeface="Courier New" panose="02070309020205020404" pitchFamily="49" charset="0"/>
              </a:rPr>
              <a:t>CHAR</a:t>
            </a:r>
            <a:r>
              <a:rPr lang="en-US" dirty="0">
                <a:latin typeface="Courier New" panose="02070309020205020404" pitchFamily="49" charset="0"/>
              </a:rPr>
              <a:t>(</a:t>
            </a:r>
            <a:r>
              <a:rPr lang="en-US" dirty="0">
                <a:solidFill>
                  <a:srgbClr val="000000"/>
                </a:solidFill>
                <a:latin typeface="Courier New" panose="02070309020205020404" pitchFamily="49" charset="0"/>
              </a:rPr>
              <a:t>50</a:t>
            </a:r>
            <a:r>
              <a:rPr lang="en-US" dirty="0">
                <a:latin typeface="Courier New" panose="02070309020205020404" pitchFamily="49" charset="0"/>
              </a:rPr>
              <a:t>)</a:t>
            </a:r>
            <a:r>
              <a:rPr lang="en-US" dirty="0">
                <a:solidFill>
                  <a:srgbClr val="000000"/>
                </a:solidFill>
                <a:latin typeface="Courier New" panose="02070309020205020404" pitchFamily="49" charset="0"/>
              </a:rPr>
              <a:t> </a:t>
            </a:r>
            <a:r>
              <a:rPr lang="en-US" dirty="0">
                <a:latin typeface="Courier New" panose="02070309020205020404" pitchFamily="49" charset="0"/>
              </a:rPr>
              <a:t>NOT</a:t>
            </a:r>
            <a:r>
              <a:rPr lang="en-US" dirty="0">
                <a:solidFill>
                  <a:srgbClr val="000000"/>
                </a:solidFill>
                <a:latin typeface="Courier New" panose="02070309020205020404" pitchFamily="49" charset="0"/>
              </a:rPr>
              <a:t> </a:t>
            </a:r>
            <a:r>
              <a:rPr lang="en-US" dirty="0">
                <a:latin typeface="Courier New" panose="02070309020205020404" pitchFamily="49" charset="0"/>
              </a:rPr>
              <a:t>NULL;</a:t>
            </a:r>
            <a:r>
              <a:rPr lang="en-US" dirty="0">
                <a:solidFill>
                  <a:srgbClr val="000000"/>
                </a:solidFill>
                <a:latin typeface="Courier New" panose="02070309020205020404" pitchFamily="49" charset="0"/>
              </a:rPr>
              <a:t> </a:t>
            </a:r>
            <a:endParaRPr lang="en-IN" dirty="0"/>
          </a:p>
        </p:txBody>
      </p:sp>
      <p:sp>
        <p:nvSpPr>
          <p:cNvPr id="6" name="TextBox 5">
            <a:extLst>
              <a:ext uri="{FF2B5EF4-FFF2-40B4-BE49-F238E27FC236}">
                <a16:creationId xmlns:a16="http://schemas.microsoft.com/office/drawing/2014/main" id="{94C2E890-326B-6F35-DCF6-72D899511E6D}"/>
              </a:ext>
            </a:extLst>
          </p:cNvPr>
          <p:cNvSpPr txBox="1"/>
          <p:nvPr/>
        </p:nvSpPr>
        <p:spPr>
          <a:xfrm>
            <a:off x="443883" y="4758154"/>
            <a:ext cx="11034204" cy="2031325"/>
          </a:xfrm>
          <a:prstGeom prst="rect">
            <a:avLst/>
          </a:prstGeom>
          <a:noFill/>
        </p:spPr>
        <p:txBody>
          <a:bodyPr wrap="square">
            <a:spAutoFit/>
          </a:bodyPr>
          <a:lstStyle/>
          <a:p>
            <a:pPr marL="0" indent="0">
              <a:buNone/>
            </a:pPr>
            <a:r>
              <a:rPr lang="en-IN" sz="2600" b="1" dirty="0">
                <a:solidFill>
                  <a:schemeClr val="bg1"/>
                </a:solidFill>
                <a:highlight>
                  <a:srgbClr val="C0C0C0"/>
                </a:highlight>
              </a:rPr>
              <a:t>7. </a:t>
            </a:r>
            <a:r>
              <a:rPr lang="en-IN" sz="2600" b="1" dirty="0">
                <a:solidFill>
                  <a:srgbClr val="000000"/>
                </a:solidFill>
                <a:effectLst/>
                <a:highlight>
                  <a:srgbClr val="C0C0C0"/>
                </a:highlight>
                <a:latin typeface="Calibri" panose="020F0502020204030204" pitchFamily="34" charset="0"/>
                <a:ea typeface="Calibri" panose="020F0502020204030204" pitchFamily="34" charset="0"/>
              </a:rPr>
              <a:t>Update the </a:t>
            </a:r>
            <a:r>
              <a:rPr lang="en-IN" sz="2600" b="1" dirty="0" err="1">
                <a:solidFill>
                  <a:srgbClr val="000000"/>
                </a:solidFill>
                <a:effectLst/>
                <a:highlight>
                  <a:srgbClr val="C0C0C0"/>
                </a:highlight>
                <a:latin typeface="Calibri" panose="020F0502020204030204" pitchFamily="34" charset="0"/>
                <a:ea typeface="Calibri" panose="020F0502020204030204" pitchFamily="34" charset="0"/>
              </a:rPr>
              <a:t>mname</a:t>
            </a:r>
            <a:r>
              <a:rPr lang="en-IN" sz="2600" b="1" dirty="0">
                <a:solidFill>
                  <a:srgbClr val="000000"/>
                </a:solidFill>
                <a:effectLst/>
                <a:highlight>
                  <a:srgbClr val="C0C0C0"/>
                </a:highlight>
                <a:latin typeface="Calibri" panose="020F0502020204030204" pitchFamily="34" charset="0"/>
                <a:ea typeface="Calibri" panose="020F0502020204030204" pitchFamily="34" charset="0"/>
              </a:rPr>
              <a:t> and </a:t>
            </a:r>
            <a:r>
              <a:rPr lang="en-IN" sz="2600" b="1" dirty="0" err="1">
                <a:solidFill>
                  <a:srgbClr val="000000"/>
                </a:solidFill>
                <a:effectLst/>
                <a:highlight>
                  <a:srgbClr val="C0C0C0"/>
                </a:highlight>
                <a:latin typeface="Calibri" panose="020F0502020204030204" pitchFamily="34" charset="0"/>
                <a:ea typeface="Calibri" panose="020F0502020204030204" pitchFamily="34" charset="0"/>
              </a:rPr>
              <a:t>lname</a:t>
            </a:r>
            <a:r>
              <a:rPr lang="en-IN" sz="2600" b="1" dirty="0">
                <a:solidFill>
                  <a:srgbClr val="000000"/>
                </a:solidFill>
                <a:effectLst/>
                <a:highlight>
                  <a:srgbClr val="C0C0C0"/>
                </a:highlight>
                <a:latin typeface="Calibri" panose="020F0502020204030204" pitchFamily="34" charset="0"/>
                <a:ea typeface="Calibri" panose="020F0502020204030204" pitchFamily="34" charset="0"/>
              </a:rPr>
              <a:t> of employee ‘Bella’ and set to ‘Karan’, ‘Singh’ </a:t>
            </a:r>
            <a:endParaRPr lang="en-US" sz="2600" b="1" i="0" dirty="0">
              <a:effectLst/>
              <a:highlight>
                <a:srgbClr val="C0C0C0"/>
              </a:highlight>
              <a:latin typeface="Courier New" panose="02070309020205020404" pitchFamily="49" charset="0"/>
            </a:endParaRPr>
          </a:p>
          <a:p>
            <a:pPr marL="0" indent="0">
              <a:buNone/>
            </a:pPr>
            <a:r>
              <a:rPr lang="en-US" sz="2500" b="0" i="0" dirty="0">
                <a:effectLst/>
                <a:latin typeface="Courier New" panose="02070309020205020404" pitchFamily="49" charset="0"/>
              </a:rPr>
              <a:t>UPDATE</a:t>
            </a:r>
            <a:r>
              <a:rPr lang="en-US" sz="2500" b="0" i="0" dirty="0">
                <a:solidFill>
                  <a:srgbClr val="000000"/>
                </a:solidFill>
                <a:effectLst/>
                <a:latin typeface="Courier New" panose="02070309020205020404" pitchFamily="49" charset="0"/>
              </a:rPr>
              <a:t> </a:t>
            </a:r>
            <a:r>
              <a:rPr lang="en-US" sz="2500" b="0" i="0" dirty="0">
                <a:effectLst/>
                <a:latin typeface="Courier New" panose="02070309020205020404" pitchFamily="49" charset="0"/>
              </a:rPr>
              <a:t>employee</a:t>
            </a:r>
            <a:br>
              <a:rPr lang="en-US" sz="2500" dirty="0"/>
            </a:br>
            <a:r>
              <a:rPr lang="en-US" sz="2500" b="0" i="0" dirty="0">
                <a:effectLst/>
                <a:latin typeface="Courier New" panose="02070309020205020404" pitchFamily="49" charset="0"/>
              </a:rPr>
              <a:t>SET</a:t>
            </a:r>
            <a:r>
              <a:rPr lang="en-US" sz="2500" b="0" i="0" dirty="0">
                <a:solidFill>
                  <a:srgbClr val="000000"/>
                </a:solidFill>
                <a:effectLst/>
                <a:latin typeface="Courier New" panose="02070309020205020404" pitchFamily="49" charset="0"/>
              </a:rPr>
              <a:t>    </a:t>
            </a:r>
            <a:r>
              <a:rPr lang="en-US" sz="2500" b="0" i="0" dirty="0" err="1">
                <a:effectLst/>
                <a:latin typeface="Courier New" panose="02070309020205020404" pitchFamily="49" charset="0"/>
              </a:rPr>
              <a:t>mname</a:t>
            </a:r>
            <a:r>
              <a:rPr lang="en-US" sz="2500" b="0" i="0" dirty="0">
                <a:solidFill>
                  <a:srgbClr val="000000"/>
                </a:solidFill>
                <a:effectLst/>
                <a:latin typeface="Courier New" panose="02070309020205020404" pitchFamily="49" charset="0"/>
              </a:rPr>
              <a:t> </a:t>
            </a:r>
            <a:r>
              <a:rPr lang="en-US" sz="2500" b="0" i="0" dirty="0">
                <a:effectLst/>
                <a:latin typeface="Courier New" panose="02070309020205020404" pitchFamily="49" charset="0"/>
              </a:rPr>
              <a:t>=</a:t>
            </a:r>
            <a:r>
              <a:rPr lang="en-US" sz="2500" b="0" i="0" dirty="0">
                <a:solidFill>
                  <a:srgbClr val="000000"/>
                </a:solidFill>
                <a:effectLst/>
                <a:latin typeface="Courier New" panose="02070309020205020404" pitchFamily="49" charset="0"/>
              </a:rPr>
              <a:t> </a:t>
            </a:r>
            <a:r>
              <a:rPr lang="en-US" sz="2500" b="0" i="0" dirty="0">
                <a:effectLst/>
                <a:latin typeface="Courier New" panose="02070309020205020404" pitchFamily="49" charset="0"/>
              </a:rPr>
              <a:t>'Karan',</a:t>
            </a:r>
            <a:br>
              <a:rPr lang="en-US" sz="2500" dirty="0"/>
            </a:br>
            <a:r>
              <a:rPr lang="en-US" sz="2500" b="0" i="0" dirty="0">
                <a:solidFill>
                  <a:srgbClr val="000000"/>
                </a:solidFill>
                <a:effectLst/>
                <a:latin typeface="Courier New" panose="02070309020205020404" pitchFamily="49" charset="0"/>
              </a:rPr>
              <a:t>       </a:t>
            </a:r>
            <a:r>
              <a:rPr lang="en-US" sz="2500" b="0" i="0" dirty="0" err="1">
                <a:effectLst/>
                <a:latin typeface="Courier New" panose="02070309020205020404" pitchFamily="49" charset="0"/>
              </a:rPr>
              <a:t>lname</a:t>
            </a:r>
            <a:r>
              <a:rPr lang="en-US" sz="2500" b="0" i="0" dirty="0">
                <a:solidFill>
                  <a:srgbClr val="000000"/>
                </a:solidFill>
                <a:effectLst/>
                <a:latin typeface="Courier New" panose="02070309020205020404" pitchFamily="49" charset="0"/>
              </a:rPr>
              <a:t> </a:t>
            </a:r>
            <a:r>
              <a:rPr lang="en-US" sz="2500" b="0" i="0" dirty="0">
                <a:effectLst/>
                <a:latin typeface="Courier New" panose="02070309020205020404" pitchFamily="49" charset="0"/>
              </a:rPr>
              <a:t>=</a:t>
            </a:r>
            <a:r>
              <a:rPr lang="en-US" sz="2500" b="0" i="0" dirty="0">
                <a:solidFill>
                  <a:srgbClr val="000000"/>
                </a:solidFill>
                <a:effectLst/>
                <a:latin typeface="Courier New" panose="02070309020205020404" pitchFamily="49" charset="0"/>
              </a:rPr>
              <a:t> </a:t>
            </a:r>
            <a:r>
              <a:rPr lang="en-US" sz="2500" b="0" i="0" dirty="0">
                <a:effectLst/>
                <a:latin typeface="Courier New" panose="02070309020205020404" pitchFamily="49" charset="0"/>
              </a:rPr>
              <a:t>'Singh'</a:t>
            </a:r>
            <a:br>
              <a:rPr lang="en-US" sz="2500" dirty="0"/>
            </a:br>
            <a:r>
              <a:rPr lang="en-US" sz="2500" b="0" i="0" dirty="0">
                <a:effectLst/>
                <a:latin typeface="Courier New" panose="02070309020205020404" pitchFamily="49" charset="0"/>
              </a:rPr>
              <a:t>WHERE</a:t>
            </a:r>
            <a:r>
              <a:rPr lang="en-US" sz="2500" b="0" i="0" dirty="0">
                <a:solidFill>
                  <a:srgbClr val="000000"/>
                </a:solidFill>
                <a:effectLst/>
                <a:latin typeface="Courier New" panose="02070309020205020404" pitchFamily="49" charset="0"/>
              </a:rPr>
              <a:t>  </a:t>
            </a:r>
            <a:r>
              <a:rPr lang="en-US" sz="2500" b="0" i="0" dirty="0" err="1">
                <a:effectLst/>
                <a:latin typeface="Courier New" panose="02070309020205020404" pitchFamily="49" charset="0"/>
              </a:rPr>
              <a:t>emp_no</a:t>
            </a:r>
            <a:r>
              <a:rPr lang="en-US" sz="2500" b="0" i="0" dirty="0">
                <a:solidFill>
                  <a:srgbClr val="000000"/>
                </a:solidFill>
                <a:effectLst/>
                <a:latin typeface="Courier New" panose="02070309020205020404" pitchFamily="49" charset="0"/>
              </a:rPr>
              <a:t> </a:t>
            </a:r>
            <a:r>
              <a:rPr lang="en-US" sz="2500" b="0" i="0" dirty="0">
                <a:effectLst/>
                <a:latin typeface="Courier New" panose="02070309020205020404" pitchFamily="49" charset="0"/>
              </a:rPr>
              <a:t>=</a:t>
            </a:r>
            <a:r>
              <a:rPr lang="en-US" sz="2500" b="0" i="0" dirty="0">
                <a:solidFill>
                  <a:srgbClr val="000000"/>
                </a:solidFill>
                <a:effectLst/>
                <a:latin typeface="Courier New" panose="02070309020205020404" pitchFamily="49" charset="0"/>
              </a:rPr>
              <a:t> 2</a:t>
            </a:r>
            <a:r>
              <a:rPr lang="en-US" sz="2500" b="0" i="0" dirty="0">
                <a:effectLst/>
                <a:latin typeface="Courier New" panose="02070309020205020404" pitchFamily="49" charset="0"/>
              </a:rPr>
              <a:t>;</a:t>
            </a:r>
            <a:r>
              <a:rPr lang="en-US" sz="2500" b="0" i="0" dirty="0">
                <a:solidFill>
                  <a:srgbClr val="000000"/>
                </a:solidFill>
                <a:effectLst/>
                <a:latin typeface="Courier New" panose="02070309020205020404" pitchFamily="49" charset="0"/>
              </a:rPr>
              <a:t> </a:t>
            </a:r>
            <a:endParaRPr lang="en-IN" sz="2500" dirty="0"/>
          </a:p>
        </p:txBody>
      </p:sp>
    </p:spTree>
    <p:extLst>
      <p:ext uri="{BB962C8B-B14F-4D97-AF65-F5344CB8AC3E}">
        <p14:creationId xmlns:p14="http://schemas.microsoft.com/office/powerpoint/2010/main" val="3189221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F24CB7-D1F6-D261-E73D-9AB7ADD2939A}"/>
              </a:ext>
            </a:extLst>
          </p:cNvPr>
          <p:cNvSpPr>
            <a:spLocks noGrp="1"/>
          </p:cNvSpPr>
          <p:nvPr>
            <p:ph idx="1"/>
          </p:nvPr>
        </p:nvSpPr>
        <p:spPr>
          <a:xfrm>
            <a:off x="838200" y="1467960"/>
            <a:ext cx="11075633" cy="4824413"/>
          </a:xfrm>
        </p:spPr>
        <p:txBody>
          <a:bodyPr/>
          <a:lstStyle/>
          <a:p>
            <a:pPr marL="0" indent="0">
              <a:buNone/>
            </a:pPr>
            <a:r>
              <a:rPr lang="en-IN" sz="2600" b="1" dirty="0">
                <a:solidFill>
                  <a:schemeClr val="bg1"/>
                </a:solidFill>
                <a:highlight>
                  <a:srgbClr val="C0C0C0"/>
                </a:highlight>
              </a:rPr>
              <a:t>8.</a:t>
            </a:r>
            <a:r>
              <a:rPr lang="en-IN" sz="2600" b="1" dirty="0">
                <a:solidFill>
                  <a:schemeClr val="bg1"/>
                </a:solidFill>
                <a:effectLst/>
                <a:highlight>
                  <a:srgbClr val="C0C0C0"/>
                </a:highlight>
                <a:latin typeface="Calibri" panose="020F0502020204030204" pitchFamily="34" charset="0"/>
                <a:ea typeface="Calibri" panose="020F0502020204030204" pitchFamily="34" charset="0"/>
              </a:rPr>
              <a:t> </a:t>
            </a:r>
            <a:r>
              <a:rPr lang="en-IN" sz="2600" b="1" dirty="0">
                <a:solidFill>
                  <a:srgbClr val="000000"/>
                </a:solidFill>
                <a:effectLst/>
                <a:highlight>
                  <a:srgbClr val="C0C0C0"/>
                </a:highlight>
                <a:latin typeface="Calibri" panose="020F0502020204030204" pitchFamily="34" charset="0"/>
                <a:ea typeface="Calibri" panose="020F0502020204030204" pitchFamily="34" charset="0"/>
              </a:rPr>
              <a:t>Select accounts opened between '2012-07-01' AND '2013-01-01’</a:t>
            </a:r>
          </a:p>
          <a:p>
            <a:pPr marL="0" indent="0">
              <a:buNone/>
            </a:pPr>
            <a:r>
              <a:rPr lang="en-US" b="0" i="0" dirty="0">
                <a:effectLst/>
                <a:latin typeface="Courier New" panose="02070309020205020404" pitchFamily="49" charset="0"/>
              </a:rPr>
              <a:t>SELECT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br>
              <a:rPr lang="en-US" dirty="0"/>
            </a:br>
            <a:r>
              <a:rPr lang="en-US" b="0" i="0" dirty="0">
                <a:effectLst/>
                <a:latin typeface="Courier New" panose="02070309020205020404" pitchFamily="49" charset="0"/>
              </a:rPr>
              <a:t>FROM</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account</a:t>
            </a:r>
            <a:br>
              <a:rPr lang="en-US" dirty="0"/>
            </a:br>
            <a:r>
              <a:rPr lang="en-US" b="0" i="0" dirty="0">
                <a:effectLst/>
                <a:latin typeface="Courier New" panose="02070309020205020404" pitchFamily="49" charset="0"/>
              </a:rPr>
              <a:t>WHERE</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opndt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BETWEEN</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'2012-07-01'</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AND</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'2013-01-01';</a:t>
            </a:r>
            <a:r>
              <a:rPr lang="en-US" b="0" i="0" dirty="0">
                <a:solidFill>
                  <a:srgbClr val="000000"/>
                </a:solidFill>
                <a:effectLst/>
                <a:latin typeface="Courier New" panose="02070309020205020404" pitchFamily="49" charset="0"/>
              </a:rPr>
              <a:t> </a:t>
            </a:r>
            <a:endParaRPr lang="en-IN" dirty="0"/>
          </a:p>
        </p:txBody>
      </p:sp>
      <p:sp>
        <p:nvSpPr>
          <p:cNvPr id="4" name="TextBox 3">
            <a:extLst>
              <a:ext uri="{FF2B5EF4-FFF2-40B4-BE49-F238E27FC236}">
                <a16:creationId xmlns:a16="http://schemas.microsoft.com/office/drawing/2014/main" id="{16F26068-A241-C2E7-12F6-473962A2ABF3}"/>
              </a:ext>
            </a:extLst>
          </p:cNvPr>
          <p:cNvSpPr txBox="1"/>
          <p:nvPr/>
        </p:nvSpPr>
        <p:spPr>
          <a:xfrm>
            <a:off x="838200" y="3764756"/>
            <a:ext cx="10515600" cy="2185214"/>
          </a:xfrm>
          <a:prstGeom prst="rect">
            <a:avLst/>
          </a:prstGeom>
          <a:noFill/>
        </p:spPr>
        <p:txBody>
          <a:bodyPr wrap="square">
            <a:spAutoFit/>
          </a:bodyPr>
          <a:lstStyle/>
          <a:p>
            <a:pPr marL="0" indent="0">
              <a:buNone/>
            </a:pPr>
            <a:r>
              <a:rPr lang="en-IN" sz="2600" b="1" dirty="0">
                <a:solidFill>
                  <a:schemeClr val="bg1"/>
                </a:solidFill>
                <a:highlight>
                  <a:srgbClr val="C0C0C0"/>
                </a:highlight>
              </a:rPr>
              <a:t>9. </a:t>
            </a:r>
            <a:r>
              <a:rPr lang="en-US" sz="2600" b="1" dirty="0">
                <a:solidFill>
                  <a:schemeClr val="bg1"/>
                </a:solidFill>
                <a:highlight>
                  <a:srgbClr val="C0C0C0"/>
                </a:highlight>
              </a:rPr>
              <a:t>List the names of customers having ‘a’ as the second letter in their names</a:t>
            </a:r>
          </a:p>
          <a:p>
            <a:pPr marL="0" indent="0">
              <a:buNone/>
            </a:pPr>
            <a:r>
              <a:rPr lang="en-US" sz="2800" b="0" i="0" dirty="0">
                <a:effectLst/>
                <a:latin typeface="Courier New" panose="02070309020205020404" pitchFamily="49" charset="0"/>
              </a:rPr>
              <a:t>SELECT</a:t>
            </a:r>
            <a:r>
              <a:rPr lang="en-US" sz="2800" b="0" i="0" dirty="0">
                <a:solidFill>
                  <a:srgbClr val="000000"/>
                </a:solidFill>
                <a:effectLst/>
                <a:latin typeface="Courier New" panose="02070309020205020404" pitchFamily="49" charset="0"/>
              </a:rPr>
              <a:t> </a:t>
            </a:r>
            <a:r>
              <a:rPr lang="en-US" sz="2800" b="0" i="0" dirty="0">
                <a:effectLst/>
                <a:latin typeface="Courier New" panose="02070309020205020404" pitchFamily="49" charset="0"/>
              </a:rPr>
              <a:t>*</a:t>
            </a:r>
            <a:br>
              <a:rPr lang="en-US" sz="2800" dirty="0"/>
            </a:br>
            <a:r>
              <a:rPr lang="en-US" sz="2800" b="0" i="0" dirty="0">
                <a:effectLst/>
                <a:latin typeface="Courier New" panose="02070309020205020404" pitchFamily="49" charset="0"/>
              </a:rPr>
              <a:t>FROM</a:t>
            </a:r>
            <a:r>
              <a:rPr lang="en-US" sz="2800" b="0" i="0" dirty="0">
                <a:solidFill>
                  <a:srgbClr val="000000"/>
                </a:solidFill>
                <a:effectLst/>
                <a:latin typeface="Courier New" panose="02070309020205020404" pitchFamily="49" charset="0"/>
              </a:rPr>
              <a:t>   </a:t>
            </a:r>
            <a:r>
              <a:rPr lang="en-US" sz="2800" b="0" i="0" dirty="0">
                <a:effectLst/>
                <a:latin typeface="Courier New" panose="02070309020205020404" pitchFamily="49" charset="0"/>
              </a:rPr>
              <a:t>customer</a:t>
            </a:r>
            <a:br>
              <a:rPr lang="en-US" sz="2800" dirty="0"/>
            </a:br>
            <a:r>
              <a:rPr lang="en-US" sz="2800" b="0" i="0" dirty="0">
                <a:effectLst/>
                <a:latin typeface="Courier New" panose="02070309020205020404" pitchFamily="49" charset="0"/>
              </a:rPr>
              <a:t>WHERE</a:t>
            </a:r>
            <a:r>
              <a:rPr lang="en-US" sz="2800" b="0" i="0" dirty="0">
                <a:solidFill>
                  <a:srgbClr val="000000"/>
                </a:solidFill>
                <a:effectLst/>
                <a:latin typeface="Courier New" panose="02070309020205020404" pitchFamily="49" charset="0"/>
              </a:rPr>
              <a:t>  </a:t>
            </a:r>
            <a:r>
              <a:rPr lang="en-US" sz="2800" b="0" i="0" dirty="0" err="1">
                <a:effectLst/>
                <a:latin typeface="Courier New" panose="02070309020205020404" pitchFamily="49" charset="0"/>
              </a:rPr>
              <a:t>fname</a:t>
            </a:r>
            <a:r>
              <a:rPr lang="en-US" sz="2800" b="0" i="0" dirty="0">
                <a:solidFill>
                  <a:srgbClr val="000000"/>
                </a:solidFill>
                <a:effectLst/>
                <a:latin typeface="Courier New" panose="02070309020205020404" pitchFamily="49" charset="0"/>
              </a:rPr>
              <a:t> </a:t>
            </a:r>
            <a:r>
              <a:rPr lang="en-US" sz="2800" b="0" i="0" dirty="0">
                <a:effectLst/>
                <a:latin typeface="Courier New" panose="02070309020205020404" pitchFamily="49" charset="0"/>
              </a:rPr>
              <a:t>LIKE</a:t>
            </a:r>
            <a:r>
              <a:rPr lang="en-US" sz="2800" b="0" i="0" dirty="0">
                <a:solidFill>
                  <a:srgbClr val="000000"/>
                </a:solidFill>
                <a:effectLst/>
                <a:latin typeface="Courier New" panose="02070309020205020404" pitchFamily="49" charset="0"/>
              </a:rPr>
              <a:t> </a:t>
            </a:r>
            <a:r>
              <a:rPr lang="en-US" sz="2800" b="0" i="0" dirty="0">
                <a:effectLst/>
                <a:latin typeface="Courier New" panose="02070309020205020404" pitchFamily="49" charset="0"/>
              </a:rPr>
              <a:t>'_a%';</a:t>
            </a:r>
            <a:r>
              <a:rPr lang="en-US" sz="2800" b="0" i="0" dirty="0">
                <a:solidFill>
                  <a:srgbClr val="000000"/>
                </a:solidFill>
                <a:effectLst/>
                <a:latin typeface="Courier New" panose="02070309020205020404" pitchFamily="49" charset="0"/>
              </a:rPr>
              <a:t> </a:t>
            </a:r>
            <a:endParaRPr lang="en-US" sz="2800" dirty="0"/>
          </a:p>
        </p:txBody>
      </p:sp>
    </p:spTree>
    <p:extLst>
      <p:ext uri="{BB962C8B-B14F-4D97-AF65-F5344CB8AC3E}">
        <p14:creationId xmlns:p14="http://schemas.microsoft.com/office/powerpoint/2010/main" val="278139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48375A-C3DD-8CFA-D77D-0720A5553B39}"/>
              </a:ext>
            </a:extLst>
          </p:cNvPr>
          <p:cNvSpPr>
            <a:spLocks noGrp="1"/>
          </p:cNvSpPr>
          <p:nvPr>
            <p:ph idx="1"/>
          </p:nvPr>
        </p:nvSpPr>
        <p:spPr>
          <a:xfrm>
            <a:off x="838200" y="1233995"/>
            <a:ext cx="10515600" cy="4942967"/>
          </a:xfrm>
        </p:spPr>
        <p:txBody>
          <a:bodyPr/>
          <a:lstStyle/>
          <a:p>
            <a:pPr marL="0" indent="0">
              <a:buNone/>
            </a:pPr>
            <a:r>
              <a:rPr lang="en-IN" sz="2600" b="1" dirty="0">
                <a:solidFill>
                  <a:schemeClr val="bg1"/>
                </a:solidFill>
                <a:highlight>
                  <a:srgbClr val="C0C0C0"/>
                </a:highlight>
              </a:rPr>
              <a:t>10. </a:t>
            </a:r>
            <a:r>
              <a:rPr lang="en-US" sz="2600" b="1" dirty="0">
                <a:solidFill>
                  <a:schemeClr val="bg1"/>
                </a:solidFill>
                <a:highlight>
                  <a:srgbClr val="C0C0C0"/>
                </a:highlight>
              </a:rPr>
              <a:t>Find the lowest balance from customer and account table</a:t>
            </a:r>
          </a:p>
          <a:p>
            <a:pPr marL="0" indent="0">
              <a:buNone/>
            </a:pPr>
            <a:r>
              <a:rPr lang="en-US" b="0" i="0" dirty="0">
                <a:effectLst/>
                <a:latin typeface="Courier New" panose="02070309020205020404" pitchFamily="49" charset="0"/>
              </a:rPr>
              <a:t>SELECT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br>
              <a:rPr lang="en-US" dirty="0"/>
            </a:br>
            <a:r>
              <a:rPr lang="en-US" b="0" i="0" dirty="0">
                <a:effectLst/>
                <a:latin typeface="Courier New" panose="02070309020205020404" pitchFamily="49" charset="0"/>
              </a:rPr>
              <a:t>FROM</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(SELECT</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custid</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curbal</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1" i="0" dirty="0" err="1">
                <a:effectLst/>
                <a:latin typeface="Courier New" panose="02070309020205020404" pitchFamily="49" charset="0"/>
              </a:rPr>
              <a:t>Row_number</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OVER</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ORDER</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BY</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curbal</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ASC)</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AS</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rn</a:t>
            </a:r>
            <a:br>
              <a:rPr lang="en-US" dirty="0"/>
            </a:b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FROM</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account)sub</a:t>
            </a:r>
            <a:br>
              <a:rPr lang="en-US" dirty="0"/>
            </a:br>
            <a:r>
              <a:rPr lang="en-US" b="0" i="0" dirty="0">
                <a:effectLst/>
                <a:latin typeface="Courier New" panose="02070309020205020404" pitchFamily="49" charset="0"/>
              </a:rPr>
              <a:t>WHERE</a:t>
            </a:r>
            <a:r>
              <a:rPr lang="en-US" b="0" i="0" dirty="0">
                <a:solidFill>
                  <a:srgbClr val="000000"/>
                </a:solidFill>
                <a:effectLst/>
                <a:latin typeface="Courier New" panose="02070309020205020404" pitchFamily="49" charset="0"/>
              </a:rPr>
              <a:t>  </a:t>
            </a:r>
            <a:r>
              <a:rPr lang="en-US" b="0" i="0" dirty="0" err="1">
                <a:effectLst/>
                <a:latin typeface="Courier New" panose="02070309020205020404" pitchFamily="49" charset="0"/>
              </a:rPr>
              <a:t>rn</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1</a:t>
            </a:r>
            <a:r>
              <a:rPr lang="en-US" b="0" i="0" dirty="0">
                <a:effectLst/>
                <a:latin typeface="Courier New" panose="02070309020205020404" pitchFamily="49" charset="0"/>
              </a:rPr>
              <a:t>;</a:t>
            </a:r>
            <a:r>
              <a:rPr lang="en-US" b="0" i="0" dirty="0">
                <a:solidFill>
                  <a:srgbClr val="000000"/>
                </a:solidFill>
                <a:effectLst/>
                <a:latin typeface="Courier New" panose="02070309020205020404" pitchFamily="49" charset="0"/>
              </a:rPr>
              <a:t> </a:t>
            </a:r>
            <a:endParaRPr lang="en-IN" dirty="0"/>
          </a:p>
        </p:txBody>
      </p:sp>
    </p:spTree>
    <p:extLst>
      <p:ext uri="{BB962C8B-B14F-4D97-AF65-F5344CB8AC3E}">
        <p14:creationId xmlns:p14="http://schemas.microsoft.com/office/powerpoint/2010/main" val="399889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9312FE-5392-DC90-15E9-3E3B4FA7319B}"/>
              </a:ext>
            </a:extLst>
          </p:cNvPr>
          <p:cNvSpPr>
            <a:spLocks noGrp="1"/>
          </p:cNvSpPr>
          <p:nvPr>
            <p:ph idx="1"/>
          </p:nvPr>
        </p:nvSpPr>
        <p:spPr>
          <a:xfrm>
            <a:off x="838200" y="1731146"/>
            <a:ext cx="10515600" cy="2938508"/>
          </a:xfrm>
        </p:spPr>
        <p:txBody>
          <a:bodyPr/>
          <a:lstStyle/>
          <a:p>
            <a:pPr marL="0" indent="0">
              <a:buNone/>
            </a:pPr>
            <a:r>
              <a:rPr lang="en-IN" sz="2600" b="1" dirty="0">
                <a:solidFill>
                  <a:schemeClr val="bg1"/>
                </a:solidFill>
                <a:highlight>
                  <a:srgbClr val="C0C0C0"/>
                </a:highlight>
              </a:rPr>
              <a:t>11. </a:t>
            </a:r>
            <a:r>
              <a:rPr lang="en-US" sz="2600" b="1" dirty="0">
                <a:solidFill>
                  <a:schemeClr val="bg1"/>
                </a:solidFill>
                <a:highlight>
                  <a:srgbClr val="C0C0C0"/>
                </a:highlight>
              </a:rPr>
              <a:t>Give the count of customer for each occupation</a:t>
            </a:r>
          </a:p>
          <a:p>
            <a:pPr marL="0" indent="0">
              <a:buNone/>
            </a:pPr>
            <a:r>
              <a:rPr lang="en-US" b="0" i="0" dirty="0">
                <a:effectLst/>
                <a:latin typeface="Courier New" panose="02070309020205020404" pitchFamily="49" charset="0"/>
              </a:rPr>
              <a:t>SELECT</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occupation,</a:t>
            </a:r>
            <a:br>
              <a:rPr lang="en-US" dirty="0"/>
            </a:br>
            <a:r>
              <a:rPr lang="en-US" b="0" i="0" dirty="0">
                <a:solidFill>
                  <a:srgbClr val="000000"/>
                </a:solidFill>
                <a:effectLst/>
                <a:latin typeface="Courier New" panose="02070309020205020404" pitchFamily="49" charset="0"/>
              </a:rPr>
              <a:t>       </a:t>
            </a:r>
            <a:r>
              <a:rPr lang="en-US" b="0" i="1" dirty="0">
                <a:effectLst/>
                <a:latin typeface="Courier New" panose="02070309020205020404" pitchFamily="49" charset="0"/>
              </a:rPr>
              <a:t>Count</a:t>
            </a:r>
            <a:r>
              <a:rPr lang="en-US" b="0" i="0" dirty="0">
                <a:effectLst/>
                <a:latin typeface="Courier New" panose="02070309020205020404" pitchFamily="49" charset="0"/>
              </a:rPr>
              <a:t>(</a:t>
            </a:r>
            <a:r>
              <a:rPr lang="en-US" b="0" i="0" dirty="0" err="1">
                <a:effectLst/>
                <a:latin typeface="Courier New" panose="02070309020205020404" pitchFamily="49" charset="0"/>
              </a:rPr>
              <a:t>custid</a:t>
            </a:r>
            <a:r>
              <a:rPr lang="en-US" b="0" i="0" dirty="0">
                <a:effectLst/>
                <a:latin typeface="Courier New" panose="02070309020205020404" pitchFamily="49" charset="0"/>
              </a:rPr>
              <a:t>)</a:t>
            </a:r>
            <a:br>
              <a:rPr lang="en-US" dirty="0"/>
            </a:br>
            <a:r>
              <a:rPr lang="en-US" b="0" i="0" dirty="0">
                <a:effectLst/>
                <a:latin typeface="Courier New" panose="02070309020205020404" pitchFamily="49" charset="0"/>
              </a:rPr>
              <a:t>FROM</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customer</a:t>
            </a:r>
            <a:br>
              <a:rPr lang="en-US" dirty="0"/>
            </a:br>
            <a:r>
              <a:rPr lang="en-US" b="0" i="0" dirty="0">
                <a:effectLst/>
                <a:latin typeface="Courier New" panose="02070309020205020404" pitchFamily="49" charset="0"/>
              </a:rPr>
              <a:t>GROUP</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BY</a:t>
            </a:r>
            <a:r>
              <a:rPr lang="en-US" b="0" i="0" dirty="0">
                <a:solidFill>
                  <a:srgbClr val="000000"/>
                </a:solidFill>
                <a:effectLst/>
                <a:latin typeface="Courier New" panose="02070309020205020404" pitchFamily="49" charset="0"/>
              </a:rPr>
              <a:t> </a:t>
            </a:r>
            <a:r>
              <a:rPr lang="en-US" b="0" i="0" dirty="0">
                <a:effectLst/>
                <a:latin typeface="Courier New" panose="02070309020205020404" pitchFamily="49" charset="0"/>
              </a:rPr>
              <a:t>occupation;</a:t>
            </a:r>
            <a:r>
              <a:rPr lang="en-US" b="0" i="0" dirty="0">
                <a:solidFill>
                  <a:srgbClr val="000000"/>
                </a:solidFill>
                <a:effectLst/>
                <a:latin typeface="Courier New" panose="02070309020205020404" pitchFamily="49" charset="0"/>
              </a:rPr>
              <a:t> </a:t>
            </a:r>
            <a:endParaRPr lang="en-IN" dirty="0"/>
          </a:p>
        </p:txBody>
      </p:sp>
    </p:spTree>
    <p:extLst>
      <p:ext uri="{BB962C8B-B14F-4D97-AF65-F5344CB8AC3E}">
        <p14:creationId xmlns:p14="http://schemas.microsoft.com/office/powerpoint/2010/main" val="701827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417</TotalTime>
  <Words>3116</Words>
  <Application>Microsoft Office PowerPoint</Application>
  <PresentationFormat>Widescreen</PresentationFormat>
  <Paragraphs>143</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Century Gothic</vt:lpstr>
      <vt:lpstr>Courier New</vt:lpstr>
      <vt:lpstr>lato</vt:lpstr>
      <vt:lpstr>Verdana</vt:lpstr>
      <vt:lpstr>Wingdings</vt:lpstr>
      <vt:lpstr>Wingdings 3</vt:lpstr>
      <vt:lpstr>Ion</vt:lpstr>
      <vt:lpstr>      MINI PROJECT</vt:lpstr>
      <vt:lpstr>Case Study 1: Retail Banking</vt:lpstr>
      <vt:lpstr>Case Study 1: Retail Banking</vt:lpstr>
      <vt:lpstr>2. Inserting Records into created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Study 2: Customer Case study</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Rushika Bokde</dc:creator>
  <cp:lastModifiedBy>PRIYA MARRE</cp:lastModifiedBy>
  <cp:revision>9</cp:revision>
  <dcterms:created xsi:type="dcterms:W3CDTF">2022-10-07T10:53:57Z</dcterms:created>
  <dcterms:modified xsi:type="dcterms:W3CDTF">2022-10-09T04:12:00Z</dcterms:modified>
</cp:coreProperties>
</file>