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61" r:id="rId3"/>
    <p:sldId id="265" r:id="rId4"/>
    <p:sldId id="264" r:id="rId5"/>
    <p:sldId id="263" r:id="rId6"/>
    <p:sldId id="266" r:id="rId7"/>
    <p:sldId id="267" r:id="rId8"/>
    <p:sldId id="268" r:id="rId9"/>
    <p:sldId id="269" r:id="rId10"/>
    <p:sldId id="271" r:id="rId11"/>
    <p:sldId id="27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6E5C7E-F782-471B-A4CD-1C4896094B8E}" v="142" dt="2024-11-26T05:44:10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733F8-4E96-40C2-ABAD-16F7DC4088D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1480C7-3A41-4FA8-8C26-EF0F8208FDA6}">
      <dgm:prSet/>
      <dgm:spPr/>
      <dgm:t>
        <a:bodyPr/>
        <a:lstStyle/>
        <a:p>
          <a:r>
            <a:rPr lang="en-US"/>
            <a:t>Is the average academic performance (mean G3) of students in MS and GP schools statistically different? </a:t>
          </a:r>
        </a:p>
      </dgm:t>
    </dgm:pt>
    <dgm:pt modelId="{FF75A2B2-CD30-4E19-91A2-F4921885407C}" type="parTrans" cxnId="{BF605DE5-2FDA-4C0A-B35B-9CC0C677FE02}">
      <dgm:prSet/>
      <dgm:spPr/>
      <dgm:t>
        <a:bodyPr/>
        <a:lstStyle/>
        <a:p>
          <a:endParaRPr lang="en-US"/>
        </a:p>
      </dgm:t>
    </dgm:pt>
    <dgm:pt modelId="{E586AF7B-9772-4FE7-9435-396FA5BC97FA}" type="sibTrans" cxnId="{BF605DE5-2FDA-4C0A-B35B-9CC0C677FE02}">
      <dgm:prSet/>
      <dgm:spPr/>
      <dgm:t>
        <a:bodyPr/>
        <a:lstStyle/>
        <a:p>
          <a:endParaRPr lang="en-US"/>
        </a:p>
      </dgm:t>
    </dgm:pt>
    <dgm:pt modelId="{9FEACD75-FEC2-4274-A5A9-C5BA409D2021}">
      <dgm:prSet/>
      <dgm:spPr/>
      <dgm:t>
        <a:bodyPr/>
        <a:lstStyle/>
        <a:p>
          <a:r>
            <a:rPr lang="en-US"/>
            <a:t>Which statistical test should be used based on the data's adherence to assumptions like normality and equality of variance?</a:t>
          </a:r>
        </a:p>
      </dgm:t>
    </dgm:pt>
    <dgm:pt modelId="{D8C5EDF6-1443-4CCD-8AC3-AC4EB9381803}" type="parTrans" cxnId="{29EEACD5-4F18-48CD-AC48-98F990BC2722}">
      <dgm:prSet/>
      <dgm:spPr/>
      <dgm:t>
        <a:bodyPr/>
        <a:lstStyle/>
        <a:p>
          <a:endParaRPr lang="en-US"/>
        </a:p>
      </dgm:t>
    </dgm:pt>
    <dgm:pt modelId="{4F2FAC16-A80F-4B99-BA57-D71D123C7750}" type="sibTrans" cxnId="{29EEACD5-4F18-48CD-AC48-98F990BC2722}">
      <dgm:prSet/>
      <dgm:spPr/>
      <dgm:t>
        <a:bodyPr/>
        <a:lstStyle/>
        <a:p>
          <a:endParaRPr lang="en-US"/>
        </a:p>
      </dgm:t>
    </dgm:pt>
    <dgm:pt modelId="{7E63C0AB-719C-4C6F-9492-0C9F1888DED3}" type="pres">
      <dgm:prSet presAssocID="{DE0733F8-4E96-40C2-ABAD-16F7DC4088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042D6E-792D-4C5E-A055-F6B9C01C3631}" type="pres">
      <dgm:prSet presAssocID="{441480C7-3A41-4FA8-8C26-EF0F8208FDA6}" presName="hierRoot1" presStyleCnt="0"/>
      <dgm:spPr/>
    </dgm:pt>
    <dgm:pt modelId="{D457A2AF-C677-4486-A5CB-36F75A125BE0}" type="pres">
      <dgm:prSet presAssocID="{441480C7-3A41-4FA8-8C26-EF0F8208FDA6}" presName="composite" presStyleCnt="0"/>
      <dgm:spPr/>
    </dgm:pt>
    <dgm:pt modelId="{804BA95B-FEC3-4D1E-B918-C334E115BBCC}" type="pres">
      <dgm:prSet presAssocID="{441480C7-3A41-4FA8-8C26-EF0F8208FDA6}" presName="background" presStyleLbl="node0" presStyleIdx="0" presStyleCnt="2"/>
      <dgm:spPr/>
    </dgm:pt>
    <dgm:pt modelId="{64AD1B72-CA5C-4C8C-BBC5-6B54136E0B3A}" type="pres">
      <dgm:prSet presAssocID="{441480C7-3A41-4FA8-8C26-EF0F8208FDA6}" presName="text" presStyleLbl="fgAcc0" presStyleIdx="0" presStyleCnt="2">
        <dgm:presLayoutVars>
          <dgm:chPref val="3"/>
        </dgm:presLayoutVars>
      </dgm:prSet>
      <dgm:spPr/>
    </dgm:pt>
    <dgm:pt modelId="{7C42309A-810C-40A6-A9D8-C79642B5793B}" type="pres">
      <dgm:prSet presAssocID="{441480C7-3A41-4FA8-8C26-EF0F8208FDA6}" presName="hierChild2" presStyleCnt="0"/>
      <dgm:spPr/>
    </dgm:pt>
    <dgm:pt modelId="{2C382895-2CAC-4192-A2EF-643597CFA239}" type="pres">
      <dgm:prSet presAssocID="{9FEACD75-FEC2-4274-A5A9-C5BA409D2021}" presName="hierRoot1" presStyleCnt="0"/>
      <dgm:spPr/>
    </dgm:pt>
    <dgm:pt modelId="{315D4174-BDF6-40D2-8551-B5F3057F05DF}" type="pres">
      <dgm:prSet presAssocID="{9FEACD75-FEC2-4274-A5A9-C5BA409D2021}" presName="composite" presStyleCnt="0"/>
      <dgm:spPr/>
    </dgm:pt>
    <dgm:pt modelId="{2FF4553D-0FC4-485C-94A6-F14609A87E2F}" type="pres">
      <dgm:prSet presAssocID="{9FEACD75-FEC2-4274-A5A9-C5BA409D2021}" presName="background" presStyleLbl="node0" presStyleIdx="1" presStyleCnt="2"/>
      <dgm:spPr/>
    </dgm:pt>
    <dgm:pt modelId="{75AF8A59-7E0F-433F-9DF9-A04F2AEE3F15}" type="pres">
      <dgm:prSet presAssocID="{9FEACD75-FEC2-4274-A5A9-C5BA409D2021}" presName="text" presStyleLbl="fgAcc0" presStyleIdx="1" presStyleCnt="2">
        <dgm:presLayoutVars>
          <dgm:chPref val="3"/>
        </dgm:presLayoutVars>
      </dgm:prSet>
      <dgm:spPr/>
    </dgm:pt>
    <dgm:pt modelId="{0CD0CBC8-9CFE-41AD-A4A9-1B46CD9C8991}" type="pres">
      <dgm:prSet presAssocID="{9FEACD75-FEC2-4274-A5A9-C5BA409D2021}" presName="hierChild2" presStyleCnt="0"/>
      <dgm:spPr/>
    </dgm:pt>
  </dgm:ptLst>
  <dgm:cxnLst>
    <dgm:cxn modelId="{A207BA50-8005-417C-A3DF-6B28EAE362A3}" type="presOf" srcId="{441480C7-3A41-4FA8-8C26-EF0F8208FDA6}" destId="{64AD1B72-CA5C-4C8C-BBC5-6B54136E0B3A}" srcOrd="0" destOrd="0" presId="urn:microsoft.com/office/officeart/2005/8/layout/hierarchy1"/>
    <dgm:cxn modelId="{7D69C952-917E-4A96-BC45-0CDA60F05E60}" type="presOf" srcId="{DE0733F8-4E96-40C2-ABAD-16F7DC4088DF}" destId="{7E63C0AB-719C-4C6F-9492-0C9F1888DED3}" srcOrd="0" destOrd="0" presId="urn:microsoft.com/office/officeart/2005/8/layout/hierarchy1"/>
    <dgm:cxn modelId="{71B76356-5A3D-4FBF-9369-BB6EE0B7C169}" type="presOf" srcId="{9FEACD75-FEC2-4274-A5A9-C5BA409D2021}" destId="{75AF8A59-7E0F-433F-9DF9-A04F2AEE3F15}" srcOrd="0" destOrd="0" presId="urn:microsoft.com/office/officeart/2005/8/layout/hierarchy1"/>
    <dgm:cxn modelId="{29EEACD5-4F18-48CD-AC48-98F990BC2722}" srcId="{DE0733F8-4E96-40C2-ABAD-16F7DC4088DF}" destId="{9FEACD75-FEC2-4274-A5A9-C5BA409D2021}" srcOrd="1" destOrd="0" parTransId="{D8C5EDF6-1443-4CCD-8AC3-AC4EB9381803}" sibTransId="{4F2FAC16-A80F-4B99-BA57-D71D123C7750}"/>
    <dgm:cxn modelId="{BF605DE5-2FDA-4C0A-B35B-9CC0C677FE02}" srcId="{DE0733F8-4E96-40C2-ABAD-16F7DC4088DF}" destId="{441480C7-3A41-4FA8-8C26-EF0F8208FDA6}" srcOrd="0" destOrd="0" parTransId="{FF75A2B2-CD30-4E19-91A2-F4921885407C}" sibTransId="{E586AF7B-9772-4FE7-9435-396FA5BC97FA}"/>
    <dgm:cxn modelId="{415FAE0E-A2FA-435E-B83D-29EA8C1F733E}" type="presParOf" srcId="{7E63C0AB-719C-4C6F-9492-0C9F1888DED3}" destId="{9E042D6E-792D-4C5E-A055-F6B9C01C3631}" srcOrd="0" destOrd="0" presId="urn:microsoft.com/office/officeart/2005/8/layout/hierarchy1"/>
    <dgm:cxn modelId="{277FDFEA-544D-4D4B-9E0D-ABC0CC0EA015}" type="presParOf" srcId="{9E042D6E-792D-4C5E-A055-F6B9C01C3631}" destId="{D457A2AF-C677-4486-A5CB-36F75A125BE0}" srcOrd="0" destOrd="0" presId="urn:microsoft.com/office/officeart/2005/8/layout/hierarchy1"/>
    <dgm:cxn modelId="{ECF1C002-0843-432A-AB63-49D0EBFBAA9E}" type="presParOf" srcId="{D457A2AF-C677-4486-A5CB-36F75A125BE0}" destId="{804BA95B-FEC3-4D1E-B918-C334E115BBCC}" srcOrd="0" destOrd="0" presId="urn:microsoft.com/office/officeart/2005/8/layout/hierarchy1"/>
    <dgm:cxn modelId="{CB2D8F4F-CACA-4168-9365-FEDF68D077BC}" type="presParOf" srcId="{D457A2AF-C677-4486-A5CB-36F75A125BE0}" destId="{64AD1B72-CA5C-4C8C-BBC5-6B54136E0B3A}" srcOrd="1" destOrd="0" presId="urn:microsoft.com/office/officeart/2005/8/layout/hierarchy1"/>
    <dgm:cxn modelId="{E1BC770E-5A0C-498F-A2EB-C9000CC428EB}" type="presParOf" srcId="{9E042D6E-792D-4C5E-A055-F6B9C01C3631}" destId="{7C42309A-810C-40A6-A9D8-C79642B5793B}" srcOrd="1" destOrd="0" presId="urn:microsoft.com/office/officeart/2005/8/layout/hierarchy1"/>
    <dgm:cxn modelId="{C228DD3D-66E4-4357-89EB-6916CB296251}" type="presParOf" srcId="{7E63C0AB-719C-4C6F-9492-0C9F1888DED3}" destId="{2C382895-2CAC-4192-A2EF-643597CFA239}" srcOrd="1" destOrd="0" presId="urn:microsoft.com/office/officeart/2005/8/layout/hierarchy1"/>
    <dgm:cxn modelId="{3B175A76-BE3B-45EA-9D43-43000A0F1249}" type="presParOf" srcId="{2C382895-2CAC-4192-A2EF-643597CFA239}" destId="{315D4174-BDF6-40D2-8551-B5F3057F05DF}" srcOrd="0" destOrd="0" presId="urn:microsoft.com/office/officeart/2005/8/layout/hierarchy1"/>
    <dgm:cxn modelId="{EA934958-9FA4-42FF-989E-70AE6E7DE65B}" type="presParOf" srcId="{315D4174-BDF6-40D2-8551-B5F3057F05DF}" destId="{2FF4553D-0FC4-485C-94A6-F14609A87E2F}" srcOrd="0" destOrd="0" presId="urn:microsoft.com/office/officeart/2005/8/layout/hierarchy1"/>
    <dgm:cxn modelId="{D195EF7B-CED7-4399-A623-F931C219DB35}" type="presParOf" srcId="{315D4174-BDF6-40D2-8551-B5F3057F05DF}" destId="{75AF8A59-7E0F-433F-9DF9-A04F2AEE3F15}" srcOrd="1" destOrd="0" presId="urn:microsoft.com/office/officeart/2005/8/layout/hierarchy1"/>
    <dgm:cxn modelId="{0D7705CD-8EE9-4029-8B72-4163031F1E21}" type="presParOf" srcId="{2C382895-2CAC-4192-A2EF-643597CFA239}" destId="{0CD0CBC8-9CFE-41AD-A4A9-1B46CD9C89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BA95B-FEC3-4D1E-B918-C334E115BBCC}">
      <dsp:nvSpPr>
        <dsp:cNvPr id="0" name=""/>
        <dsp:cNvSpPr/>
      </dsp:nvSpPr>
      <dsp:spPr>
        <a:xfrm>
          <a:off x="1283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D1B72-CA5C-4C8C-BBC5-6B54136E0B3A}">
      <dsp:nvSpPr>
        <dsp:cNvPr id="0" name=""/>
        <dsp:cNvSpPr/>
      </dsp:nvSpPr>
      <dsp:spPr>
        <a:xfrm>
          <a:off x="501904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Is the average academic performance (mean G3) of students in MS and GP schools statistically different? </a:t>
          </a:r>
        </a:p>
      </dsp:txBody>
      <dsp:txXfrm>
        <a:off x="585701" y="1069830"/>
        <a:ext cx="4337991" cy="2693452"/>
      </dsp:txXfrm>
    </dsp:sp>
    <dsp:sp modelId="{2FF4553D-0FC4-485C-94A6-F14609A87E2F}">
      <dsp:nvSpPr>
        <dsp:cNvPr id="0" name=""/>
        <dsp:cNvSpPr/>
      </dsp:nvSpPr>
      <dsp:spPr>
        <a:xfrm>
          <a:off x="5508110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F8A59-7E0F-433F-9DF9-A04F2AEE3F15}">
      <dsp:nvSpPr>
        <dsp:cNvPr id="0" name=""/>
        <dsp:cNvSpPr/>
      </dsp:nvSpPr>
      <dsp:spPr>
        <a:xfrm>
          <a:off x="6008730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Which statistical test should be used based on the data's adherence to assumptions like normality and equality of variance?</a:t>
          </a:r>
        </a:p>
      </dsp:txBody>
      <dsp:txXfrm>
        <a:off x="6092527" y="106983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34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1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9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1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9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7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5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5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5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pedagogical-supervision-change-dynamics-collaboration-teacher-developmen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1120984/" TargetMode="External"/><Relationship Id="rId2" Type="http://schemas.openxmlformats.org/officeDocument/2006/relationships/hyperlink" Target="https://www.sciencedirect.com/science/article/pii/S088303552300112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12564-019-09614-z?fromPaywallRec=tru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ago.com/academy/statistics-in-research-data-analysi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and a child raising their hands in a classroom&#10;&#10;Description automatically generated">
            <a:extLst>
              <a:ext uri="{FF2B5EF4-FFF2-40B4-BE49-F238E27FC236}">
                <a16:creationId xmlns:a16="http://schemas.microsoft.com/office/drawing/2014/main" id="{CC676E94-77D2-1692-674B-CFDB574EE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39" r="13188" b="-1"/>
          <a:stretch/>
        </p:blipFill>
        <p:spPr>
          <a:xfrm>
            <a:off x="3523488" y="18298"/>
            <a:ext cx="8668512" cy="6857990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000" dirty="0"/>
              <a:t>Comparative Analysis of Student Grades Across Schools</a:t>
            </a:r>
            <a:endParaRPr lang="en-US" sz="370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B8A9D-0986-40F5-6FD9-24682D46808E}"/>
              </a:ext>
            </a:extLst>
          </p:cNvPr>
          <p:cNvSpPr txBox="1"/>
          <p:nvPr/>
        </p:nvSpPr>
        <p:spPr>
          <a:xfrm>
            <a:off x="477981" y="5033351"/>
            <a:ext cx="39776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u="sng" dirty="0"/>
              <a:t>Group-5</a:t>
            </a:r>
            <a:r>
              <a:rPr lang="en-US" sz="1400" b="1" dirty="0"/>
              <a:t>:</a:t>
            </a:r>
          </a:p>
          <a:p>
            <a:pPr algn="ctr"/>
            <a:r>
              <a:rPr lang="en-US" sz="1400" dirty="0"/>
              <a:t>Geethika Satheesh</a:t>
            </a:r>
          </a:p>
          <a:p>
            <a:pPr algn="ctr"/>
            <a:r>
              <a:rPr lang="en-US" sz="1400" dirty="0"/>
              <a:t>Upashana Dutta</a:t>
            </a:r>
          </a:p>
          <a:p>
            <a:pPr algn="ctr"/>
            <a:r>
              <a:rPr lang="en-US" sz="1400" dirty="0"/>
              <a:t>Rushika Badri Prasad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DD931A-27E8-36F4-E9E4-45D3BB47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dirty="0"/>
              <a:t>CONCLUSION</a:t>
            </a:r>
          </a:p>
        </p:txBody>
      </p:sp>
      <p:pic>
        <p:nvPicPr>
          <p:cNvPr id="24" name="Picture 23" descr="Person writing on a board">
            <a:extLst>
              <a:ext uri="{FF2B5EF4-FFF2-40B4-BE49-F238E27FC236}">
                <a16:creationId xmlns:a16="http://schemas.microsoft.com/office/drawing/2014/main" id="{6EE47A51-A259-EB69-06EB-52233995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734" r="5653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30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ED0CBCD-FCEC-5036-FCEC-5FFDA3EED8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80216" y="3351276"/>
            <a:ext cx="6272784" cy="28256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600" dirty="0"/>
              <a:t>Since the normality assumption is violated, the </a:t>
            </a:r>
            <a:r>
              <a:rPr lang="en-US" sz="1600" b="1" dirty="0"/>
              <a:t>Mann-Whitney U test</a:t>
            </a:r>
            <a:r>
              <a:rPr lang="en-US" sz="1600" dirty="0"/>
              <a:t> is a suitable non-parametric alternative for comparing G3 distributions between the two schools. The test results reveal a </a:t>
            </a:r>
            <a:r>
              <a:rPr lang="en-US" sz="1600" b="1" dirty="0"/>
              <a:t>statistically significant difference </a:t>
            </a:r>
            <a:r>
              <a:rPr lang="en-US" sz="1600" dirty="0"/>
              <a:t>in grades, confirming that the distributions of student grades in GP and MS differ significantly. This suggests that students' performance varies across the two schools.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3B80-C5FC-A3C8-17F5-7368FAB9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16CA-F5B2-360B-860D-955BC115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https://www.sciencedirect.com/science/article/pii/S088303552300112X</a:t>
            </a:r>
            <a:endParaRPr lang="en-US" dirty="0"/>
          </a:p>
          <a:p>
            <a:r>
              <a:rPr lang="en-US" dirty="0">
                <a:hlinkClick r:id="rId3"/>
              </a:rPr>
              <a:t>https://pmc.ncbi.nlm.nih.gov/articles/PMC1120984/</a:t>
            </a:r>
            <a:endParaRPr lang="en-US" dirty="0"/>
          </a:p>
          <a:p>
            <a:r>
              <a:rPr lang="en-US" dirty="0">
                <a:hlinkClick r:id="rId4"/>
              </a:rPr>
              <a:t>https://link.springer.com/article/10.1007/s12564-019-09614-z?fromPaywallRec=true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7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17116-F39C-9204-C848-9555460F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489ADBDA-841B-3E56-F251-E0C77460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4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6FD3-628E-7E5F-8BEF-AA1FFC42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9818878" cy="862076"/>
          </a:xfrm>
        </p:spPr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6467-FB5E-62D8-A90C-D6CF02F9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869607"/>
            <a:ext cx="10168128" cy="303801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Arial Nova"/>
            </a:endParaRPr>
          </a:p>
          <a:p>
            <a:endParaRPr lang="en-US" dirty="0"/>
          </a:p>
        </p:txBody>
      </p:sp>
      <p:pic>
        <p:nvPicPr>
          <p:cNvPr id="6" name="Picture 5" descr="A close-up of a hand writing on a graph&#10;&#10;Description automatically generated">
            <a:extLst>
              <a:ext uri="{FF2B5EF4-FFF2-40B4-BE49-F238E27FC236}">
                <a16:creationId xmlns:a16="http://schemas.microsoft.com/office/drawing/2014/main" id="{A0B6B448-CEDD-73A0-BA0B-280B7A52E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51" y="1615"/>
            <a:ext cx="12180698" cy="686768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07DC26-F104-AE80-C702-00AB445BEB15}"/>
              </a:ext>
            </a:extLst>
          </p:cNvPr>
          <p:cNvSpPr/>
          <p:nvPr/>
        </p:nvSpPr>
        <p:spPr>
          <a:xfrm>
            <a:off x="2318657" y="2002366"/>
            <a:ext cx="7413171" cy="3905251"/>
          </a:xfrm>
          <a:prstGeom prst="roundRect">
            <a:avLst/>
          </a:prstGeom>
          <a:solidFill>
            <a:schemeClr val="bg2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C0B181-9D8B-C39E-B324-20F7F9EB481A}"/>
              </a:ext>
            </a:extLst>
          </p:cNvPr>
          <p:cNvSpPr/>
          <p:nvPr/>
        </p:nvSpPr>
        <p:spPr>
          <a:xfrm>
            <a:off x="1790700" y="1410410"/>
            <a:ext cx="8610600" cy="922579"/>
          </a:xfrm>
          <a:prstGeom prst="roundRect">
            <a:avLst>
              <a:gd name="adj" fmla="val 48393"/>
            </a:avLst>
          </a:prstGeom>
          <a:solidFill>
            <a:schemeClr val="bg2">
              <a:lumMod val="95000"/>
              <a:alpha val="98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Dataset Overview</a:t>
            </a:r>
          </a:p>
        </p:txBody>
      </p:sp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BE1147D5-A0BF-ADF6-3898-EDF81382B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9428" y="1489148"/>
            <a:ext cx="783338" cy="7833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FFCC66-EE7B-3B75-8977-992CCFED2301}"/>
              </a:ext>
            </a:extLst>
          </p:cNvPr>
          <p:cNvSpPr txBox="1"/>
          <p:nvPr/>
        </p:nvSpPr>
        <p:spPr>
          <a:xfrm>
            <a:off x="2634342" y="2809104"/>
            <a:ext cx="6923315" cy="2343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</a:rPr>
              <a:t>Total Records: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</a:rPr>
              <a:t> 395 students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</a:rPr>
              <a:t>Features: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</a:rPr>
              <a:t> 33 variables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latin typeface="Arial Nova" panose="020B0504020202020204" pitchFamily="34" charset="0"/>
              </a:rPr>
              <a:t>Contains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</a:rPr>
              <a:t> Demographics, </a:t>
            </a:r>
            <a:r>
              <a:rPr lang="en-US" sz="2000" dirty="0">
                <a:latin typeface="Arial Nova" panose="020B0504020202020204" pitchFamily="34" charset="0"/>
              </a:rPr>
              <a:t>Parental Information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</a:rPr>
              <a:t>, </a:t>
            </a:r>
            <a:r>
              <a:rPr lang="en-US" sz="2000" dirty="0">
                <a:latin typeface="Arial Nova" panose="020B0504020202020204" pitchFamily="34" charset="0"/>
              </a:rPr>
              <a:t>Academic Factors, Social and Behavioral Factors and Health and Absences.</a:t>
            </a:r>
          </a:p>
        </p:txBody>
      </p:sp>
    </p:spTree>
    <p:extLst>
      <p:ext uri="{BB962C8B-B14F-4D97-AF65-F5344CB8AC3E}">
        <p14:creationId xmlns:p14="http://schemas.microsoft.com/office/powerpoint/2010/main" val="391344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B27B9C-F03D-CAB6-3385-4F53B86DC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4A192-4707-ED34-98AE-9699E33C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/>
              <a:t>Objective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D2211378-6F3A-2538-062E-308FAC25A90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776333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29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68E16-0458-83CB-D187-D33DDB1FC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8558-924C-D993-0CA5-0231C7A4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Hypothesis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AD4A3B-2E78-A69A-0564-78A70A80D3A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7" y="2340429"/>
                <a:ext cx="9676078" cy="3831771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600" dirty="0">
                    <a:latin typeface="Arial Nova" panose="020B0504020202020204" pitchFamily="34" charset="0"/>
                  </a:rPr>
                  <a:t>Null hypothesis: The mean grades of the students from MS school are the same as the GP school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𝐺𝑃</m:t>
                          </m:r>
                        </m:sub>
                      </m:sSub>
                    </m:oMath>
                  </m:oMathPara>
                </a14:m>
                <a:endParaRPr lang="en-US" sz="2600" dirty="0">
                  <a:latin typeface="Arial Nova" panose="020B0504020202020204" pitchFamily="34" charset="0"/>
                </a:endParaRPr>
              </a:p>
              <a:p>
                <a:r>
                  <a:rPr lang="en-US" sz="2600" dirty="0">
                    <a:latin typeface="Arial Nova" panose="020B0504020202020204" pitchFamily="34" charset="0"/>
                  </a:rPr>
                  <a:t>Alternate Hypothesis: The mean grades of the students in MS school and GP school are different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𝐺𝑃</m:t>
                          </m:r>
                        </m:sub>
                      </m:sSub>
                    </m:oMath>
                  </m:oMathPara>
                </a14:m>
                <a:endParaRPr lang="en-US" sz="2600" dirty="0"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AD4A3B-2E78-A69A-0564-78A70A80D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7" y="2340429"/>
                <a:ext cx="9676078" cy="3831771"/>
              </a:xfrm>
              <a:blipFill>
                <a:blip r:embed="rId2"/>
                <a:stretch>
                  <a:fillRect l="-945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54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9C1966-D0C2-6B45-A4D3-22598859C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E3B70-0317-B3D3-1865-32188663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Data Description and Exploration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C0BB6-CDE9-AF4A-9842-1012EDED0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4" y="2359152"/>
            <a:ext cx="6007608" cy="3429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School GP:</a:t>
            </a:r>
          </a:p>
          <a:p>
            <a:pPr lvl="1"/>
            <a:r>
              <a:rPr lang="en-US" sz="1400" b="1" dirty="0"/>
              <a:t>Mean:</a:t>
            </a:r>
            <a:r>
              <a:rPr lang="en-US" sz="1400" dirty="0"/>
              <a:t> 18.44</a:t>
            </a:r>
          </a:p>
          <a:p>
            <a:pPr lvl="1"/>
            <a:r>
              <a:rPr lang="en-US" sz="1400" b="1" dirty="0"/>
              <a:t>Standard deviation: </a:t>
            </a:r>
            <a:r>
              <a:rPr lang="en-US" sz="1400" dirty="0"/>
              <a:t>3.03</a:t>
            </a:r>
          </a:p>
          <a:p>
            <a:r>
              <a:rPr lang="en-US" sz="2000" dirty="0"/>
              <a:t>School MS:</a:t>
            </a:r>
          </a:p>
          <a:p>
            <a:pPr lvl="1"/>
            <a:r>
              <a:rPr lang="en-US" sz="1400" b="1" dirty="0"/>
              <a:t>Mean of G3: </a:t>
            </a:r>
            <a:r>
              <a:rPr lang="en-US" sz="1400" dirty="0"/>
              <a:t>10.21</a:t>
            </a:r>
          </a:p>
          <a:p>
            <a:pPr lvl="1"/>
            <a:r>
              <a:rPr lang="en-US" sz="1400" b="1" dirty="0"/>
              <a:t>Standard deviation: </a:t>
            </a:r>
            <a:r>
              <a:rPr lang="en-US" sz="1400" dirty="0"/>
              <a:t>4.40</a:t>
            </a:r>
          </a:p>
          <a:p>
            <a:r>
              <a:rPr lang="en-US" sz="1800" dirty="0"/>
              <a:t>School GP demonstrates both higher mean grades and more consistent performance compared to school MS.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214E4DB2-E459-7963-EBD0-054B7A15B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3906567"/>
            <a:ext cx="4233672" cy="1336231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624F51C-EFF6-F8D5-157B-E95F9262A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1058765"/>
            <a:ext cx="4230116" cy="21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2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09182-E833-83F3-1155-2E4696BB6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F86C-2E62-585C-079F-6A1F517F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Data Description and Exploration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9D4E-3372-5901-1E63-518FEECAD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4" y="2359152"/>
            <a:ext cx="6007608" cy="3429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 visualization highlights significant differences in median grades and variability between GP and MS.</a:t>
            </a:r>
          </a:p>
          <a:p>
            <a:r>
              <a:rPr lang="en-US" sz="2000" dirty="0"/>
              <a:t>Highlights differences in performance and identifies areas for improvement in grades at school MS.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358FE7-CCA1-CDB6-DB89-91598366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1472627"/>
            <a:ext cx="4233672" cy="973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B92F3-9986-A447-9D85-29A6BCFEE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311" y="2925909"/>
            <a:ext cx="4257321" cy="320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0A1F89-9300-1F48-6D56-73A453656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15CEB8F-E2F5-9DE2-C6FB-B63E518B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C243A4F-51D5-E57D-1D47-AAAC7F21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23DC60-E876-0C05-971F-82F9FD16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F1DF7BB-2B69-5375-34E6-BD47406DF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7BC81CE-C883-EBA0-9A10-4036B17D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E8374-FA1A-730F-144F-4AC035AE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Test for Normality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7B1044C-E96C-CD35-CFD6-F3A9483AC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C63695-0342-A803-4F1A-BFF0848B0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FD23-1AC4-33AF-AB67-53D357E33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4" y="2359152"/>
            <a:ext cx="6007608" cy="3429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b="1" dirty="0"/>
              <a:t>Mean Grades:</a:t>
            </a:r>
            <a:r>
              <a:rPr lang="en-US" sz="1600" dirty="0"/>
              <a:t> Students in School GP have a higher average grade (</a:t>
            </a:r>
            <a:r>
              <a:rPr lang="en-US" sz="1600" b="1" dirty="0"/>
              <a:t>18.45</a:t>
            </a:r>
            <a:r>
              <a:rPr lang="en-US" sz="1600" dirty="0"/>
              <a:t>) compared to School MS (</a:t>
            </a:r>
            <a:r>
              <a:rPr lang="en-US" sz="1600" b="1" dirty="0"/>
              <a:t>10.21</a:t>
            </a:r>
            <a:r>
              <a:rPr lang="en-US" sz="1600" dirty="0"/>
              <a:t>).</a:t>
            </a:r>
          </a:p>
          <a:p>
            <a:r>
              <a:rPr lang="en-US" sz="1600" b="1" dirty="0"/>
              <a:t>Grade Variability:</a:t>
            </a:r>
            <a:r>
              <a:rPr lang="en-US" sz="1600" dirty="0"/>
              <a:t> Grades in School GP are less variable (Standard Deviation: </a:t>
            </a:r>
            <a:r>
              <a:rPr lang="en-US" sz="1600" b="1" dirty="0"/>
              <a:t>3.29</a:t>
            </a:r>
            <a:r>
              <a:rPr lang="en-US" sz="1600" dirty="0"/>
              <a:t>), whereas School MS shows more variability (Standard Deviation: </a:t>
            </a:r>
            <a:r>
              <a:rPr lang="en-US" sz="1600" b="1" dirty="0"/>
              <a:t>4.39</a:t>
            </a:r>
            <a:r>
              <a:rPr lang="en-US" sz="1600" dirty="0"/>
              <a:t>).</a:t>
            </a:r>
          </a:p>
          <a:p>
            <a:r>
              <a:rPr lang="en-US" sz="1600" b="1" dirty="0"/>
              <a:t>Non-Normal Distribution:</a:t>
            </a:r>
            <a:r>
              <a:rPr lang="en-US" sz="1600" dirty="0"/>
              <a:t> Both schools' grades significantly deviate from normality, as all normality test p-values are </a:t>
            </a:r>
            <a:r>
              <a:rPr lang="en-US" sz="1600" b="1" dirty="0"/>
              <a:t>&lt; 0.0001</a:t>
            </a:r>
            <a:r>
              <a:rPr lang="en-US" sz="1600" dirty="0"/>
              <a:t>.</a:t>
            </a:r>
          </a:p>
          <a:p>
            <a:r>
              <a:rPr lang="en-US" sz="1600" b="1" dirty="0"/>
              <a:t>Distribution Insights:</a:t>
            </a:r>
            <a:r>
              <a:rPr lang="en-US" sz="1600" dirty="0"/>
              <a:t> GP's grades are highly skewed toward the maximum value (</a:t>
            </a:r>
            <a:r>
              <a:rPr lang="en-US" sz="1600" b="1" dirty="0"/>
              <a:t>20</a:t>
            </a:r>
            <a:r>
              <a:rPr lang="en-US" sz="1600" dirty="0"/>
              <a:t>), while MS exhibits a more balanced spread of grades.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32436-D9D6-AC3E-9894-EF1033FB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403" y="1310116"/>
            <a:ext cx="1788276" cy="2962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CE0717-85A9-429B-424B-05C286C6F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315" y="1318052"/>
            <a:ext cx="1874500" cy="2994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5F3757-1C47-10EF-1AA7-CADD33F1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88" y="4336887"/>
            <a:ext cx="3279092" cy="2482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2801F4-A8B8-D4C9-9ED6-FE0664853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996" y="146850"/>
            <a:ext cx="4840606" cy="1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3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6AA177-06C9-157D-4AFB-E8B896B92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212FA-A211-84E9-77D1-529C8849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841" y="978408"/>
            <a:ext cx="3967267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Test for Equality of Variance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4EBEAB5-6722-03D7-7FDC-068BD6C4325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82750" y="2249424"/>
            <a:ext cx="4392169" cy="36210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The Folded F Test showed significant variance differences between GP and MS (p &lt; 0.0001).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T-test results confirmed GP students had significantly higher mean G3 scores than MS.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Graphs highlighted GP's concentrated scores and MS's greater variability.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Overall, disparities were observed in performance and score variability between schools. </a:t>
            </a:r>
          </a:p>
        </p:txBody>
      </p:sp>
      <p:pic>
        <p:nvPicPr>
          <p:cNvPr id="12" name="Picture 11" descr="A diagram of a distribution of data&#10;&#10;Description automatically generated">
            <a:extLst>
              <a:ext uri="{FF2B5EF4-FFF2-40B4-BE49-F238E27FC236}">
                <a16:creationId xmlns:a16="http://schemas.microsoft.com/office/drawing/2014/main" id="{311C64A1-9C3D-892E-29BB-347C74A0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05" y="655167"/>
            <a:ext cx="2873668" cy="2162434"/>
          </a:xfrm>
          <a:prstGeom prst="rect">
            <a:avLst/>
          </a:prstGeom>
        </p:spPr>
      </p:pic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34A268A2-00D3-FB26-2520-09581DF39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65" y="859341"/>
            <a:ext cx="2873668" cy="175017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5C5873C-E6A8-649F-C279-5C7421DBF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705" y="4031675"/>
            <a:ext cx="5989328" cy="12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6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6EA8FB-CD16-DA4C-A2AF-0D52D10A0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0" name="Rectangle 207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82" name="Rectangle 208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86" name="Rectangle 2085">
            <a:extLst>
              <a:ext uri="{FF2B5EF4-FFF2-40B4-BE49-F238E27FC236}">
                <a16:creationId xmlns:a16="http://schemas.microsoft.com/office/drawing/2014/main" id="{10A05691-F36F-44DD-904C-144D68CA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84F2AC-9DF2-CD04-61C3-79189548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966" y="3286356"/>
            <a:ext cx="2294886" cy="233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05E942B-FB1E-7F19-C827-65D978C28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5236" y="3378188"/>
            <a:ext cx="2873667" cy="215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3A6FB-5547-14A5-32BA-03900621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906782"/>
            <a:ext cx="5989328" cy="1610034"/>
          </a:xfrm>
          <a:prstGeom prst="rect">
            <a:avLst/>
          </a:prstGeom>
        </p:spPr>
      </p:pic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4892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C6457-9D87-C42A-D1B9-16AE969E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926" y="978408"/>
            <a:ext cx="4311556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Mann – Whitney U Test</a:t>
            </a:r>
          </a:p>
        </p:txBody>
      </p: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884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2776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A7ED-5A9D-26A6-20EA-1348FBC21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3516" y="2359152"/>
            <a:ext cx="4056530" cy="3429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/>
              <a:t>Mann-Whitney U Test</a:t>
            </a:r>
            <a:r>
              <a:rPr lang="en-US" sz="1600" dirty="0"/>
              <a:t>: Used to compare G3 scores between GP and MS due to violated normality assumptions.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Significant Differences</a:t>
            </a:r>
            <a:r>
              <a:rPr lang="en-US" sz="1600" dirty="0"/>
              <a:t>: P-value &lt; 0.0001 confirms a statistically significant difference in grade distributions.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Rank Sums and Boxplot</a:t>
            </a:r>
            <a:r>
              <a:rPr lang="en-US" sz="1600" dirty="0"/>
              <a:t>: Highlight GP's higher median rank scores compared to MS.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16838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1791</TotalTime>
  <Words>531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</vt:lpstr>
      <vt:lpstr>Calibri</vt:lpstr>
      <vt:lpstr>Cambria Math</vt:lpstr>
      <vt:lpstr>Neue Haas Grotesk Text Pro</vt:lpstr>
      <vt:lpstr>AccentBoxVTI</vt:lpstr>
      <vt:lpstr>Comparative Analysis of Student Grades Across Schools</vt:lpstr>
      <vt:lpstr>PowerPoint Presentation</vt:lpstr>
      <vt:lpstr>Objective</vt:lpstr>
      <vt:lpstr>Hypothesis</vt:lpstr>
      <vt:lpstr>Data Description and Exploration</vt:lpstr>
      <vt:lpstr>Data Description and Exploration</vt:lpstr>
      <vt:lpstr>Test for Normality</vt:lpstr>
      <vt:lpstr>Test for Equality of Variance</vt:lpstr>
      <vt:lpstr>Mann – Whitney U Test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Rushika B Prasad</dc:creator>
  <cp:lastModifiedBy>Rushika B Prasad</cp:lastModifiedBy>
  <cp:revision>139</cp:revision>
  <dcterms:created xsi:type="dcterms:W3CDTF">2024-11-22T03:31:09Z</dcterms:created>
  <dcterms:modified xsi:type="dcterms:W3CDTF">2024-11-26T18:55:35Z</dcterms:modified>
</cp:coreProperties>
</file>