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L5VA78SqUfzzm4EVqGQ/pnbiv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598A85-D2FC-461B-A97B-B186A2E94AC1}">
  <a:tblStyle styleId="{00598A85-D2FC-461B-A97B-B186A2E94A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35" name="Google Shape;135;p4:notes"/>
          <p:cNvSpPr/>
          <p:nvPr/>
        </p:nvSpPr>
        <p:spPr>
          <a:xfrm>
            <a:off x="3849840" y="9378360"/>
            <a:ext cx="2944800" cy="49284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36" name="Google Shape;136;p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43" name="Google Shape;143;p5:notes"/>
          <p:cNvSpPr/>
          <p:nvPr/>
        </p:nvSpPr>
        <p:spPr>
          <a:xfrm>
            <a:off x="3849840" y="9378360"/>
            <a:ext cx="2944800" cy="49284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44" name="Google Shape;144;p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7324f1b2_0_0:notes"/>
          <p:cNvSpPr txBox="1"/>
          <p:nvPr>
            <p:ph idx="1" type="body"/>
          </p:nvPr>
        </p:nvSpPr>
        <p:spPr>
          <a:xfrm>
            <a:off x="680400" y="4690800"/>
            <a:ext cx="5436600" cy="4441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55" name="Google Shape;155;ge97324f1b2_0_0:notes"/>
          <p:cNvSpPr/>
          <p:nvPr/>
        </p:nvSpPr>
        <p:spPr>
          <a:xfrm>
            <a:off x="3849840" y="9378360"/>
            <a:ext cx="2944800" cy="4929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56" name="Google Shape;156;ge97324f1b2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9a1dd9fda_0_0:notes"/>
          <p:cNvSpPr txBox="1"/>
          <p:nvPr>
            <p:ph idx="1" type="body"/>
          </p:nvPr>
        </p:nvSpPr>
        <p:spPr>
          <a:xfrm>
            <a:off x="680400" y="4690800"/>
            <a:ext cx="5436600" cy="4441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63" name="Google Shape;163;ge9a1dd9fda_0_0:notes"/>
          <p:cNvSpPr/>
          <p:nvPr/>
        </p:nvSpPr>
        <p:spPr>
          <a:xfrm>
            <a:off x="3849840" y="9378360"/>
            <a:ext cx="2944800" cy="4929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64" name="Google Shape;164;ge9a1dd9fda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71" name="Google Shape;171;p6:notes"/>
          <p:cNvSpPr/>
          <p:nvPr/>
        </p:nvSpPr>
        <p:spPr>
          <a:xfrm>
            <a:off x="3849840" y="9378360"/>
            <a:ext cx="2944800" cy="49284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72" name="Google Shape;172;p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2: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80" name="Google Shape;180;p22:notes"/>
          <p:cNvSpPr/>
          <p:nvPr/>
        </p:nvSpPr>
        <p:spPr>
          <a:xfrm>
            <a:off x="3849840" y="9378360"/>
            <a:ext cx="2944800" cy="49284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81" name="Google Shape;181;p2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3: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89" name="Google Shape;189;p23:notes"/>
          <p:cNvSpPr/>
          <p:nvPr/>
        </p:nvSpPr>
        <p:spPr>
          <a:xfrm>
            <a:off x="3849840" y="9378360"/>
            <a:ext cx="2944800" cy="49284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90" name="Google Shape;190;p2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2d138e942_0_22:notes"/>
          <p:cNvSpPr txBox="1"/>
          <p:nvPr>
            <p:ph idx="1" type="body"/>
          </p:nvPr>
        </p:nvSpPr>
        <p:spPr>
          <a:xfrm>
            <a:off x="680400" y="4690800"/>
            <a:ext cx="5436600" cy="4441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97" name="Google Shape;197;ge2d138e942_0_22:notes"/>
          <p:cNvSpPr/>
          <p:nvPr/>
        </p:nvSpPr>
        <p:spPr>
          <a:xfrm>
            <a:off x="3849840" y="9378360"/>
            <a:ext cx="2944800" cy="4929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98" name="Google Shape;198;ge2d138e942_0_22: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7: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c70ea329f_0_0: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gac70ea329f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a9676e040_0_17: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ea9676e040_0_17: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a9676e040_0_39: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ea9676e040_0_39: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a9676e040_0_4: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ea9676e040_0_4: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a9676e040_0_32: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ea9676e040_0_3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4d9ef1804_0_0:notes"/>
          <p:cNvSpPr txBox="1"/>
          <p:nvPr>
            <p:ph idx="1" type="body"/>
          </p:nvPr>
        </p:nvSpPr>
        <p:spPr>
          <a:xfrm>
            <a:off x="679750" y="4690250"/>
            <a:ext cx="5438100" cy="444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e4d9ef1804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18"/>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1" name="Shape 51"/>
        <p:cNvGrpSpPr/>
        <p:nvPr/>
      </p:nvGrpSpPr>
      <p:grpSpPr>
        <a:xfrm>
          <a:off x="0" y="0"/>
          <a:ext cx="0" cy="0"/>
          <a:chOff x="0" y="0"/>
          <a:chExt cx="0" cy="0"/>
        </a:xfrm>
      </p:grpSpPr>
      <p:sp>
        <p:nvSpPr>
          <p:cNvPr id="52" name="Google Shape;52;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1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1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19"/>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7" name="Shape 57"/>
        <p:cNvGrpSpPr/>
        <p:nvPr/>
      </p:nvGrpSpPr>
      <p:grpSpPr>
        <a:xfrm>
          <a:off x="0" y="0"/>
          <a:ext cx="0" cy="0"/>
          <a:chOff x="0" y="0"/>
          <a:chExt cx="0" cy="0"/>
        </a:xfrm>
      </p:grpSpPr>
      <p:sp>
        <p:nvSpPr>
          <p:cNvPr id="58" name="Google Shape;58;p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20"/>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61" name="Google Shape;61;p2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2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 name="Shape 18"/>
        <p:cNvGrpSpPr/>
        <p:nvPr/>
      </p:nvGrpSpPr>
      <p:grpSpPr>
        <a:xfrm>
          <a:off x="0" y="0"/>
          <a:ext cx="0" cy="0"/>
          <a:chOff x="0" y="0"/>
          <a:chExt cx="0" cy="0"/>
        </a:xfrm>
      </p:grpSpPr>
      <p:sp>
        <p:nvSpPr>
          <p:cNvPr id="19" name="Google Shape;19;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12"/>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 name="Shape 30"/>
        <p:cNvGrpSpPr/>
        <p:nvPr/>
      </p:nvGrpSpPr>
      <p:grpSpPr>
        <a:xfrm>
          <a:off x="0" y="0"/>
          <a:ext cx="0" cy="0"/>
          <a:chOff x="0" y="0"/>
          <a:chExt cx="0" cy="0"/>
        </a:xfrm>
      </p:grpSpPr>
      <p:sp>
        <p:nvSpPr>
          <p:cNvPr id="31" name="Google Shape;31;p14"/>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1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5"/>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5"/>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6"/>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7"/>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1.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4.png"/><Relationship Id="rId19" Type="http://schemas.openxmlformats.org/officeDocument/2006/relationships/slideLayout" Target="../slideLayouts/slideLayout11.xml"/><Relationship Id="rId6" Type="http://schemas.openxmlformats.org/officeDocument/2006/relationships/image" Target="../media/image6.png"/><Relationship Id="rId18" Type="http://schemas.openxmlformats.org/officeDocument/2006/relationships/slideLayout" Target="../slideLayouts/slideLayout10.xml"/><Relationship Id="rId7" Type="http://schemas.openxmlformats.org/officeDocument/2006/relationships/image" Target="../media/image5.png"/><Relationship Id="rId8"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8"/>
          <p:cNvPicPr preferRelativeResize="0"/>
          <p:nvPr/>
        </p:nvPicPr>
        <p:blipFill rotWithShape="1">
          <a:blip r:embed="rId1">
            <a:alphaModFix/>
          </a:blip>
          <a:srcRect b="0" l="0" r="0" t="0"/>
          <a:stretch/>
        </p:blipFill>
        <p:spPr>
          <a:xfrm>
            <a:off x="0" y="-35280"/>
            <a:ext cx="9142560" cy="6932880"/>
          </a:xfrm>
          <a:prstGeom prst="rect">
            <a:avLst/>
          </a:prstGeom>
          <a:noFill/>
          <a:ln>
            <a:noFill/>
          </a:ln>
        </p:spPr>
      </p:pic>
      <p:sp>
        <p:nvSpPr>
          <p:cNvPr id="7" name="Google Shape;7;p8"/>
          <p:cNvSpPr/>
          <p:nvPr/>
        </p:nvSpPr>
        <p:spPr>
          <a:xfrm>
            <a:off x="0" y="152280"/>
            <a:ext cx="1446480" cy="119880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 name="Google Shape;8;p8"/>
          <p:cNvPicPr preferRelativeResize="0"/>
          <p:nvPr/>
        </p:nvPicPr>
        <p:blipFill rotWithShape="1">
          <a:blip r:embed="rId2">
            <a:alphaModFix/>
          </a:blip>
          <a:srcRect b="0" l="0" r="0" t="0"/>
          <a:stretch/>
        </p:blipFill>
        <p:spPr>
          <a:xfrm>
            <a:off x="179640" y="138600"/>
            <a:ext cx="867240" cy="970560"/>
          </a:xfrm>
          <a:prstGeom prst="rect">
            <a:avLst/>
          </a:prstGeom>
          <a:noFill/>
          <a:ln>
            <a:noFill/>
          </a:ln>
        </p:spPr>
      </p:pic>
      <p:pic>
        <p:nvPicPr>
          <p:cNvPr id="9" name="Google Shape;9;p8"/>
          <p:cNvPicPr preferRelativeResize="0"/>
          <p:nvPr/>
        </p:nvPicPr>
        <p:blipFill rotWithShape="1">
          <a:blip r:embed="rId3">
            <a:alphaModFix/>
          </a:blip>
          <a:srcRect b="0" l="0" r="0" t="0"/>
          <a:stretch/>
        </p:blipFill>
        <p:spPr>
          <a:xfrm>
            <a:off x="2702520" y="103320"/>
            <a:ext cx="1619640" cy="989280"/>
          </a:xfrm>
          <a:prstGeom prst="rect">
            <a:avLst/>
          </a:prstGeom>
          <a:noFill/>
          <a:ln>
            <a:noFill/>
          </a:ln>
        </p:spPr>
      </p:pic>
      <p:pic>
        <p:nvPicPr>
          <p:cNvPr id="10" name="Google Shape;10;p8"/>
          <p:cNvPicPr preferRelativeResize="0"/>
          <p:nvPr/>
        </p:nvPicPr>
        <p:blipFill rotWithShape="1">
          <a:blip r:embed="rId4">
            <a:alphaModFix/>
          </a:blip>
          <a:srcRect b="0" l="0" r="0" t="0"/>
          <a:stretch/>
        </p:blipFill>
        <p:spPr>
          <a:xfrm>
            <a:off x="4323600" y="106560"/>
            <a:ext cx="1618560" cy="987120"/>
          </a:xfrm>
          <a:prstGeom prst="rect">
            <a:avLst/>
          </a:prstGeom>
          <a:noFill/>
          <a:ln>
            <a:noFill/>
          </a:ln>
        </p:spPr>
      </p:pic>
      <p:pic>
        <p:nvPicPr>
          <p:cNvPr id="11" name="Google Shape;11;p8"/>
          <p:cNvPicPr preferRelativeResize="0"/>
          <p:nvPr/>
        </p:nvPicPr>
        <p:blipFill rotWithShape="1">
          <a:blip r:embed="rId5">
            <a:alphaModFix/>
          </a:blip>
          <a:srcRect b="0" l="0" r="0" t="0"/>
          <a:stretch/>
        </p:blipFill>
        <p:spPr>
          <a:xfrm>
            <a:off x="5923800" y="117000"/>
            <a:ext cx="1618560" cy="988560"/>
          </a:xfrm>
          <a:prstGeom prst="rect">
            <a:avLst/>
          </a:prstGeom>
          <a:noFill/>
          <a:ln>
            <a:noFill/>
          </a:ln>
        </p:spPr>
      </p:pic>
      <p:pic>
        <p:nvPicPr>
          <p:cNvPr id="12" name="Google Shape;12;p8"/>
          <p:cNvPicPr preferRelativeResize="0"/>
          <p:nvPr/>
        </p:nvPicPr>
        <p:blipFill rotWithShape="1">
          <a:blip r:embed="rId6">
            <a:alphaModFix/>
          </a:blip>
          <a:srcRect b="0" l="0" r="0" t="0"/>
          <a:stretch/>
        </p:blipFill>
        <p:spPr>
          <a:xfrm>
            <a:off x="7524000" y="111960"/>
            <a:ext cx="1618560" cy="988560"/>
          </a:xfrm>
          <a:prstGeom prst="rect">
            <a:avLst/>
          </a:prstGeom>
          <a:noFill/>
          <a:ln>
            <a:noFill/>
          </a:ln>
        </p:spPr>
      </p:pic>
      <p:pic>
        <p:nvPicPr>
          <p:cNvPr id="13" name="Google Shape;13;p8"/>
          <p:cNvPicPr preferRelativeResize="0"/>
          <p:nvPr/>
        </p:nvPicPr>
        <p:blipFill rotWithShape="1">
          <a:blip r:embed="rId7">
            <a:alphaModFix/>
          </a:blip>
          <a:srcRect b="0" l="0" r="0" t="0"/>
          <a:stretch/>
        </p:blipFill>
        <p:spPr>
          <a:xfrm>
            <a:off x="1219320" y="102240"/>
            <a:ext cx="1618560" cy="988560"/>
          </a:xfrm>
          <a:prstGeom prst="rect">
            <a:avLst/>
          </a:prstGeom>
          <a:noFill/>
          <a:ln>
            <a:noFill/>
          </a:ln>
        </p:spPr>
      </p:pic>
      <p:pic>
        <p:nvPicPr>
          <p:cNvPr id="14" name="Google Shape;14;p8"/>
          <p:cNvPicPr preferRelativeResize="0"/>
          <p:nvPr/>
        </p:nvPicPr>
        <p:blipFill rotWithShape="1">
          <a:blip r:embed="rId8">
            <a:alphaModFix/>
          </a:blip>
          <a:srcRect b="0" l="0" r="0" t="0"/>
          <a:stretch/>
        </p:blipFill>
        <p:spPr>
          <a:xfrm>
            <a:off x="7530120" y="1600200"/>
            <a:ext cx="1598760" cy="5125680"/>
          </a:xfrm>
          <a:prstGeom prst="rect">
            <a:avLst/>
          </a:prstGeom>
          <a:noFill/>
          <a:ln>
            <a:noFill/>
          </a:ln>
        </p:spPr>
      </p:pic>
      <p:sp>
        <p:nvSpPr>
          <p:cNvPr id="15" name="Google Shape;15;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8"/>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drive.google.com/file/d/1h9H6pIexqCr-aveFpAKWlPzd27hK3Pdd/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p:nvPr/>
        </p:nvSpPr>
        <p:spPr>
          <a:xfrm>
            <a:off x="267480" y="1891800"/>
            <a:ext cx="8299440" cy="1131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rgbClr val="FF0000"/>
                </a:solidFill>
                <a:latin typeface="Trebuchet MS"/>
                <a:ea typeface="Trebuchet MS"/>
                <a:cs typeface="Trebuchet MS"/>
                <a:sym typeface="Trebuchet MS"/>
              </a:rPr>
              <a:t>Final Mini Project Demonstration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p1"/>
          <p:cNvSpPr/>
          <p:nvPr/>
        </p:nvSpPr>
        <p:spPr>
          <a:xfrm>
            <a:off x="411480" y="3528000"/>
            <a:ext cx="8456760" cy="2104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33CC"/>
                </a:solidFill>
                <a:latin typeface="Trebuchet MS"/>
                <a:ea typeface="Trebuchet MS"/>
                <a:cs typeface="Trebuchet MS"/>
                <a:sym typeface="Trebuchet MS"/>
              </a:rPr>
              <a:t>Project Title   </a:t>
            </a:r>
            <a:r>
              <a:rPr b="0" i="0" lang="en-IN" sz="2000" u="none" cap="none" strike="noStrike">
                <a:solidFill>
                  <a:srgbClr val="0033CC"/>
                </a:solidFill>
                <a:latin typeface="Trebuchet MS"/>
                <a:ea typeface="Trebuchet MS"/>
                <a:cs typeface="Trebuchet MS"/>
                <a:sym typeface="Trebuchet MS"/>
              </a:rPr>
              <a:t>  </a:t>
            </a:r>
            <a:r>
              <a:rPr b="0" i="0" lang="en-IN" sz="2000" u="none" cap="none" strike="noStrike">
                <a:solidFill>
                  <a:srgbClr val="0033CC"/>
                </a:solidFill>
                <a:latin typeface="Trebuchet MS"/>
                <a:ea typeface="Trebuchet MS"/>
                <a:cs typeface="Trebuchet MS"/>
                <a:sym typeface="Trebuchet MS"/>
              </a:rPr>
              <a:t>:</a:t>
            </a:r>
            <a:r>
              <a:rPr lang="en-IN" sz="2000">
                <a:solidFill>
                  <a:srgbClr val="0033CC"/>
                </a:solidFill>
                <a:latin typeface="Trebuchet MS"/>
                <a:ea typeface="Trebuchet MS"/>
                <a:cs typeface="Trebuchet MS"/>
                <a:sym typeface="Trebuchet MS"/>
              </a:rPr>
              <a:t>	</a:t>
            </a:r>
            <a:r>
              <a:rPr b="0" i="0" lang="en-IN" sz="2000" u="none" cap="none" strike="noStrike">
                <a:solidFill>
                  <a:srgbClr val="0033CC"/>
                </a:solidFill>
                <a:latin typeface="Trebuchet MS"/>
                <a:ea typeface="Trebuchet MS"/>
                <a:cs typeface="Trebuchet MS"/>
                <a:sym typeface="Trebuchet MS"/>
              </a:rPr>
              <a:t>Music Genre Classification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33CC"/>
                </a:solidFill>
                <a:latin typeface="Trebuchet MS"/>
                <a:ea typeface="Trebuchet MS"/>
                <a:cs typeface="Trebuchet MS"/>
                <a:sym typeface="Trebuchet MS"/>
              </a:rPr>
              <a:t>Project Guide	:</a:t>
            </a:r>
            <a:r>
              <a:rPr lang="en-IN" sz="2000">
                <a:solidFill>
                  <a:srgbClr val="0033CC"/>
                </a:solidFill>
                <a:latin typeface="Trebuchet MS"/>
                <a:ea typeface="Trebuchet MS"/>
                <a:cs typeface="Trebuchet MS"/>
                <a:sym typeface="Trebuchet MS"/>
              </a:rPr>
              <a:t>	</a:t>
            </a:r>
            <a:r>
              <a:rPr b="0" i="0" lang="en-IN" sz="2000" u="none" cap="none" strike="noStrike">
                <a:solidFill>
                  <a:srgbClr val="0033CC"/>
                </a:solidFill>
                <a:latin typeface="Trebuchet MS"/>
                <a:ea typeface="Trebuchet MS"/>
                <a:cs typeface="Trebuchet MS"/>
                <a:sym typeface="Trebuchet MS"/>
              </a:rPr>
              <a:t>Prof. </a:t>
            </a:r>
            <a:r>
              <a:rPr lang="en-IN" sz="2000">
                <a:solidFill>
                  <a:srgbClr val="0033CC"/>
                </a:solidFill>
                <a:latin typeface="Trebuchet MS"/>
                <a:ea typeface="Trebuchet MS"/>
                <a:cs typeface="Trebuchet MS"/>
                <a:sym typeface="Trebuchet MS"/>
              </a:rPr>
              <a:t>K S Srinivas</a:t>
            </a:r>
            <a:r>
              <a:rPr b="0" i="0" lang="en-IN" sz="2000" u="none" cap="none" strike="noStrike">
                <a:solidFill>
                  <a:srgbClr val="0033CC"/>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33CC"/>
                </a:solidFill>
                <a:latin typeface="Trebuchet MS"/>
                <a:ea typeface="Trebuchet MS"/>
                <a:cs typeface="Trebuchet MS"/>
                <a:sym typeface="Trebuchet MS"/>
              </a:rPr>
              <a:t>Project Team 	: 	Rushika B Prasad (PES1201801645)</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Technologies Used</a:t>
            </a:r>
            <a:endParaRPr b="0" i="0" sz="1800" u="none" cap="none" strike="noStrike">
              <a:solidFill>
                <a:srgbClr val="000000"/>
              </a:solidFill>
              <a:latin typeface="Arial"/>
              <a:ea typeface="Arial"/>
              <a:cs typeface="Arial"/>
              <a:sym typeface="Arial"/>
            </a:endParaRPr>
          </a:p>
        </p:txBody>
      </p:sp>
      <p:sp>
        <p:nvSpPr>
          <p:cNvPr id="140" name="Google Shape;140;p4"/>
          <p:cNvSpPr/>
          <p:nvPr/>
        </p:nvSpPr>
        <p:spPr>
          <a:xfrm>
            <a:off x="1523863" y="1720100"/>
            <a:ext cx="6862200" cy="47229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lang="en-IN" sz="1800">
                <a:solidFill>
                  <a:srgbClr val="0033CC"/>
                </a:solidFill>
                <a:latin typeface="Trebuchet MS"/>
                <a:ea typeface="Trebuchet MS"/>
                <a:cs typeface="Trebuchet MS"/>
                <a:sym typeface="Trebuchet MS"/>
              </a:rPr>
              <a:t>Various Technologies used to complete the project successfully are listed below:</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Programming</a:t>
            </a:r>
            <a:r>
              <a:rPr lang="en-IN" sz="1800">
                <a:solidFill>
                  <a:srgbClr val="0033CC"/>
                </a:solidFill>
                <a:latin typeface="Trebuchet MS"/>
                <a:ea typeface="Trebuchet MS"/>
                <a:cs typeface="Trebuchet MS"/>
                <a:sym typeface="Trebuchet MS"/>
              </a:rPr>
              <a:t> language used: Python (3.6.0)</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Tensorflow (2.6.0) and Keras (2.6.0) for implementing the CNN model.</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Various python packages such as librosa for analysing the music, sklearn package for the splitting the dataset, numpy, pandas, seaborn, json modules for their respective uses.</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lang="en-IN" sz="2400">
                <a:solidFill>
                  <a:srgbClr val="FF0000"/>
                </a:solidFill>
                <a:latin typeface="Trebuchet MS"/>
                <a:ea typeface="Trebuchet MS"/>
                <a:cs typeface="Trebuchet MS"/>
                <a:sym typeface="Trebuchet MS"/>
              </a:rPr>
              <a:t>GTZAN Music Dataset</a:t>
            </a:r>
            <a:r>
              <a:rPr b="0" i="0" lang="en-IN" sz="2400" u="none" cap="none" strike="noStrike">
                <a:solidFill>
                  <a:srgbClr val="FF0000"/>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p:txBody>
      </p:sp>
      <p:sp>
        <p:nvSpPr>
          <p:cNvPr id="148" name="Google Shape;148;p5"/>
          <p:cNvSpPr/>
          <p:nvPr/>
        </p:nvSpPr>
        <p:spPr>
          <a:xfrm>
            <a:off x="2121375" y="1996075"/>
            <a:ext cx="6862200" cy="3266400"/>
          </a:xfrm>
          <a:prstGeom prst="rect">
            <a:avLst/>
          </a:prstGeom>
          <a:noFill/>
          <a:ln>
            <a:noFill/>
          </a:ln>
        </p:spPr>
        <p:txBody>
          <a:bodyPr anchorCtr="0" anchor="ctr" bIns="45000" lIns="90000" spcFirstLastPara="1" rIns="90000" wrap="square" tIns="45000">
            <a:noAutofit/>
          </a:bodyPr>
          <a:lstStyle/>
          <a:p>
            <a:pPr indent="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82880" lvl="0" marL="0" rtl="0" algn="just">
              <a:lnSpc>
                <a:spcPct val="9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pic>
        <p:nvPicPr>
          <p:cNvPr id="149" name="Google Shape;149;p5"/>
          <p:cNvPicPr preferRelativeResize="0"/>
          <p:nvPr/>
        </p:nvPicPr>
        <p:blipFill>
          <a:blip r:embed="rId3">
            <a:alphaModFix/>
          </a:blip>
          <a:stretch>
            <a:fillRect/>
          </a:stretch>
        </p:blipFill>
        <p:spPr>
          <a:xfrm>
            <a:off x="76013" y="1683675"/>
            <a:ext cx="4444675" cy="4144375"/>
          </a:xfrm>
          <a:prstGeom prst="rect">
            <a:avLst/>
          </a:prstGeom>
          <a:noFill/>
          <a:ln>
            <a:noFill/>
          </a:ln>
        </p:spPr>
      </p:pic>
      <p:pic>
        <p:nvPicPr>
          <p:cNvPr id="150" name="Google Shape;150;p5"/>
          <p:cNvPicPr preferRelativeResize="0"/>
          <p:nvPr/>
        </p:nvPicPr>
        <p:blipFill>
          <a:blip r:embed="rId4">
            <a:alphaModFix/>
          </a:blip>
          <a:stretch>
            <a:fillRect/>
          </a:stretch>
        </p:blipFill>
        <p:spPr>
          <a:xfrm>
            <a:off x="4611675" y="1683675"/>
            <a:ext cx="4371899" cy="4144375"/>
          </a:xfrm>
          <a:prstGeom prst="rect">
            <a:avLst/>
          </a:prstGeom>
          <a:noFill/>
          <a:ln>
            <a:noFill/>
          </a:ln>
        </p:spPr>
      </p:pic>
      <p:sp>
        <p:nvSpPr>
          <p:cNvPr id="151" name="Google Shape;151;p5"/>
          <p:cNvSpPr txBox="1"/>
          <p:nvPr/>
        </p:nvSpPr>
        <p:spPr>
          <a:xfrm>
            <a:off x="877700" y="5895325"/>
            <a:ext cx="2841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latin typeface="Trebuchet MS"/>
                <a:ea typeface="Trebuchet MS"/>
                <a:cs typeface="Trebuchet MS"/>
                <a:sym typeface="Trebuchet MS"/>
              </a:rPr>
              <a:t>List of 10 different genres in the dataset</a:t>
            </a:r>
            <a:endParaRPr b="1" sz="1600">
              <a:latin typeface="Trebuchet MS"/>
              <a:ea typeface="Trebuchet MS"/>
              <a:cs typeface="Trebuchet MS"/>
              <a:sym typeface="Trebuchet MS"/>
            </a:endParaRPr>
          </a:p>
        </p:txBody>
      </p:sp>
      <p:sp>
        <p:nvSpPr>
          <p:cNvPr id="152" name="Google Shape;152;p5"/>
          <p:cNvSpPr txBox="1"/>
          <p:nvPr/>
        </p:nvSpPr>
        <p:spPr>
          <a:xfrm>
            <a:off x="5206725" y="5895325"/>
            <a:ext cx="300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latin typeface="Trebuchet MS"/>
                <a:ea typeface="Trebuchet MS"/>
                <a:cs typeface="Trebuchet MS"/>
                <a:sym typeface="Trebuchet MS"/>
              </a:rPr>
              <a:t>Music Sample in each genre</a:t>
            </a:r>
            <a:endParaRPr b="1" sz="16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e97324f1b2_0_0"/>
          <p:cNvSpPr/>
          <p:nvPr/>
        </p:nvSpPr>
        <p:spPr>
          <a:xfrm>
            <a:off x="1523880" y="1581120"/>
            <a:ext cx="7618800" cy="354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e97324f1b2_0_0"/>
          <p:cNvSpPr/>
          <p:nvPr/>
        </p:nvSpPr>
        <p:spPr>
          <a:xfrm>
            <a:off x="1371600" y="1143000"/>
            <a:ext cx="77709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Implementation </a:t>
            </a:r>
            <a:endParaRPr b="0" i="0" sz="1800" u="none" cap="none" strike="noStrike">
              <a:solidFill>
                <a:srgbClr val="000000"/>
              </a:solidFill>
              <a:latin typeface="Arial"/>
              <a:ea typeface="Arial"/>
              <a:cs typeface="Arial"/>
              <a:sym typeface="Arial"/>
            </a:endParaRPr>
          </a:p>
        </p:txBody>
      </p:sp>
      <p:sp>
        <p:nvSpPr>
          <p:cNvPr id="160" name="Google Shape;160;ge97324f1b2_0_0"/>
          <p:cNvSpPr/>
          <p:nvPr/>
        </p:nvSpPr>
        <p:spPr>
          <a:xfrm>
            <a:off x="1523875" y="1981225"/>
            <a:ext cx="6862200" cy="39693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b="1" lang="en-IN" sz="2000" u="sng">
                <a:solidFill>
                  <a:srgbClr val="0033CC"/>
                </a:solidFill>
                <a:latin typeface="Trebuchet MS"/>
                <a:ea typeface="Trebuchet MS"/>
                <a:cs typeface="Trebuchet MS"/>
                <a:sym typeface="Trebuchet MS"/>
              </a:rPr>
              <a:t>Stage-1: Feature Extraction</a:t>
            </a:r>
            <a:endParaRPr b="1" sz="2000" u="sng">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1" sz="2000" u="sng">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Feature Extraction is done using Mel-Frequency Cepstral Coefficient (MFCC).</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MFCC is a set of 10-20 features succinctly describes the overall shape of the spectral envelope.</a:t>
            </a:r>
            <a:endParaRPr sz="1800">
              <a:solidFill>
                <a:srgbClr val="0033CC"/>
              </a:solidFill>
              <a:latin typeface="Trebuchet MS"/>
              <a:ea typeface="Trebuchet MS"/>
              <a:cs typeface="Trebuchet MS"/>
              <a:sym typeface="Trebuchet MS"/>
            </a:endParaRPr>
          </a:p>
          <a:p>
            <a:pPr indent="-342900" lvl="0" marL="457200" rtl="0" algn="just">
              <a:lnSpc>
                <a:spcPct val="95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The shape of MFCCs is printed to know the number of MFCCs calculated on the number of frames.</a:t>
            </a:r>
            <a:endParaRPr sz="1800">
              <a:solidFill>
                <a:srgbClr val="0033CC"/>
              </a:solidFill>
              <a:latin typeface="Trebuchet MS"/>
              <a:ea typeface="Trebuchet MS"/>
              <a:cs typeface="Trebuchet MS"/>
              <a:sym typeface="Trebuchet MS"/>
            </a:endParaRPr>
          </a:p>
          <a:p>
            <a:pPr indent="-342900" lvl="0" marL="457200" rtl="0" algn="just">
              <a:lnSpc>
                <a:spcPct val="95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The features are stored into a Json file which is used by the classifier in the next stage.</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e9a1dd9fda_0_0"/>
          <p:cNvSpPr/>
          <p:nvPr/>
        </p:nvSpPr>
        <p:spPr>
          <a:xfrm>
            <a:off x="1523880" y="1581120"/>
            <a:ext cx="7618800" cy="354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e9a1dd9fda_0_0"/>
          <p:cNvSpPr/>
          <p:nvPr/>
        </p:nvSpPr>
        <p:spPr>
          <a:xfrm>
            <a:off x="1371600" y="1143000"/>
            <a:ext cx="77709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Implementation </a:t>
            </a:r>
            <a:endParaRPr b="0" i="0" sz="1800" u="none" cap="none" strike="noStrike">
              <a:solidFill>
                <a:srgbClr val="000000"/>
              </a:solidFill>
              <a:latin typeface="Arial"/>
              <a:ea typeface="Arial"/>
              <a:cs typeface="Arial"/>
              <a:sym typeface="Arial"/>
            </a:endParaRPr>
          </a:p>
        </p:txBody>
      </p:sp>
      <p:sp>
        <p:nvSpPr>
          <p:cNvPr id="168" name="Google Shape;168;ge9a1dd9fda_0_0"/>
          <p:cNvSpPr/>
          <p:nvPr/>
        </p:nvSpPr>
        <p:spPr>
          <a:xfrm>
            <a:off x="1523875" y="1981225"/>
            <a:ext cx="6862200" cy="39693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b="1" lang="en-IN" sz="2000" u="sng">
                <a:solidFill>
                  <a:srgbClr val="0033CC"/>
                </a:solidFill>
                <a:latin typeface="Trebuchet MS"/>
                <a:ea typeface="Trebuchet MS"/>
                <a:cs typeface="Trebuchet MS"/>
                <a:sym typeface="Trebuchet MS"/>
              </a:rPr>
              <a:t>Stage-2: CNN Classifier</a:t>
            </a:r>
            <a:endParaRPr b="1" sz="2000" u="sng">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1" sz="2000" u="sng">
              <a:solidFill>
                <a:srgbClr val="0033CC"/>
              </a:solidFill>
              <a:latin typeface="Trebuchet MS"/>
              <a:ea typeface="Trebuchet MS"/>
              <a:cs typeface="Trebuchet MS"/>
              <a:sym typeface="Trebuchet MS"/>
            </a:endParaRPr>
          </a:p>
          <a:p>
            <a:pPr indent="-342900" lvl="0" marL="457200" rtl="0" algn="just">
              <a:lnSpc>
                <a:spcPct val="95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The dataset that is considered is split into 80:20 ratio which is training and testing respectively.</a:t>
            </a:r>
            <a:endParaRPr sz="1800">
              <a:solidFill>
                <a:srgbClr val="0033CC"/>
              </a:solidFill>
              <a:latin typeface="Trebuchet MS"/>
              <a:ea typeface="Trebuchet MS"/>
              <a:cs typeface="Trebuchet MS"/>
              <a:sym typeface="Trebuchet MS"/>
            </a:endParaRPr>
          </a:p>
          <a:p>
            <a:pPr indent="-342900" lvl="0" marL="457200" rtl="0" algn="just">
              <a:lnSpc>
                <a:spcPct val="95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Classification of the music genre is done using a Convolutional Neural Network algorithm.</a:t>
            </a:r>
            <a:endParaRPr sz="1800">
              <a:solidFill>
                <a:srgbClr val="0033CC"/>
              </a:solidFill>
              <a:latin typeface="Trebuchet MS"/>
              <a:ea typeface="Trebuchet MS"/>
              <a:cs typeface="Trebuchet MS"/>
              <a:sym typeface="Trebuchet MS"/>
            </a:endParaRPr>
          </a:p>
          <a:p>
            <a:pPr indent="-342900" lvl="0" marL="457200" rtl="0" algn="just">
              <a:lnSpc>
                <a:spcPct val="95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The feature extracted are fed as an input to the CNN model classifier for classification and prediction.</a:t>
            </a:r>
            <a:endParaRPr sz="1800">
              <a:solidFill>
                <a:srgbClr val="0033CC"/>
              </a:solidFill>
              <a:latin typeface="Trebuchet MS"/>
              <a:ea typeface="Trebuchet MS"/>
              <a:cs typeface="Trebuchet MS"/>
              <a:sym typeface="Trebuchet MS"/>
            </a:endParaRPr>
          </a:p>
          <a:p>
            <a:pPr indent="-342900" lvl="0" marL="457200" rtl="0" algn="just">
              <a:lnSpc>
                <a:spcPct val="95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The optimizer used in the model is Adam optimizer with a learning rate = 0.001.</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Project Demo</a:t>
            </a:r>
            <a:endParaRPr b="0" i="0" sz="1800" u="none" cap="none" strike="noStrike">
              <a:solidFill>
                <a:srgbClr val="000000"/>
              </a:solidFill>
              <a:latin typeface="Arial"/>
              <a:ea typeface="Arial"/>
              <a:cs typeface="Arial"/>
              <a:sym typeface="Arial"/>
            </a:endParaRPr>
          </a:p>
        </p:txBody>
      </p:sp>
      <p:sp>
        <p:nvSpPr>
          <p:cNvPr id="176" name="Google Shape;176;p6"/>
          <p:cNvSpPr/>
          <p:nvPr/>
        </p:nvSpPr>
        <p:spPr>
          <a:xfrm>
            <a:off x="1523875" y="1808400"/>
            <a:ext cx="6862200" cy="47229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33CC"/>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7" name="Google Shape;177;p6" title="MCG-81.mp4">
            <a:hlinkClick r:id="rId3"/>
          </p:cNvPr>
          <p:cNvPicPr preferRelativeResize="0"/>
          <p:nvPr/>
        </p:nvPicPr>
        <p:blipFill>
          <a:blip r:embed="rId4">
            <a:alphaModFix/>
          </a:blip>
          <a:stretch>
            <a:fillRect/>
          </a:stretch>
        </p:blipFill>
        <p:spPr>
          <a:xfrm>
            <a:off x="312400" y="1707225"/>
            <a:ext cx="8664425" cy="504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2"/>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Conclusion and Future Work</a:t>
            </a:r>
            <a:endParaRPr b="0" i="0" sz="1800" u="none" cap="none" strike="noStrike">
              <a:solidFill>
                <a:srgbClr val="000000"/>
              </a:solidFill>
              <a:latin typeface="Arial"/>
              <a:ea typeface="Arial"/>
              <a:cs typeface="Arial"/>
              <a:sym typeface="Arial"/>
            </a:endParaRPr>
          </a:p>
        </p:txBody>
      </p:sp>
      <p:sp>
        <p:nvSpPr>
          <p:cNvPr id="185" name="Google Shape;185;p22"/>
          <p:cNvSpPr/>
          <p:nvPr/>
        </p:nvSpPr>
        <p:spPr>
          <a:xfrm>
            <a:off x="1523875" y="1719175"/>
            <a:ext cx="6862200" cy="4722900"/>
          </a:xfrm>
          <a:prstGeom prst="rect">
            <a:avLst/>
          </a:prstGeom>
          <a:noFill/>
          <a:ln>
            <a:noFill/>
          </a:ln>
        </p:spPr>
        <p:txBody>
          <a:bodyPr anchorCtr="0" anchor="ctr" bIns="45000" lIns="90000" spcFirstLastPara="1" rIns="90000" wrap="square" tIns="45000">
            <a:noAutofit/>
          </a:bodyPr>
          <a:lstStyle/>
          <a:p>
            <a:pPr indent="-342900" lvl="0" marL="457200" marR="0" rtl="0" algn="just">
              <a:lnSpc>
                <a:spcPct val="100000"/>
              </a:lnSpc>
              <a:spcBef>
                <a:spcPts val="0"/>
              </a:spcBef>
              <a:spcAft>
                <a:spcPts val="0"/>
              </a:spcAft>
              <a:buClr>
                <a:srgbClr val="0033CC"/>
              </a:buClr>
              <a:buSzPts val="1800"/>
              <a:buFont typeface="Arial"/>
              <a:buChar char="❖"/>
            </a:pPr>
            <a:r>
              <a:rPr lang="en-IN" sz="1800">
                <a:solidFill>
                  <a:srgbClr val="0033CC"/>
                </a:solidFill>
                <a:latin typeface="Trebuchet MS"/>
                <a:ea typeface="Trebuchet MS"/>
                <a:cs typeface="Trebuchet MS"/>
                <a:sym typeface="Trebuchet MS"/>
              </a:rPr>
              <a:t>The Music Genre Classifier has attained 81% test accuracy using CNN algorithm.</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We can further work on improving the accuracy of the classifier.</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A music recommendation system can also included with the classifier for recommending the genre that is preferred by the users.</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33CC"/>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86" name="Google Shape;186;p22"/>
          <p:cNvPicPr preferRelativeResize="0"/>
          <p:nvPr/>
        </p:nvPicPr>
        <p:blipFill>
          <a:blip r:embed="rId3">
            <a:alphaModFix/>
          </a:blip>
          <a:stretch>
            <a:fillRect/>
          </a:stretch>
        </p:blipFill>
        <p:spPr>
          <a:xfrm>
            <a:off x="2350450" y="3828460"/>
            <a:ext cx="4775326" cy="27313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References</a:t>
            </a:r>
            <a:endParaRPr b="0" i="0" sz="1800" u="none" cap="none" strike="noStrike">
              <a:solidFill>
                <a:srgbClr val="000000"/>
              </a:solidFill>
              <a:latin typeface="Arial"/>
              <a:ea typeface="Arial"/>
              <a:cs typeface="Arial"/>
              <a:sym typeface="Arial"/>
            </a:endParaRPr>
          </a:p>
        </p:txBody>
      </p:sp>
      <p:sp>
        <p:nvSpPr>
          <p:cNvPr id="194" name="Google Shape;194;p23"/>
          <p:cNvSpPr/>
          <p:nvPr/>
        </p:nvSpPr>
        <p:spPr>
          <a:xfrm>
            <a:off x="1523875" y="1838150"/>
            <a:ext cx="6862200" cy="47229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33CC"/>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[1] </a:t>
            </a:r>
            <a:r>
              <a:rPr lang="en-IN">
                <a:latin typeface="Times New Roman"/>
                <a:ea typeface="Times New Roman"/>
                <a:cs typeface="Times New Roman"/>
                <a:sym typeface="Times New Roman"/>
              </a:rPr>
              <a:t>Vishnupriya S and K. Meenakshi, SRM University, Chennai, India,”Automatic Music Genre Classification using Convolution Neural Network”. </a:t>
            </a:r>
            <a:r>
              <a:rPr i="1" lang="en-IN">
                <a:latin typeface="Times New Roman"/>
                <a:ea typeface="Times New Roman"/>
                <a:cs typeface="Times New Roman"/>
                <a:sym typeface="Times New Roman"/>
              </a:rPr>
              <a:t>2018 International Conference on Computer Communication and Informatics (ICCCI -2017), Jan. 04 – 06, 2018, Coimbatore, INDIA.</a:t>
            </a:r>
            <a:endParaRPr i="1">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[2]</a:t>
            </a:r>
            <a:r>
              <a:rPr lang="en-IN">
                <a:latin typeface="Times New Roman"/>
                <a:ea typeface="Times New Roman"/>
                <a:cs typeface="Times New Roman"/>
                <a:sym typeface="Times New Roman"/>
              </a:rPr>
              <a:t> Prasenjeet Fulzele, Rajat Singh, Naman Kaushik, Kavita Pandey, Dept. of Computer Science, Jaypee Institute of Information Technology, Uttar Pradesh, India.”A Hybrid Model For Music Genre Classification Using LSTM And SVM”. </a:t>
            </a:r>
            <a:r>
              <a:rPr i="1" lang="en-IN">
                <a:latin typeface="Times New Roman"/>
                <a:ea typeface="Times New Roman"/>
                <a:cs typeface="Times New Roman"/>
                <a:sym typeface="Times New Roman"/>
              </a:rPr>
              <a:t>Proceedings of 2018 Eleventh International Conference on Contemporary Computing (IC3), 2-4 August, 2018, Noida, India.</a:t>
            </a:r>
            <a:endParaRPr i="1">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[3] </a:t>
            </a:r>
            <a:r>
              <a:rPr lang="en-IN">
                <a:latin typeface="Times New Roman"/>
                <a:ea typeface="Times New Roman"/>
                <a:cs typeface="Times New Roman"/>
                <a:sym typeface="Times New Roman"/>
              </a:rPr>
              <a:t>Nikki Pelchat, Craig M Gelowitz, Software Systems Engineering, University of Regina, Regina, Canada.”Neural Network Music Genre Classification”, </a:t>
            </a:r>
            <a:r>
              <a:rPr i="1" lang="en-IN">
                <a:latin typeface="Times New Roman"/>
                <a:ea typeface="Times New Roman"/>
                <a:cs typeface="Times New Roman"/>
                <a:sym typeface="Times New Roman"/>
              </a:rPr>
              <a:t>2019 IEEE Canadian Conference of Electrical and Computer Engineering(CCECE).</a:t>
            </a:r>
            <a:endParaRPr i="1">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[4] </a:t>
            </a:r>
            <a:r>
              <a:rPr lang="en-IN">
                <a:latin typeface="Times New Roman"/>
                <a:ea typeface="Times New Roman"/>
                <a:cs typeface="Times New Roman"/>
                <a:sym typeface="Times New Roman"/>
              </a:rPr>
              <a:t>Congyue Chen, IPQ Organization, Beijing Royal School, Xin Steven, Electronics Engineering and Computer Science, Peking University, Beijing, China.”Combined Transfer and Active Learning for High Accuracy Music Genre Classification Method”. </a:t>
            </a:r>
            <a:r>
              <a:rPr i="1" lang="en-IN">
                <a:latin typeface="Times New Roman"/>
                <a:ea typeface="Times New Roman"/>
                <a:cs typeface="Times New Roman"/>
                <a:sym typeface="Times New Roman"/>
              </a:rPr>
              <a:t>2021 IEEE 2nd International Conference on Big Data, Artificial Intelligence and Internet of Things Engineering (ICBAIE 2021).</a:t>
            </a:r>
            <a:endParaRPr i="1">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[5]</a:t>
            </a:r>
            <a:r>
              <a:rPr lang="en-IN">
                <a:latin typeface="Times New Roman"/>
                <a:ea typeface="Times New Roman"/>
                <a:cs typeface="Times New Roman"/>
                <a:sym typeface="Times New Roman"/>
              </a:rPr>
              <a:t> Anirudh Ghildiyal, Komal Singh, Sachin Sharma, Graphic Era Deemed to be University, Dept. of Computer Science and Engineering, Dehradun, Uttarakhand, India.”Music Genre Classification using Machine Learning”.</a:t>
            </a:r>
            <a:r>
              <a:rPr i="1" lang="en-IN">
                <a:latin typeface="Times New Roman"/>
                <a:ea typeface="Times New Roman"/>
                <a:cs typeface="Times New Roman"/>
                <a:sym typeface="Times New Roman"/>
              </a:rPr>
              <a:t> Fourth International Conference on Electronics, Communication and Aerospace Technology (ICECA-2020).</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e2d138e942_0_22"/>
          <p:cNvSpPr/>
          <p:nvPr/>
        </p:nvSpPr>
        <p:spPr>
          <a:xfrm>
            <a:off x="1523880" y="1581120"/>
            <a:ext cx="7618800" cy="354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e2d138e942_0_22"/>
          <p:cNvSpPr/>
          <p:nvPr/>
        </p:nvSpPr>
        <p:spPr>
          <a:xfrm>
            <a:off x="1371600" y="1143000"/>
            <a:ext cx="77709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References</a:t>
            </a:r>
            <a:endParaRPr b="0" i="0" sz="1800" u="none" cap="none" strike="noStrike">
              <a:solidFill>
                <a:srgbClr val="000000"/>
              </a:solidFill>
              <a:latin typeface="Arial"/>
              <a:ea typeface="Arial"/>
              <a:cs typeface="Arial"/>
              <a:sym typeface="Arial"/>
            </a:endParaRPr>
          </a:p>
        </p:txBody>
      </p:sp>
      <p:sp>
        <p:nvSpPr>
          <p:cNvPr id="202" name="Google Shape;202;ge2d138e942_0_22"/>
          <p:cNvSpPr/>
          <p:nvPr/>
        </p:nvSpPr>
        <p:spPr>
          <a:xfrm>
            <a:off x="1523875" y="1838150"/>
            <a:ext cx="6862200" cy="47229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33CC"/>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[6] </a:t>
            </a:r>
            <a:r>
              <a:rPr lang="en-IN">
                <a:latin typeface="Times New Roman"/>
                <a:ea typeface="Times New Roman"/>
                <a:cs typeface="Times New Roman"/>
                <a:sym typeface="Times New Roman"/>
              </a:rPr>
              <a:t>Tom Arjannikov, University of Victoria, British Columbia, Canada, John Z. Zhang, University of Lethbridge, Alberta, Canada</a:t>
            </a:r>
            <a:r>
              <a:rPr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An Empirical Study on Structured Dichotomies in Music Genre Classification</a:t>
            </a:r>
            <a:r>
              <a:rPr lang="en-IN">
                <a:latin typeface="Times New Roman"/>
                <a:ea typeface="Times New Roman"/>
                <a:cs typeface="Times New Roman"/>
                <a:sym typeface="Times New Roman"/>
              </a:rPr>
              <a:t>”. </a:t>
            </a:r>
            <a:r>
              <a:rPr i="1" lang="en-IN">
                <a:latin typeface="Times New Roman"/>
                <a:ea typeface="Times New Roman"/>
                <a:cs typeface="Times New Roman"/>
                <a:sym typeface="Times New Roman"/>
              </a:rPr>
              <a:t>2015 IEEE 14th International Conference on Machine Learning and Applications</a:t>
            </a:r>
            <a:r>
              <a:rPr i="1" lang="en-IN">
                <a:latin typeface="Times New Roman"/>
                <a:ea typeface="Times New Roman"/>
                <a:cs typeface="Times New Roman"/>
                <a:sym typeface="Times New Roman"/>
              </a:rPr>
              <a:t>.</a:t>
            </a:r>
            <a:endParaRPr i="1">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[7]</a:t>
            </a:r>
            <a:r>
              <a:rPr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Ahmet Elbir, Hilmi Bilal Çam, Mehmet Emre İyican, Berkay Öztürk, Nizamettin Aydın, Computer Engineering Department, Yildiz Technical University, Istanbul, Turkey. </a:t>
            </a:r>
            <a:r>
              <a:rPr lang="en-IN">
                <a:latin typeface="Times New Roman"/>
                <a:ea typeface="Times New Roman"/>
                <a:cs typeface="Times New Roman"/>
                <a:sym typeface="Times New Roman"/>
              </a:rPr>
              <a:t>”</a:t>
            </a:r>
            <a:r>
              <a:rPr lang="en-IN">
                <a:latin typeface="Times New Roman"/>
                <a:ea typeface="Times New Roman"/>
                <a:cs typeface="Times New Roman"/>
                <a:sym typeface="Times New Roman"/>
              </a:rPr>
              <a:t>Music Genre Classification and Recommendation by Using Machine Learning Techniques</a:t>
            </a:r>
            <a:r>
              <a:rPr lang="en-IN">
                <a:latin typeface="Times New Roman"/>
                <a:ea typeface="Times New Roman"/>
                <a:cs typeface="Times New Roman"/>
                <a:sym typeface="Times New Roman"/>
              </a:rPr>
              <a:t>”. </a:t>
            </a:r>
            <a:r>
              <a:rPr i="1" lang="en-IN">
                <a:latin typeface="Times New Roman"/>
                <a:ea typeface="Times New Roman"/>
                <a:cs typeface="Times New Roman"/>
                <a:sym typeface="Times New Roman"/>
              </a:rPr>
              <a:t>2018 IEEE.</a:t>
            </a:r>
            <a:endParaRPr i="1">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[8] </a:t>
            </a:r>
            <a:r>
              <a:rPr lang="en-IN">
                <a:latin typeface="Times New Roman"/>
                <a:ea typeface="Times New Roman"/>
                <a:cs typeface="Times New Roman"/>
                <a:sym typeface="Times New Roman"/>
              </a:rPr>
              <a:t>Wenli Wu, Guangxiao Song, Zhijie Wang, Fang Han, College of Information Science and</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Technology, Donghua University, Shanghai, China. </a:t>
            </a:r>
            <a:r>
              <a:rPr lang="en-IN">
                <a:latin typeface="Times New Roman"/>
                <a:ea typeface="Times New Roman"/>
                <a:cs typeface="Times New Roman"/>
                <a:sym typeface="Times New Roman"/>
              </a:rPr>
              <a:t>”</a:t>
            </a:r>
            <a:r>
              <a:rPr lang="en-IN">
                <a:latin typeface="Times New Roman"/>
                <a:ea typeface="Times New Roman"/>
                <a:cs typeface="Times New Roman"/>
                <a:sym typeface="Times New Roman"/>
              </a:rPr>
              <a:t>Music Genre Classification Using Independent Recurrent Neural Network</a:t>
            </a:r>
            <a:r>
              <a:rPr lang="en-IN">
                <a:latin typeface="Times New Roman"/>
                <a:ea typeface="Times New Roman"/>
                <a:cs typeface="Times New Roman"/>
                <a:sym typeface="Times New Roman"/>
              </a:rPr>
              <a:t>”, </a:t>
            </a:r>
            <a:r>
              <a:rPr i="1" lang="en-IN">
                <a:latin typeface="Times New Roman"/>
                <a:ea typeface="Times New Roman"/>
                <a:cs typeface="Times New Roman"/>
                <a:sym typeface="Times New Roman"/>
              </a:rPr>
              <a:t>2018 IEEE.</a:t>
            </a:r>
            <a:endParaRPr i="1">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IN">
                <a:latin typeface="Times New Roman"/>
                <a:ea typeface="Times New Roman"/>
                <a:cs typeface="Times New Roman"/>
                <a:sym typeface="Times New Roman"/>
              </a:rPr>
              <a:t>[9] </a:t>
            </a:r>
            <a:r>
              <a:rPr lang="en-IN">
                <a:latin typeface="Times New Roman"/>
                <a:ea typeface="Times New Roman"/>
                <a:cs typeface="Times New Roman"/>
                <a:sym typeface="Times New Roman"/>
              </a:rPr>
              <a:t>Snigdha Chillara, Kavitha A S, Shwetha A Neginhal, Shreya Haldia, Vidyullatha K S, Department of Information Science and Engineering, Dayananda Sagar College of Engineering, Bangalore,Karnataka, India. </a:t>
            </a:r>
            <a:r>
              <a:rPr lang="en-IN">
                <a:latin typeface="Times New Roman"/>
                <a:ea typeface="Times New Roman"/>
                <a:cs typeface="Times New Roman"/>
                <a:sym typeface="Times New Roman"/>
              </a:rPr>
              <a:t>”</a:t>
            </a:r>
            <a:r>
              <a:rPr lang="en-IN">
                <a:latin typeface="Times New Roman"/>
                <a:ea typeface="Times New Roman"/>
                <a:cs typeface="Times New Roman"/>
                <a:sym typeface="Times New Roman"/>
              </a:rPr>
              <a:t>Music Genre Classification using Machine Learning Algorithms: A comparison</a:t>
            </a:r>
            <a:r>
              <a:rPr lang="en-IN">
                <a:latin typeface="Times New Roman"/>
                <a:ea typeface="Times New Roman"/>
                <a:cs typeface="Times New Roman"/>
                <a:sym typeface="Times New Roman"/>
              </a:rPr>
              <a:t>”. 2019 </a:t>
            </a:r>
            <a:r>
              <a:rPr i="1" lang="en-IN">
                <a:latin typeface="Times New Roman"/>
                <a:ea typeface="Times New Roman"/>
                <a:cs typeface="Times New Roman"/>
                <a:sym typeface="Times New Roman"/>
              </a:rPr>
              <a:t>International Research Journal of Engineering and Technology (IRJET).</a:t>
            </a:r>
            <a:endParaRPr i="1">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a:p>
          <a:p>
            <a:pPr indent="0" lvl="0" marL="0" marR="0" rtl="0" algn="just">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p:nvPr/>
        </p:nvSpPr>
        <p:spPr>
          <a:xfrm>
            <a:off x="2847600" y="3352680"/>
            <a:ext cx="2922480" cy="706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rgbClr val="FF0000"/>
                </a:solidFill>
                <a:latin typeface="Trebuchet MS"/>
                <a:ea typeface="Trebuchet MS"/>
                <a:cs typeface="Trebuchet MS"/>
                <a:sym typeface="Trebuchet MS"/>
              </a:rPr>
              <a:t>Thank You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p:nvPr/>
        </p:nvSpPr>
        <p:spPr>
          <a:xfrm>
            <a:off x="1523880" y="1581120"/>
            <a:ext cx="7618680" cy="3492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2666880" y="1143000"/>
            <a:ext cx="6475680" cy="4600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Project Abstract and Scope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062675" y="1904390"/>
            <a:ext cx="7373100" cy="4722900"/>
          </a:xfrm>
          <a:prstGeom prst="rect">
            <a:avLst/>
          </a:prstGeom>
          <a:noFill/>
          <a:ln>
            <a:noFill/>
          </a:ln>
        </p:spPr>
        <p:txBody>
          <a:bodyPr anchorCtr="0" anchor="ctr" bIns="45000" lIns="90000" spcFirstLastPara="1" rIns="90000" wrap="square" tIns="45000">
            <a:noAutofit/>
          </a:bodyPr>
          <a:lstStyle/>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In present times, the data is voluminous in all the fields, namely - engineering, medical, art, etc., making it hard for us to keep track of many such things.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One such voluminous and wide variety of data is observed in the music field. There is a copious number of genres in the music field such as classical, blues, metal, hiphop, etc., making it very difficult for people to remember everything. </a:t>
            </a:r>
            <a:endParaRPr sz="1800">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lang="en-IN" sz="1800">
                <a:solidFill>
                  <a:srgbClr val="0033CC"/>
                </a:solidFill>
                <a:latin typeface="Trebuchet MS"/>
                <a:ea typeface="Trebuchet MS"/>
                <a:cs typeface="Trebuchet MS"/>
                <a:sym typeface="Trebuchet MS"/>
              </a:rPr>
              <a:t>In order to ease the lives of people we have designed a  model or the application </a:t>
            </a:r>
            <a:r>
              <a:rPr lang="en-IN" sz="1800">
                <a:solidFill>
                  <a:srgbClr val="0033CC"/>
                </a:solidFill>
                <a:latin typeface="Trebuchet MS"/>
                <a:ea typeface="Trebuchet MS"/>
                <a:cs typeface="Trebuchet MS"/>
                <a:sym typeface="Trebuchet MS"/>
              </a:rPr>
              <a:t>that classifies a song/music to its respective genre </a:t>
            </a:r>
            <a:r>
              <a:rPr lang="en-IN" sz="1800">
                <a:solidFill>
                  <a:srgbClr val="0033CC"/>
                </a:solidFill>
                <a:latin typeface="Trebuchet MS"/>
                <a:ea typeface="Trebuchet MS"/>
                <a:cs typeface="Trebuchet MS"/>
                <a:sym typeface="Trebuchet MS"/>
              </a:rPr>
              <a:t>(Music genre classifier) using machine </a:t>
            </a:r>
            <a:r>
              <a:rPr lang="en-IN" sz="1800">
                <a:solidFill>
                  <a:srgbClr val="0033CC"/>
                </a:solidFill>
                <a:latin typeface="Trebuchet MS"/>
                <a:ea typeface="Trebuchet MS"/>
                <a:cs typeface="Trebuchet MS"/>
                <a:sym typeface="Trebuchet MS"/>
              </a:rPr>
              <a:t>learning</a:t>
            </a:r>
            <a:r>
              <a:rPr lang="en-IN" sz="1800">
                <a:solidFill>
                  <a:srgbClr val="0033CC"/>
                </a:solidFill>
                <a:latin typeface="Trebuchet MS"/>
                <a:ea typeface="Trebuchet MS"/>
                <a:cs typeface="Trebuchet MS"/>
                <a:sym typeface="Trebuchet MS"/>
              </a:rPr>
              <a:t> </a:t>
            </a:r>
            <a:r>
              <a:rPr lang="en-IN" sz="1800">
                <a:solidFill>
                  <a:srgbClr val="0033CC"/>
                </a:solidFill>
                <a:latin typeface="Trebuchet MS"/>
                <a:ea typeface="Trebuchet MS"/>
                <a:cs typeface="Trebuchet MS"/>
                <a:sym typeface="Trebuchet MS"/>
              </a:rPr>
              <a:t>techniques.</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ac70ea329f_0_0"/>
          <p:cNvSpPr/>
          <p:nvPr/>
        </p:nvSpPr>
        <p:spPr>
          <a:xfrm>
            <a:off x="1523880" y="1581120"/>
            <a:ext cx="7618800" cy="348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ac70ea329f_0_0"/>
          <p:cNvSpPr/>
          <p:nvPr/>
        </p:nvSpPr>
        <p:spPr>
          <a:xfrm>
            <a:off x="2666880" y="1143000"/>
            <a:ext cx="6475800" cy="460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Literature Survey </a:t>
            </a:r>
            <a:endParaRPr b="0" i="0" sz="1800" u="none" cap="none" strike="noStrike">
              <a:solidFill>
                <a:srgbClr val="000000"/>
              </a:solidFill>
              <a:latin typeface="Arial"/>
              <a:ea typeface="Arial"/>
              <a:cs typeface="Arial"/>
              <a:sym typeface="Arial"/>
            </a:endParaRPr>
          </a:p>
        </p:txBody>
      </p:sp>
      <p:sp>
        <p:nvSpPr>
          <p:cNvPr id="82" name="Google Shape;82;gac70ea329f_0_0"/>
          <p:cNvSpPr/>
          <p:nvPr/>
        </p:nvSpPr>
        <p:spPr>
          <a:xfrm>
            <a:off x="885450" y="1789465"/>
            <a:ext cx="7373100" cy="47229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b="0" i="0" lang="en-IN" sz="1800" u="none" cap="none" strike="noStrike">
                <a:solidFill>
                  <a:srgbClr val="0033CC"/>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p:txBody>
      </p:sp>
      <p:graphicFrame>
        <p:nvGraphicFramePr>
          <p:cNvPr id="83" name="Google Shape;83;gac70ea329f_0_0"/>
          <p:cNvGraphicFramePr/>
          <p:nvPr/>
        </p:nvGraphicFramePr>
        <p:xfrm>
          <a:off x="952500" y="2123625"/>
          <a:ext cx="3000000" cy="3000000"/>
        </p:xfrm>
        <a:graphic>
          <a:graphicData uri="http://schemas.openxmlformats.org/drawingml/2006/table">
            <a:tbl>
              <a:tblPr>
                <a:noFill/>
                <a:tableStyleId>{00598A85-D2FC-461B-A97B-B186A2E94AC1}</a:tableStyleId>
              </a:tblPr>
              <a:tblGrid>
                <a:gridCol w="3619500"/>
                <a:gridCol w="3619500"/>
              </a:tblGrid>
              <a:tr h="579975">
                <a:tc>
                  <a:txBody>
                    <a:bodyPr/>
                    <a:lstStyle/>
                    <a:p>
                      <a:pPr indent="0" lvl="0" marL="0" rtl="0" algn="ctr">
                        <a:spcBef>
                          <a:spcPts val="0"/>
                        </a:spcBef>
                        <a:spcAft>
                          <a:spcPts val="0"/>
                        </a:spcAft>
                        <a:buNone/>
                      </a:pPr>
                      <a:r>
                        <a:rPr lang="en-IN" sz="1600">
                          <a:solidFill>
                            <a:srgbClr val="0033CC"/>
                          </a:solidFill>
                          <a:latin typeface="Trebuchet MS"/>
                          <a:ea typeface="Trebuchet MS"/>
                          <a:cs typeface="Trebuchet MS"/>
                          <a:sym typeface="Trebuchet MS"/>
                        </a:rPr>
                        <a:t>PREVIOUS PAPERS</a:t>
                      </a:r>
                      <a:endParaRPr sz="1600">
                        <a:solidFill>
                          <a:srgbClr val="0033CC"/>
                        </a:solidFill>
                        <a:latin typeface="Trebuchet MS"/>
                        <a:ea typeface="Trebuchet MS"/>
                        <a:cs typeface="Trebuchet MS"/>
                        <a:sym typeface="Trebuchet MS"/>
                      </a:endParaRPr>
                    </a:p>
                  </a:txBody>
                  <a:tcPr marT="91425" marB="91425" marR="91425" marL="91425"/>
                </a:tc>
                <a:tc>
                  <a:txBody>
                    <a:bodyPr/>
                    <a:lstStyle/>
                    <a:p>
                      <a:pPr indent="0" lvl="0" marL="0" rtl="0" algn="ctr">
                        <a:spcBef>
                          <a:spcPts val="0"/>
                        </a:spcBef>
                        <a:spcAft>
                          <a:spcPts val="0"/>
                        </a:spcAft>
                        <a:buNone/>
                      </a:pPr>
                      <a:r>
                        <a:rPr lang="en-IN" sz="1600">
                          <a:solidFill>
                            <a:srgbClr val="0033CC"/>
                          </a:solidFill>
                          <a:latin typeface="Trebuchet MS"/>
                          <a:ea typeface="Trebuchet MS"/>
                          <a:cs typeface="Trebuchet MS"/>
                          <a:sym typeface="Trebuchet MS"/>
                        </a:rPr>
                        <a:t>IMPLEMENTED PAPER</a:t>
                      </a:r>
                      <a:endParaRPr sz="1600">
                        <a:solidFill>
                          <a:srgbClr val="0033CC"/>
                        </a:solidFill>
                        <a:latin typeface="Trebuchet MS"/>
                        <a:ea typeface="Trebuchet MS"/>
                        <a:cs typeface="Trebuchet MS"/>
                        <a:sym typeface="Trebuchet MS"/>
                      </a:endParaRPr>
                    </a:p>
                  </a:txBody>
                  <a:tcPr marT="91425" marB="91425" marR="91425" marL="91425"/>
                </a:tc>
              </a:tr>
              <a:tr h="579975">
                <a:tc>
                  <a:txBody>
                    <a:bodyPr/>
                    <a:lstStyle/>
                    <a:p>
                      <a:pPr indent="0" lvl="0" marL="0" rtl="0" algn="l">
                        <a:spcBef>
                          <a:spcPts val="0"/>
                        </a:spcBef>
                        <a:spcAft>
                          <a:spcPts val="0"/>
                        </a:spcAft>
                        <a:buNone/>
                      </a:pPr>
                      <a:r>
                        <a:rPr lang="en-IN" sz="1600">
                          <a:solidFill>
                            <a:srgbClr val="0033CC"/>
                          </a:solidFill>
                          <a:latin typeface="Trebuchet MS"/>
                          <a:ea typeface="Trebuchet MS"/>
                          <a:cs typeface="Trebuchet MS"/>
                          <a:sym typeface="Trebuchet MS"/>
                        </a:rPr>
                        <a:t>Earlier </a:t>
                      </a:r>
                      <a:r>
                        <a:rPr lang="en-IN" sz="1600">
                          <a:solidFill>
                            <a:srgbClr val="0033CC"/>
                          </a:solidFill>
                          <a:latin typeface="Trebuchet MS"/>
                          <a:ea typeface="Trebuchet MS"/>
                          <a:cs typeface="Trebuchet MS"/>
                          <a:sym typeface="Trebuchet MS"/>
                        </a:rPr>
                        <a:t>papers</a:t>
                      </a:r>
                      <a:r>
                        <a:rPr lang="en-IN" sz="1600">
                          <a:solidFill>
                            <a:srgbClr val="0033CC"/>
                          </a:solidFill>
                          <a:latin typeface="Trebuchet MS"/>
                          <a:ea typeface="Trebuchet MS"/>
                          <a:cs typeface="Trebuchet MS"/>
                          <a:sym typeface="Trebuchet MS"/>
                        </a:rPr>
                        <a:t> have used various machine learning methodologies such as RNN, SVM, KNN, Naive Bayes, LSTM, Decision Trees.</a:t>
                      </a:r>
                      <a:endParaRPr sz="1600">
                        <a:solidFill>
                          <a:srgbClr val="0033CC"/>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600">
                          <a:solidFill>
                            <a:srgbClr val="0033CC"/>
                          </a:solidFill>
                          <a:latin typeface="Trebuchet MS"/>
                          <a:ea typeface="Trebuchet MS"/>
                          <a:cs typeface="Trebuchet MS"/>
                          <a:sym typeface="Trebuchet MS"/>
                        </a:rPr>
                        <a:t>In this paper we have used a popular machine learning technique, Convolution Neural Network (CNN).</a:t>
                      </a:r>
                      <a:endParaRPr sz="1600">
                        <a:solidFill>
                          <a:srgbClr val="0033CC"/>
                        </a:solidFill>
                        <a:latin typeface="Trebuchet MS"/>
                        <a:ea typeface="Trebuchet MS"/>
                        <a:cs typeface="Trebuchet MS"/>
                        <a:sym typeface="Trebuchet MS"/>
                      </a:endParaRPr>
                    </a:p>
                  </a:txBody>
                  <a:tcPr marT="91425" marB="91425" marR="91425" marL="91425"/>
                </a:tc>
              </a:tr>
              <a:tr h="579975">
                <a:tc>
                  <a:txBody>
                    <a:bodyPr/>
                    <a:lstStyle/>
                    <a:p>
                      <a:pPr indent="0" lvl="0" marL="0" rtl="0" algn="l">
                        <a:spcBef>
                          <a:spcPts val="0"/>
                        </a:spcBef>
                        <a:spcAft>
                          <a:spcPts val="0"/>
                        </a:spcAft>
                        <a:buNone/>
                      </a:pPr>
                      <a:r>
                        <a:rPr lang="en-IN" sz="1600">
                          <a:solidFill>
                            <a:srgbClr val="0033CC"/>
                          </a:solidFill>
                          <a:latin typeface="Trebuchet MS"/>
                          <a:ea typeface="Trebuchet MS"/>
                          <a:cs typeface="Trebuchet MS"/>
                          <a:sym typeface="Trebuchet MS"/>
                        </a:rPr>
                        <a:t>A few papers have used CNN technique for genre classification but the accuracy that is achieved is very less that is around 47% and 55%.</a:t>
                      </a:r>
                      <a:endParaRPr sz="1600">
                        <a:solidFill>
                          <a:srgbClr val="0033CC"/>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600">
                          <a:solidFill>
                            <a:srgbClr val="0033CC"/>
                          </a:solidFill>
                          <a:latin typeface="Trebuchet MS"/>
                          <a:ea typeface="Trebuchet MS"/>
                          <a:cs typeface="Trebuchet MS"/>
                          <a:sym typeface="Trebuchet MS"/>
                        </a:rPr>
                        <a:t>In this paper we have implemented CNN model and could achieve an accuracy of 81%.</a:t>
                      </a:r>
                      <a:endParaRPr sz="1600">
                        <a:solidFill>
                          <a:srgbClr val="0033CC"/>
                        </a:solidFill>
                        <a:latin typeface="Trebuchet MS"/>
                        <a:ea typeface="Trebuchet MS"/>
                        <a:cs typeface="Trebuchet MS"/>
                        <a:sym typeface="Trebuchet MS"/>
                      </a:endParaRPr>
                    </a:p>
                  </a:txBody>
                  <a:tcPr marT="91425" marB="91425" marR="91425" marL="91425"/>
                </a:tc>
              </a:tr>
              <a:tr h="579975">
                <a:tc>
                  <a:txBody>
                    <a:bodyPr/>
                    <a:lstStyle/>
                    <a:p>
                      <a:pPr indent="0" lvl="0" marL="0" rtl="0" algn="l">
                        <a:spcBef>
                          <a:spcPts val="0"/>
                        </a:spcBef>
                        <a:spcAft>
                          <a:spcPts val="0"/>
                        </a:spcAft>
                        <a:buNone/>
                      </a:pPr>
                      <a:r>
                        <a:rPr lang="en-IN" sz="1600">
                          <a:solidFill>
                            <a:srgbClr val="0033CC"/>
                          </a:solidFill>
                          <a:latin typeface="Trebuchet MS"/>
                          <a:ea typeface="Trebuchet MS"/>
                          <a:cs typeface="Trebuchet MS"/>
                          <a:sym typeface="Trebuchet MS"/>
                        </a:rPr>
                        <a:t>The papers various feature extraction </a:t>
                      </a:r>
                      <a:r>
                        <a:rPr lang="en-IN" sz="1600">
                          <a:solidFill>
                            <a:srgbClr val="0033CC"/>
                          </a:solidFill>
                          <a:latin typeface="Trebuchet MS"/>
                          <a:ea typeface="Trebuchet MS"/>
                          <a:cs typeface="Trebuchet MS"/>
                          <a:sym typeface="Trebuchet MS"/>
                        </a:rPr>
                        <a:t>methods</a:t>
                      </a:r>
                      <a:r>
                        <a:rPr lang="en-IN" sz="1600">
                          <a:solidFill>
                            <a:srgbClr val="0033CC"/>
                          </a:solidFill>
                          <a:latin typeface="Trebuchet MS"/>
                          <a:ea typeface="Trebuchet MS"/>
                          <a:cs typeface="Trebuchet MS"/>
                          <a:sym typeface="Trebuchet MS"/>
                        </a:rPr>
                        <a:t> such as scattering transform, etc.,</a:t>
                      </a:r>
                      <a:endParaRPr sz="1600">
                        <a:solidFill>
                          <a:srgbClr val="0033CC"/>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1600">
                          <a:solidFill>
                            <a:srgbClr val="0033CC"/>
                          </a:solidFill>
                          <a:latin typeface="Trebuchet MS"/>
                          <a:ea typeface="Trebuchet MS"/>
                          <a:cs typeface="Trebuchet MS"/>
                          <a:sym typeface="Trebuchet MS"/>
                        </a:rPr>
                        <a:t>The feature extraction method utilised in our paper is </a:t>
                      </a:r>
                      <a:r>
                        <a:rPr lang="en-IN" sz="1600">
                          <a:solidFill>
                            <a:srgbClr val="0033CC"/>
                          </a:solidFill>
                          <a:latin typeface="Trebuchet MS"/>
                          <a:ea typeface="Trebuchet MS"/>
                          <a:cs typeface="Trebuchet MS"/>
                          <a:sym typeface="Trebuchet MS"/>
                        </a:rPr>
                        <a:t>Mel-Frequency Cepstral Coefficient (MFCC).</a:t>
                      </a:r>
                      <a:endParaRPr sz="1600">
                        <a:solidFill>
                          <a:srgbClr val="0033CC"/>
                        </a:solidFill>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ea9676e040_0_17"/>
          <p:cNvSpPr/>
          <p:nvPr/>
        </p:nvSpPr>
        <p:spPr>
          <a:xfrm>
            <a:off x="1523880" y="1581120"/>
            <a:ext cx="7618800" cy="348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ea9676e040_0_17"/>
          <p:cNvSpPr/>
          <p:nvPr/>
        </p:nvSpPr>
        <p:spPr>
          <a:xfrm>
            <a:off x="2666880" y="1143000"/>
            <a:ext cx="6475800" cy="460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lang="en-IN" sz="2400">
                <a:solidFill>
                  <a:srgbClr val="FF0000"/>
                </a:solidFill>
                <a:latin typeface="Trebuchet MS"/>
                <a:ea typeface="Trebuchet MS"/>
                <a:cs typeface="Trebuchet MS"/>
                <a:sym typeface="Trebuchet MS"/>
              </a:rPr>
              <a:t>Paper-1</a:t>
            </a:r>
            <a:r>
              <a:rPr b="0" i="0" lang="en-IN" sz="2400" u="none" cap="none" strike="noStrike">
                <a:solidFill>
                  <a:srgbClr val="FF0000"/>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p:txBody>
      </p:sp>
      <p:sp>
        <p:nvSpPr>
          <p:cNvPr id="90" name="Google Shape;90;gea9676e040_0_17"/>
          <p:cNvSpPr/>
          <p:nvPr/>
        </p:nvSpPr>
        <p:spPr>
          <a:xfrm>
            <a:off x="406650" y="1789475"/>
            <a:ext cx="8330700" cy="4722900"/>
          </a:xfrm>
          <a:prstGeom prst="rect">
            <a:avLst/>
          </a:prstGeom>
          <a:noFill/>
          <a:ln>
            <a:noFill/>
          </a:ln>
        </p:spPr>
        <p:txBody>
          <a:bodyPr anchorCtr="0" anchor="ctr" bIns="45000" lIns="90000" spcFirstLastPara="1" rIns="90000" wrap="square" tIns="45000">
            <a:noAutofit/>
          </a:bodyPr>
          <a:lstStyle/>
          <a:p>
            <a:pPr indent="0" lvl="0" marL="0" rtl="0" algn="l">
              <a:lnSpc>
                <a:spcPct val="115000"/>
              </a:lnSpc>
              <a:spcBef>
                <a:spcPts val="240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Prasenjeet Fulzele, Rajat Singh, Naman Kaushik, Kavita Pandey,</a:t>
            </a:r>
            <a:r>
              <a:rPr lang="en-IN" sz="1700">
                <a:solidFill>
                  <a:schemeClr val="dk1"/>
                </a:solidFill>
                <a:latin typeface="Times New Roman"/>
                <a:ea typeface="Times New Roman"/>
                <a:cs typeface="Times New Roman"/>
                <a:sym typeface="Times New Roman"/>
              </a:rPr>
              <a:t> “</a:t>
            </a:r>
            <a:r>
              <a:rPr lang="en-IN" sz="1700">
                <a:solidFill>
                  <a:schemeClr val="dk1"/>
                </a:solidFill>
                <a:latin typeface="Times New Roman"/>
                <a:ea typeface="Times New Roman"/>
                <a:cs typeface="Times New Roman"/>
                <a:sym typeface="Times New Roman"/>
              </a:rPr>
              <a:t>A Hybrid model for Music Genre Classification using LSTM and SVM</a:t>
            </a:r>
            <a:r>
              <a:rPr lang="en-IN" sz="1700">
                <a:solidFill>
                  <a:schemeClr val="dk1"/>
                </a:solidFill>
                <a:latin typeface="Times New Roman"/>
                <a:ea typeface="Times New Roman"/>
                <a:cs typeface="Times New Roman"/>
                <a:sym typeface="Times New Roman"/>
              </a:rPr>
              <a:t>”, </a:t>
            </a:r>
            <a:r>
              <a:rPr lang="en-IN" sz="1700">
                <a:solidFill>
                  <a:schemeClr val="dk1"/>
                </a:solidFill>
                <a:latin typeface="Times New Roman"/>
                <a:ea typeface="Times New Roman"/>
                <a:cs typeface="Times New Roman"/>
                <a:sym typeface="Times New Roman"/>
              </a:rPr>
              <a:t>Dept. of Computer Science, Jaypee Institute of Information Technology, Uttar Pradesh, India. </a:t>
            </a:r>
            <a:r>
              <a:rPr i="1" lang="en-IN" sz="1700">
                <a:solidFill>
                  <a:schemeClr val="dk1"/>
                </a:solidFill>
                <a:latin typeface="Times New Roman"/>
                <a:ea typeface="Times New Roman"/>
                <a:cs typeface="Times New Roman"/>
                <a:sym typeface="Times New Roman"/>
              </a:rPr>
              <a:t>Proceedings of 2018 Eleventh International Conference on Contemporary Computing (IC3), 2-4 August, 2018, Noida, India.</a:t>
            </a:r>
            <a:endParaRPr i="1" sz="1700">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800"/>
              <a:buFont typeface="Arial"/>
              <a:buNone/>
            </a:pPr>
            <a:r>
              <a:rPr b="1" lang="en-IN" sz="1800">
                <a:latin typeface="Times New Roman"/>
                <a:ea typeface="Times New Roman"/>
                <a:cs typeface="Times New Roman"/>
                <a:sym typeface="Times New Roman"/>
              </a:rPr>
              <a:t>Data:</a:t>
            </a:r>
            <a:r>
              <a:rPr lang="en-IN" sz="1800">
                <a:latin typeface="Times New Roman"/>
                <a:ea typeface="Times New Roman"/>
                <a:cs typeface="Times New Roman"/>
                <a:sym typeface="Times New Roman"/>
              </a:rPr>
              <a:t> </a:t>
            </a:r>
            <a:r>
              <a:rPr lang="en-IN" sz="1700">
                <a:solidFill>
                  <a:schemeClr val="dk1"/>
                </a:solidFill>
                <a:latin typeface="Calibri"/>
                <a:ea typeface="Calibri"/>
                <a:cs typeface="Calibri"/>
                <a:sym typeface="Calibri"/>
              </a:rPr>
              <a:t>GTZAN music data </a:t>
            </a:r>
            <a:r>
              <a:rPr lang="en-IN" sz="1800">
                <a:solidFill>
                  <a:schemeClr val="dk1"/>
                </a:solidFill>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1" lang="en-IN" sz="1800">
                <a:latin typeface="Times New Roman"/>
                <a:ea typeface="Times New Roman"/>
                <a:cs typeface="Times New Roman"/>
                <a:sym typeface="Times New Roman"/>
              </a:rPr>
              <a:t>Summary:</a:t>
            </a:r>
            <a:endParaRPr b="1" sz="1800">
              <a:latin typeface="Times New Roman"/>
              <a:ea typeface="Times New Roman"/>
              <a:cs typeface="Times New Roman"/>
              <a:sym typeface="Times New Roman"/>
            </a:endParaRPr>
          </a:p>
          <a:p>
            <a:pPr indent="-323850" lvl="0" marL="457200" marR="0" rtl="0" algn="just">
              <a:lnSpc>
                <a:spcPct val="100000"/>
              </a:lnSpc>
              <a:spcBef>
                <a:spcPts val="0"/>
              </a:spcBef>
              <a:spcAft>
                <a:spcPts val="0"/>
              </a:spcAft>
              <a:buSzPts val="1500"/>
              <a:buFont typeface="Times New Roman"/>
              <a:buChar char="●"/>
            </a:pPr>
            <a:r>
              <a:rPr lang="en-IN" sz="1500">
                <a:solidFill>
                  <a:schemeClr val="dk1"/>
                </a:solidFill>
                <a:latin typeface="Times New Roman"/>
                <a:ea typeface="Times New Roman"/>
                <a:cs typeface="Times New Roman"/>
                <a:sym typeface="Times New Roman"/>
              </a:rPr>
              <a:t>The paper describes the various steps applied to classify the music into respective genres. The proposed methodology is the Long-Short Term Memory (LSTM) Neural Network and Support Vector Machines (SVM). </a:t>
            </a:r>
            <a:r>
              <a:rPr lang="en-IN" sz="1500">
                <a:solidFill>
                  <a:schemeClr val="dk1"/>
                </a:solidFill>
                <a:latin typeface="Times New Roman"/>
                <a:ea typeface="Times New Roman"/>
                <a:cs typeface="Times New Roman"/>
                <a:sym typeface="Times New Roman"/>
              </a:rPr>
              <a:t> </a:t>
            </a:r>
            <a:r>
              <a:rPr lang="en-IN" sz="1500">
                <a:solidFill>
                  <a:schemeClr val="dk1"/>
                </a:solidFill>
                <a:latin typeface="Times New Roman"/>
                <a:ea typeface="Times New Roman"/>
                <a:cs typeface="Times New Roman"/>
                <a:sym typeface="Times New Roman"/>
              </a:rPr>
              <a:t>The dataset is divided into training and validation data in the ratio 90:10 respectively.</a:t>
            </a:r>
            <a:endParaRPr sz="1500">
              <a:solidFill>
                <a:schemeClr val="dk1"/>
              </a:solidFill>
              <a:latin typeface="Times New Roman"/>
              <a:ea typeface="Times New Roman"/>
              <a:cs typeface="Times New Roman"/>
              <a:sym typeface="Times New Roman"/>
            </a:endParaRPr>
          </a:p>
          <a:p>
            <a:pPr indent="-323850" lvl="0" marL="457200" marR="0" rtl="0" algn="just">
              <a:lnSpc>
                <a:spcPct val="10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The two models LSTM model and SVM model are first trained separately and then combined as well to give the final prediction.</a:t>
            </a:r>
            <a:endParaRPr sz="1500">
              <a:solidFill>
                <a:schemeClr val="dk1"/>
              </a:solidFill>
              <a:latin typeface="Times New Roman"/>
              <a:ea typeface="Times New Roman"/>
              <a:cs typeface="Times New Roman"/>
              <a:sym typeface="Times New Roman"/>
            </a:endParaRPr>
          </a:p>
          <a:p>
            <a:pPr indent="-323850" lvl="0" marL="457200" marR="0" rtl="0" algn="just">
              <a:lnSpc>
                <a:spcPct val="100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The feature extraction was performed which gave 9 features and that was fed as an input to the LSTM neural network for classification. The model is trained using the SVM model as well.</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IN" sz="1500">
                <a:solidFill>
                  <a:schemeClr val="dk1"/>
                </a:solidFill>
                <a:latin typeface="Times New Roman"/>
                <a:ea typeface="Times New Roman"/>
                <a:cs typeface="Times New Roman"/>
                <a:sym typeface="Times New Roman"/>
              </a:rPr>
              <a:t>To combine the two models they have summed up the posterior probabilities of all the files. The accuracy obtained when only LSTM algorithm applied is 69% and when SVM algorithm is applied the accuracy is 84%. But the combined model (SVM and LSTM model) outperformed the other by achieving an accuracy of 89%.</a:t>
            </a:r>
            <a:endParaRPr sz="15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a9676e040_0_39"/>
          <p:cNvSpPr/>
          <p:nvPr/>
        </p:nvSpPr>
        <p:spPr>
          <a:xfrm>
            <a:off x="1523880" y="1581120"/>
            <a:ext cx="7618800" cy="354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ea9676e040_0_39"/>
          <p:cNvSpPr/>
          <p:nvPr/>
        </p:nvSpPr>
        <p:spPr>
          <a:xfrm>
            <a:off x="1371600" y="1143000"/>
            <a:ext cx="77709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lang="en-IN" sz="2400">
                <a:solidFill>
                  <a:srgbClr val="FF0000"/>
                </a:solidFill>
                <a:latin typeface="Trebuchet MS"/>
                <a:ea typeface="Trebuchet MS"/>
                <a:cs typeface="Trebuchet MS"/>
                <a:sym typeface="Trebuchet MS"/>
              </a:rPr>
              <a:t>Paper-1</a:t>
            </a:r>
            <a:endParaRPr b="0" i="0" sz="1800" u="none" cap="none" strike="noStrike">
              <a:solidFill>
                <a:srgbClr val="000000"/>
              </a:solidFill>
              <a:latin typeface="Arial"/>
              <a:ea typeface="Arial"/>
              <a:cs typeface="Arial"/>
              <a:sym typeface="Arial"/>
            </a:endParaRPr>
          </a:p>
        </p:txBody>
      </p:sp>
      <p:sp>
        <p:nvSpPr>
          <p:cNvPr id="97" name="Google Shape;97;gea9676e040_0_39"/>
          <p:cNvSpPr/>
          <p:nvPr/>
        </p:nvSpPr>
        <p:spPr>
          <a:xfrm>
            <a:off x="740110" y="2263720"/>
            <a:ext cx="7004100" cy="3731700"/>
          </a:xfrm>
          <a:prstGeom prst="rect">
            <a:avLst/>
          </a:prstGeom>
          <a:noFill/>
          <a:ln>
            <a:noFill/>
          </a:ln>
        </p:spPr>
        <p:txBody>
          <a:bodyPr anchorCtr="0" anchor="ctr" bIns="45000" lIns="90000" spcFirstLastPara="1" rIns="90000" wrap="square" tIns="45000">
            <a:noAutofit/>
          </a:bodyPr>
          <a:lstStyle/>
          <a:p>
            <a:pPr indent="0" lvl="0" marL="457200" rtl="0" algn="l">
              <a:lnSpc>
                <a:spcPct val="115000"/>
              </a:lnSpc>
              <a:spcBef>
                <a:spcPts val="1200"/>
              </a:spcBef>
              <a:spcAft>
                <a:spcPts val="0"/>
              </a:spcAft>
              <a:buClr>
                <a:schemeClr val="dk1"/>
              </a:buClr>
              <a:buSzPts val="1100"/>
              <a:buFont typeface="Arial"/>
              <a:buNone/>
            </a:pPr>
            <a:r>
              <a:rPr lang="en-IN" sz="1800">
                <a:solidFill>
                  <a:srgbClr val="0033CC"/>
                </a:solidFill>
                <a:latin typeface="Trebuchet MS"/>
                <a:ea typeface="Trebuchet MS"/>
                <a:cs typeface="Trebuchet MS"/>
                <a:sym typeface="Trebuchet MS"/>
              </a:rPr>
              <a:t>   </a:t>
            </a:r>
            <a:r>
              <a:rPr lang="en-IN" sz="1800">
                <a:solidFill>
                  <a:schemeClr val="dk1"/>
                </a:solidFill>
                <a:latin typeface="Trebuchet MS"/>
                <a:ea typeface="Trebuchet MS"/>
                <a:cs typeface="Trebuchet MS"/>
                <a:sym typeface="Trebuchet MS"/>
              </a:rPr>
              <a:t>Flowchart:</a:t>
            </a:r>
            <a:endParaRPr sz="18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120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8" name="Google Shape;98;gea9676e040_0_39"/>
          <p:cNvPicPr preferRelativeResize="0"/>
          <p:nvPr/>
        </p:nvPicPr>
        <p:blipFill>
          <a:blip r:embed="rId3">
            <a:alphaModFix/>
          </a:blip>
          <a:stretch>
            <a:fillRect/>
          </a:stretch>
        </p:blipFill>
        <p:spPr>
          <a:xfrm>
            <a:off x="2238000" y="2672175"/>
            <a:ext cx="4069575" cy="332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ea9676e040_0_4"/>
          <p:cNvSpPr/>
          <p:nvPr/>
        </p:nvSpPr>
        <p:spPr>
          <a:xfrm>
            <a:off x="1523880" y="1581120"/>
            <a:ext cx="7618800" cy="348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ea9676e040_0_4"/>
          <p:cNvSpPr/>
          <p:nvPr/>
        </p:nvSpPr>
        <p:spPr>
          <a:xfrm>
            <a:off x="2666880" y="1143000"/>
            <a:ext cx="6475800" cy="460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lang="en-IN" sz="2400">
                <a:solidFill>
                  <a:srgbClr val="FF0000"/>
                </a:solidFill>
                <a:latin typeface="Trebuchet MS"/>
                <a:ea typeface="Trebuchet MS"/>
                <a:cs typeface="Trebuchet MS"/>
                <a:sym typeface="Trebuchet MS"/>
              </a:rPr>
              <a:t>Paper-2</a:t>
            </a:r>
            <a:r>
              <a:rPr b="0" i="0" lang="en-IN" sz="2400" u="none" cap="none" strike="noStrike">
                <a:solidFill>
                  <a:srgbClr val="FF0000"/>
                </a:solidFill>
                <a:latin typeface="Trebuchet MS"/>
                <a:ea typeface="Trebuchet MS"/>
                <a:cs typeface="Trebuchet MS"/>
                <a:sym typeface="Trebuchet MS"/>
              </a:rPr>
              <a:t> </a:t>
            </a:r>
            <a:endParaRPr b="0" i="0" sz="1800" u="none" cap="none" strike="noStrike">
              <a:solidFill>
                <a:srgbClr val="000000"/>
              </a:solidFill>
              <a:latin typeface="Arial"/>
              <a:ea typeface="Arial"/>
              <a:cs typeface="Arial"/>
              <a:sym typeface="Arial"/>
            </a:endParaRPr>
          </a:p>
        </p:txBody>
      </p:sp>
      <p:sp>
        <p:nvSpPr>
          <p:cNvPr id="105" name="Google Shape;105;gea9676e040_0_4"/>
          <p:cNvSpPr/>
          <p:nvPr/>
        </p:nvSpPr>
        <p:spPr>
          <a:xfrm>
            <a:off x="406650" y="1789475"/>
            <a:ext cx="8330700" cy="4722900"/>
          </a:xfrm>
          <a:prstGeom prst="rect">
            <a:avLst/>
          </a:prstGeom>
          <a:noFill/>
          <a:ln>
            <a:noFill/>
          </a:ln>
        </p:spPr>
        <p:txBody>
          <a:bodyPr anchorCtr="0" anchor="ctr" bIns="45000" lIns="90000" spcFirstLastPara="1" rIns="90000" wrap="square" tIns="45000">
            <a:noAutofit/>
          </a:bodyPr>
          <a:lstStyle/>
          <a:p>
            <a:pPr indent="0" lvl="0" marL="0" rtl="0" algn="l">
              <a:lnSpc>
                <a:spcPct val="115000"/>
              </a:lnSpc>
              <a:spcBef>
                <a:spcPts val="240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Vishnupriya S, K.Meenakshi “Automatic Music Genre Classification using Convolutional Neural Network”, SRM UNIVERSITY, Chennai, India. 2018 </a:t>
            </a:r>
            <a:r>
              <a:rPr i="1" lang="en-IN" sz="1800">
                <a:solidFill>
                  <a:schemeClr val="dk1"/>
                </a:solidFill>
                <a:latin typeface="Times New Roman"/>
                <a:ea typeface="Times New Roman"/>
                <a:cs typeface="Times New Roman"/>
                <a:sym typeface="Times New Roman"/>
              </a:rPr>
              <a:t>International Conference on Computer Communication and Informatics (ICCCI -2017), Jan. 04 – 06, 2018, Coimbatore, India.</a:t>
            </a:r>
            <a:endParaRPr i="1" sz="1800">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1800"/>
              <a:buFont typeface="Arial"/>
              <a:buNone/>
            </a:pPr>
            <a:r>
              <a:rPr b="1" lang="en-IN" sz="1800">
                <a:latin typeface="Times New Roman"/>
                <a:ea typeface="Times New Roman"/>
                <a:cs typeface="Times New Roman"/>
                <a:sym typeface="Times New Roman"/>
              </a:rPr>
              <a:t>Data:</a:t>
            </a:r>
            <a:r>
              <a:rPr lang="en-IN" sz="1800">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Million Song Dataset (MSD) </a:t>
            </a:r>
            <a:endParaRPr sz="17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1" lang="en-IN" sz="1800">
                <a:latin typeface="Times New Roman"/>
                <a:ea typeface="Times New Roman"/>
                <a:cs typeface="Times New Roman"/>
                <a:sym typeface="Times New Roman"/>
              </a:rPr>
              <a:t>Summary:</a:t>
            </a:r>
            <a:endParaRPr b="1" sz="1800">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SzPts val="1800"/>
              <a:buFont typeface="Times New Roman"/>
              <a:buChar char="●"/>
            </a:pPr>
            <a:r>
              <a:rPr lang="en-IN" sz="1800">
                <a:solidFill>
                  <a:schemeClr val="dk1"/>
                </a:solidFill>
                <a:latin typeface="Calibri"/>
                <a:ea typeface="Calibri"/>
                <a:cs typeface="Calibri"/>
                <a:sym typeface="Calibri"/>
              </a:rPr>
              <a:t>The paper suggests a method to classify music into a particular genre it belongs to. In this paper they have used convolution neural network (CNN). </a:t>
            </a:r>
            <a:endParaRPr sz="1800">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In order to extract a feature they have used Fourier Transformation of the signal. The feature vectors obtained from these signals is called  Mel Frequency Cepstral Coefficients (MFCC). </a:t>
            </a:r>
            <a:endParaRPr sz="1800">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proposed methodology in the paper is CNN to train the model. The CNN model is fed with the feature that is extracted as an input and the model is trained. </a:t>
            </a:r>
            <a:endParaRPr sz="1800">
              <a:solidFill>
                <a:schemeClr val="dk1"/>
              </a:solidFill>
              <a:latin typeface="Calibri"/>
              <a:ea typeface="Calibri"/>
              <a:cs typeface="Calibri"/>
              <a:sym typeface="Calibri"/>
            </a:endParaRPr>
          </a:p>
          <a:p>
            <a:pPr indent="-342900" lvl="0" marL="457200" marR="0" rtl="0" algn="just">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dataset is divided into two parts that is training and validation with 80:20 ratio respectively. The accuracy achieved is 47% for MFCC feature vectors.</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a9676e040_0_32"/>
          <p:cNvSpPr/>
          <p:nvPr/>
        </p:nvSpPr>
        <p:spPr>
          <a:xfrm>
            <a:off x="1523880" y="1581120"/>
            <a:ext cx="7618800" cy="354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ea9676e040_0_32"/>
          <p:cNvSpPr/>
          <p:nvPr/>
        </p:nvSpPr>
        <p:spPr>
          <a:xfrm>
            <a:off x="1371600" y="1143000"/>
            <a:ext cx="77709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lang="en-IN" sz="2400">
                <a:solidFill>
                  <a:srgbClr val="FF0000"/>
                </a:solidFill>
                <a:latin typeface="Trebuchet MS"/>
                <a:ea typeface="Trebuchet MS"/>
                <a:cs typeface="Trebuchet MS"/>
                <a:sym typeface="Trebuchet MS"/>
              </a:rPr>
              <a:t>Paper-2</a:t>
            </a:r>
            <a:endParaRPr b="0" i="0" sz="1800" u="none" cap="none" strike="noStrike">
              <a:solidFill>
                <a:srgbClr val="000000"/>
              </a:solidFill>
              <a:latin typeface="Arial"/>
              <a:ea typeface="Arial"/>
              <a:cs typeface="Arial"/>
              <a:sym typeface="Arial"/>
            </a:endParaRPr>
          </a:p>
        </p:txBody>
      </p:sp>
      <p:sp>
        <p:nvSpPr>
          <p:cNvPr id="112" name="Google Shape;112;gea9676e040_0_32"/>
          <p:cNvSpPr/>
          <p:nvPr/>
        </p:nvSpPr>
        <p:spPr>
          <a:xfrm>
            <a:off x="754985" y="1887920"/>
            <a:ext cx="7004100" cy="3731700"/>
          </a:xfrm>
          <a:prstGeom prst="rect">
            <a:avLst/>
          </a:prstGeom>
          <a:noFill/>
          <a:ln>
            <a:noFill/>
          </a:ln>
        </p:spPr>
        <p:txBody>
          <a:bodyPr anchorCtr="0" anchor="ctr" bIns="45000" lIns="90000" spcFirstLastPara="1" rIns="90000" wrap="square" tIns="45000">
            <a:noAutofit/>
          </a:bodyPr>
          <a:lstStyle/>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120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3" name="Google Shape;113;gea9676e040_0_32"/>
          <p:cNvPicPr preferRelativeResize="0"/>
          <p:nvPr/>
        </p:nvPicPr>
        <p:blipFill>
          <a:blip r:embed="rId3">
            <a:alphaModFix/>
          </a:blip>
          <a:stretch>
            <a:fillRect/>
          </a:stretch>
        </p:blipFill>
        <p:spPr>
          <a:xfrm>
            <a:off x="0" y="2281750"/>
            <a:ext cx="4061251" cy="2589025"/>
          </a:xfrm>
          <a:prstGeom prst="rect">
            <a:avLst/>
          </a:prstGeom>
          <a:noFill/>
          <a:ln>
            <a:noFill/>
          </a:ln>
        </p:spPr>
      </p:pic>
      <p:pic>
        <p:nvPicPr>
          <p:cNvPr id="114" name="Google Shape;114;gea9676e040_0_32"/>
          <p:cNvPicPr preferRelativeResize="0"/>
          <p:nvPr/>
        </p:nvPicPr>
        <p:blipFill>
          <a:blip r:embed="rId4">
            <a:alphaModFix/>
          </a:blip>
          <a:stretch>
            <a:fillRect/>
          </a:stretch>
        </p:blipFill>
        <p:spPr>
          <a:xfrm>
            <a:off x="4195075" y="2358838"/>
            <a:ext cx="4401225" cy="2434850"/>
          </a:xfrm>
          <a:prstGeom prst="rect">
            <a:avLst/>
          </a:prstGeom>
          <a:noFill/>
          <a:ln>
            <a:noFill/>
          </a:ln>
        </p:spPr>
      </p:pic>
      <p:sp>
        <p:nvSpPr>
          <p:cNvPr id="115" name="Google Shape;115;gea9676e040_0_32"/>
          <p:cNvSpPr txBox="1"/>
          <p:nvPr/>
        </p:nvSpPr>
        <p:spPr>
          <a:xfrm>
            <a:off x="438863" y="5102625"/>
            <a:ext cx="3138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700">
                <a:latin typeface="Times New Roman"/>
                <a:ea typeface="Times New Roman"/>
                <a:cs typeface="Times New Roman"/>
                <a:sym typeface="Times New Roman"/>
              </a:rPr>
              <a:t>Feature Extraction flowchart</a:t>
            </a:r>
            <a:endParaRPr b="1" sz="1700">
              <a:latin typeface="Times New Roman"/>
              <a:ea typeface="Times New Roman"/>
              <a:cs typeface="Times New Roman"/>
              <a:sym typeface="Times New Roman"/>
            </a:endParaRPr>
          </a:p>
        </p:txBody>
      </p:sp>
      <p:sp>
        <p:nvSpPr>
          <p:cNvPr id="116" name="Google Shape;116;gea9676e040_0_32"/>
          <p:cNvSpPr txBox="1"/>
          <p:nvPr/>
        </p:nvSpPr>
        <p:spPr>
          <a:xfrm>
            <a:off x="4714625" y="5102625"/>
            <a:ext cx="3362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700">
                <a:latin typeface="Times New Roman"/>
                <a:ea typeface="Times New Roman"/>
                <a:cs typeface="Times New Roman"/>
                <a:sym typeface="Times New Roman"/>
              </a:rPr>
              <a:t>CNN Classifier</a:t>
            </a:r>
            <a:endParaRPr b="1"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e4d9ef1804_0_0"/>
          <p:cNvSpPr/>
          <p:nvPr/>
        </p:nvSpPr>
        <p:spPr>
          <a:xfrm>
            <a:off x="1523880" y="1581120"/>
            <a:ext cx="7618800" cy="3540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e4d9ef1804_0_0"/>
          <p:cNvSpPr/>
          <p:nvPr/>
        </p:nvSpPr>
        <p:spPr>
          <a:xfrm>
            <a:off x="1371600" y="1143000"/>
            <a:ext cx="77709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Design Description/UI Design</a:t>
            </a:r>
            <a:endParaRPr b="0" i="0" sz="1800" u="none" cap="none" strike="noStrike">
              <a:solidFill>
                <a:srgbClr val="000000"/>
              </a:solidFill>
              <a:latin typeface="Arial"/>
              <a:ea typeface="Arial"/>
              <a:cs typeface="Arial"/>
              <a:sym typeface="Arial"/>
            </a:endParaRPr>
          </a:p>
        </p:txBody>
      </p:sp>
      <p:sp>
        <p:nvSpPr>
          <p:cNvPr id="123" name="Google Shape;123;ge4d9ef1804_0_0"/>
          <p:cNvSpPr/>
          <p:nvPr/>
        </p:nvSpPr>
        <p:spPr>
          <a:xfrm>
            <a:off x="740110" y="2263720"/>
            <a:ext cx="7004100" cy="3731700"/>
          </a:xfrm>
          <a:prstGeom prst="rect">
            <a:avLst/>
          </a:prstGeom>
          <a:noFill/>
          <a:ln>
            <a:noFill/>
          </a:ln>
        </p:spPr>
        <p:txBody>
          <a:bodyPr anchorCtr="0" anchor="ctr" bIns="45000" lIns="90000" spcFirstLastPara="1" rIns="90000" wrap="square" tIns="45000">
            <a:noAutofit/>
          </a:bodyPr>
          <a:lstStyle/>
          <a:p>
            <a:pPr indent="0" lvl="0" marL="457200" rtl="0" algn="l">
              <a:lnSpc>
                <a:spcPct val="115000"/>
              </a:lnSpc>
              <a:spcBef>
                <a:spcPts val="1200"/>
              </a:spcBef>
              <a:spcAft>
                <a:spcPts val="0"/>
              </a:spcAft>
              <a:buClr>
                <a:schemeClr val="dk1"/>
              </a:buClr>
              <a:buSzPts val="1100"/>
              <a:buFont typeface="Arial"/>
              <a:buNone/>
            </a:pPr>
            <a:r>
              <a:rPr lang="en-IN" sz="1800">
                <a:solidFill>
                  <a:srgbClr val="0033CC"/>
                </a:solidFill>
                <a:latin typeface="Trebuchet MS"/>
                <a:ea typeface="Trebuchet MS"/>
                <a:cs typeface="Trebuchet MS"/>
                <a:sym typeface="Trebuchet MS"/>
              </a:rPr>
              <a:t>   MUSIC GENRE CLASSIFICATION PROCESS:</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120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4" name="Google Shape;124;ge4d9ef1804_0_0"/>
          <p:cNvPicPr preferRelativeResize="0"/>
          <p:nvPr/>
        </p:nvPicPr>
        <p:blipFill>
          <a:blip r:embed="rId3">
            <a:alphaModFix/>
          </a:blip>
          <a:stretch>
            <a:fillRect/>
          </a:stretch>
        </p:blipFill>
        <p:spPr>
          <a:xfrm>
            <a:off x="678275" y="2825900"/>
            <a:ext cx="7260400" cy="28711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Design Description/UI Design</a:t>
            </a:r>
            <a:endParaRPr b="0" i="0" sz="1800" u="none" cap="none" strike="noStrike">
              <a:solidFill>
                <a:srgbClr val="000000"/>
              </a:solidFill>
              <a:latin typeface="Arial"/>
              <a:ea typeface="Arial"/>
              <a:cs typeface="Arial"/>
              <a:sym typeface="Arial"/>
            </a:endParaRPr>
          </a:p>
        </p:txBody>
      </p:sp>
      <p:sp>
        <p:nvSpPr>
          <p:cNvPr id="131" name="Google Shape;131;p3"/>
          <p:cNvSpPr/>
          <p:nvPr/>
        </p:nvSpPr>
        <p:spPr>
          <a:xfrm>
            <a:off x="1523885" y="2203420"/>
            <a:ext cx="7004100" cy="3731700"/>
          </a:xfrm>
          <a:prstGeom prst="rect">
            <a:avLst/>
          </a:prstGeom>
          <a:noFill/>
          <a:ln>
            <a:noFill/>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Clr>
                <a:srgbClr val="000000"/>
              </a:buClr>
              <a:buSzPts val="1800"/>
              <a:buFont typeface="Arial"/>
              <a:buNone/>
            </a:pPr>
            <a:r>
              <a:rPr lang="en-IN" sz="1800">
                <a:solidFill>
                  <a:srgbClr val="0033CC"/>
                </a:solidFill>
                <a:latin typeface="Trebuchet MS"/>
                <a:ea typeface="Trebuchet MS"/>
                <a:cs typeface="Trebuchet MS"/>
                <a:sym typeface="Trebuchet MS"/>
              </a:rPr>
              <a:t>FEATURE EXTRACTION PROCESS:</a:t>
            </a:r>
            <a:endParaRPr sz="18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just">
              <a:lnSpc>
                <a:spcPct val="100000"/>
              </a:lnSpc>
              <a:spcBef>
                <a:spcPts val="0"/>
              </a:spcBef>
              <a:spcAft>
                <a:spcPts val="0"/>
              </a:spcAft>
              <a:buClr>
                <a:srgbClr val="000000"/>
              </a:buClr>
              <a:buSzPts val="1800"/>
              <a:buFont typeface="Arial"/>
              <a:buNone/>
            </a:pPr>
            <a:r>
              <a:t/>
            </a:r>
            <a:endParaRPr sz="1800"/>
          </a:p>
        </p:txBody>
      </p:sp>
      <p:pic>
        <p:nvPicPr>
          <p:cNvPr id="132" name="Google Shape;132;p3"/>
          <p:cNvPicPr preferRelativeResize="0"/>
          <p:nvPr/>
        </p:nvPicPr>
        <p:blipFill>
          <a:blip r:embed="rId3">
            <a:alphaModFix/>
          </a:blip>
          <a:stretch>
            <a:fillRect/>
          </a:stretch>
        </p:blipFill>
        <p:spPr>
          <a:xfrm>
            <a:off x="2127300" y="2203425"/>
            <a:ext cx="3808350" cy="443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