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64" r:id="rId2"/>
    <p:sldId id="267" r:id="rId3"/>
    <p:sldId id="266" r:id="rId4"/>
    <p:sldId id="268" r:id="rId5"/>
    <p:sldId id="269" r:id="rId6"/>
    <p:sldId id="277" r:id="rId7"/>
    <p:sldId id="278" r:id="rId8"/>
    <p:sldId id="279" r:id="rId9"/>
    <p:sldId id="280" r:id="rId10"/>
    <p:sldId id="286" r:id="rId11"/>
    <p:sldId id="287" r:id="rId12"/>
    <p:sldId id="285" r:id="rId13"/>
    <p:sldId id="283" r:id="rId14"/>
    <p:sldId id="284" r:id="rId15"/>
    <p:sldId id="282" r:id="rId16"/>
    <p:sldId id="275" r:id="rId17"/>
    <p:sldId id="276" r:id="rId18"/>
  </p:sldIdLst>
  <p:sldSz cx="9144000" cy="5143500" type="screen16x9"/>
  <p:notesSz cx="6858000" cy="9144000"/>
  <p:embeddedFontLst>
    <p:embeddedFont>
      <p:font typeface="Average" panose="020B0604020202020204" charset="0"/>
      <p:regular r:id="rId20"/>
    </p:embeddedFont>
    <p:embeddedFont>
      <p:font typeface="Oswald" panose="00000500000000000000"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UWF+Ql861Wfiot+geqRiE5E/h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7070"/>
    <a:srgbClr val="797979"/>
    <a:srgbClr val="546AFE"/>
    <a:srgbClr val="0C29CF"/>
    <a:srgbClr val="2007D7"/>
    <a:srgbClr val="2509F7"/>
    <a:srgbClr val="6174EA"/>
    <a:srgbClr val="E5552F"/>
    <a:srgbClr val="78C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6D0DEB-650E-4E3B-8F26-CDCB86E957D4}">
  <a:tblStyle styleId="{2D6D0DEB-650E-4E3B-8F26-CDCB86E957D4}"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94660"/>
  </p:normalViewPr>
  <p:slideViewPr>
    <p:cSldViewPr snapToGrid="0">
      <p:cViewPr varScale="1">
        <p:scale>
          <a:sx n="103" d="100"/>
          <a:sy n="103" d="100"/>
        </p:scale>
        <p:origin x="869"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hikesh Lakhpati" userId="9dc619e27729cef8" providerId="LiveId" clId="{EEF037AA-B309-4B4E-95A3-9D1086E5C942}"/>
    <pc:docChg chg="undo custSel modSld">
      <pc:chgData name="Rushikesh Lakhpati" userId="9dc619e27729cef8" providerId="LiveId" clId="{EEF037AA-B309-4B4E-95A3-9D1086E5C942}" dt="2023-11-29T08:47:05.939" v="2" actId="1076"/>
      <pc:docMkLst>
        <pc:docMk/>
      </pc:docMkLst>
      <pc:sldChg chg="modSp mod">
        <pc:chgData name="Rushikesh Lakhpati" userId="9dc619e27729cef8" providerId="LiveId" clId="{EEF037AA-B309-4B4E-95A3-9D1086E5C942}" dt="2023-11-29T08:42:25.407" v="1" actId="21"/>
        <pc:sldMkLst>
          <pc:docMk/>
          <pc:sldMk cId="0" sldId="267"/>
        </pc:sldMkLst>
        <pc:spChg chg="mod">
          <ac:chgData name="Rushikesh Lakhpati" userId="9dc619e27729cef8" providerId="LiveId" clId="{EEF037AA-B309-4B4E-95A3-9D1086E5C942}" dt="2023-11-29T08:42:25.407" v="1" actId="21"/>
          <ac:spMkLst>
            <pc:docMk/>
            <pc:sldMk cId="0" sldId="267"/>
            <ac:spMk id="159" creationId="{00000000-0000-0000-0000-000000000000}"/>
          </ac:spMkLst>
        </pc:spChg>
      </pc:sldChg>
      <pc:sldChg chg="modSp mod">
        <pc:chgData name="Rushikesh Lakhpati" userId="9dc619e27729cef8" providerId="LiveId" clId="{EEF037AA-B309-4B4E-95A3-9D1086E5C942}" dt="2023-11-29T08:47:05.939" v="2" actId="1076"/>
        <pc:sldMkLst>
          <pc:docMk/>
          <pc:sldMk cId="3768947502" sldId="285"/>
        </pc:sldMkLst>
        <pc:spChg chg="mod">
          <ac:chgData name="Rushikesh Lakhpati" userId="9dc619e27729cef8" providerId="LiveId" clId="{EEF037AA-B309-4B4E-95A3-9D1086E5C942}" dt="2023-11-29T08:47:05.939" v="2" actId="1076"/>
          <ac:spMkLst>
            <pc:docMk/>
            <pc:sldMk cId="3768947502" sldId="285"/>
            <ac:spMk id="159"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Documents\Data%20Analysis\P246%20E-Commerce%20Analytics\Project%20P246\Olist%20Store%20Analysi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Data%20Analysis\P246%20E-Commerce%20Analytics\Project%20P246\Olist%20Store%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cuments\Data%20Analysis\P246%20E-Commerce%20Analytics\Project%20P246\Olist%20Store%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ocuments\Data%20Analysis\P246%20E-Commerce%20Analytics\Project%20P246\Olist%20Store%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D:\Documents\Data%20Analysis\P246%20E-Commerce%20Analytics\Project%20P246\Olist%20Store%20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ocuments\Data%20Analysis\P246%20E-Commerce%20Analytics\Project%20P246\Olist%20Store%20Analysi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Documents\Data%20Analysis\P246%20E-Commerce%20Analytics\Project%20P246\Olist%20Stor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Analysis.xlsx]KPI1!PivotTable1</c:name>
    <c:fmtId val="13"/>
  </c:pivotSource>
  <c:chart>
    <c:autoTitleDeleted val="1"/>
    <c:pivotFmts>
      <c:pivotFmt>
        <c:idx val="0"/>
        <c:spPr>
          <a:solidFill>
            <a:srgbClr val="F27070"/>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1"/>
        <c:spPr>
          <a:solidFill>
            <a:srgbClr val="F29471"/>
          </a:solidFill>
          <a:ln w="19050">
            <a:noFill/>
          </a:ln>
          <a:effectLst/>
        </c:spPr>
        <c:dLbl>
          <c:idx val="0"/>
          <c:layout>
            <c:manualLayout>
              <c:x val="0.1388888888888889"/>
              <c:y val="0.10185185185185185"/>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E33F9290-6C7E-40BD-9465-42829D9B6833}" type="CATEGORYNAME">
                  <a:rPr lang="en-US"/>
                  <a:pPr>
                    <a:defRPr sz="900" b="0" i="0" u="none" strike="noStrike" kern="1200" baseline="0">
                      <a:solidFill>
                        <a:schemeClr val="bg1"/>
                      </a:solidFill>
                      <a:latin typeface="+mn-lt"/>
                      <a:ea typeface="+mn-ea"/>
                      <a:cs typeface="+mn-cs"/>
                    </a:defRPr>
                  </a:pPr>
                  <a:t>[CATEGORY NAME]</a:t>
                </a:fld>
                <a:r>
                  <a:rPr lang="en-US" baseline="0"/>
                  <a:t> </a:t>
                </a:r>
              </a:p>
              <a:p>
                <a:pPr>
                  <a:defRPr sz="900" b="0" i="0" u="none" strike="noStrike" kern="1200" baseline="0">
                    <a:solidFill>
                      <a:schemeClr val="bg1"/>
                    </a:solidFill>
                    <a:latin typeface="+mn-lt"/>
                    <a:ea typeface="+mn-ea"/>
                    <a:cs typeface="+mn-cs"/>
                  </a:defRPr>
                </a:pPr>
                <a:fld id="{65430848-C408-44F1-98C3-875F5387CB77}" type="VALUE">
                  <a:rPr lang="en-US" baseline="0"/>
                  <a:pPr>
                    <a:defRPr sz="900" b="0" i="0" u="none" strike="noStrike" kern="1200" baseline="0">
                      <a:solidFill>
                        <a:schemeClr val="bg1"/>
                      </a:solidFill>
                      <a:latin typeface="+mn-lt"/>
                      <a:ea typeface="+mn-ea"/>
                      <a:cs typeface="+mn-cs"/>
                    </a:defRPr>
                  </a:pPr>
                  <a:t>[VALUE]</a:t>
                </a:fld>
                <a:r>
                  <a:rPr lang="en-US" baseline="0"/>
                  <a:t> (</a:t>
                </a:r>
                <a:fld id="{4CD53DCE-91BA-476C-8B05-1E500157D018}" type="PERCENTAGE">
                  <a:rPr lang="en-US" baseline="0"/>
                  <a:pPr>
                    <a:defRPr sz="900" b="0" i="0" u="none" strike="noStrike" kern="1200" baseline="0">
                      <a:solidFill>
                        <a:schemeClr val="bg1"/>
                      </a:solidFill>
                      <a:latin typeface="+mn-lt"/>
                      <a:ea typeface="+mn-ea"/>
                      <a:cs typeface="+mn-cs"/>
                    </a:defRPr>
                  </a:pPr>
                  <a:t>[PERCENTAGE]</a:t>
                </a:fld>
                <a:r>
                  <a:rPr lang="en-US" baseline="0"/>
                  <a:t>)</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15:dlblFieldTable/>
              <c15:showDataLabelsRange val="0"/>
            </c:ext>
          </c:extLst>
        </c:dLbl>
      </c:pivotFmt>
      <c:pivotFmt>
        <c:idx val="2"/>
        <c:spPr>
          <a:solidFill>
            <a:srgbClr val="F27070"/>
          </a:solidFill>
          <a:ln w="19050">
            <a:noFill/>
          </a:ln>
          <a:effectLst/>
        </c:spPr>
        <c:dLbl>
          <c:idx val="0"/>
          <c:layout>
            <c:manualLayout>
              <c:x val="-0.1277777777777778"/>
              <c:y val="-0.1111111111111111"/>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B7E8554A-9531-43EA-89DC-7D596158D687}" type="CATEGORYNAME">
                  <a:rPr lang="en-US"/>
                  <a:pPr>
                    <a:defRPr sz="900" b="0" i="0" u="none" strike="noStrike" kern="1200" baseline="0">
                      <a:solidFill>
                        <a:schemeClr val="bg1"/>
                      </a:solidFill>
                      <a:latin typeface="+mn-lt"/>
                      <a:ea typeface="+mn-ea"/>
                      <a:cs typeface="+mn-cs"/>
                    </a:defRPr>
                  </a:pPr>
                  <a:t>[CATEGORY NAME]</a:t>
                </a:fld>
                <a:endParaRPr lang="en-US"/>
              </a:p>
              <a:p>
                <a:pPr>
                  <a:defRPr sz="900" b="0" i="0" u="none" strike="noStrike" kern="1200" baseline="0">
                    <a:solidFill>
                      <a:schemeClr val="bg1"/>
                    </a:solidFill>
                    <a:latin typeface="+mn-lt"/>
                    <a:ea typeface="+mn-ea"/>
                    <a:cs typeface="+mn-cs"/>
                  </a:defRPr>
                </a:pPr>
                <a:r>
                  <a:rPr lang="en-US" baseline="0"/>
                  <a:t> </a:t>
                </a:r>
                <a:fld id="{9DD8ACEE-708B-44F9-9916-6C684E249DCD}" type="VALUE">
                  <a:rPr lang="en-US" baseline="0"/>
                  <a:pPr>
                    <a:defRPr sz="900" b="0" i="0" u="none" strike="noStrike" kern="1200" baseline="0">
                      <a:solidFill>
                        <a:schemeClr val="bg1"/>
                      </a:solidFill>
                      <a:latin typeface="+mn-lt"/>
                      <a:ea typeface="+mn-ea"/>
                      <a:cs typeface="+mn-cs"/>
                    </a:defRPr>
                  </a:pPr>
                  <a:t>[VALUE]</a:t>
                </a:fld>
                <a:r>
                  <a:rPr lang="en-US" baseline="0"/>
                  <a:t> (</a:t>
                </a:r>
                <a:fld id="{F9B6F620-6F45-49F2-AA49-93523C5E4F9F}" type="PERCENTAGE">
                  <a:rPr lang="en-US" baseline="0"/>
                  <a:pPr>
                    <a:defRPr sz="900" b="0" i="0" u="none" strike="noStrike" kern="1200" baseline="0">
                      <a:solidFill>
                        <a:schemeClr val="bg1"/>
                      </a:solidFill>
                      <a:latin typeface="+mn-lt"/>
                      <a:ea typeface="+mn-ea"/>
                      <a:cs typeface="+mn-cs"/>
                    </a:defRPr>
                  </a:pPr>
                  <a:t>[PERCENTAGE]</a:t>
                </a:fld>
                <a:r>
                  <a:rPr lang="en-US" baseline="0"/>
                  <a:t>)</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15:dlblFieldTable/>
              <c15:showDataLabelsRange val="0"/>
            </c:ext>
          </c:extLst>
        </c:dLbl>
      </c:pivotFmt>
      <c:pivotFmt>
        <c:idx val="3"/>
        <c:spPr>
          <a:solidFill>
            <a:srgbClr val="F27070"/>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4"/>
        <c:spPr>
          <a:solidFill>
            <a:srgbClr val="F29471"/>
          </a:solidFill>
          <a:ln w="19050">
            <a:noFill/>
          </a:ln>
          <a:effectLst/>
        </c:spPr>
        <c:dLbl>
          <c:idx val="0"/>
          <c:layout>
            <c:manualLayout>
              <c:x val="0.1388888888888889"/>
              <c:y val="0.10185185185185185"/>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E33F9290-6C7E-40BD-9465-42829D9B6833}" type="CATEGORYNAME">
                  <a:rPr lang="en-US"/>
                  <a:pPr>
                    <a:defRPr sz="900" b="0" i="0" u="none" strike="noStrike" kern="1200" baseline="0">
                      <a:solidFill>
                        <a:schemeClr val="bg1"/>
                      </a:solidFill>
                      <a:latin typeface="+mn-lt"/>
                      <a:ea typeface="+mn-ea"/>
                      <a:cs typeface="+mn-cs"/>
                    </a:defRPr>
                  </a:pPr>
                  <a:t>[CATEGORY NAME]</a:t>
                </a:fld>
                <a:r>
                  <a:rPr lang="en-US" baseline="0"/>
                  <a:t> </a:t>
                </a:r>
              </a:p>
              <a:p>
                <a:pPr>
                  <a:defRPr sz="900" b="0" i="0" u="none" strike="noStrike" kern="1200" baseline="0">
                    <a:solidFill>
                      <a:schemeClr val="bg1"/>
                    </a:solidFill>
                    <a:latin typeface="+mn-lt"/>
                    <a:ea typeface="+mn-ea"/>
                    <a:cs typeface="+mn-cs"/>
                  </a:defRPr>
                </a:pPr>
                <a:fld id="{65430848-C408-44F1-98C3-875F5387CB77}" type="VALUE">
                  <a:rPr lang="en-US" baseline="0"/>
                  <a:pPr>
                    <a:defRPr sz="900" b="0" i="0" u="none" strike="noStrike" kern="1200" baseline="0">
                      <a:solidFill>
                        <a:schemeClr val="bg1"/>
                      </a:solidFill>
                      <a:latin typeface="+mn-lt"/>
                      <a:ea typeface="+mn-ea"/>
                      <a:cs typeface="+mn-cs"/>
                    </a:defRPr>
                  </a:pPr>
                  <a:t>[VALUE]</a:t>
                </a:fld>
                <a:r>
                  <a:rPr lang="en-US" baseline="0"/>
                  <a:t> (</a:t>
                </a:r>
                <a:fld id="{4CD53DCE-91BA-476C-8B05-1E500157D018}" type="PERCENTAGE">
                  <a:rPr lang="en-US" baseline="0"/>
                  <a:pPr>
                    <a:defRPr sz="900" b="0" i="0" u="none" strike="noStrike" kern="1200" baseline="0">
                      <a:solidFill>
                        <a:schemeClr val="bg1"/>
                      </a:solidFill>
                      <a:latin typeface="+mn-lt"/>
                      <a:ea typeface="+mn-ea"/>
                      <a:cs typeface="+mn-cs"/>
                    </a:defRPr>
                  </a:pPr>
                  <a:t>[PERCENTAGE]</a:t>
                </a:fld>
                <a:r>
                  <a:rPr lang="en-US" baseline="0"/>
                  <a:t>)</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15:dlblFieldTable/>
              <c15:showDataLabelsRange val="0"/>
            </c:ext>
          </c:extLst>
        </c:dLbl>
      </c:pivotFmt>
      <c:pivotFmt>
        <c:idx val="5"/>
        <c:spPr>
          <a:solidFill>
            <a:srgbClr val="F27070"/>
          </a:solidFill>
          <a:ln w="19050">
            <a:noFill/>
          </a:ln>
          <a:effectLst/>
        </c:spPr>
        <c:dLbl>
          <c:idx val="0"/>
          <c:layout>
            <c:manualLayout>
              <c:x val="-0.1277777777777778"/>
              <c:y val="-0.1111111111111111"/>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B7E8554A-9531-43EA-89DC-7D596158D687}" type="CATEGORYNAME">
                  <a:rPr lang="en-US"/>
                  <a:pPr>
                    <a:defRPr sz="900" b="0" i="0" u="none" strike="noStrike" kern="1200" baseline="0">
                      <a:solidFill>
                        <a:schemeClr val="bg1"/>
                      </a:solidFill>
                      <a:latin typeface="+mn-lt"/>
                      <a:ea typeface="+mn-ea"/>
                      <a:cs typeface="+mn-cs"/>
                    </a:defRPr>
                  </a:pPr>
                  <a:t>[CATEGORY NAME]</a:t>
                </a:fld>
                <a:endParaRPr lang="en-US"/>
              </a:p>
              <a:p>
                <a:pPr>
                  <a:defRPr sz="900" b="0" i="0" u="none" strike="noStrike" kern="1200" baseline="0">
                    <a:solidFill>
                      <a:schemeClr val="bg1"/>
                    </a:solidFill>
                    <a:latin typeface="+mn-lt"/>
                    <a:ea typeface="+mn-ea"/>
                    <a:cs typeface="+mn-cs"/>
                  </a:defRPr>
                </a:pPr>
                <a:r>
                  <a:rPr lang="en-US" baseline="0"/>
                  <a:t> </a:t>
                </a:r>
                <a:fld id="{9DD8ACEE-708B-44F9-9916-6C684E249DCD}" type="VALUE">
                  <a:rPr lang="en-US" baseline="0"/>
                  <a:pPr>
                    <a:defRPr sz="900" b="0" i="0" u="none" strike="noStrike" kern="1200" baseline="0">
                      <a:solidFill>
                        <a:schemeClr val="bg1"/>
                      </a:solidFill>
                      <a:latin typeface="+mn-lt"/>
                      <a:ea typeface="+mn-ea"/>
                      <a:cs typeface="+mn-cs"/>
                    </a:defRPr>
                  </a:pPr>
                  <a:t>[VALUE]</a:t>
                </a:fld>
                <a:r>
                  <a:rPr lang="en-US" baseline="0"/>
                  <a:t> (</a:t>
                </a:r>
                <a:fld id="{F9B6F620-6F45-49F2-AA49-93523C5E4F9F}" type="PERCENTAGE">
                  <a:rPr lang="en-US" baseline="0"/>
                  <a:pPr>
                    <a:defRPr sz="900" b="0" i="0" u="none" strike="noStrike" kern="1200" baseline="0">
                      <a:solidFill>
                        <a:schemeClr val="bg1"/>
                      </a:solidFill>
                      <a:latin typeface="+mn-lt"/>
                      <a:ea typeface="+mn-ea"/>
                      <a:cs typeface="+mn-cs"/>
                    </a:defRPr>
                  </a:pPr>
                  <a:t>[PERCENTAGE]</a:t>
                </a:fld>
                <a:r>
                  <a:rPr lang="en-US" baseline="0"/>
                  <a:t>)</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15:dlblFieldTable/>
              <c15:showDataLabelsRange val="0"/>
            </c:ext>
          </c:extLst>
        </c:dLbl>
      </c:pivotFmt>
      <c:pivotFmt>
        <c:idx val="6"/>
        <c:spPr>
          <a:solidFill>
            <a:srgbClr val="F27070"/>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Lst>
        </c:dLbl>
      </c:pivotFmt>
      <c:pivotFmt>
        <c:idx val="7"/>
        <c:spPr>
          <a:solidFill>
            <a:srgbClr val="F29471"/>
          </a:solidFill>
          <a:ln w="19050">
            <a:noFill/>
          </a:ln>
          <a:effectLst/>
        </c:spPr>
        <c:dLbl>
          <c:idx val="0"/>
          <c:layout>
            <c:manualLayout>
              <c:x val="0.1388888888888889"/>
              <c:y val="0.10185185185185185"/>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E33F9290-6C7E-40BD-9465-42829D9B6833}" type="CATEGORYNAME">
                  <a:rPr lang="en-US"/>
                  <a:pPr>
                    <a:defRPr sz="900" b="0" i="0" u="none" strike="noStrike" kern="1200" baseline="0">
                      <a:solidFill>
                        <a:schemeClr val="bg1"/>
                      </a:solidFill>
                      <a:latin typeface="+mn-lt"/>
                      <a:ea typeface="+mn-ea"/>
                      <a:cs typeface="+mn-cs"/>
                    </a:defRPr>
                  </a:pPr>
                  <a:t>[CATEGORY NAME]</a:t>
                </a:fld>
                <a:r>
                  <a:rPr lang="en-US" baseline="0"/>
                  <a:t> </a:t>
                </a:r>
              </a:p>
              <a:p>
                <a:pPr>
                  <a:defRPr sz="900" b="0" i="0" u="none" strike="noStrike" kern="1200" baseline="0">
                    <a:solidFill>
                      <a:schemeClr val="bg1"/>
                    </a:solidFill>
                    <a:latin typeface="+mn-lt"/>
                    <a:ea typeface="+mn-ea"/>
                    <a:cs typeface="+mn-cs"/>
                  </a:defRPr>
                </a:pPr>
                <a:fld id="{65430848-C408-44F1-98C3-875F5387CB77}" type="VALUE">
                  <a:rPr lang="en-US" baseline="0"/>
                  <a:pPr>
                    <a:defRPr sz="900" b="0" i="0" u="none" strike="noStrike" kern="1200" baseline="0">
                      <a:solidFill>
                        <a:schemeClr val="bg1"/>
                      </a:solidFill>
                      <a:latin typeface="+mn-lt"/>
                      <a:ea typeface="+mn-ea"/>
                      <a:cs typeface="+mn-cs"/>
                    </a:defRPr>
                  </a:pPr>
                  <a:t>[VALUE]</a:t>
                </a:fld>
                <a:r>
                  <a:rPr lang="en-US" baseline="0"/>
                  <a:t> (</a:t>
                </a:r>
                <a:fld id="{4CD53DCE-91BA-476C-8B05-1E500157D018}" type="PERCENTAGE">
                  <a:rPr lang="en-US" baseline="0"/>
                  <a:pPr>
                    <a:defRPr sz="900" b="0" i="0" u="none" strike="noStrike" kern="1200" baseline="0">
                      <a:solidFill>
                        <a:schemeClr val="bg1"/>
                      </a:solidFill>
                      <a:latin typeface="+mn-lt"/>
                      <a:ea typeface="+mn-ea"/>
                      <a:cs typeface="+mn-cs"/>
                    </a:defRPr>
                  </a:pPr>
                  <a:t>[PERCENTAGE]</a:t>
                </a:fld>
                <a:r>
                  <a:rPr lang="en-US" baseline="0"/>
                  <a:t>)</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15:dlblFieldTable/>
              <c15:showDataLabelsRange val="0"/>
            </c:ext>
          </c:extLst>
        </c:dLbl>
      </c:pivotFmt>
      <c:pivotFmt>
        <c:idx val="8"/>
        <c:spPr>
          <a:solidFill>
            <a:srgbClr val="F27070"/>
          </a:solidFill>
          <a:ln w="19050">
            <a:noFill/>
          </a:ln>
          <a:effectLst/>
        </c:spPr>
        <c:dLbl>
          <c:idx val="0"/>
          <c:layout>
            <c:manualLayout>
              <c:x val="-0.1277777777777778"/>
              <c:y val="-0.1111111111111111"/>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B7E8554A-9531-43EA-89DC-7D596158D687}" type="CATEGORYNAME">
                  <a:rPr lang="en-US"/>
                  <a:pPr>
                    <a:defRPr sz="900" b="0" i="0" u="none" strike="noStrike" kern="1200" baseline="0">
                      <a:solidFill>
                        <a:schemeClr val="bg1"/>
                      </a:solidFill>
                      <a:latin typeface="+mn-lt"/>
                      <a:ea typeface="+mn-ea"/>
                      <a:cs typeface="+mn-cs"/>
                    </a:defRPr>
                  </a:pPr>
                  <a:t>[CATEGORY NAME]</a:t>
                </a:fld>
                <a:endParaRPr lang="en-US"/>
              </a:p>
              <a:p>
                <a:pPr>
                  <a:defRPr sz="900" b="0" i="0" u="none" strike="noStrike" kern="1200" baseline="0">
                    <a:solidFill>
                      <a:schemeClr val="bg1"/>
                    </a:solidFill>
                    <a:latin typeface="+mn-lt"/>
                    <a:ea typeface="+mn-ea"/>
                    <a:cs typeface="+mn-cs"/>
                  </a:defRPr>
                </a:pPr>
                <a:r>
                  <a:rPr lang="en-US" baseline="0"/>
                  <a:t> </a:t>
                </a:r>
                <a:fld id="{9DD8ACEE-708B-44F9-9916-6C684E249DCD}" type="VALUE">
                  <a:rPr lang="en-US" baseline="0"/>
                  <a:pPr>
                    <a:defRPr sz="900" b="0" i="0" u="none" strike="noStrike" kern="1200" baseline="0">
                      <a:solidFill>
                        <a:schemeClr val="bg1"/>
                      </a:solidFill>
                      <a:latin typeface="+mn-lt"/>
                      <a:ea typeface="+mn-ea"/>
                      <a:cs typeface="+mn-cs"/>
                    </a:defRPr>
                  </a:pPr>
                  <a:t>[VALUE]</a:t>
                </a:fld>
                <a:r>
                  <a:rPr lang="en-US" baseline="0"/>
                  <a:t> (</a:t>
                </a:r>
                <a:fld id="{F9B6F620-6F45-49F2-AA49-93523C5E4F9F}" type="PERCENTAGE">
                  <a:rPr lang="en-US" baseline="0"/>
                  <a:pPr>
                    <a:defRPr sz="900" b="0" i="0" u="none" strike="noStrike" kern="1200" baseline="0">
                      <a:solidFill>
                        <a:schemeClr val="bg1"/>
                      </a:solidFill>
                      <a:latin typeface="+mn-lt"/>
                      <a:ea typeface="+mn-ea"/>
                      <a:cs typeface="+mn-cs"/>
                    </a:defRPr>
                  </a:pPr>
                  <a:t>[PERCENTAGE]</a:t>
                </a:fld>
                <a:r>
                  <a:rPr lang="en-US" baseline="0"/>
                  <a:t>)</a:t>
                </a: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15:dlblFieldTable/>
              <c15:showDataLabelsRange val="0"/>
            </c:ext>
          </c:extLst>
        </c:dLbl>
      </c:pivotFmt>
    </c:pivotFmts>
    <c:plotArea>
      <c:layout/>
      <c:doughnutChart>
        <c:varyColors val="1"/>
        <c:ser>
          <c:idx val="0"/>
          <c:order val="0"/>
          <c:tx>
            <c:strRef>
              <c:f>'KPI1'!$B$1</c:f>
              <c:strCache>
                <c:ptCount val="1"/>
                <c:pt idx="0">
                  <c:v>Total</c:v>
                </c:pt>
              </c:strCache>
            </c:strRef>
          </c:tx>
          <c:spPr>
            <a:solidFill>
              <a:srgbClr val="F27070"/>
            </a:solidFill>
            <a:ln>
              <a:noFill/>
            </a:ln>
          </c:spPr>
          <c:dPt>
            <c:idx val="0"/>
            <c:bubble3D val="0"/>
            <c:spPr>
              <a:solidFill>
                <a:srgbClr val="F29471"/>
              </a:solidFill>
              <a:ln w="19050">
                <a:noFill/>
              </a:ln>
              <a:effectLst/>
            </c:spPr>
            <c:extLst>
              <c:ext xmlns:c16="http://schemas.microsoft.com/office/drawing/2014/chart" uri="{C3380CC4-5D6E-409C-BE32-E72D297353CC}">
                <c16:uniqueId val="{00000001-7AFF-4800-BF90-6A42C70F2AFD}"/>
              </c:ext>
            </c:extLst>
          </c:dPt>
          <c:dPt>
            <c:idx val="1"/>
            <c:bubble3D val="0"/>
            <c:spPr>
              <a:solidFill>
                <a:srgbClr val="F27070"/>
              </a:solidFill>
              <a:ln w="19050">
                <a:noFill/>
              </a:ln>
              <a:effectLst/>
            </c:spPr>
            <c:extLst>
              <c:ext xmlns:c16="http://schemas.microsoft.com/office/drawing/2014/chart" uri="{C3380CC4-5D6E-409C-BE32-E72D297353CC}">
                <c16:uniqueId val="{00000003-7AFF-4800-BF90-6A42C70F2AFD}"/>
              </c:ext>
            </c:extLst>
          </c:dPt>
          <c:dLbls>
            <c:dLbl>
              <c:idx val="0"/>
              <c:layout>
                <c:manualLayout>
                  <c:x val="0.1388888888888889"/>
                  <c:y val="0.10185185185185185"/>
                </c:manualLayout>
              </c:layout>
              <c:tx>
                <c:rich>
                  <a:bodyPr/>
                  <a:lstStyle/>
                  <a:p>
                    <a:fld id="{E33F9290-6C7E-40BD-9465-42829D9B6833}" type="CATEGORYNAME">
                      <a:rPr lang="en-US">
                        <a:solidFill>
                          <a:schemeClr val="tx1"/>
                        </a:solidFill>
                        <a:latin typeface="Oswald" panose="00000500000000000000" pitchFamily="2" charset="0"/>
                      </a:rPr>
                      <a:pPr/>
                      <a:t>[CATEGORY NAME]</a:t>
                    </a:fld>
                    <a:r>
                      <a:rPr lang="en-US" baseline="0" dirty="0">
                        <a:solidFill>
                          <a:schemeClr val="tx1"/>
                        </a:solidFill>
                        <a:latin typeface="Oswald" panose="00000500000000000000" pitchFamily="2" charset="0"/>
                      </a:rPr>
                      <a:t> </a:t>
                    </a:r>
                  </a:p>
                  <a:p>
                    <a:fld id="{65430848-C408-44F1-98C3-875F5387CB77}" type="VALUE">
                      <a:rPr lang="en-US" baseline="0">
                        <a:solidFill>
                          <a:schemeClr val="tx1"/>
                        </a:solidFill>
                        <a:latin typeface="Oswald" panose="00000500000000000000" pitchFamily="2" charset="0"/>
                      </a:rPr>
                      <a:pPr/>
                      <a:t>[VALUE]</a:t>
                    </a:fld>
                    <a:r>
                      <a:rPr lang="en-US" baseline="0" dirty="0">
                        <a:solidFill>
                          <a:schemeClr val="tx1"/>
                        </a:solidFill>
                        <a:latin typeface="Oswald" panose="00000500000000000000" pitchFamily="2" charset="0"/>
                      </a:rPr>
                      <a:t> (</a:t>
                    </a:r>
                    <a:fld id="{4CD53DCE-91BA-476C-8B05-1E500157D018}" type="PERCENTAGE">
                      <a:rPr lang="en-US" baseline="0" smtClean="0">
                        <a:solidFill>
                          <a:schemeClr val="tx1"/>
                        </a:solidFill>
                        <a:latin typeface="Oswald" panose="00000500000000000000" pitchFamily="2" charset="0"/>
                      </a:rPr>
                      <a:pPr/>
                      <a:t>[PERCENTAGE]</a:t>
                    </a:fld>
                    <a:r>
                      <a:rPr lang="en-US" baseline="0" dirty="0">
                        <a:solidFill>
                          <a:schemeClr val="tx1"/>
                        </a:solidFill>
                        <a:latin typeface="Oswald" panose="00000500000000000000" pitchFamily="2" charset="0"/>
                      </a:rPr>
                      <a:t>)</a:t>
                    </a:r>
                    <a:r>
                      <a:rPr lang="en-US" baseline="0" dirty="0">
                        <a:latin typeface="Oswald" panose="00000500000000000000" pitchFamily="2" charset="0"/>
                      </a:rPr>
                      <a:t>)</a:t>
                    </a:r>
                  </a:p>
                </c:rich>
              </c:tx>
              <c:showLegendKey val="0"/>
              <c:showVal val="1"/>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7AFF-4800-BF90-6A42C70F2AFD}"/>
                </c:ext>
              </c:extLst>
            </c:dLbl>
            <c:dLbl>
              <c:idx val="1"/>
              <c:layout>
                <c:manualLayout>
                  <c:x val="-0.15160970547113709"/>
                  <c:y val="-0.1439394468126575"/>
                </c:manualLayout>
              </c:layout>
              <c:tx>
                <c:rich>
                  <a:bodyPr/>
                  <a:lstStyle/>
                  <a:p>
                    <a:fld id="{B7E8554A-9531-43EA-89DC-7D596158D687}" type="CATEGORYNAME">
                      <a:rPr lang="en-US" smtClean="0">
                        <a:solidFill>
                          <a:schemeClr val="tx1"/>
                        </a:solidFill>
                        <a:latin typeface="Oswald" panose="00000500000000000000" pitchFamily="2" charset="0"/>
                      </a:rPr>
                      <a:pPr/>
                      <a:t>[CATEGORY NAME]</a:t>
                    </a:fld>
                    <a:endParaRPr lang="en-US" dirty="0">
                      <a:solidFill>
                        <a:schemeClr val="tx1"/>
                      </a:solidFill>
                      <a:latin typeface="Oswald" panose="00000500000000000000" pitchFamily="2" charset="0"/>
                    </a:endParaRPr>
                  </a:p>
                  <a:p>
                    <a:r>
                      <a:rPr lang="en-US" baseline="0" dirty="0">
                        <a:solidFill>
                          <a:schemeClr val="tx1"/>
                        </a:solidFill>
                        <a:latin typeface="Oswald" panose="00000500000000000000" pitchFamily="2" charset="0"/>
                      </a:rPr>
                      <a:t> </a:t>
                    </a:r>
                    <a:fld id="{9DD8ACEE-708B-44F9-9916-6C684E249DCD}" type="VALUE">
                      <a:rPr lang="en-US" baseline="0" smtClean="0">
                        <a:solidFill>
                          <a:schemeClr val="tx1"/>
                        </a:solidFill>
                        <a:latin typeface="Oswald" panose="00000500000000000000" pitchFamily="2" charset="0"/>
                      </a:rPr>
                      <a:pPr/>
                      <a:t>[VALUE]</a:t>
                    </a:fld>
                    <a:r>
                      <a:rPr lang="en-US" baseline="0" dirty="0">
                        <a:solidFill>
                          <a:schemeClr val="tx1"/>
                        </a:solidFill>
                        <a:latin typeface="Oswald" panose="00000500000000000000" pitchFamily="2" charset="0"/>
                      </a:rPr>
                      <a:t> (</a:t>
                    </a:r>
                    <a:fld id="{F9B6F620-6F45-49F2-AA49-93523C5E4F9F}" type="PERCENTAGE">
                      <a:rPr lang="en-US" baseline="0" smtClean="0">
                        <a:solidFill>
                          <a:schemeClr val="tx1"/>
                        </a:solidFill>
                        <a:latin typeface="Oswald" panose="00000500000000000000" pitchFamily="2" charset="0"/>
                      </a:rPr>
                      <a:pPr/>
                      <a:t>[PERCENTAGE]</a:t>
                    </a:fld>
                    <a:r>
                      <a:rPr lang="en-US" baseline="0" dirty="0">
                        <a:solidFill>
                          <a:schemeClr val="tx1"/>
                        </a:solidFill>
                        <a:latin typeface="Oswald" panose="00000500000000000000" pitchFamily="2" charset="0"/>
                      </a:rPr>
                      <a:t>)</a:t>
                    </a:r>
                  </a:p>
                </c:rich>
              </c:tx>
              <c:showLegendKey val="0"/>
              <c:showVal val="1"/>
              <c:showCatName val="1"/>
              <c:showSerName val="0"/>
              <c:showPercent val="1"/>
              <c:showBubbleSize val="0"/>
              <c:separator> </c:separator>
              <c:extLst>
                <c:ext xmlns:c15="http://schemas.microsoft.com/office/drawing/2012/chart" uri="{CE6537A1-D6FC-4f65-9D91-7224C49458BB}">
                  <c15:layout>
                    <c:manualLayout>
                      <c:w val="0.20388910406339544"/>
                      <c:h val="0.14117875747783629"/>
                    </c:manualLayout>
                  </c15:layout>
                  <c15:dlblFieldTable/>
                  <c15:showDataLabelsRange val="0"/>
                </c:ext>
                <c:ext xmlns:c16="http://schemas.microsoft.com/office/drawing/2014/chart" uri="{C3380CC4-5D6E-409C-BE32-E72D297353CC}">
                  <c16:uniqueId val="{00000003-7AFF-4800-BF90-6A42C70F2AF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'KPI1'!$A$2:$A$4</c:f>
              <c:strCache>
                <c:ptCount val="2"/>
                <c:pt idx="0">
                  <c:v>weekday</c:v>
                </c:pt>
                <c:pt idx="1">
                  <c:v>weekend</c:v>
                </c:pt>
              </c:strCache>
            </c:strRef>
          </c:cat>
          <c:val>
            <c:numRef>
              <c:f>'KPI1'!$B$2:$B$4</c:f>
              <c:numCache>
                <c:formatCode>General</c:formatCode>
                <c:ptCount val="2"/>
                <c:pt idx="0">
                  <c:v>75419</c:v>
                </c:pt>
                <c:pt idx="1">
                  <c:v>25335</c:v>
                </c:pt>
              </c:numCache>
            </c:numRef>
          </c:val>
          <c:extLst>
            <c:ext xmlns:c16="http://schemas.microsoft.com/office/drawing/2014/chart" uri="{C3380CC4-5D6E-409C-BE32-E72D297353CC}">
              <c16:uniqueId val="{00000004-7AFF-4800-BF90-6A42C70F2AFD}"/>
            </c:ext>
          </c:extLst>
        </c:ser>
        <c:dLbls>
          <c:showLegendKey val="0"/>
          <c:showVal val="1"/>
          <c:showCatName val="0"/>
          <c:showSerName val="0"/>
          <c:showPercent val="0"/>
          <c:showBubbleSize val="0"/>
          <c:showLeaderLines val="1"/>
        </c:dLbls>
        <c:firstSliceAng val="0"/>
        <c:holeSize val="5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464646"/>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Analysis.xlsx]KPI2!PivotTable2</c:name>
    <c:fmtId val="14"/>
  </c:pivotSource>
  <c:chart>
    <c:autoTitleDeleted val="1"/>
    <c:pivotFmts>
      <c:pivotFmt>
        <c:idx val="0"/>
        <c:spPr>
          <a:solidFill>
            <a:srgbClr val="F020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27070"/>
          </a:solidFill>
          <a:ln>
            <a:noFill/>
          </a:ln>
          <a:effectLst/>
        </c:spPr>
        <c:dLbl>
          <c:idx val="0"/>
          <c:layout>
            <c:manualLayout>
              <c:x val="0.38552787663107946"/>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29471"/>
          </a:solidFill>
          <a:ln>
            <a:noFill/>
          </a:ln>
          <a:effectLst/>
        </c:spPr>
        <c:dLbl>
          <c:idx val="0"/>
          <c:layout>
            <c:manualLayout>
              <c:x val="0.13048635824436536"/>
              <c:y val="9.7620455524753936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2C970"/>
          </a:solidFill>
          <a:ln>
            <a:noFill/>
          </a:ln>
          <a:effectLst/>
        </c:spPr>
        <c:dLbl>
          <c:idx val="0"/>
          <c:layout>
            <c:manualLayout>
              <c:x val="3.8552787663107949E-2"/>
              <c:y val="5.324813631522848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2F270"/>
          </a:solidFill>
          <a:ln>
            <a:noFill/>
          </a:ln>
          <a:effectLst/>
        </c:spPr>
        <c:dLbl>
          <c:idx val="0"/>
          <c:layout>
            <c:manualLayout>
              <c:x val="5.9311981020166077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020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29471"/>
          </a:solidFill>
          <a:ln>
            <a:noFill/>
          </a:ln>
          <a:effectLst/>
        </c:spPr>
        <c:dLbl>
          <c:idx val="0"/>
          <c:layout>
            <c:manualLayout>
              <c:x val="0.13048635824436536"/>
              <c:y val="9.7620455524753936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27070"/>
          </a:solidFill>
          <a:ln>
            <a:noFill/>
          </a:ln>
          <a:effectLst/>
        </c:spPr>
        <c:dLbl>
          <c:idx val="0"/>
          <c:layout>
            <c:manualLayout>
              <c:x val="0.38552787663107946"/>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2C970"/>
          </a:solidFill>
          <a:ln>
            <a:noFill/>
          </a:ln>
          <a:effectLst/>
        </c:spPr>
        <c:dLbl>
          <c:idx val="0"/>
          <c:layout>
            <c:manualLayout>
              <c:x val="3.8552787663107949E-2"/>
              <c:y val="5.324813631522848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2F270"/>
          </a:solidFill>
          <a:ln>
            <a:noFill/>
          </a:ln>
          <a:effectLst/>
        </c:spPr>
        <c:dLbl>
          <c:idx val="0"/>
          <c:layout>
            <c:manualLayout>
              <c:x val="5.9311981020166077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F020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29471"/>
          </a:solidFill>
          <a:ln>
            <a:noFill/>
          </a:ln>
          <a:effectLst/>
        </c:spPr>
        <c:dLbl>
          <c:idx val="0"/>
          <c:layout>
            <c:manualLayout>
              <c:x val="0.13048635824436536"/>
              <c:y val="9.7620455524753936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F27070"/>
          </a:solidFill>
          <a:ln>
            <a:noFill/>
          </a:ln>
          <a:effectLst/>
        </c:spPr>
        <c:dLbl>
          <c:idx val="0"/>
          <c:layout>
            <c:manualLayout>
              <c:x val="0.38552787663107946"/>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2C970"/>
          </a:solidFill>
          <a:ln>
            <a:noFill/>
          </a:ln>
          <a:effectLst/>
        </c:spPr>
        <c:dLbl>
          <c:idx val="0"/>
          <c:layout>
            <c:manualLayout>
              <c:x val="3.8552787663107949E-2"/>
              <c:y val="5.324813631522848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F2F270"/>
          </a:solidFill>
          <a:ln>
            <a:noFill/>
          </a:ln>
          <a:effectLst/>
        </c:spPr>
        <c:dLbl>
          <c:idx val="0"/>
          <c:layout>
            <c:manualLayout>
              <c:x val="5.9311981020166077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'KPI2'!$B$3</c:f>
              <c:strCache>
                <c:ptCount val="1"/>
                <c:pt idx="0">
                  <c:v>Total</c:v>
                </c:pt>
              </c:strCache>
            </c:strRef>
          </c:tx>
          <c:spPr>
            <a:solidFill>
              <a:srgbClr val="F0207E"/>
            </a:solidFill>
            <a:ln>
              <a:noFill/>
            </a:ln>
            <a:effectLst/>
          </c:spPr>
          <c:invertIfNegative val="0"/>
          <c:dPt>
            <c:idx val="0"/>
            <c:invertIfNegative val="0"/>
            <c:bubble3D val="0"/>
            <c:spPr>
              <a:solidFill>
                <a:srgbClr val="F29471"/>
              </a:solidFill>
              <a:ln>
                <a:noFill/>
              </a:ln>
              <a:effectLst/>
            </c:spPr>
            <c:extLst>
              <c:ext xmlns:c16="http://schemas.microsoft.com/office/drawing/2014/chart" uri="{C3380CC4-5D6E-409C-BE32-E72D297353CC}">
                <c16:uniqueId val="{00000001-6C25-49D4-BB93-FA6743644A53}"/>
              </c:ext>
            </c:extLst>
          </c:dPt>
          <c:dPt>
            <c:idx val="1"/>
            <c:invertIfNegative val="0"/>
            <c:bubble3D val="0"/>
            <c:spPr>
              <a:solidFill>
                <a:srgbClr val="F27070"/>
              </a:solidFill>
              <a:ln>
                <a:noFill/>
              </a:ln>
              <a:effectLst/>
            </c:spPr>
            <c:extLst>
              <c:ext xmlns:c16="http://schemas.microsoft.com/office/drawing/2014/chart" uri="{C3380CC4-5D6E-409C-BE32-E72D297353CC}">
                <c16:uniqueId val="{00000003-6C25-49D4-BB93-FA6743644A53}"/>
              </c:ext>
            </c:extLst>
          </c:dPt>
          <c:dPt>
            <c:idx val="2"/>
            <c:invertIfNegative val="0"/>
            <c:bubble3D val="0"/>
            <c:spPr>
              <a:solidFill>
                <a:srgbClr val="F2C970"/>
              </a:solidFill>
              <a:ln>
                <a:noFill/>
              </a:ln>
              <a:effectLst/>
            </c:spPr>
            <c:extLst>
              <c:ext xmlns:c16="http://schemas.microsoft.com/office/drawing/2014/chart" uri="{C3380CC4-5D6E-409C-BE32-E72D297353CC}">
                <c16:uniqueId val="{00000005-6C25-49D4-BB93-FA6743644A53}"/>
              </c:ext>
            </c:extLst>
          </c:dPt>
          <c:dPt>
            <c:idx val="3"/>
            <c:invertIfNegative val="0"/>
            <c:bubble3D val="0"/>
            <c:spPr>
              <a:solidFill>
                <a:srgbClr val="F2F270"/>
              </a:solidFill>
              <a:ln>
                <a:noFill/>
              </a:ln>
              <a:effectLst/>
            </c:spPr>
            <c:extLst>
              <c:ext xmlns:c16="http://schemas.microsoft.com/office/drawing/2014/chart" uri="{C3380CC4-5D6E-409C-BE32-E72D297353CC}">
                <c16:uniqueId val="{00000007-6C25-49D4-BB93-FA6743644A53}"/>
              </c:ext>
            </c:extLst>
          </c:dPt>
          <c:dLbls>
            <c:dLbl>
              <c:idx val="0"/>
              <c:layout>
                <c:manualLayout>
                  <c:x val="0.13048635824436536"/>
                  <c:y val="9.7620455524753936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25-49D4-BB93-FA6743644A53}"/>
                </c:ext>
              </c:extLst>
            </c:dLbl>
            <c:dLbl>
              <c:idx val="1"/>
              <c:layout>
                <c:manualLayout>
                  <c:x val="0.38552787663107946"/>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C25-49D4-BB93-FA6743644A53}"/>
                </c:ext>
              </c:extLst>
            </c:dLbl>
            <c:dLbl>
              <c:idx val="2"/>
              <c:layout>
                <c:manualLayout>
                  <c:x val="3.8552787663107949E-2"/>
                  <c:y val="5.324813631522848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C25-49D4-BB93-FA6743644A53}"/>
                </c:ext>
              </c:extLst>
            </c:dLbl>
            <c:dLbl>
              <c:idx val="3"/>
              <c:layout>
                <c:manualLayout>
                  <c:x val="5.9311981020166077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C25-49D4-BB93-FA6743644A5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Oswald" panose="000005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'KPI2'!$A$4:$A$8</c:f>
              <c:strCache>
                <c:ptCount val="4"/>
                <c:pt idx="0">
                  <c:v>boleto</c:v>
                </c:pt>
                <c:pt idx="1">
                  <c:v>credit_card</c:v>
                </c:pt>
                <c:pt idx="2">
                  <c:v>debit_card</c:v>
                </c:pt>
                <c:pt idx="3">
                  <c:v>voucher</c:v>
                </c:pt>
              </c:strCache>
            </c:strRef>
          </c:cat>
          <c:val>
            <c:numRef>
              <c:f>'KPI2'!$B$4:$B$8</c:f>
              <c:numCache>
                <c:formatCode>General</c:formatCode>
                <c:ptCount val="4"/>
                <c:pt idx="0">
                  <c:v>11283</c:v>
                </c:pt>
                <c:pt idx="1">
                  <c:v>44140</c:v>
                </c:pt>
                <c:pt idx="2">
                  <c:v>920</c:v>
                </c:pt>
                <c:pt idx="3">
                  <c:v>3197</c:v>
                </c:pt>
              </c:numCache>
            </c:numRef>
          </c:val>
          <c:extLst>
            <c:ext xmlns:c16="http://schemas.microsoft.com/office/drawing/2014/chart" uri="{C3380CC4-5D6E-409C-BE32-E72D297353CC}">
              <c16:uniqueId val="{00000008-6C25-49D4-BB93-FA6743644A53}"/>
            </c:ext>
          </c:extLst>
        </c:ser>
        <c:dLbls>
          <c:dLblPos val="ctr"/>
          <c:showLegendKey val="0"/>
          <c:showVal val="1"/>
          <c:showCatName val="0"/>
          <c:showSerName val="0"/>
          <c:showPercent val="0"/>
          <c:showBubbleSize val="0"/>
        </c:dLbls>
        <c:gapWidth val="150"/>
        <c:overlap val="100"/>
        <c:axId val="1136619088"/>
        <c:axId val="114291376"/>
      </c:barChart>
      <c:catAx>
        <c:axId val="1136619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114291376"/>
        <c:crosses val="autoZero"/>
        <c:auto val="1"/>
        <c:lblAlgn val="ctr"/>
        <c:lblOffset val="100"/>
        <c:noMultiLvlLbl val="0"/>
      </c:catAx>
      <c:valAx>
        <c:axId val="1142913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36619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464646"/>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Analysis.xlsx]KPI3!PivotTable4</c:name>
    <c:fmtId val="12"/>
  </c:pivotSource>
  <c:chart>
    <c:autoTitleDeleted val="1"/>
    <c:pivotFmts>
      <c:pivotFmt>
        <c:idx val="0"/>
        <c:spPr>
          <a:solidFill>
            <a:srgbClr val="F2947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29471"/>
          </a:solidFill>
          <a:ln>
            <a:noFill/>
          </a:ln>
          <a:effectLst/>
        </c:spPr>
        <c:dLbl>
          <c:idx val="0"/>
          <c:layout>
            <c:manualLayout>
              <c:x val="-2.7776996625421824E-3"/>
              <c:y val="-0.30960353198661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2947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29471"/>
          </a:solidFill>
          <a:ln>
            <a:noFill/>
          </a:ln>
          <a:effectLst/>
        </c:spPr>
        <c:dLbl>
          <c:idx val="0"/>
          <c:layout>
            <c:manualLayout>
              <c:x val="-2.7776996625421824E-3"/>
              <c:y val="-0.30960353198661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2947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29471"/>
          </a:solidFill>
          <a:ln>
            <a:noFill/>
          </a:ln>
          <a:effectLst/>
        </c:spPr>
        <c:dLbl>
          <c:idx val="0"/>
          <c:layout>
            <c:manualLayout>
              <c:x val="-2.7776996625421824E-3"/>
              <c:y val="-0.30960353198661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'KPI3'!$B$1</c:f>
              <c:strCache>
                <c:ptCount val="1"/>
                <c:pt idx="0">
                  <c:v>Total</c:v>
                </c:pt>
              </c:strCache>
            </c:strRef>
          </c:tx>
          <c:spPr>
            <a:solidFill>
              <a:srgbClr val="F29471"/>
            </a:solidFill>
            <a:ln>
              <a:noFill/>
            </a:ln>
            <a:effectLst/>
          </c:spPr>
          <c:invertIfNegative val="0"/>
          <c:dPt>
            <c:idx val="0"/>
            <c:invertIfNegative val="0"/>
            <c:bubble3D val="0"/>
            <c:extLst>
              <c:ext xmlns:c16="http://schemas.microsoft.com/office/drawing/2014/chart" uri="{C3380CC4-5D6E-409C-BE32-E72D297353CC}">
                <c16:uniqueId val="{00000000-166E-4D64-96DE-DAAC47E794B2}"/>
              </c:ext>
            </c:extLst>
          </c:dPt>
          <c:dLbls>
            <c:dLbl>
              <c:idx val="0"/>
              <c:layout>
                <c:manualLayout>
                  <c:x val="3.9982355721355866E-4"/>
                  <c:y val="-0.4277858728702561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6E-4D64-96DE-DAAC47E794B2}"/>
                </c:ext>
              </c:extLst>
            </c:dLbl>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solidFill>
                    <a:latin typeface="Oswald" panose="00000500000000000000" pitchFamily="2"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'KPI3'!$A$2:$A$3</c:f>
              <c:strCache>
                <c:ptCount val="1"/>
                <c:pt idx="0">
                  <c:v>pet_shop</c:v>
                </c:pt>
              </c:strCache>
            </c:strRef>
          </c:cat>
          <c:val>
            <c:numRef>
              <c:f>'KPI3'!$B$2:$B$3</c:f>
              <c:numCache>
                <c:formatCode>0</c:formatCode>
                <c:ptCount val="1"/>
                <c:pt idx="0">
                  <c:v>16.002079002079004</c:v>
                </c:pt>
              </c:numCache>
            </c:numRef>
          </c:val>
          <c:extLst>
            <c:ext xmlns:c16="http://schemas.microsoft.com/office/drawing/2014/chart" uri="{C3380CC4-5D6E-409C-BE32-E72D297353CC}">
              <c16:uniqueId val="{00000001-166E-4D64-96DE-DAAC47E794B2}"/>
            </c:ext>
          </c:extLst>
        </c:ser>
        <c:dLbls>
          <c:dLblPos val="inEnd"/>
          <c:showLegendKey val="0"/>
          <c:showVal val="1"/>
          <c:showCatName val="0"/>
          <c:showSerName val="0"/>
          <c:showPercent val="0"/>
          <c:showBubbleSize val="0"/>
        </c:dLbls>
        <c:gapWidth val="150"/>
        <c:overlap val="100"/>
        <c:axId val="1136512368"/>
        <c:axId val="554178239"/>
      </c:barChart>
      <c:catAx>
        <c:axId val="1136512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554178239"/>
        <c:crosses val="autoZero"/>
        <c:auto val="1"/>
        <c:lblAlgn val="ctr"/>
        <c:lblOffset val="100"/>
        <c:noMultiLvlLbl val="0"/>
      </c:catAx>
      <c:valAx>
        <c:axId val="554178239"/>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1136512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464646"/>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Analysis.xlsx]KPI4!PivotTable6</c:name>
    <c:fmtId val="14"/>
  </c:pivotSource>
  <c:chart>
    <c:autoTitleDeleted val="1"/>
    <c:pivotFmts>
      <c:pivotFmt>
        <c:idx val="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rgbClr val="F29471"/>
          </a:solidFill>
          <a:ln>
            <a:noFill/>
          </a:ln>
          <a:effectLst/>
        </c:spPr>
        <c:dLbl>
          <c:idx val="0"/>
          <c:layout>
            <c:manualLayout>
              <c:x val="-1.877434359850926E-4"/>
              <c:y val="-0.19675911905242613"/>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r>
                  <a:rPr lang="en-US" baseline="0"/>
                  <a:t>sao paulo,</a:t>
                </a:r>
                <a:fld id="{755A5719-88B3-4702-ADBF-67922841F69A}"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884145487152184"/>
                  <c:h val="7.5928730062588337E-2"/>
                </c:manualLayout>
              </c15:layout>
              <c15:dlblFieldTable/>
              <c15:showDataLabelsRange val="0"/>
            </c:ext>
          </c:extLst>
        </c:dLbl>
      </c:pivotFmt>
      <c:pivotFmt>
        <c:idx val="2"/>
        <c:spPr>
          <a:solidFill>
            <a:srgbClr val="F27070"/>
          </a:solidFill>
          <a:ln>
            <a:noFill/>
          </a:ln>
          <a:effectLst/>
        </c:spPr>
        <c:dLbl>
          <c:idx val="0"/>
          <c:layout>
            <c:manualLayout>
              <c:x val="-1.2950560895190592E-3"/>
              <c:y val="-0.24145299145299146"/>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r>
                  <a:rPr lang="en-US" baseline="0"/>
                  <a:t>sao paulo,</a:t>
                </a:r>
                <a:fld id="{649A0FD1-22A5-48C2-889A-5D5668AE3DFA}"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180705392253016"/>
                  <c:h val="7.0586849720707986E-2"/>
                </c:manualLayout>
              </c15:layout>
              <c15:dlblFieldTable/>
              <c15:showDataLabelsRange val="0"/>
            </c:ext>
          </c:extLst>
        </c:dLbl>
      </c:pivotFmt>
      <c:pivotFmt>
        <c:idx val="3"/>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rgbClr val="F29471"/>
          </a:solidFill>
          <a:ln>
            <a:noFill/>
          </a:ln>
          <a:effectLst/>
        </c:spPr>
        <c:dLbl>
          <c:idx val="0"/>
          <c:layout>
            <c:manualLayout>
              <c:x val="-1.877434359850926E-4"/>
              <c:y val="-0.19675911905242613"/>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r>
                  <a:rPr lang="en-US" baseline="0"/>
                  <a:t>sao paulo,</a:t>
                </a:r>
                <a:fld id="{755A5719-88B3-4702-ADBF-67922841F69A}"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884145487152184"/>
                  <c:h val="7.5928730062588337E-2"/>
                </c:manualLayout>
              </c15:layout>
              <c15:dlblFieldTable/>
              <c15:showDataLabelsRange val="0"/>
            </c:ext>
          </c:extLst>
        </c:dLbl>
      </c:pivotFmt>
      <c:pivotFmt>
        <c:idx val="5"/>
        <c:spPr>
          <a:solidFill>
            <a:srgbClr val="F27070"/>
          </a:solidFill>
          <a:ln>
            <a:noFill/>
          </a:ln>
          <a:effectLst/>
        </c:spPr>
        <c:dLbl>
          <c:idx val="0"/>
          <c:layout>
            <c:manualLayout>
              <c:x val="-1.2950560895190592E-3"/>
              <c:y val="-0.24145299145299146"/>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r>
                  <a:rPr lang="en-US" baseline="0"/>
                  <a:t>sao paulo,</a:t>
                </a:r>
                <a:fld id="{649A0FD1-22A5-48C2-889A-5D5668AE3DFA}"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180705392253016"/>
                  <c:h val="7.0586849720707986E-2"/>
                </c:manualLayout>
              </c15:layout>
              <c15:dlblFieldTable/>
              <c15:showDataLabelsRange val="0"/>
            </c:ext>
          </c:extLst>
        </c:dLbl>
      </c:pivotFmt>
      <c:pivotFmt>
        <c:idx val="6"/>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rgbClr val="F29471"/>
          </a:solidFill>
          <a:ln>
            <a:noFill/>
          </a:ln>
          <a:effectLst/>
        </c:spPr>
        <c:dLbl>
          <c:idx val="0"/>
          <c:layout>
            <c:manualLayout>
              <c:x val="-1.877434359850926E-4"/>
              <c:y val="-0.19675911905242613"/>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r>
                  <a:rPr lang="en-US" baseline="0"/>
                  <a:t>sao paulo,</a:t>
                </a:r>
                <a:fld id="{755A5719-88B3-4702-ADBF-67922841F69A}"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884145487152184"/>
                  <c:h val="7.5928730062588337E-2"/>
                </c:manualLayout>
              </c15:layout>
              <c15:dlblFieldTable/>
              <c15:showDataLabelsRange val="0"/>
            </c:ext>
          </c:extLst>
        </c:dLbl>
      </c:pivotFmt>
      <c:pivotFmt>
        <c:idx val="8"/>
        <c:spPr>
          <a:solidFill>
            <a:srgbClr val="F27070"/>
          </a:solidFill>
          <a:ln>
            <a:noFill/>
          </a:ln>
          <a:effectLst/>
        </c:spPr>
        <c:dLbl>
          <c:idx val="0"/>
          <c:layout>
            <c:manualLayout>
              <c:x val="-1.2950560895190592E-3"/>
              <c:y val="-0.24145299145299146"/>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r>
                  <a:rPr lang="en-US" baseline="0"/>
                  <a:t>sao paulo,</a:t>
                </a:r>
                <a:fld id="{649A0FD1-22A5-48C2-889A-5D5668AE3DFA}" type="VALUE">
                  <a:rPr lang="en-US" baseline="0"/>
                  <a:pPr>
                    <a:defRPr sz="900" b="0" i="0" u="none" strike="noStrike" kern="1200" baseline="0">
                      <a:solidFill>
                        <a:schemeClr val="dk1">
                          <a:lumMod val="65000"/>
                          <a:lumOff val="35000"/>
                        </a:schemeClr>
                      </a:solidFill>
                      <a:latin typeface="+mn-lt"/>
                      <a:ea typeface="+mn-ea"/>
                      <a:cs typeface="+mn-cs"/>
                    </a:defRPr>
                  </a:pPr>
                  <a:t>[VALUE]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180705392253016"/>
                  <c:h val="7.0586849720707986E-2"/>
                </c:manualLayout>
              </c15:layout>
              <c15:dlblFieldTable/>
              <c15:showDataLabelsRange val="0"/>
            </c:ext>
          </c:extLst>
        </c:dLbl>
      </c:pivotFmt>
    </c:pivotFmts>
    <c:plotArea>
      <c:layout>
        <c:manualLayout>
          <c:layoutTarget val="inner"/>
          <c:xMode val="edge"/>
          <c:yMode val="edge"/>
          <c:x val="0.12866302405494842"/>
          <c:y val="0.15648485575394497"/>
          <c:w val="0.83638371623457564"/>
          <c:h val="0.67670820281662769"/>
        </c:manualLayout>
      </c:layout>
      <c:barChart>
        <c:barDir val="col"/>
        <c:grouping val="stacked"/>
        <c:varyColors val="0"/>
        <c:ser>
          <c:idx val="0"/>
          <c:order val="0"/>
          <c:tx>
            <c:strRef>
              <c:f>'KPI4'!$B$1:$B$2</c:f>
              <c:strCache>
                <c:ptCount val="1"/>
                <c:pt idx="0">
                  <c:v>sao paulo</c:v>
                </c:pt>
              </c:strCache>
            </c:strRef>
          </c:tx>
          <c:spPr>
            <a:solidFill>
              <a:schemeClr val="accent1"/>
            </a:solidFill>
            <a:ln>
              <a:noFill/>
            </a:ln>
            <a:effectLst/>
          </c:spPr>
          <c:invertIfNegative val="0"/>
          <c:dPt>
            <c:idx val="0"/>
            <c:invertIfNegative val="0"/>
            <c:bubble3D val="0"/>
            <c:spPr>
              <a:solidFill>
                <a:srgbClr val="F29471"/>
              </a:solidFill>
              <a:ln>
                <a:noFill/>
              </a:ln>
              <a:effectLst/>
            </c:spPr>
            <c:extLst>
              <c:ext xmlns:c16="http://schemas.microsoft.com/office/drawing/2014/chart" uri="{C3380CC4-5D6E-409C-BE32-E72D297353CC}">
                <c16:uniqueId val="{00000001-2424-4021-8E75-CD68CBA780B3}"/>
              </c:ext>
            </c:extLst>
          </c:dPt>
          <c:dPt>
            <c:idx val="1"/>
            <c:invertIfNegative val="0"/>
            <c:bubble3D val="0"/>
            <c:spPr>
              <a:solidFill>
                <a:srgbClr val="F27070"/>
              </a:solidFill>
              <a:ln>
                <a:noFill/>
              </a:ln>
              <a:effectLst/>
            </c:spPr>
            <c:extLst>
              <c:ext xmlns:c16="http://schemas.microsoft.com/office/drawing/2014/chart" uri="{C3380CC4-5D6E-409C-BE32-E72D297353CC}">
                <c16:uniqueId val="{00000003-2424-4021-8E75-CD68CBA780B3}"/>
              </c:ext>
            </c:extLst>
          </c:dPt>
          <c:dLbls>
            <c:dLbl>
              <c:idx val="0"/>
              <c:layout>
                <c:manualLayout>
                  <c:x val="-7.6449309266542032E-2"/>
                  <c:y val="-0.32150704208604769"/>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bg1"/>
                        </a:solidFill>
                        <a:latin typeface="Oswald" panose="00000500000000000000" pitchFamily="2" charset="0"/>
                        <a:ea typeface="+mn-ea"/>
                        <a:cs typeface="+mn-cs"/>
                      </a:defRPr>
                    </a:pPr>
                    <a:r>
                      <a:rPr lang="en-US" baseline="0" dirty="0" err="1">
                        <a:solidFill>
                          <a:schemeClr val="bg1"/>
                        </a:solidFill>
                        <a:latin typeface="Oswald" panose="00000500000000000000" pitchFamily="2" charset="0"/>
                      </a:rPr>
                      <a:t>sao</a:t>
                    </a:r>
                    <a:r>
                      <a:rPr lang="en-US" baseline="0" dirty="0">
                        <a:solidFill>
                          <a:schemeClr val="bg1"/>
                        </a:solidFill>
                        <a:latin typeface="Oswald" panose="00000500000000000000" pitchFamily="2" charset="0"/>
                      </a:rPr>
                      <a:t> </a:t>
                    </a:r>
                    <a:r>
                      <a:rPr lang="en-US" baseline="0" dirty="0" err="1">
                        <a:solidFill>
                          <a:schemeClr val="bg1"/>
                        </a:solidFill>
                        <a:latin typeface="Oswald" panose="00000500000000000000" pitchFamily="2" charset="0"/>
                      </a:rPr>
                      <a:t>paulo</a:t>
                    </a:r>
                    <a:r>
                      <a:rPr lang="en-US" baseline="0" dirty="0">
                        <a:solidFill>
                          <a:schemeClr val="bg1"/>
                        </a:solidFill>
                        <a:latin typeface="Oswald" panose="00000500000000000000" pitchFamily="2" charset="0"/>
                      </a:rPr>
                      <a:t>, </a:t>
                    </a:r>
                    <a:fld id="{755A5719-88B3-4702-ADBF-67922841F69A}" type="VALUE">
                      <a:rPr lang="en-US" baseline="0" smtClean="0">
                        <a:solidFill>
                          <a:schemeClr val="bg1"/>
                        </a:solidFill>
                        <a:latin typeface="Oswald" panose="00000500000000000000" pitchFamily="2" charset="0"/>
                      </a:rPr>
                      <a:pPr>
                        <a:defRPr>
                          <a:solidFill>
                            <a:schemeClr val="bg1"/>
                          </a:solidFill>
                          <a:latin typeface="Oswald" panose="00000500000000000000" pitchFamily="2" charset="0"/>
                        </a:defRPr>
                      </a:pPr>
                      <a:t>[VALUE]</a:t>
                    </a:fld>
                    <a:endParaRPr lang="en-US" baseline="0" dirty="0">
                      <a:solidFill>
                        <a:schemeClr val="bg1"/>
                      </a:solidFill>
                      <a:latin typeface="Oswald" panose="00000500000000000000" pitchFamily="2" charset="0"/>
                    </a:endParaRPr>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bg1"/>
                      </a:solidFill>
                      <a:latin typeface="Oswald" panose="00000500000000000000" pitchFamily="2" charset="0"/>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0884145487152184"/>
                      <c:h val="7.5928730062588337E-2"/>
                    </c:manualLayout>
                  </c15:layout>
                  <c15:dlblFieldTable/>
                  <c15:showDataLabelsRange val="0"/>
                </c:ext>
                <c:ext xmlns:c16="http://schemas.microsoft.com/office/drawing/2014/chart" uri="{C3380CC4-5D6E-409C-BE32-E72D297353CC}">
                  <c16:uniqueId val="{00000001-2424-4021-8E75-CD68CBA780B3}"/>
                </c:ext>
              </c:extLst>
            </c:dLbl>
            <c:dLbl>
              <c:idx val="1"/>
              <c:layout>
                <c:manualLayout>
                  <c:x val="-8.7089411789431873E-2"/>
                  <c:y val="-0.40887810002486691"/>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bg1"/>
                        </a:solidFill>
                        <a:latin typeface="Oswald" panose="00000500000000000000" pitchFamily="2" charset="0"/>
                        <a:ea typeface="+mn-ea"/>
                        <a:cs typeface="+mn-cs"/>
                      </a:defRPr>
                    </a:pPr>
                    <a:r>
                      <a:rPr lang="en-US" baseline="0" dirty="0" err="1">
                        <a:solidFill>
                          <a:schemeClr val="bg1"/>
                        </a:solidFill>
                        <a:latin typeface="Oswald" panose="00000500000000000000" pitchFamily="2" charset="0"/>
                      </a:rPr>
                      <a:t>sao</a:t>
                    </a:r>
                    <a:r>
                      <a:rPr lang="en-US" baseline="0" dirty="0">
                        <a:solidFill>
                          <a:schemeClr val="bg1"/>
                        </a:solidFill>
                        <a:latin typeface="Oswald" panose="00000500000000000000" pitchFamily="2" charset="0"/>
                      </a:rPr>
                      <a:t> </a:t>
                    </a:r>
                    <a:r>
                      <a:rPr lang="en-US" baseline="0" dirty="0" err="1">
                        <a:solidFill>
                          <a:schemeClr val="bg1"/>
                        </a:solidFill>
                        <a:latin typeface="Oswald" panose="00000500000000000000" pitchFamily="2" charset="0"/>
                      </a:rPr>
                      <a:t>paulo</a:t>
                    </a:r>
                    <a:r>
                      <a:rPr lang="en-US" baseline="0" dirty="0">
                        <a:solidFill>
                          <a:schemeClr val="bg1"/>
                        </a:solidFill>
                        <a:latin typeface="Oswald" panose="00000500000000000000" pitchFamily="2" charset="0"/>
                      </a:rPr>
                      <a:t>, </a:t>
                    </a:r>
                    <a:fld id="{649A0FD1-22A5-48C2-889A-5D5668AE3DFA}" type="VALUE">
                      <a:rPr lang="en-US" baseline="0" smtClean="0">
                        <a:solidFill>
                          <a:schemeClr val="bg1"/>
                        </a:solidFill>
                        <a:latin typeface="Oswald" panose="00000500000000000000" pitchFamily="2" charset="0"/>
                      </a:rPr>
                      <a:pPr>
                        <a:defRPr>
                          <a:solidFill>
                            <a:schemeClr val="bg1"/>
                          </a:solidFill>
                          <a:latin typeface="Oswald" panose="00000500000000000000" pitchFamily="2" charset="0"/>
                        </a:defRPr>
                      </a:pPr>
                      <a:t>[VALUE]</a:t>
                    </a:fld>
                    <a:endParaRPr lang="en-US" baseline="0" dirty="0">
                      <a:solidFill>
                        <a:schemeClr val="bg1"/>
                      </a:solidFill>
                      <a:latin typeface="Oswald" panose="00000500000000000000" pitchFamily="2" charset="0"/>
                    </a:endParaRPr>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bg1"/>
                      </a:solidFill>
                      <a:latin typeface="Oswald" panose="00000500000000000000" pitchFamily="2" charset="0"/>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180705392253016"/>
                      <c:h val="7.0586849720707986E-2"/>
                    </c:manualLayout>
                  </c15:layout>
                  <c15:dlblFieldTable/>
                  <c15:showDataLabelsRange val="0"/>
                </c:ext>
                <c:ext xmlns:c16="http://schemas.microsoft.com/office/drawing/2014/chart" uri="{C3380CC4-5D6E-409C-BE32-E72D297353CC}">
                  <c16:uniqueId val="{00000003-2424-4021-8E75-CD68CBA780B3}"/>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latin typeface="Oswald" panose="00000500000000000000" pitchFamily="2" charset="0"/>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'KPI4'!$A$3:$A$4</c:f>
              <c:strCache>
                <c:ptCount val="2"/>
                <c:pt idx="0">
                  <c:v>Average of items_price</c:v>
                </c:pt>
                <c:pt idx="1">
                  <c:v>Average of payment_value</c:v>
                </c:pt>
              </c:strCache>
            </c:strRef>
          </c:cat>
          <c:val>
            <c:numRef>
              <c:f>'KPI4'!$B$3:$B$4</c:f>
              <c:numCache>
                <c:formatCode>0.00</c:formatCode>
                <c:ptCount val="2"/>
                <c:pt idx="0">
                  <c:v>107.35931186347371</c:v>
                </c:pt>
                <c:pt idx="1">
                  <c:v>151.73289953206717</c:v>
                </c:pt>
              </c:numCache>
            </c:numRef>
          </c:val>
          <c:extLst>
            <c:ext xmlns:c16="http://schemas.microsoft.com/office/drawing/2014/chart" uri="{C3380CC4-5D6E-409C-BE32-E72D297353CC}">
              <c16:uniqueId val="{00000004-2424-4021-8E75-CD68CBA780B3}"/>
            </c:ext>
          </c:extLst>
        </c:ser>
        <c:dLbls>
          <c:showLegendKey val="0"/>
          <c:showVal val="0"/>
          <c:showCatName val="0"/>
          <c:showSerName val="0"/>
          <c:showPercent val="0"/>
          <c:showBubbleSize val="0"/>
        </c:dLbls>
        <c:gapWidth val="146"/>
        <c:overlap val="100"/>
        <c:axId val="1150464976"/>
        <c:axId val="731596288"/>
      </c:barChart>
      <c:catAx>
        <c:axId val="1150464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Oswald" panose="00000500000000000000" pitchFamily="2" charset="0"/>
                    <a:ea typeface="+mn-ea"/>
                    <a:cs typeface="+mn-cs"/>
                  </a:defRPr>
                </a:pPr>
                <a:r>
                  <a:rPr lang="en-IN">
                    <a:solidFill>
                      <a:schemeClr val="tx1"/>
                    </a:solidFill>
                    <a:latin typeface="Oswald" panose="00000500000000000000" pitchFamily="2" charset="0"/>
                  </a:rPr>
                  <a:t>sao</a:t>
                </a:r>
                <a:r>
                  <a:rPr lang="en-IN" baseline="0">
                    <a:solidFill>
                      <a:schemeClr val="tx1"/>
                    </a:solidFill>
                    <a:latin typeface="Oswald" panose="00000500000000000000" pitchFamily="2" charset="0"/>
                  </a:rPr>
                  <a:t> paulo</a:t>
                </a:r>
                <a:endParaRPr lang="en-IN">
                  <a:solidFill>
                    <a:schemeClr val="tx1"/>
                  </a:solidFill>
                  <a:latin typeface="Oswald" panose="00000500000000000000" pitchFamily="2"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Oswald" panose="00000500000000000000" pitchFamily="2"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731596288"/>
        <c:crosses val="autoZero"/>
        <c:auto val="1"/>
        <c:lblAlgn val="ctr"/>
        <c:lblOffset val="100"/>
        <c:noMultiLvlLbl val="0"/>
      </c:catAx>
      <c:valAx>
        <c:axId val="73159628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1150464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464646"/>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Analysis.xlsx]KPI5!PivotTable7</c:name>
    <c:fmtId val="35"/>
  </c:pivotSource>
  <c:chart>
    <c:autoTitleDeleted val="1"/>
    <c:pivotFmts>
      <c:pivotFmt>
        <c:idx val="0"/>
        <c:spPr>
          <a:ln w="28575" cap="rnd">
            <a:solidFill>
              <a:srgbClr val="F29471"/>
            </a:solidFill>
            <a:round/>
          </a:ln>
          <a:effectLst/>
        </c:spPr>
        <c:marker>
          <c:symbol val="none"/>
        </c:marker>
        <c:dLbl>
          <c:idx val="0"/>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
        <c:spPr>
          <a:ln w="28575" cap="rnd">
            <a:solidFill>
              <a:srgbClr val="F29471"/>
            </a:solidFill>
            <a:round/>
          </a:ln>
          <a:effectLst/>
        </c:spPr>
        <c:marker>
          <c:symbol val="none"/>
        </c:marker>
        <c:dLbl>
          <c:idx val="0"/>
          <c:layout>
            <c:manualLayout>
              <c:x val="-2.9966094095889476E-2"/>
              <c:y val="-0.10081591238794831"/>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
        <c:spPr>
          <a:ln w="28575" cap="rnd">
            <a:solidFill>
              <a:srgbClr val="F29471"/>
            </a:solidFill>
            <a:round/>
          </a:ln>
          <a:effectLst/>
        </c:spPr>
        <c:marker>
          <c:symbol val="none"/>
        </c:marker>
        <c:dLbl>
          <c:idx val="0"/>
          <c:layout>
            <c:manualLayout>
              <c:x val="-2.996609409588926E-2"/>
              <c:y val="-9.7472180993350269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
        <c:spPr>
          <a:ln w="28575" cap="rnd">
            <a:solidFill>
              <a:srgbClr val="F29471"/>
            </a:solidFill>
            <a:round/>
          </a:ln>
          <a:effectLst/>
        </c:spPr>
        <c:marker>
          <c:symbol val="none"/>
        </c:marker>
        <c:dLbl>
          <c:idx val="0"/>
          <c:layout>
            <c:manualLayout>
              <c:x val="-2.996609409588926E-2"/>
              <c:y val="-9.829312470126537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
        <c:spPr>
          <a:ln w="28575" cap="rnd">
            <a:solidFill>
              <a:srgbClr val="F29471"/>
            </a:solidFill>
            <a:round/>
          </a:ln>
          <a:effectLst/>
        </c:spPr>
        <c:marker>
          <c:symbol val="none"/>
        </c:marker>
        <c:dLbl>
          <c:idx val="0"/>
          <c:layout>
            <c:manualLayout>
              <c:x val="-2.7000495044880956E-2"/>
              <c:y val="-0.10999807132734606"/>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
        <c:spPr>
          <a:ln w="28575" cap="rnd">
            <a:solidFill>
              <a:srgbClr val="F29471"/>
            </a:solidFill>
            <a:round/>
          </a:ln>
          <a:effectLst/>
        </c:spPr>
        <c:marker>
          <c:symbol val="none"/>
        </c:marker>
        <c:dLbl>
          <c:idx val="0"/>
          <c:layout>
            <c:manualLayout>
              <c:x val="-3.2743949710912469E-2"/>
              <c:y val="-9.963648713239918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
        <c:spPr>
          <a:ln w="28575" cap="rnd">
            <a:solidFill>
              <a:srgbClr val="F29471"/>
            </a:solidFill>
            <a:round/>
          </a:ln>
          <a:effectLst/>
        </c:spPr>
        <c:marker>
          <c:symbol val="none"/>
        </c:marker>
        <c:dLbl>
          <c:idx val="0"/>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
        <c:dLbl>
          <c:idx val="0"/>
          <c:layout>
            <c:manualLayout>
              <c:x val="-3.2743949710912469E-2"/>
              <c:y val="-9.963648713239918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
        <c:dLbl>
          <c:idx val="0"/>
          <c:layout>
            <c:manualLayout>
              <c:x val="-2.7000495044880956E-2"/>
              <c:y val="-0.10999807132734606"/>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
        <c:dLbl>
          <c:idx val="0"/>
          <c:layout>
            <c:manualLayout>
              <c:x val="-2.996609409588926E-2"/>
              <c:y val="-9.829312470126537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
        <c:dLbl>
          <c:idx val="0"/>
          <c:layout>
            <c:manualLayout>
              <c:x val="-2.996609409588926E-2"/>
              <c:y val="-9.7472180993350269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
        <c:dLbl>
          <c:idx val="0"/>
          <c:layout>
            <c:manualLayout>
              <c:x val="-2.9966094095889476E-2"/>
              <c:y val="-0.10081591238794831"/>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
        <c:spPr>
          <a:ln w="28575" cap="rnd">
            <a:solidFill>
              <a:srgbClr val="F29471"/>
            </a:solidFill>
            <a:round/>
          </a:ln>
          <a:effectLst/>
        </c:spPr>
        <c:marker>
          <c:symbol val="none"/>
        </c:marker>
        <c:dLbl>
          <c:idx val="0"/>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
        <c:dLbl>
          <c:idx val="0"/>
          <c:layout>
            <c:manualLayout>
              <c:x val="-3.2743949710912469E-2"/>
              <c:y val="-9.963648713239918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4"/>
        <c:dLbl>
          <c:idx val="0"/>
          <c:layout>
            <c:manualLayout>
              <c:x val="-2.7000495044880956E-2"/>
              <c:y val="-0.10999807132734606"/>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5"/>
        <c:dLbl>
          <c:idx val="0"/>
          <c:layout>
            <c:manualLayout>
              <c:x val="-2.996609409588926E-2"/>
              <c:y val="-9.829312470126537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6"/>
        <c:dLbl>
          <c:idx val="0"/>
          <c:layout>
            <c:manualLayout>
              <c:x val="-2.996609409588926E-2"/>
              <c:y val="-9.7472180993350269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7"/>
        <c:dLbl>
          <c:idx val="0"/>
          <c:layout>
            <c:manualLayout>
              <c:x val="-2.9966094095889476E-2"/>
              <c:y val="-0.10081591238794831"/>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plotArea>
      <c:layout>
        <c:manualLayout>
          <c:layoutTarget val="inner"/>
          <c:xMode val="edge"/>
          <c:yMode val="edge"/>
          <c:x val="7.7056300018565005E-2"/>
          <c:y val="0.2002149098975908"/>
          <c:w val="0.88799044027095908"/>
          <c:h val="0.72758968494529541"/>
        </c:manualLayout>
      </c:layout>
      <c:lineChart>
        <c:grouping val="standard"/>
        <c:varyColors val="0"/>
        <c:ser>
          <c:idx val="0"/>
          <c:order val="0"/>
          <c:tx>
            <c:strRef>
              <c:f>'KPI5'!$B$1</c:f>
              <c:strCache>
                <c:ptCount val="1"/>
                <c:pt idx="0">
                  <c:v>Total</c:v>
                </c:pt>
              </c:strCache>
            </c:strRef>
          </c:tx>
          <c:spPr>
            <a:ln w="28575" cap="rnd">
              <a:solidFill>
                <a:srgbClr val="F29471"/>
              </a:solidFill>
              <a:round/>
            </a:ln>
            <a:effectLst/>
          </c:spPr>
          <c:marker>
            <c:symbol val="none"/>
          </c:marker>
          <c:dPt>
            <c:idx val="0"/>
            <c:bubble3D val="0"/>
            <c:extLst>
              <c:ext xmlns:c16="http://schemas.microsoft.com/office/drawing/2014/chart" uri="{C3380CC4-5D6E-409C-BE32-E72D297353CC}">
                <c16:uniqueId val="{00000000-1C18-43D8-B1C4-FECD03E9213D}"/>
              </c:ext>
            </c:extLst>
          </c:dPt>
          <c:dPt>
            <c:idx val="1"/>
            <c:bubble3D val="0"/>
            <c:extLst>
              <c:ext xmlns:c16="http://schemas.microsoft.com/office/drawing/2014/chart" uri="{C3380CC4-5D6E-409C-BE32-E72D297353CC}">
                <c16:uniqueId val="{00000001-1C18-43D8-B1C4-FECD03E9213D}"/>
              </c:ext>
            </c:extLst>
          </c:dPt>
          <c:dPt>
            <c:idx val="2"/>
            <c:bubble3D val="0"/>
            <c:extLst>
              <c:ext xmlns:c16="http://schemas.microsoft.com/office/drawing/2014/chart" uri="{C3380CC4-5D6E-409C-BE32-E72D297353CC}">
                <c16:uniqueId val="{00000002-1C18-43D8-B1C4-FECD03E9213D}"/>
              </c:ext>
            </c:extLst>
          </c:dPt>
          <c:dPt>
            <c:idx val="3"/>
            <c:bubble3D val="0"/>
            <c:extLst>
              <c:ext xmlns:c16="http://schemas.microsoft.com/office/drawing/2014/chart" uri="{C3380CC4-5D6E-409C-BE32-E72D297353CC}">
                <c16:uniqueId val="{00000003-1C18-43D8-B1C4-FECD03E9213D}"/>
              </c:ext>
            </c:extLst>
          </c:dPt>
          <c:dPt>
            <c:idx val="4"/>
            <c:bubble3D val="0"/>
            <c:extLst>
              <c:ext xmlns:c16="http://schemas.microsoft.com/office/drawing/2014/chart" uri="{C3380CC4-5D6E-409C-BE32-E72D297353CC}">
                <c16:uniqueId val="{00000004-1C18-43D8-B1C4-FECD03E9213D}"/>
              </c:ext>
            </c:extLst>
          </c:dPt>
          <c:dLbls>
            <c:dLbl>
              <c:idx val="0"/>
              <c:layout>
                <c:manualLayout>
                  <c:x val="-3.2743949710912469E-2"/>
                  <c:y val="-9.96364871323991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C18-43D8-B1C4-FECD03E9213D}"/>
                </c:ext>
              </c:extLst>
            </c:dLbl>
            <c:dLbl>
              <c:idx val="1"/>
              <c:layout>
                <c:manualLayout>
                  <c:x val="-2.7000495044880956E-2"/>
                  <c:y val="-0.1099980713273460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C18-43D8-B1C4-FECD03E9213D}"/>
                </c:ext>
              </c:extLst>
            </c:dLbl>
            <c:dLbl>
              <c:idx val="2"/>
              <c:layout>
                <c:manualLayout>
                  <c:x val="-2.996609409588926E-2"/>
                  <c:y val="-9.82931247012653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C18-43D8-B1C4-FECD03E9213D}"/>
                </c:ext>
              </c:extLst>
            </c:dLbl>
            <c:dLbl>
              <c:idx val="3"/>
              <c:layout>
                <c:manualLayout>
                  <c:x val="-2.996609409588926E-2"/>
                  <c:y val="-9.74721809933502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C18-43D8-B1C4-FECD03E9213D}"/>
                </c:ext>
              </c:extLst>
            </c:dLbl>
            <c:dLbl>
              <c:idx val="4"/>
              <c:layout>
                <c:manualLayout>
                  <c:x val="-2.9966094095889476E-2"/>
                  <c:y val="-0.1008159123879483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18-43D8-B1C4-FECD03E9213D}"/>
                </c:ext>
              </c:extLst>
            </c:dLbl>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tx1"/>
                    </a:solidFill>
                    <a:latin typeface="Oswald" panose="00000500000000000000"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rnd" cmpd="sng" algn="ctr">
                      <a:solidFill>
                        <a:srgbClr val="FFFF00"/>
                      </a:solidFill>
                      <a:round/>
                      <a:headEnd type="oval"/>
                    </a:ln>
                    <a:effectLst/>
                  </c:spPr>
                </c15:leaderLines>
              </c:ext>
            </c:extLst>
          </c:dLbls>
          <c:cat>
            <c:strRef>
              <c:f>'KPI5'!$A$2:$A$7</c:f>
              <c:strCache>
                <c:ptCount val="5"/>
                <c:pt idx="0">
                  <c:v>1</c:v>
                </c:pt>
                <c:pt idx="1">
                  <c:v>2</c:v>
                </c:pt>
                <c:pt idx="2">
                  <c:v>3</c:v>
                </c:pt>
                <c:pt idx="3">
                  <c:v>4</c:v>
                </c:pt>
                <c:pt idx="4">
                  <c:v>5</c:v>
                </c:pt>
              </c:strCache>
            </c:strRef>
          </c:cat>
          <c:val>
            <c:numRef>
              <c:f>'KPI5'!$B$2:$B$7</c:f>
              <c:numCache>
                <c:formatCode>0</c:formatCode>
                <c:ptCount val="5"/>
                <c:pt idx="0">
                  <c:v>20.84982463598682</c:v>
                </c:pt>
                <c:pt idx="1">
                  <c:v>16.194831689901395</c:v>
                </c:pt>
                <c:pt idx="2">
                  <c:v>13.795277568450139</c:v>
                </c:pt>
                <c:pt idx="3">
                  <c:v>11.848053931637436</c:v>
                </c:pt>
                <c:pt idx="4">
                  <c:v>10.223365288560963</c:v>
                </c:pt>
              </c:numCache>
            </c:numRef>
          </c:val>
          <c:smooth val="0"/>
          <c:extLst>
            <c:ext xmlns:c16="http://schemas.microsoft.com/office/drawing/2014/chart" uri="{C3380CC4-5D6E-409C-BE32-E72D297353CC}">
              <c16:uniqueId val="{00000005-1C18-43D8-B1C4-FECD03E9213D}"/>
            </c:ext>
          </c:extLst>
        </c:ser>
        <c:dLbls>
          <c:dLblPos val="ctr"/>
          <c:showLegendKey val="0"/>
          <c:showVal val="1"/>
          <c:showCatName val="0"/>
          <c:showSerName val="0"/>
          <c:showPercent val="0"/>
          <c:showBubbleSize val="0"/>
        </c:dLbls>
        <c:smooth val="0"/>
        <c:axId val="1124616336"/>
        <c:axId val="1134428000"/>
      </c:lineChart>
      <c:catAx>
        <c:axId val="112461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1134428000"/>
        <c:crosses val="autoZero"/>
        <c:auto val="1"/>
        <c:lblAlgn val="ctr"/>
        <c:lblOffset val="100"/>
        <c:noMultiLvlLbl val="0"/>
      </c:catAx>
      <c:valAx>
        <c:axId val="113442800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1124616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464646"/>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Analysis.xlsx]KPI5!PivotTable7</c:name>
    <c:fmtId val="-1"/>
  </c:pivotSource>
  <c:chart>
    <c:autoTitleDeleted val="1"/>
    <c:pivotFmts>
      <c:pivotFmt>
        <c:idx val="0"/>
        <c:spPr>
          <a:ln w="28575" cap="rnd">
            <a:solidFill>
              <a:srgbClr val="F29471"/>
            </a:solidFill>
            <a:round/>
          </a:ln>
          <a:effectLst/>
        </c:spPr>
        <c:marker>
          <c:symbol val="none"/>
        </c:marker>
        <c:dLbl>
          <c:idx val="0"/>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
        <c:spPr>
          <a:ln w="28575" cap="rnd">
            <a:solidFill>
              <a:srgbClr val="F29471"/>
            </a:solidFill>
            <a:round/>
          </a:ln>
          <a:effectLst/>
        </c:spPr>
        <c:marker>
          <c:symbol val="none"/>
        </c:marker>
        <c:dLbl>
          <c:idx val="0"/>
          <c:layout>
            <c:manualLayout>
              <c:x val="-2.9966094095889476E-2"/>
              <c:y val="-0.10081591238794831"/>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
        <c:spPr>
          <a:ln w="28575" cap="rnd">
            <a:solidFill>
              <a:srgbClr val="F29471"/>
            </a:solidFill>
            <a:round/>
          </a:ln>
          <a:effectLst/>
        </c:spPr>
        <c:marker>
          <c:symbol val="none"/>
        </c:marker>
        <c:dLbl>
          <c:idx val="0"/>
          <c:layout>
            <c:manualLayout>
              <c:x val="-2.996609409588926E-2"/>
              <c:y val="-9.7472180993350269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
        <c:spPr>
          <a:ln w="28575" cap="rnd">
            <a:solidFill>
              <a:srgbClr val="F29471"/>
            </a:solidFill>
            <a:round/>
          </a:ln>
          <a:effectLst/>
        </c:spPr>
        <c:marker>
          <c:symbol val="none"/>
        </c:marker>
        <c:dLbl>
          <c:idx val="0"/>
          <c:layout>
            <c:manualLayout>
              <c:x val="-2.996609409588926E-2"/>
              <c:y val="-9.829312470126537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
        <c:spPr>
          <a:ln w="28575" cap="rnd">
            <a:solidFill>
              <a:srgbClr val="F29471"/>
            </a:solidFill>
            <a:round/>
          </a:ln>
          <a:effectLst/>
        </c:spPr>
        <c:marker>
          <c:symbol val="none"/>
        </c:marker>
        <c:dLbl>
          <c:idx val="0"/>
          <c:layout>
            <c:manualLayout>
              <c:x val="-2.7000495044880956E-2"/>
              <c:y val="-0.10999807132734606"/>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
        <c:spPr>
          <a:ln w="28575" cap="rnd">
            <a:solidFill>
              <a:srgbClr val="F29471"/>
            </a:solidFill>
            <a:round/>
          </a:ln>
          <a:effectLst/>
        </c:spPr>
        <c:marker>
          <c:symbol val="none"/>
        </c:marker>
        <c:dLbl>
          <c:idx val="0"/>
          <c:layout>
            <c:manualLayout>
              <c:x val="-3.2743949710912469E-2"/>
              <c:y val="-9.963648713239918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
        <c:spPr>
          <a:ln w="28575" cap="rnd">
            <a:solidFill>
              <a:srgbClr val="F29471"/>
            </a:solidFill>
            <a:round/>
          </a:ln>
          <a:effectLst/>
        </c:spPr>
        <c:marker>
          <c:symbol val="none"/>
        </c:marker>
        <c:dLbl>
          <c:idx val="0"/>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
        <c:dLbl>
          <c:idx val="0"/>
          <c:layout>
            <c:manualLayout>
              <c:x val="-3.2743949710912469E-2"/>
              <c:y val="-9.963648713239918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
        <c:dLbl>
          <c:idx val="0"/>
          <c:layout>
            <c:manualLayout>
              <c:x val="-2.7000495044880956E-2"/>
              <c:y val="-0.10999807132734606"/>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
        <c:dLbl>
          <c:idx val="0"/>
          <c:layout>
            <c:manualLayout>
              <c:x val="-2.996609409588926E-2"/>
              <c:y val="-9.829312470126537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
        <c:dLbl>
          <c:idx val="0"/>
          <c:layout>
            <c:manualLayout>
              <c:x val="-2.996609409588926E-2"/>
              <c:y val="-9.7472180993350269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
        <c:dLbl>
          <c:idx val="0"/>
          <c:layout>
            <c:manualLayout>
              <c:x val="-2.9966094095889476E-2"/>
              <c:y val="-0.10081591238794831"/>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
        <c:spPr>
          <a:ln w="28575" cap="rnd">
            <a:solidFill>
              <a:srgbClr val="F29471"/>
            </a:solidFill>
            <a:round/>
          </a:ln>
          <a:effectLst/>
        </c:spPr>
        <c:marker>
          <c:symbol val="none"/>
        </c:marker>
        <c:dLbl>
          <c:idx val="0"/>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
        <c:dLbl>
          <c:idx val="0"/>
          <c:layout>
            <c:manualLayout>
              <c:x val="-3.2743949710912469E-2"/>
              <c:y val="-9.963648713239918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4"/>
        <c:dLbl>
          <c:idx val="0"/>
          <c:layout>
            <c:manualLayout>
              <c:x val="-2.7000495044880956E-2"/>
              <c:y val="-0.10999807132734606"/>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5"/>
        <c:dLbl>
          <c:idx val="0"/>
          <c:layout>
            <c:manualLayout>
              <c:x val="-2.996609409588926E-2"/>
              <c:y val="-9.829312470126537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6"/>
        <c:dLbl>
          <c:idx val="0"/>
          <c:layout>
            <c:manualLayout>
              <c:x val="-2.996609409588926E-2"/>
              <c:y val="-9.7472180993350269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7"/>
        <c:dLbl>
          <c:idx val="0"/>
          <c:layout>
            <c:manualLayout>
              <c:x val="-2.9966094095889476E-2"/>
              <c:y val="-0.10081591238794831"/>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plotArea>
      <c:layout>
        <c:manualLayout>
          <c:layoutTarget val="inner"/>
          <c:xMode val="edge"/>
          <c:yMode val="edge"/>
          <c:x val="7.7056300018565005E-2"/>
          <c:y val="0.2002149098975908"/>
          <c:w val="0.88799044027095908"/>
          <c:h val="0.72758968494529541"/>
        </c:manualLayout>
      </c:layout>
      <c:lineChart>
        <c:grouping val="standard"/>
        <c:varyColors val="0"/>
        <c:ser>
          <c:idx val="0"/>
          <c:order val="0"/>
          <c:tx>
            <c:strRef>
              <c:f>'KPI5'!$B$1</c:f>
              <c:strCache>
                <c:ptCount val="1"/>
                <c:pt idx="0">
                  <c:v>Total</c:v>
                </c:pt>
              </c:strCache>
            </c:strRef>
          </c:tx>
          <c:spPr>
            <a:ln w="28575" cap="rnd">
              <a:solidFill>
                <a:srgbClr val="F29471"/>
              </a:solidFill>
              <a:round/>
            </a:ln>
            <a:effectLst/>
          </c:spPr>
          <c:marker>
            <c:symbol val="none"/>
          </c:marker>
          <c:dPt>
            <c:idx val="0"/>
            <c:bubble3D val="0"/>
            <c:extLst>
              <c:ext xmlns:c16="http://schemas.microsoft.com/office/drawing/2014/chart" uri="{C3380CC4-5D6E-409C-BE32-E72D297353CC}">
                <c16:uniqueId val="{00000000-9799-48C5-809B-37D48CA53115}"/>
              </c:ext>
            </c:extLst>
          </c:dPt>
          <c:dPt>
            <c:idx val="1"/>
            <c:bubble3D val="0"/>
            <c:extLst>
              <c:ext xmlns:c16="http://schemas.microsoft.com/office/drawing/2014/chart" uri="{C3380CC4-5D6E-409C-BE32-E72D297353CC}">
                <c16:uniqueId val="{00000001-9799-48C5-809B-37D48CA53115}"/>
              </c:ext>
            </c:extLst>
          </c:dPt>
          <c:dPt>
            <c:idx val="2"/>
            <c:bubble3D val="0"/>
            <c:extLst>
              <c:ext xmlns:c16="http://schemas.microsoft.com/office/drawing/2014/chart" uri="{C3380CC4-5D6E-409C-BE32-E72D297353CC}">
                <c16:uniqueId val="{00000002-9799-48C5-809B-37D48CA53115}"/>
              </c:ext>
            </c:extLst>
          </c:dPt>
          <c:dPt>
            <c:idx val="3"/>
            <c:bubble3D val="0"/>
            <c:extLst>
              <c:ext xmlns:c16="http://schemas.microsoft.com/office/drawing/2014/chart" uri="{C3380CC4-5D6E-409C-BE32-E72D297353CC}">
                <c16:uniqueId val="{00000003-9799-48C5-809B-37D48CA53115}"/>
              </c:ext>
            </c:extLst>
          </c:dPt>
          <c:dPt>
            <c:idx val="4"/>
            <c:bubble3D val="0"/>
            <c:extLst>
              <c:ext xmlns:c16="http://schemas.microsoft.com/office/drawing/2014/chart" uri="{C3380CC4-5D6E-409C-BE32-E72D297353CC}">
                <c16:uniqueId val="{00000004-9799-48C5-809B-37D48CA53115}"/>
              </c:ext>
            </c:extLst>
          </c:dPt>
          <c:dLbls>
            <c:dLbl>
              <c:idx val="0"/>
              <c:layout>
                <c:manualLayout>
                  <c:x val="-3.2743949710912469E-2"/>
                  <c:y val="-9.96364871323991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99-48C5-809B-37D48CA53115}"/>
                </c:ext>
              </c:extLst>
            </c:dLbl>
            <c:dLbl>
              <c:idx val="1"/>
              <c:layout>
                <c:manualLayout>
                  <c:x val="-2.7000495044880956E-2"/>
                  <c:y val="-0.1099980713273460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99-48C5-809B-37D48CA53115}"/>
                </c:ext>
              </c:extLst>
            </c:dLbl>
            <c:dLbl>
              <c:idx val="2"/>
              <c:layout>
                <c:manualLayout>
                  <c:x val="-2.996609409588926E-2"/>
                  <c:y val="-9.82931247012653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99-48C5-809B-37D48CA53115}"/>
                </c:ext>
              </c:extLst>
            </c:dLbl>
            <c:dLbl>
              <c:idx val="3"/>
              <c:layout>
                <c:manualLayout>
                  <c:x val="-2.996609409588926E-2"/>
                  <c:y val="-9.74721809933502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799-48C5-809B-37D48CA53115}"/>
                </c:ext>
              </c:extLst>
            </c:dLbl>
            <c:dLbl>
              <c:idx val="4"/>
              <c:layout>
                <c:manualLayout>
                  <c:x val="-2.9966094095889476E-2"/>
                  <c:y val="-0.1008159123879483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799-48C5-809B-37D48CA53115}"/>
                </c:ext>
              </c:extLst>
            </c:dLbl>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tx1"/>
                    </a:solidFill>
                    <a:latin typeface="Oswald" panose="00000500000000000000"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rnd" cmpd="sng" algn="ctr">
                      <a:solidFill>
                        <a:srgbClr val="FFFF00"/>
                      </a:solidFill>
                      <a:round/>
                      <a:headEnd type="oval"/>
                    </a:ln>
                    <a:effectLst/>
                  </c:spPr>
                </c15:leaderLines>
              </c:ext>
            </c:extLst>
          </c:dLbls>
          <c:cat>
            <c:strRef>
              <c:f>'KPI5'!$A$2:$A$7</c:f>
              <c:strCache>
                <c:ptCount val="5"/>
                <c:pt idx="0">
                  <c:v>1</c:v>
                </c:pt>
                <c:pt idx="1">
                  <c:v>2</c:v>
                </c:pt>
                <c:pt idx="2">
                  <c:v>3</c:v>
                </c:pt>
                <c:pt idx="3">
                  <c:v>4</c:v>
                </c:pt>
                <c:pt idx="4">
                  <c:v>5</c:v>
                </c:pt>
              </c:strCache>
            </c:strRef>
          </c:cat>
          <c:val>
            <c:numRef>
              <c:f>'KPI5'!$B$2:$B$7</c:f>
              <c:numCache>
                <c:formatCode>0</c:formatCode>
                <c:ptCount val="5"/>
                <c:pt idx="0">
                  <c:v>20.84982463598682</c:v>
                </c:pt>
                <c:pt idx="1">
                  <c:v>16.194831689901395</c:v>
                </c:pt>
                <c:pt idx="2">
                  <c:v>13.795277568450139</c:v>
                </c:pt>
                <c:pt idx="3">
                  <c:v>11.848053931637436</c:v>
                </c:pt>
                <c:pt idx="4">
                  <c:v>10.223365288560963</c:v>
                </c:pt>
              </c:numCache>
            </c:numRef>
          </c:val>
          <c:smooth val="0"/>
          <c:extLst>
            <c:ext xmlns:c16="http://schemas.microsoft.com/office/drawing/2014/chart" uri="{C3380CC4-5D6E-409C-BE32-E72D297353CC}">
              <c16:uniqueId val="{00000005-9799-48C5-809B-37D48CA53115}"/>
            </c:ext>
          </c:extLst>
        </c:ser>
        <c:dLbls>
          <c:dLblPos val="ctr"/>
          <c:showLegendKey val="0"/>
          <c:showVal val="1"/>
          <c:showCatName val="0"/>
          <c:showSerName val="0"/>
          <c:showPercent val="0"/>
          <c:showBubbleSize val="0"/>
        </c:dLbls>
        <c:smooth val="0"/>
        <c:axId val="1124616336"/>
        <c:axId val="1134428000"/>
      </c:lineChart>
      <c:catAx>
        <c:axId val="112461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1134428000"/>
        <c:crosses val="autoZero"/>
        <c:auto val="1"/>
        <c:lblAlgn val="ctr"/>
        <c:lblOffset val="100"/>
        <c:noMultiLvlLbl val="0"/>
      </c:catAx>
      <c:valAx>
        <c:axId val="113442800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1124616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464646"/>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[Olist Store Analysis.xlsx]KPI5!PivotTable7</c:name>
    <c:fmtId val="-1"/>
  </c:pivotSource>
  <c:chart>
    <c:autoTitleDeleted val="1"/>
    <c:pivotFmts>
      <c:pivotFmt>
        <c:idx val="0"/>
        <c:spPr>
          <a:ln w="28575" cap="rnd">
            <a:solidFill>
              <a:srgbClr val="F29471"/>
            </a:solidFill>
            <a:round/>
          </a:ln>
          <a:effectLst/>
        </c:spPr>
        <c:marker>
          <c:symbol val="none"/>
        </c:marker>
        <c:dLbl>
          <c:idx val="0"/>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
        <c:spPr>
          <a:ln w="28575" cap="rnd">
            <a:solidFill>
              <a:srgbClr val="F29471"/>
            </a:solidFill>
            <a:round/>
          </a:ln>
          <a:effectLst/>
        </c:spPr>
        <c:marker>
          <c:symbol val="none"/>
        </c:marker>
        <c:dLbl>
          <c:idx val="0"/>
          <c:layout>
            <c:manualLayout>
              <c:x val="-2.9966094095889476E-2"/>
              <c:y val="-0.10081591238794831"/>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
        <c:spPr>
          <a:ln w="28575" cap="rnd">
            <a:solidFill>
              <a:srgbClr val="F29471"/>
            </a:solidFill>
            <a:round/>
          </a:ln>
          <a:effectLst/>
        </c:spPr>
        <c:marker>
          <c:symbol val="none"/>
        </c:marker>
        <c:dLbl>
          <c:idx val="0"/>
          <c:layout>
            <c:manualLayout>
              <c:x val="-2.996609409588926E-2"/>
              <c:y val="-9.7472180993350269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
        <c:spPr>
          <a:ln w="28575" cap="rnd">
            <a:solidFill>
              <a:srgbClr val="F29471"/>
            </a:solidFill>
            <a:round/>
          </a:ln>
          <a:effectLst/>
        </c:spPr>
        <c:marker>
          <c:symbol val="none"/>
        </c:marker>
        <c:dLbl>
          <c:idx val="0"/>
          <c:layout>
            <c:manualLayout>
              <c:x val="-2.996609409588926E-2"/>
              <c:y val="-9.829312470126537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
        <c:spPr>
          <a:ln w="28575" cap="rnd">
            <a:solidFill>
              <a:srgbClr val="F29471"/>
            </a:solidFill>
            <a:round/>
          </a:ln>
          <a:effectLst/>
        </c:spPr>
        <c:marker>
          <c:symbol val="none"/>
        </c:marker>
        <c:dLbl>
          <c:idx val="0"/>
          <c:layout>
            <c:manualLayout>
              <c:x val="-2.7000495044880956E-2"/>
              <c:y val="-0.10999807132734606"/>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
        <c:spPr>
          <a:ln w="28575" cap="rnd">
            <a:solidFill>
              <a:srgbClr val="F29471"/>
            </a:solidFill>
            <a:round/>
          </a:ln>
          <a:effectLst/>
        </c:spPr>
        <c:marker>
          <c:symbol val="none"/>
        </c:marker>
        <c:dLbl>
          <c:idx val="0"/>
          <c:layout>
            <c:manualLayout>
              <c:x val="-3.2743949710912469E-2"/>
              <c:y val="-9.963648713239918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
        <c:spPr>
          <a:ln w="28575" cap="rnd">
            <a:solidFill>
              <a:srgbClr val="F29471"/>
            </a:solidFill>
            <a:round/>
          </a:ln>
          <a:effectLst/>
        </c:spPr>
        <c:marker>
          <c:symbol val="none"/>
        </c:marker>
        <c:dLbl>
          <c:idx val="0"/>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
        <c:dLbl>
          <c:idx val="0"/>
          <c:layout>
            <c:manualLayout>
              <c:x val="-3.2743949710912469E-2"/>
              <c:y val="-9.963648713239918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
        <c:dLbl>
          <c:idx val="0"/>
          <c:layout>
            <c:manualLayout>
              <c:x val="-2.7000495044880956E-2"/>
              <c:y val="-0.10999807132734606"/>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
        <c:dLbl>
          <c:idx val="0"/>
          <c:layout>
            <c:manualLayout>
              <c:x val="-2.996609409588926E-2"/>
              <c:y val="-9.829312470126537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
        <c:dLbl>
          <c:idx val="0"/>
          <c:layout>
            <c:manualLayout>
              <c:x val="-2.996609409588926E-2"/>
              <c:y val="-9.7472180993350269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
        <c:dLbl>
          <c:idx val="0"/>
          <c:layout>
            <c:manualLayout>
              <c:x val="-2.9966094095889476E-2"/>
              <c:y val="-0.10081591238794831"/>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
        <c:spPr>
          <a:ln w="28575" cap="rnd">
            <a:solidFill>
              <a:srgbClr val="F29471"/>
            </a:solidFill>
            <a:round/>
          </a:ln>
          <a:effectLst/>
        </c:spPr>
        <c:marker>
          <c:symbol val="none"/>
        </c:marker>
        <c:dLbl>
          <c:idx val="0"/>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
        <c:dLbl>
          <c:idx val="0"/>
          <c:layout>
            <c:manualLayout>
              <c:x val="-3.2743949710912469E-2"/>
              <c:y val="-9.963648713239918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4"/>
        <c:dLbl>
          <c:idx val="0"/>
          <c:layout>
            <c:manualLayout>
              <c:x val="-2.7000495044880956E-2"/>
              <c:y val="-0.10999807132734606"/>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5"/>
        <c:dLbl>
          <c:idx val="0"/>
          <c:layout>
            <c:manualLayout>
              <c:x val="-2.996609409588926E-2"/>
              <c:y val="-9.8293124701265375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6"/>
        <c:dLbl>
          <c:idx val="0"/>
          <c:layout>
            <c:manualLayout>
              <c:x val="-2.996609409588926E-2"/>
              <c:y val="-9.7472180993350269E-2"/>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7"/>
        <c:dLbl>
          <c:idx val="0"/>
          <c:layout>
            <c:manualLayout>
              <c:x val="-2.9966094095889476E-2"/>
              <c:y val="-0.10081591238794831"/>
            </c:manualLayout>
          </c:layout>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plotArea>
      <c:layout>
        <c:manualLayout>
          <c:layoutTarget val="inner"/>
          <c:xMode val="edge"/>
          <c:yMode val="edge"/>
          <c:x val="7.7056300018565005E-2"/>
          <c:y val="0.2002149098975908"/>
          <c:w val="0.88799044027095908"/>
          <c:h val="0.72758968494529541"/>
        </c:manualLayout>
      </c:layout>
      <c:lineChart>
        <c:grouping val="standard"/>
        <c:varyColors val="0"/>
        <c:ser>
          <c:idx val="0"/>
          <c:order val="0"/>
          <c:tx>
            <c:strRef>
              <c:f>'KPI5'!$B$1</c:f>
              <c:strCache>
                <c:ptCount val="1"/>
                <c:pt idx="0">
                  <c:v>Total</c:v>
                </c:pt>
              </c:strCache>
            </c:strRef>
          </c:tx>
          <c:spPr>
            <a:ln w="28575" cap="rnd">
              <a:solidFill>
                <a:srgbClr val="F29471"/>
              </a:solidFill>
              <a:round/>
            </a:ln>
            <a:effectLst/>
          </c:spPr>
          <c:marker>
            <c:symbol val="none"/>
          </c:marker>
          <c:dPt>
            <c:idx val="0"/>
            <c:bubble3D val="0"/>
            <c:extLst>
              <c:ext xmlns:c16="http://schemas.microsoft.com/office/drawing/2014/chart" uri="{C3380CC4-5D6E-409C-BE32-E72D297353CC}">
                <c16:uniqueId val="{00000000-9799-48C5-809B-37D48CA53115}"/>
              </c:ext>
            </c:extLst>
          </c:dPt>
          <c:dPt>
            <c:idx val="1"/>
            <c:bubble3D val="0"/>
            <c:extLst>
              <c:ext xmlns:c16="http://schemas.microsoft.com/office/drawing/2014/chart" uri="{C3380CC4-5D6E-409C-BE32-E72D297353CC}">
                <c16:uniqueId val="{00000001-9799-48C5-809B-37D48CA53115}"/>
              </c:ext>
            </c:extLst>
          </c:dPt>
          <c:dPt>
            <c:idx val="2"/>
            <c:bubble3D val="0"/>
            <c:extLst>
              <c:ext xmlns:c16="http://schemas.microsoft.com/office/drawing/2014/chart" uri="{C3380CC4-5D6E-409C-BE32-E72D297353CC}">
                <c16:uniqueId val="{00000002-9799-48C5-809B-37D48CA53115}"/>
              </c:ext>
            </c:extLst>
          </c:dPt>
          <c:dPt>
            <c:idx val="3"/>
            <c:bubble3D val="0"/>
            <c:extLst>
              <c:ext xmlns:c16="http://schemas.microsoft.com/office/drawing/2014/chart" uri="{C3380CC4-5D6E-409C-BE32-E72D297353CC}">
                <c16:uniqueId val="{00000003-9799-48C5-809B-37D48CA53115}"/>
              </c:ext>
            </c:extLst>
          </c:dPt>
          <c:dPt>
            <c:idx val="4"/>
            <c:bubble3D val="0"/>
            <c:extLst>
              <c:ext xmlns:c16="http://schemas.microsoft.com/office/drawing/2014/chart" uri="{C3380CC4-5D6E-409C-BE32-E72D297353CC}">
                <c16:uniqueId val="{00000004-9799-48C5-809B-37D48CA53115}"/>
              </c:ext>
            </c:extLst>
          </c:dPt>
          <c:dLbls>
            <c:dLbl>
              <c:idx val="0"/>
              <c:layout>
                <c:manualLayout>
                  <c:x val="-3.2743949710912469E-2"/>
                  <c:y val="-9.96364871323991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99-48C5-809B-37D48CA53115}"/>
                </c:ext>
              </c:extLst>
            </c:dLbl>
            <c:dLbl>
              <c:idx val="1"/>
              <c:layout>
                <c:manualLayout>
                  <c:x val="-2.7000495044880956E-2"/>
                  <c:y val="-0.1099980713273460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99-48C5-809B-37D48CA53115}"/>
                </c:ext>
              </c:extLst>
            </c:dLbl>
            <c:dLbl>
              <c:idx val="2"/>
              <c:layout>
                <c:manualLayout>
                  <c:x val="-2.996609409588926E-2"/>
                  <c:y val="-9.82931247012653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99-48C5-809B-37D48CA53115}"/>
                </c:ext>
              </c:extLst>
            </c:dLbl>
            <c:dLbl>
              <c:idx val="3"/>
              <c:layout>
                <c:manualLayout>
                  <c:x val="-2.996609409588926E-2"/>
                  <c:y val="-9.74721809933502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799-48C5-809B-37D48CA53115}"/>
                </c:ext>
              </c:extLst>
            </c:dLbl>
            <c:dLbl>
              <c:idx val="4"/>
              <c:layout>
                <c:manualLayout>
                  <c:x val="-2.9966094095889476E-2"/>
                  <c:y val="-0.1008159123879483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799-48C5-809B-37D48CA53115}"/>
                </c:ext>
              </c:extLst>
            </c:dLbl>
            <c:spPr>
              <a:noFill/>
              <a:ln>
                <a:noFill/>
              </a:ln>
              <a:effectLst/>
            </c:spPr>
            <c:txPr>
              <a:bodyPr rot="0" spcFirstLastPara="1" vertOverflow="ellipsis" vert="horz" wrap="square" lIns="0" tIns="0" rIns="0" bIns="0" anchor="t" anchorCtr="0">
                <a:spAutoFit/>
              </a:bodyPr>
              <a:lstStyle/>
              <a:p>
                <a:pPr>
                  <a:defRPr sz="900" b="0" i="0" u="none" strike="noStrike" kern="1200" baseline="0">
                    <a:solidFill>
                      <a:schemeClr val="tx1"/>
                    </a:solidFill>
                    <a:latin typeface="Oswald" panose="00000500000000000000"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rnd" cmpd="sng" algn="ctr">
                      <a:solidFill>
                        <a:srgbClr val="FFFF00"/>
                      </a:solidFill>
                      <a:round/>
                      <a:headEnd type="oval"/>
                    </a:ln>
                    <a:effectLst/>
                  </c:spPr>
                </c15:leaderLines>
              </c:ext>
            </c:extLst>
          </c:dLbls>
          <c:cat>
            <c:strRef>
              <c:f>'KPI5'!$A$2:$A$7</c:f>
              <c:strCache>
                <c:ptCount val="5"/>
                <c:pt idx="0">
                  <c:v>1</c:v>
                </c:pt>
                <c:pt idx="1">
                  <c:v>2</c:v>
                </c:pt>
                <c:pt idx="2">
                  <c:v>3</c:v>
                </c:pt>
                <c:pt idx="3">
                  <c:v>4</c:v>
                </c:pt>
                <c:pt idx="4">
                  <c:v>5</c:v>
                </c:pt>
              </c:strCache>
            </c:strRef>
          </c:cat>
          <c:val>
            <c:numRef>
              <c:f>'KPI5'!$B$2:$B$7</c:f>
              <c:numCache>
                <c:formatCode>0</c:formatCode>
                <c:ptCount val="5"/>
                <c:pt idx="0">
                  <c:v>20.84982463598682</c:v>
                </c:pt>
                <c:pt idx="1">
                  <c:v>16.194831689901395</c:v>
                </c:pt>
                <c:pt idx="2">
                  <c:v>13.795277568450139</c:v>
                </c:pt>
                <c:pt idx="3">
                  <c:v>11.848053931637436</c:v>
                </c:pt>
                <c:pt idx="4">
                  <c:v>10.223365288560963</c:v>
                </c:pt>
              </c:numCache>
            </c:numRef>
          </c:val>
          <c:smooth val="0"/>
          <c:extLst>
            <c:ext xmlns:c16="http://schemas.microsoft.com/office/drawing/2014/chart" uri="{C3380CC4-5D6E-409C-BE32-E72D297353CC}">
              <c16:uniqueId val="{00000005-9799-48C5-809B-37D48CA53115}"/>
            </c:ext>
          </c:extLst>
        </c:ser>
        <c:dLbls>
          <c:dLblPos val="ctr"/>
          <c:showLegendKey val="0"/>
          <c:showVal val="1"/>
          <c:showCatName val="0"/>
          <c:showSerName val="0"/>
          <c:showPercent val="0"/>
          <c:showBubbleSize val="0"/>
        </c:dLbls>
        <c:smooth val="0"/>
        <c:axId val="1124616336"/>
        <c:axId val="1134428000"/>
      </c:lineChart>
      <c:catAx>
        <c:axId val="112461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1134428000"/>
        <c:crosses val="autoZero"/>
        <c:auto val="1"/>
        <c:lblAlgn val="ctr"/>
        <c:lblOffset val="100"/>
        <c:noMultiLvlLbl val="0"/>
      </c:catAx>
      <c:valAx>
        <c:axId val="113442800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Oswald" panose="00000500000000000000" pitchFamily="2" charset="0"/>
                <a:ea typeface="+mn-ea"/>
                <a:cs typeface="+mn-cs"/>
              </a:defRPr>
            </a:pPr>
            <a:endParaRPr lang="en-US"/>
          </a:p>
        </c:txPr>
        <c:crossAx val="1124616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464646"/>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0.33592</cdr:x>
      <cdr:y>0.41483</cdr:y>
    </cdr:from>
    <cdr:to>
      <cdr:x>0.65367</cdr:x>
      <cdr:y>0.62048</cdr:y>
    </cdr:to>
    <cdr:sp macro="" textlink="">
      <cdr:nvSpPr>
        <cdr:cNvPr id="3" name="TextBox 2">
          <a:extLst xmlns:a="http://schemas.openxmlformats.org/drawingml/2006/main">
            <a:ext uri="{FF2B5EF4-FFF2-40B4-BE49-F238E27FC236}">
              <a16:creationId xmlns:a16="http://schemas.microsoft.com/office/drawing/2014/main" id="{C251A9BD-9BD7-D9C5-C0A0-CDCF408ED668}"/>
            </a:ext>
          </a:extLst>
        </cdr:cNvPr>
        <cdr:cNvSpPr txBox="1"/>
      </cdr:nvSpPr>
      <cdr:spPr>
        <a:xfrm xmlns:a="http://schemas.openxmlformats.org/drawingml/2006/main">
          <a:off x="1342575" y="1604826"/>
          <a:ext cx="1270000" cy="79555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2400" dirty="0">
              <a:solidFill>
                <a:schemeClr val="tx1"/>
              </a:solidFill>
              <a:latin typeface="Oswald" panose="00000500000000000000" pitchFamily="2" charset="0"/>
            </a:rPr>
            <a:t>96461</a:t>
          </a:r>
        </a:p>
        <a:p xmlns:a="http://schemas.openxmlformats.org/drawingml/2006/main">
          <a:pPr algn="ctr"/>
          <a:r>
            <a:rPr lang="en-IN" sz="1600" dirty="0">
              <a:solidFill>
                <a:schemeClr val="tx1"/>
              </a:solidFill>
              <a:latin typeface="Oswald" panose="00000500000000000000" pitchFamily="2" charset="0"/>
            </a:rPr>
            <a:t>Total Payment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b0f133a2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22b0f133a27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b0f133a2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2b0f133a27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893662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b0f133a2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2b0f133a27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79207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b0f133a2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2b0f133a27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6315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b0f133a2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2b0f133a27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36918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b0f133a2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2b0f133a27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37592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b0f133a2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2b0f133a27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59687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2b0f133a2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22b0f133a27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2b0f133a2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2b0f133a2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b0f133a2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2b0f133a27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2b0f133a2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22b0f133a27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b0f133a2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2b0f133a27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b0f133a2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2b0f133a27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66537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b0f133a2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2b0f133a27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217389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b0f133a2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2b0f133a27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74562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b0f133a2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2b0f133a27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77304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11"/>
          <p:cNvGrpSpPr/>
          <p:nvPr/>
        </p:nvGrpSpPr>
        <p:grpSpPr>
          <a:xfrm>
            <a:off x="4350279" y="2855377"/>
            <a:ext cx="443589" cy="105632"/>
            <a:chOff x="4137525" y="2915950"/>
            <a:chExt cx="869100" cy="207000"/>
          </a:xfrm>
        </p:grpSpPr>
        <p:sp>
          <p:nvSpPr>
            <p:cNvPr id="11" name="Google Shape;11;p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1"/>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1"/>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1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1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50" name="Google Shape;50;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21"/>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2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4" name="Google Shape;54;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9" name="Google Shape;19;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 name="Google Shape;22;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
        <p:cNvGrpSpPr/>
        <p:nvPr/>
      </p:nvGrpSpPr>
      <p:grpSpPr>
        <a:xfrm>
          <a:off x="0" y="0"/>
          <a:ext cx="0" cy="0"/>
          <a:chOff x="0" y="0"/>
          <a:chExt cx="0" cy="0"/>
        </a:xfrm>
      </p:grpSpPr>
      <p:sp>
        <p:nvSpPr>
          <p:cNvPr id="24" name="Google Shape;24;p14"/>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 name="Google Shape;25;p1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6" name="Google Shape;26;p14"/>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7" name="Google Shape;27;p14"/>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8" name="Google Shape;28;p1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9" name="Google Shape;29;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2" name="Google Shape;3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1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1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9" name="Google Shape;39;p1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2" name="Google Shape;42;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 name="Google Shape;43;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31"/>
        <p:cNvGrpSpPr/>
        <p:nvPr/>
      </p:nvGrpSpPr>
      <p:grpSpPr>
        <a:xfrm>
          <a:off x="0" y="0"/>
          <a:ext cx="0" cy="0"/>
          <a:chOff x="0" y="0"/>
          <a:chExt cx="0" cy="0"/>
        </a:xfrm>
      </p:grpSpPr>
      <p:pic>
        <p:nvPicPr>
          <p:cNvPr id="3" name="Picture 2">
            <a:extLst>
              <a:ext uri="{FF2B5EF4-FFF2-40B4-BE49-F238E27FC236}">
                <a16:creationId xmlns:a16="http://schemas.microsoft.com/office/drawing/2014/main" id="{FA3C79E9-5A12-DE9D-7B0C-6814F2083331}"/>
              </a:ext>
            </a:extLst>
          </p:cNvPr>
          <p:cNvPicPr>
            <a:picLocks noChangeAspect="1"/>
          </p:cNvPicPr>
          <p:nvPr/>
        </p:nvPicPr>
        <p:blipFill>
          <a:blip r:embed="rId3">
            <a:grayscl/>
            <a:extLst>
              <a:ext uri="{BEBA8EAE-BF5A-486C-A8C5-ECC9F3942E4B}">
                <a14:imgProps xmlns:a14="http://schemas.microsoft.com/office/drawing/2010/main">
                  <a14:imgLayer r:embed="rId4">
                    <a14:imgEffect>
                      <a14:colorTemperature colorTemp="11200"/>
                    </a14:imgEffect>
                    <a14:imgEffect>
                      <a14:saturation sat="400000"/>
                    </a14:imgEffect>
                    <a14:imgEffect>
                      <a14:brightnessContrast bright="12000"/>
                    </a14:imgEffect>
                  </a14:imgLayer>
                </a14:imgProps>
              </a:ext>
            </a:extLst>
          </a:blip>
          <a:srcRect/>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74"/>
        <p:cNvGrpSpPr/>
        <p:nvPr/>
      </p:nvGrpSpPr>
      <p:grpSpPr>
        <a:xfrm>
          <a:off x="0" y="0"/>
          <a:ext cx="0" cy="0"/>
          <a:chOff x="0" y="0"/>
          <a:chExt cx="0" cy="0"/>
        </a:xfrm>
      </p:grpSpPr>
      <p:sp>
        <p:nvSpPr>
          <p:cNvPr id="175" name="Google Shape;175;g22b0f133a27_0_122"/>
          <p:cNvSpPr txBox="1">
            <a:spLocks noGrp="1"/>
          </p:cNvSpPr>
          <p:nvPr>
            <p:ph type="title"/>
          </p:nvPr>
        </p:nvSpPr>
        <p:spPr>
          <a:xfrm>
            <a:off x="311700" y="257177"/>
            <a:ext cx="8520600" cy="613680"/>
          </a:xfrm>
          <a:prstGeom prst="rect">
            <a:avLst/>
          </a:prstGeom>
          <a:noFill/>
          <a:ln>
            <a:noFill/>
          </a:ln>
        </p:spPr>
        <p:txBody>
          <a:bodyPr spcFirstLastPara="1" wrap="square" lIns="91425" tIns="91425" rIns="91425" bIns="91425" anchor="t" anchorCtr="0">
            <a:noAutofit/>
          </a:bodyPr>
          <a:lstStyle/>
          <a:p>
            <a:pPr>
              <a:defRPr sz="1400" b="0" i="0" u="none" strike="noStrike" kern="1200" spc="0" baseline="0">
                <a:solidFill>
                  <a:srgbClr val="FFFFFF">
                    <a:lumMod val="65000"/>
                    <a:lumOff val="35000"/>
                  </a:srgbClr>
                </a:solidFill>
                <a:latin typeface="+mn-lt"/>
                <a:ea typeface="+mn-ea"/>
                <a:cs typeface="+mn-cs"/>
              </a:defRPr>
            </a:pPr>
            <a:r>
              <a:rPr lang="en-US" sz="2800" dirty="0">
                <a:solidFill>
                  <a:schemeClr val="tx1"/>
                </a:solidFill>
                <a:latin typeface="Oswald" panose="00000500000000000000" pitchFamily="2" charset="0"/>
              </a:rPr>
              <a:t>Dashboard</a:t>
            </a:r>
            <a:endParaRPr sz="2800" dirty="0">
              <a:solidFill>
                <a:schemeClr val="tx1"/>
              </a:solidFill>
              <a:latin typeface="Oswald" panose="00000500000000000000" pitchFamily="2" charset="0"/>
            </a:endParaRPr>
          </a:p>
        </p:txBody>
      </p:sp>
      <p:graphicFrame>
        <p:nvGraphicFramePr>
          <p:cNvPr id="3" name="Chart 2">
            <a:extLst>
              <a:ext uri="{FF2B5EF4-FFF2-40B4-BE49-F238E27FC236}">
                <a16:creationId xmlns:a16="http://schemas.microsoft.com/office/drawing/2014/main" id="{72D798EA-EB65-2DBF-C767-56DAD43B58C4}"/>
              </a:ext>
            </a:extLst>
          </p:cNvPr>
          <p:cNvGraphicFramePr>
            <a:graphicFrameLocks/>
          </p:cNvGraphicFramePr>
          <p:nvPr>
            <p:extLst>
              <p:ext uri="{D42A27DB-BD31-4B8C-83A1-F6EECF244321}">
                <p14:modId xmlns:p14="http://schemas.microsoft.com/office/powerpoint/2010/main" val="3646053309"/>
              </p:ext>
            </p:extLst>
          </p:nvPr>
        </p:nvGraphicFramePr>
        <p:xfrm>
          <a:off x="575242" y="1017724"/>
          <a:ext cx="8020954" cy="3868598"/>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a:extLst>
              <a:ext uri="{FF2B5EF4-FFF2-40B4-BE49-F238E27FC236}">
                <a16:creationId xmlns:a16="http://schemas.microsoft.com/office/drawing/2014/main" id="{BA025FDB-9473-8989-88ED-0A64618896BF}"/>
              </a:ext>
            </a:extLst>
          </p:cNvPr>
          <p:cNvPicPr>
            <a:picLocks noChangeAspect="1"/>
          </p:cNvPicPr>
          <p:nvPr/>
        </p:nvPicPr>
        <p:blipFill rotWithShape="1">
          <a:blip r:embed="rId4"/>
          <a:srcRect l="9206" t="19111" r="22774" b="13228"/>
          <a:stretch/>
        </p:blipFill>
        <p:spPr>
          <a:xfrm>
            <a:off x="575242" y="1017725"/>
            <a:ext cx="7993516" cy="3868598"/>
          </a:xfrm>
          <a:prstGeom prst="rect">
            <a:avLst/>
          </a:prstGeom>
        </p:spPr>
      </p:pic>
    </p:spTree>
    <p:extLst>
      <p:ext uri="{BB962C8B-B14F-4D97-AF65-F5344CB8AC3E}">
        <p14:creationId xmlns:p14="http://schemas.microsoft.com/office/powerpoint/2010/main" val="7648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74"/>
        <p:cNvGrpSpPr/>
        <p:nvPr/>
      </p:nvGrpSpPr>
      <p:grpSpPr>
        <a:xfrm>
          <a:off x="0" y="0"/>
          <a:ext cx="0" cy="0"/>
          <a:chOff x="0" y="0"/>
          <a:chExt cx="0" cy="0"/>
        </a:xfrm>
      </p:grpSpPr>
      <p:sp>
        <p:nvSpPr>
          <p:cNvPr id="175" name="Google Shape;175;g22b0f133a27_0_122"/>
          <p:cNvSpPr txBox="1">
            <a:spLocks noGrp="1"/>
          </p:cNvSpPr>
          <p:nvPr>
            <p:ph type="title"/>
          </p:nvPr>
        </p:nvSpPr>
        <p:spPr>
          <a:xfrm>
            <a:off x="311700" y="257177"/>
            <a:ext cx="8520600" cy="613680"/>
          </a:xfrm>
          <a:prstGeom prst="rect">
            <a:avLst/>
          </a:prstGeom>
          <a:noFill/>
          <a:ln>
            <a:noFill/>
          </a:ln>
        </p:spPr>
        <p:txBody>
          <a:bodyPr spcFirstLastPara="1" wrap="square" lIns="91425" tIns="91425" rIns="91425" bIns="91425" anchor="t" anchorCtr="0">
            <a:noAutofit/>
          </a:bodyPr>
          <a:lstStyle/>
          <a:p>
            <a:pPr>
              <a:defRPr sz="1400" b="0" i="0" u="none" strike="noStrike" kern="1200" spc="0" baseline="0">
                <a:solidFill>
                  <a:srgbClr val="FFFFFF">
                    <a:lumMod val="65000"/>
                    <a:lumOff val="35000"/>
                  </a:srgbClr>
                </a:solidFill>
                <a:latin typeface="+mn-lt"/>
                <a:ea typeface="+mn-ea"/>
                <a:cs typeface="+mn-cs"/>
              </a:defRPr>
            </a:pPr>
            <a:r>
              <a:rPr lang="en-US" sz="2800" dirty="0">
                <a:solidFill>
                  <a:schemeClr val="tx1"/>
                </a:solidFill>
                <a:latin typeface="Oswald" panose="00000500000000000000" pitchFamily="2" charset="0"/>
              </a:rPr>
              <a:t>Detail report</a:t>
            </a:r>
            <a:endParaRPr sz="2800" dirty="0">
              <a:solidFill>
                <a:schemeClr val="tx1"/>
              </a:solidFill>
              <a:latin typeface="Oswald" panose="00000500000000000000" pitchFamily="2" charset="0"/>
            </a:endParaRPr>
          </a:p>
        </p:txBody>
      </p:sp>
      <p:graphicFrame>
        <p:nvGraphicFramePr>
          <p:cNvPr id="3" name="Chart 2">
            <a:extLst>
              <a:ext uri="{FF2B5EF4-FFF2-40B4-BE49-F238E27FC236}">
                <a16:creationId xmlns:a16="http://schemas.microsoft.com/office/drawing/2014/main" id="{72D798EA-EB65-2DBF-C767-56DAD43B58C4}"/>
              </a:ext>
            </a:extLst>
          </p:cNvPr>
          <p:cNvGraphicFramePr>
            <a:graphicFrameLocks/>
          </p:cNvGraphicFramePr>
          <p:nvPr/>
        </p:nvGraphicFramePr>
        <p:xfrm>
          <a:off x="575242" y="1017724"/>
          <a:ext cx="8020954" cy="3868598"/>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a:extLst>
              <a:ext uri="{FF2B5EF4-FFF2-40B4-BE49-F238E27FC236}">
                <a16:creationId xmlns:a16="http://schemas.microsoft.com/office/drawing/2014/main" id="{BA025FDB-9473-8989-88ED-0A64618896BF}"/>
              </a:ext>
            </a:extLst>
          </p:cNvPr>
          <p:cNvPicPr>
            <a:picLocks noChangeAspect="1"/>
          </p:cNvPicPr>
          <p:nvPr/>
        </p:nvPicPr>
        <p:blipFill rotWithShape="1">
          <a:blip r:embed="rId4"/>
          <a:srcRect l="10131" t="24947" r="22807" b="13290"/>
          <a:stretch/>
        </p:blipFill>
        <p:spPr>
          <a:xfrm>
            <a:off x="631370" y="1039760"/>
            <a:ext cx="7937387" cy="3846562"/>
          </a:xfrm>
          <a:prstGeom prst="rect">
            <a:avLst/>
          </a:prstGeom>
        </p:spPr>
      </p:pic>
    </p:spTree>
    <p:extLst>
      <p:ext uri="{BB962C8B-B14F-4D97-AF65-F5344CB8AC3E}">
        <p14:creationId xmlns:p14="http://schemas.microsoft.com/office/powerpoint/2010/main" val="365435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54"/>
        <p:cNvGrpSpPr/>
        <p:nvPr/>
      </p:nvGrpSpPr>
      <p:grpSpPr>
        <a:xfrm>
          <a:off x="0" y="0"/>
          <a:ext cx="0" cy="0"/>
          <a:chOff x="0" y="0"/>
          <a:chExt cx="0" cy="0"/>
        </a:xfrm>
      </p:grpSpPr>
      <p:sp>
        <p:nvSpPr>
          <p:cNvPr id="155" name="Google Shape;155;g22b0f133a27_0_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sz="2800" i="0" dirty="0">
                <a:solidFill>
                  <a:schemeClr val="tx1"/>
                </a:solidFill>
                <a:effectLst/>
                <a:latin typeface="Oswald" panose="00000500000000000000" pitchFamily="2" charset="0"/>
              </a:rPr>
              <a:t>Store Analysis</a:t>
            </a:r>
            <a:endParaRPr sz="2800" dirty="0">
              <a:solidFill>
                <a:schemeClr val="tx1"/>
              </a:solidFill>
              <a:latin typeface="Oswald" panose="00000500000000000000" pitchFamily="2" charset="0"/>
            </a:endParaRPr>
          </a:p>
        </p:txBody>
      </p:sp>
      <p:sp>
        <p:nvSpPr>
          <p:cNvPr id="159" name="Google Shape;159;g22b0f133a27_0_65"/>
          <p:cNvSpPr txBox="1">
            <a:spLocks noGrp="1"/>
          </p:cNvSpPr>
          <p:nvPr>
            <p:ph type="body" idx="4294967295"/>
          </p:nvPr>
        </p:nvSpPr>
        <p:spPr>
          <a:xfrm>
            <a:off x="677964" y="1832656"/>
            <a:ext cx="7825581"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400" b="0" i="0" dirty="0">
                <a:solidFill>
                  <a:srgbClr val="FFFFFF"/>
                </a:solidFill>
                <a:effectLst/>
                <a:latin typeface="Oswald" panose="00000500000000000000" pitchFamily="2" charset="0"/>
              </a:rPr>
              <a:t>According to the data, </a:t>
            </a:r>
            <a:r>
              <a:rPr lang="en-US" sz="1400" b="0" i="0" dirty="0" err="1">
                <a:solidFill>
                  <a:srgbClr val="FFFFFF"/>
                </a:solidFill>
                <a:effectLst/>
                <a:latin typeface="Oswald" panose="00000500000000000000" pitchFamily="2" charset="0"/>
              </a:rPr>
              <a:t>Olist</a:t>
            </a:r>
            <a:r>
              <a:rPr lang="en-US" sz="1400" b="0" i="0" dirty="0">
                <a:solidFill>
                  <a:srgbClr val="FFFFFF"/>
                </a:solidFill>
                <a:effectLst/>
                <a:latin typeface="Oswald" panose="00000500000000000000" pitchFamily="2" charset="0"/>
              </a:rPr>
              <a:t> E-commerce has about 99,440 orders. With about 89,940 orders being delivered, the company has a 90% delivery success rate. Their average product rating is 4.09 stars, with product categories going as high as 4.67 stars and as low as 2.5 stars. 1 Star reviews are on third place in the review score distribution ranking which likely indicates that there could be problems with product quality in some product categories. Delivery performance could also influence review scores and success rate could certainly be improved.</a:t>
            </a:r>
            <a:endParaRPr lang="en-US" sz="1400" dirty="0">
              <a:solidFill>
                <a:schemeClr val="tx1"/>
              </a:solidFill>
              <a:latin typeface="Oswald" panose="00000500000000000000" pitchFamily="2" charset="0"/>
            </a:endParaRPr>
          </a:p>
        </p:txBody>
      </p:sp>
      <p:grpSp>
        <p:nvGrpSpPr>
          <p:cNvPr id="161" name="Google Shape;161;g22b0f133a27_0_65"/>
          <p:cNvGrpSpPr/>
          <p:nvPr/>
        </p:nvGrpSpPr>
        <p:grpSpPr>
          <a:xfrm>
            <a:off x="575242" y="1270000"/>
            <a:ext cx="8031035" cy="3451275"/>
            <a:chOff x="431925" y="1304875"/>
            <a:chExt cx="2628903" cy="3416400"/>
          </a:xfrm>
        </p:grpSpPr>
        <p:sp>
          <p:nvSpPr>
            <p:cNvPr id="162" name="Google Shape;162;g22b0f133a27_0_6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dirty="0">
                  <a:solidFill>
                    <a:schemeClr val="bg1"/>
                  </a:solidFill>
                  <a:latin typeface="Oswald" panose="00000500000000000000" pitchFamily="2" charset="0"/>
                  <a:ea typeface="Average"/>
                  <a:cs typeface="Average"/>
                  <a:sym typeface="Average"/>
                </a:rPr>
                <a:t>Insights</a:t>
              </a:r>
              <a:endParaRPr sz="1800" i="0" u="none" strike="noStrike" cap="none" dirty="0">
                <a:solidFill>
                  <a:schemeClr val="bg1"/>
                </a:solidFill>
                <a:latin typeface="Oswald" panose="00000500000000000000" pitchFamily="2" charset="0"/>
                <a:ea typeface="Average"/>
                <a:cs typeface="Average"/>
                <a:sym typeface="Average"/>
              </a:endParaRPr>
            </a:p>
          </p:txBody>
        </p:sp>
        <p:sp>
          <p:nvSpPr>
            <p:cNvPr id="163" name="Google Shape;163;g22b0f133a27_0_65"/>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76894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54"/>
        <p:cNvGrpSpPr/>
        <p:nvPr/>
      </p:nvGrpSpPr>
      <p:grpSpPr>
        <a:xfrm>
          <a:off x="0" y="0"/>
          <a:ext cx="0" cy="0"/>
          <a:chOff x="0" y="0"/>
          <a:chExt cx="0" cy="0"/>
        </a:xfrm>
      </p:grpSpPr>
      <p:sp>
        <p:nvSpPr>
          <p:cNvPr id="155" name="Google Shape;155;g22b0f133a27_0_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sz="2800" i="0" dirty="0">
                <a:solidFill>
                  <a:schemeClr val="tx1"/>
                </a:solidFill>
                <a:effectLst/>
                <a:latin typeface="Oswald" panose="00000500000000000000" pitchFamily="2" charset="0"/>
              </a:rPr>
              <a:t>Store Analysis</a:t>
            </a:r>
            <a:endParaRPr sz="2800" dirty="0">
              <a:solidFill>
                <a:schemeClr val="tx1"/>
              </a:solidFill>
              <a:latin typeface="Oswald" panose="00000500000000000000" pitchFamily="2" charset="0"/>
            </a:endParaRPr>
          </a:p>
        </p:txBody>
      </p:sp>
      <p:sp>
        <p:nvSpPr>
          <p:cNvPr id="159" name="Google Shape;159;g22b0f133a27_0_65"/>
          <p:cNvSpPr txBox="1">
            <a:spLocks noGrp="1"/>
          </p:cNvSpPr>
          <p:nvPr>
            <p:ph type="body" idx="4294967295"/>
          </p:nvPr>
        </p:nvSpPr>
        <p:spPr>
          <a:xfrm>
            <a:off x="682625" y="1850300"/>
            <a:ext cx="7825581" cy="2794800"/>
          </a:xfrm>
          <a:prstGeom prst="rect">
            <a:avLst/>
          </a:prstGeom>
          <a:noFill/>
          <a:ln>
            <a:noFill/>
          </a:ln>
        </p:spPr>
        <p:txBody>
          <a:bodyPr spcFirstLastPara="1" wrap="square" lIns="91425" tIns="91425" rIns="91425" bIns="91425" anchor="t" anchorCtr="0">
            <a:noAutofit/>
          </a:bodyPr>
          <a:lstStyle/>
          <a:p>
            <a:pPr algn="l"/>
            <a:r>
              <a:rPr lang="en-US" sz="1400" b="0" i="0" dirty="0">
                <a:solidFill>
                  <a:srgbClr val="FFFFFF"/>
                </a:solidFill>
                <a:effectLst/>
                <a:latin typeface="Oswald" panose="00000500000000000000" pitchFamily="2" charset="0"/>
              </a:rPr>
              <a:t>Regularly monitor and analyze customer reviews to gain insights in product quality and identify areas for improvement. Dashboards can be used to identify patterns in customer reviews. This will provide a data-driven approach to enhance customer experience.</a:t>
            </a:r>
            <a:endParaRPr lang="en-US" sz="1400" b="0" i="0" dirty="0">
              <a:solidFill>
                <a:srgbClr val="F29471"/>
              </a:solidFill>
              <a:effectLst/>
              <a:latin typeface="Oswald" panose="00000500000000000000" pitchFamily="2" charset="0"/>
            </a:endParaRPr>
          </a:p>
          <a:p>
            <a:pPr algn="l"/>
            <a:r>
              <a:rPr lang="en-US" sz="1400" b="0" i="0" dirty="0">
                <a:solidFill>
                  <a:srgbClr val="FFFFFF"/>
                </a:solidFill>
                <a:effectLst/>
                <a:latin typeface="Oswald" panose="00000500000000000000" pitchFamily="2" charset="0"/>
              </a:rPr>
              <a:t>Investigate delivery delays and undelivered orders. Analyzing geographic locations could bring insights about certain challenges with demographics, accessibility, and possible route optimization. Tracking fleet performance with the use of telematics can help identify issues before they become a problem.</a:t>
            </a:r>
            <a:endParaRPr lang="en-US" sz="1400" b="0" i="0" dirty="0">
              <a:solidFill>
                <a:srgbClr val="F29471"/>
              </a:solidFill>
              <a:effectLst/>
              <a:latin typeface="Oswald" panose="00000500000000000000" pitchFamily="2" charset="0"/>
            </a:endParaRPr>
          </a:p>
          <a:p>
            <a:pPr algn="l"/>
            <a:r>
              <a:rPr lang="en-US" sz="1400" b="0" i="0" dirty="0">
                <a:solidFill>
                  <a:srgbClr val="FFFFFF"/>
                </a:solidFill>
                <a:effectLst/>
                <a:latin typeface="Oswald" panose="00000500000000000000" pitchFamily="2" charset="0"/>
              </a:rPr>
              <a:t>Providing a proper shipment tracking system aids in having clear and concise communication between customers, sellers and couriers. Regular updates can set proper expectations among customers and specific delivery instructions of customers can be properly accommodated. By establishing trust and communication, both parties can work together to resolve any issues that may arise.</a:t>
            </a:r>
            <a:endParaRPr lang="en-US" sz="1400" b="0" i="0" dirty="0">
              <a:solidFill>
                <a:srgbClr val="F29471"/>
              </a:solidFill>
              <a:effectLst/>
              <a:latin typeface="Oswald" panose="00000500000000000000" pitchFamily="2" charset="0"/>
            </a:endParaRPr>
          </a:p>
          <a:p>
            <a:pPr marL="0" lvl="0" indent="0" algn="l" rtl="0">
              <a:lnSpc>
                <a:spcPct val="115000"/>
              </a:lnSpc>
              <a:spcBef>
                <a:spcPts val="0"/>
              </a:spcBef>
              <a:spcAft>
                <a:spcPts val="0"/>
              </a:spcAft>
              <a:buSzPts val="1800"/>
              <a:buNone/>
            </a:pPr>
            <a:endParaRPr lang="en-US" sz="1400" dirty="0">
              <a:solidFill>
                <a:schemeClr val="tx1"/>
              </a:solidFill>
              <a:latin typeface="Oswald" panose="00000500000000000000" pitchFamily="2" charset="0"/>
            </a:endParaRPr>
          </a:p>
        </p:txBody>
      </p:sp>
      <p:grpSp>
        <p:nvGrpSpPr>
          <p:cNvPr id="161" name="Google Shape;161;g22b0f133a27_0_65"/>
          <p:cNvGrpSpPr/>
          <p:nvPr/>
        </p:nvGrpSpPr>
        <p:grpSpPr>
          <a:xfrm>
            <a:off x="575242" y="1270000"/>
            <a:ext cx="8031035" cy="3451275"/>
            <a:chOff x="431925" y="1304875"/>
            <a:chExt cx="2628903" cy="3416400"/>
          </a:xfrm>
        </p:grpSpPr>
        <p:sp>
          <p:nvSpPr>
            <p:cNvPr id="162" name="Google Shape;162;g22b0f133a27_0_6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i="0" dirty="0">
                  <a:solidFill>
                    <a:schemeClr val="bg1"/>
                  </a:solidFill>
                  <a:effectLst/>
                  <a:latin typeface="Oswald" panose="00000500000000000000" pitchFamily="2" charset="0"/>
                </a:rPr>
                <a:t>Recommendations</a:t>
              </a:r>
              <a:endParaRPr sz="1800" i="0" u="none" strike="noStrike" cap="none" dirty="0">
                <a:solidFill>
                  <a:schemeClr val="bg1"/>
                </a:solidFill>
                <a:latin typeface="Oswald" panose="00000500000000000000" pitchFamily="2" charset="0"/>
                <a:ea typeface="Average"/>
                <a:cs typeface="Average"/>
                <a:sym typeface="Average"/>
              </a:endParaRPr>
            </a:p>
          </p:txBody>
        </p:sp>
        <p:sp>
          <p:nvSpPr>
            <p:cNvPr id="163" name="Google Shape;163;g22b0f133a27_0_65"/>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35602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54"/>
        <p:cNvGrpSpPr/>
        <p:nvPr/>
      </p:nvGrpSpPr>
      <p:grpSpPr>
        <a:xfrm>
          <a:off x="0" y="0"/>
          <a:ext cx="0" cy="0"/>
          <a:chOff x="0" y="0"/>
          <a:chExt cx="0" cy="0"/>
        </a:xfrm>
      </p:grpSpPr>
      <p:sp>
        <p:nvSpPr>
          <p:cNvPr id="155" name="Google Shape;155;g22b0f133a27_0_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sz="2800" i="0" dirty="0">
                <a:solidFill>
                  <a:schemeClr val="tx1"/>
                </a:solidFill>
                <a:effectLst/>
                <a:latin typeface="Oswald" panose="00000500000000000000" pitchFamily="2" charset="0"/>
              </a:rPr>
              <a:t>Store Analysis</a:t>
            </a:r>
            <a:endParaRPr sz="2800" dirty="0">
              <a:solidFill>
                <a:schemeClr val="tx1"/>
              </a:solidFill>
              <a:latin typeface="Oswald" panose="00000500000000000000" pitchFamily="2" charset="0"/>
            </a:endParaRPr>
          </a:p>
        </p:txBody>
      </p:sp>
      <p:sp>
        <p:nvSpPr>
          <p:cNvPr id="159" name="Google Shape;159;g22b0f133a27_0_65"/>
          <p:cNvSpPr txBox="1">
            <a:spLocks noGrp="1"/>
          </p:cNvSpPr>
          <p:nvPr>
            <p:ph type="body" idx="4294967295"/>
          </p:nvPr>
        </p:nvSpPr>
        <p:spPr>
          <a:xfrm>
            <a:off x="682625" y="1850300"/>
            <a:ext cx="7825581" cy="2794800"/>
          </a:xfrm>
          <a:prstGeom prst="rect">
            <a:avLst/>
          </a:prstGeom>
          <a:noFill/>
          <a:ln>
            <a:noFill/>
          </a:ln>
        </p:spPr>
        <p:txBody>
          <a:bodyPr spcFirstLastPara="1" wrap="square" lIns="91425" tIns="91425" rIns="91425" bIns="91425" anchor="t" anchorCtr="0">
            <a:noAutofit/>
          </a:bodyPr>
          <a:lstStyle/>
          <a:p>
            <a:pPr marL="114300" indent="0" algn="l">
              <a:buNone/>
            </a:pPr>
            <a:r>
              <a:rPr lang="en-US" sz="1400" b="0" i="0" dirty="0">
                <a:solidFill>
                  <a:srgbClr val="FFFFFF"/>
                </a:solidFill>
                <a:effectLst/>
                <a:latin typeface="Oswald" panose="00000500000000000000" pitchFamily="2" charset="0"/>
              </a:rPr>
              <a:t>Overall, regular monitoring of customer reviews, real-time tracking of fleet performance, together with proper shipment tracking and communication system can improve </a:t>
            </a:r>
            <a:r>
              <a:rPr lang="en-US" sz="1400" b="0" i="0" dirty="0" err="1">
                <a:solidFill>
                  <a:srgbClr val="FFFFFF"/>
                </a:solidFill>
                <a:effectLst/>
                <a:latin typeface="Oswald" panose="00000500000000000000" pitchFamily="2" charset="0"/>
              </a:rPr>
              <a:t>Olist's</a:t>
            </a:r>
            <a:r>
              <a:rPr lang="en-US" sz="1400" b="0" i="0" dirty="0">
                <a:solidFill>
                  <a:srgbClr val="FFFFFF"/>
                </a:solidFill>
                <a:effectLst/>
                <a:latin typeface="Oswald" panose="00000500000000000000" pitchFamily="2" charset="0"/>
              </a:rPr>
              <a:t> delivery and supply chain performance and ensure customers are highly satisfied with the service.</a:t>
            </a:r>
            <a:endParaRPr lang="en-US" sz="1400" dirty="0">
              <a:solidFill>
                <a:schemeClr val="tx1"/>
              </a:solidFill>
              <a:latin typeface="Oswald" panose="00000500000000000000" pitchFamily="2" charset="0"/>
            </a:endParaRPr>
          </a:p>
        </p:txBody>
      </p:sp>
      <p:grpSp>
        <p:nvGrpSpPr>
          <p:cNvPr id="161" name="Google Shape;161;g22b0f133a27_0_65"/>
          <p:cNvGrpSpPr/>
          <p:nvPr/>
        </p:nvGrpSpPr>
        <p:grpSpPr>
          <a:xfrm>
            <a:off x="575242" y="1270000"/>
            <a:ext cx="8031035" cy="3451275"/>
            <a:chOff x="431925" y="1304875"/>
            <a:chExt cx="2628903" cy="3416400"/>
          </a:xfrm>
        </p:grpSpPr>
        <p:sp>
          <p:nvSpPr>
            <p:cNvPr id="162" name="Google Shape;162;g22b0f133a27_0_6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i="0" dirty="0">
                  <a:solidFill>
                    <a:schemeClr val="bg1"/>
                  </a:solidFill>
                  <a:effectLst/>
                  <a:latin typeface="Oswald" panose="00000500000000000000" pitchFamily="2" charset="0"/>
                </a:rPr>
                <a:t>Summary</a:t>
              </a:r>
              <a:endParaRPr sz="1800" i="0" u="none" strike="noStrike" cap="none" dirty="0">
                <a:solidFill>
                  <a:schemeClr val="bg1"/>
                </a:solidFill>
                <a:latin typeface="Oswald" panose="00000500000000000000" pitchFamily="2" charset="0"/>
                <a:ea typeface="Average"/>
                <a:cs typeface="Average"/>
                <a:sym typeface="Average"/>
              </a:endParaRPr>
            </a:p>
          </p:txBody>
        </p:sp>
        <p:sp>
          <p:nvSpPr>
            <p:cNvPr id="163" name="Google Shape;163;g22b0f133a27_0_65"/>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42032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54"/>
        <p:cNvGrpSpPr/>
        <p:nvPr/>
      </p:nvGrpSpPr>
      <p:grpSpPr>
        <a:xfrm>
          <a:off x="0" y="0"/>
          <a:ext cx="0" cy="0"/>
          <a:chOff x="0" y="0"/>
          <a:chExt cx="0" cy="0"/>
        </a:xfrm>
      </p:grpSpPr>
      <p:sp>
        <p:nvSpPr>
          <p:cNvPr id="155" name="Google Shape;155;g22b0f133a27_0_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solidFill>
                  <a:schemeClr val="tx1"/>
                </a:solidFill>
              </a:rPr>
              <a:t>Conclusion</a:t>
            </a:r>
            <a:endParaRPr dirty="0">
              <a:solidFill>
                <a:schemeClr val="tx1"/>
              </a:solidFill>
            </a:endParaRPr>
          </a:p>
        </p:txBody>
      </p:sp>
      <p:sp>
        <p:nvSpPr>
          <p:cNvPr id="159" name="Google Shape;159;g22b0f133a27_0_65"/>
          <p:cNvSpPr txBox="1">
            <a:spLocks noGrp="1"/>
          </p:cNvSpPr>
          <p:nvPr>
            <p:ph type="body" idx="4294967295"/>
          </p:nvPr>
        </p:nvSpPr>
        <p:spPr>
          <a:xfrm>
            <a:off x="682625" y="1850300"/>
            <a:ext cx="7825581"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400" b="0" i="0" dirty="0">
                <a:solidFill>
                  <a:schemeClr val="tx1"/>
                </a:solidFill>
                <a:effectLst/>
                <a:latin typeface="Oswald" panose="00000500000000000000" pitchFamily="2" charset="0"/>
              </a:rPr>
              <a:t>The </a:t>
            </a:r>
            <a:r>
              <a:rPr lang="en-US" sz="1400" b="0" i="0" dirty="0" err="1">
                <a:solidFill>
                  <a:schemeClr val="tx1"/>
                </a:solidFill>
                <a:effectLst/>
                <a:latin typeface="Oswald" panose="00000500000000000000" pitchFamily="2" charset="0"/>
              </a:rPr>
              <a:t>Olist</a:t>
            </a:r>
            <a:r>
              <a:rPr lang="en-US" sz="1400" b="0" i="0" dirty="0">
                <a:solidFill>
                  <a:schemeClr val="tx1"/>
                </a:solidFill>
                <a:effectLst/>
                <a:latin typeface="Oswald" panose="00000500000000000000" pitchFamily="2" charset="0"/>
              </a:rPr>
              <a:t> Store Analysis project provides valuable insights into customer behavior and payment statistics. The analysis of these KPIs helps </a:t>
            </a:r>
            <a:r>
              <a:rPr lang="en-US" sz="1400" b="0" i="0" dirty="0" err="1">
                <a:solidFill>
                  <a:schemeClr val="tx1"/>
                </a:solidFill>
                <a:effectLst/>
                <a:latin typeface="Oswald" panose="00000500000000000000" pitchFamily="2" charset="0"/>
              </a:rPr>
              <a:t>Olist</a:t>
            </a:r>
            <a:r>
              <a:rPr lang="en-US" sz="1400" b="0" i="0" dirty="0">
                <a:solidFill>
                  <a:schemeClr val="tx1"/>
                </a:solidFill>
                <a:effectLst/>
                <a:latin typeface="Oswald" panose="00000500000000000000" pitchFamily="2" charset="0"/>
              </a:rPr>
              <a:t> in identifying areas of improvement and creating targeted marketing campaigns. As a data analyst, I have used Excel and Power BI to clean and manipulate the dataset and create meaningful visualizations. This project serves as a great example of how data analysis can help businesses make informed decisions.</a:t>
            </a:r>
            <a:endParaRPr lang="en-US" sz="1400" dirty="0">
              <a:solidFill>
                <a:schemeClr val="tx1"/>
              </a:solidFill>
              <a:latin typeface="Oswald" panose="00000500000000000000" pitchFamily="2" charset="0"/>
            </a:endParaRPr>
          </a:p>
        </p:txBody>
      </p:sp>
      <p:grpSp>
        <p:nvGrpSpPr>
          <p:cNvPr id="161" name="Google Shape;161;g22b0f133a27_0_65"/>
          <p:cNvGrpSpPr/>
          <p:nvPr/>
        </p:nvGrpSpPr>
        <p:grpSpPr>
          <a:xfrm>
            <a:off x="575242" y="1270000"/>
            <a:ext cx="8031035" cy="3451275"/>
            <a:chOff x="431925" y="1304875"/>
            <a:chExt cx="2628903" cy="3416400"/>
          </a:xfrm>
        </p:grpSpPr>
        <p:sp>
          <p:nvSpPr>
            <p:cNvPr id="162" name="Google Shape;162;g22b0f133a27_0_6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dirty="0" err="1">
                  <a:solidFill>
                    <a:schemeClr val="bg1"/>
                  </a:solidFill>
                  <a:latin typeface="Oswald" panose="00000500000000000000" pitchFamily="2" charset="0"/>
                  <a:ea typeface="Average"/>
                  <a:cs typeface="Average"/>
                  <a:sym typeface="Average"/>
                </a:rPr>
                <a:t>Olist</a:t>
              </a:r>
              <a:r>
                <a:rPr lang="en-IN" sz="1800" dirty="0">
                  <a:solidFill>
                    <a:schemeClr val="bg1"/>
                  </a:solidFill>
                  <a:latin typeface="Oswald" panose="00000500000000000000" pitchFamily="2" charset="0"/>
                  <a:ea typeface="Average"/>
                  <a:cs typeface="Average"/>
                  <a:sym typeface="Average"/>
                </a:rPr>
                <a:t> store analysis</a:t>
              </a:r>
              <a:endParaRPr sz="1800" i="0" u="none" strike="noStrike" cap="none" dirty="0">
                <a:solidFill>
                  <a:schemeClr val="bg1"/>
                </a:solidFill>
                <a:latin typeface="Oswald" panose="00000500000000000000" pitchFamily="2" charset="0"/>
                <a:ea typeface="Average"/>
                <a:cs typeface="Average"/>
                <a:sym typeface="Average"/>
              </a:endParaRPr>
            </a:p>
          </p:txBody>
        </p:sp>
        <p:sp>
          <p:nvSpPr>
            <p:cNvPr id="163" name="Google Shape;163;g22b0f133a27_0_65"/>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45142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244"/>
        <p:cNvGrpSpPr/>
        <p:nvPr/>
      </p:nvGrpSpPr>
      <p:grpSpPr>
        <a:xfrm>
          <a:off x="0" y="0"/>
          <a:ext cx="0" cy="0"/>
          <a:chOff x="0" y="0"/>
          <a:chExt cx="0" cy="0"/>
        </a:xfrm>
      </p:grpSpPr>
      <p:graphicFrame>
        <p:nvGraphicFramePr>
          <p:cNvPr id="245" name="Google Shape;245;g22b0f133a27_0_100"/>
          <p:cNvGraphicFramePr/>
          <p:nvPr>
            <p:extLst>
              <p:ext uri="{D42A27DB-BD31-4B8C-83A1-F6EECF244321}">
                <p14:modId xmlns:p14="http://schemas.microsoft.com/office/powerpoint/2010/main" val="76858717"/>
              </p:ext>
            </p:extLst>
          </p:nvPr>
        </p:nvGraphicFramePr>
        <p:xfrm>
          <a:off x="747486" y="1215612"/>
          <a:ext cx="7499077" cy="3300410"/>
        </p:xfrm>
        <a:graphic>
          <a:graphicData uri="http://schemas.openxmlformats.org/drawingml/2006/table">
            <a:tbl>
              <a:tblPr>
                <a:noFill/>
                <a:tableStyleId>{2D6D0DEB-650E-4E3B-8F26-CDCB86E957D4}</a:tableStyleId>
              </a:tblPr>
              <a:tblGrid>
                <a:gridCol w="855777">
                  <a:extLst>
                    <a:ext uri="{9D8B030D-6E8A-4147-A177-3AD203B41FA5}">
                      <a16:colId xmlns:a16="http://schemas.microsoft.com/office/drawing/2014/main" val="20000"/>
                    </a:ext>
                  </a:extLst>
                </a:gridCol>
                <a:gridCol w="1119150">
                  <a:extLst>
                    <a:ext uri="{9D8B030D-6E8A-4147-A177-3AD203B41FA5}">
                      <a16:colId xmlns:a16="http://schemas.microsoft.com/office/drawing/2014/main" val="20001"/>
                    </a:ext>
                  </a:extLst>
                </a:gridCol>
                <a:gridCol w="1119150">
                  <a:extLst>
                    <a:ext uri="{9D8B030D-6E8A-4147-A177-3AD203B41FA5}">
                      <a16:colId xmlns:a16="http://schemas.microsoft.com/office/drawing/2014/main" val="20002"/>
                    </a:ext>
                  </a:extLst>
                </a:gridCol>
                <a:gridCol w="1119150">
                  <a:extLst>
                    <a:ext uri="{9D8B030D-6E8A-4147-A177-3AD203B41FA5}">
                      <a16:colId xmlns:a16="http://schemas.microsoft.com/office/drawing/2014/main" val="20003"/>
                    </a:ext>
                  </a:extLst>
                </a:gridCol>
                <a:gridCol w="1119150">
                  <a:extLst>
                    <a:ext uri="{9D8B030D-6E8A-4147-A177-3AD203B41FA5}">
                      <a16:colId xmlns:a16="http://schemas.microsoft.com/office/drawing/2014/main" val="20004"/>
                    </a:ext>
                  </a:extLst>
                </a:gridCol>
                <a:gridCol w="1119150">
                  <a:extLst>
                    <a:ext uri="{9D8B030D-6E8A-4147-A177-3AD203B41FA5}">
                      <a16:colId xmlns:a16="http://schemas.microsoft.com/office/drawing/2014/main" val="20005"/>
                    </a:ext>
                  </a:extLst>
                </a:gridCol>
                <a:gridCol w="1047550">
                  <a:extLst>
                    <a:ext uri="{9D8B030D-6E8A-4147-A177-3AD203B41FA5}">
                      <a16:colId xmlns:a16="http://schemas.microsoft.com/office/drawing/2014/main" val="20006"/>
                    </a:ext>
                  </a:extLst>
                </a:gridCol>
              </a:tblGrid>
              <a:tr h="369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chemeClr val="bg1"/>
                          </a:solidFill>
                          <a:latin typeface="Oswald" panose="00000500000000000000" pitchFamily="2" charset="0"/>
                        </a:rPr>
                        <a:t>Mon</a:t>
                      </a:r>
                      <a:endParaRPr sz="1400" b="1" u="none" strike="noStrike" cap="none" dirty="0">
                        <a:solidFill>
                          <a:schemeClr val="bg1"/>
                        </a:solidFill>
                        <a:latin typeface="Oswald" panose="00000500000000000000" pitchFamily="2" charset="0"/>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chemeClr val="lt1"/>
                          </a:solidFill>
                          <a:latin typeface="Oswald" panose="00000500000000000000" pitchFamily="2" charset="0"/>
                        </a:rPr>
                        <a:t>Tue</a:t>
                      </a:r>
                      <a:endParaRPr sz="1400" b="1" u="none" strike="noStrike" cap="none" dirty="0">
                        <a:solidFill>
                          <a:schemeClr val="lt1"/>
                        </a:solidFill>
                        <a:latin typeface="Oswald" panose="00000500000000000000" pitchFamily="2" charset="0"/>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chemeClr val="lt1"/>
                          </a:solidFill>
                          <a:latin typeface="Oswald" panose="00000500000000000000" pitchFamily="2" charset="0"/>
                        </a:rPr>
                        <a:t>Wed</a:t>
                      </a:r>
                      <a:endParaRPr sz="1400" b="1" u="none" strike="noStrike" cap="none" dirty="0">
                        <a:solidFill>
                          <a:schemeClr val="lt1"/>
                        </a:solidFill>
                        <a:latin typeface="Oswald" panose="00000500000000000000" pitchFamily="2" charset="0"/>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chemeClr val="lt1"/>
                          </a:solidFill>
                          <a:latin typeface="Oswald" panose="00000500000000000000" pitchFamily="2" charset="0"/>
                        </a:rPr>
                        <a:t>Thu</a:t>
                      </a:r>
                      <a:endParaRPr sz="1400" b="1" u="none" strike="noStrike" cap="none" dirty="0">
                        <a:solidFill>
                          <a:schemeClr val="lt1"/>
                        </a:solidFill>
                        <a:latin typeface="Oswald" panose="00000500000000000000" pitchFamily="2" charset="0"/>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chemeClr val="lt1"/>
                          </a:solidFill>
                          <a:latin typeface="Oswald" panose="00000500000000000000" pitchFamily="2" charset="0"/>
                        </a:rPr>
                        <a:t>Fri</a:t>
                      </a:r>
                      <a:endParaRPr sz="1400" b="1" u="none" strike="noStrike" cap="none" dirty="0">
                        <a:solidFill>
                          <a:schemeClr val="lt1"/>
                        </a:solidFill>
                        <a:latin typeface="Oswald" panose="00000500000000000000" pitchFamily="2" charset="0"/>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27070"/>
                          </a:solidFill>
                          <a:latin typeface="Oswald" panose="00000500000000000000" pitchFamily="2" charset="0"/>
                        </a:rPr>
                        <a:t>Sat</a:t>
                      </a:r>
                      <a:endParaRPr sz="1400" b="1" u="none" strike="noStrike" cap="none" dirty="0">
                        <a:solidFill>
                          <a:srgbClr val="F27070"/>
                        </a:solidFill>
                        <a:latin typeface="Oswald" panose="00000500000000000000" pitchFamily="2" charset="0"/>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chemeClr val="lt1"/>
                          </a:solidFill>
                          <a:latin typeface="Oswald" panose="00000500000000000000" pitchFamily="2" charset="0"/>
                        </a:rPr>
                        <a:t>Sun</a:t>
                      </a:r>
                      <a:endParaRPr sz="1400" b="1" u="none" strike="noStrike" cap="none" dirty="0">
                        <a:solidFill>
                          <a:schemeClr val="lt1"/>
                        </a:solidFill>
                        <a:latin typeface="Oswald" panose="00000500000000000000" pitchFamily="2" charset="0"/>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29042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bl>
          </a:graphicData>
        </a:graphic>
      </p:graphicFrame>
      <p:sp>
        <p:nvSpPr>
          <p:cNvPr id="246" name="Google Shape;246;g22b0f133a27_0_10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Timeline</a:t>
            </a:r>
            <a:endParaRPr/>
          </a:p>
        </p:txBody>
      </p:sp>
      <p:sp>
        <p:nvSpPr>
          <p:cNvPr id="247" name="Google Shape;247;g22b0f133a27_0_100" descr="Timeline background shape"/>
          <p:cNvSpPr/>
          <p:nvPr/>
        </p:nvSpPr>
        <p:spPr>
          <a:xfrm>
            <a:off x="776750" y="1744400"/>
            <a:ext cx="2568600" cy="4575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g22b0f133a27_0_100"/>
          <p:cNvSpPr txBox="1">
            <a:spLocks noGrp="1"/>
          </p:cNvSpPr>
          <p:nvPr>
            <p:ph type="body" idx="4294967295"/>
          </p:nvPr>
        </p:nvSpPr>
        <p:spPr>
          <a:xfrm>
            <a:off x="776750" y="1744550"/>
            <a:ext cx="2357200" cy="45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chemeClr val="lt1"/>
                </a:solidFill>
                <a:latin typeface="Oswald" panose="00000500000000000000" pitchFamily="2" charset="0"/>
              </a:rPr>
              <a:t>P 246</a:t>
            </a:r>
            <a:endParaRPr dirty="0">
              <a:solidFill>
                <a:schemeClr val="lt1"/>
              </a:solidFill>
              <a:latin typeface="Oswald" panose="00000500000000000000" pitchFamily="2" charset="0"/>
            </a:endParaRPr>
          </a:p>
        </p:txBody>
      </p:sp>
      <p:sp>
        <p:nvSpPr>
          <p:cNvPr id="249" name="Google Shape;249;g22b0f133a27_0_100" descr="Timeline background shape"/>
          <p:cNvSpPr/>
          <p:nvPr/>
        </p:nvSpPr>
        <p:spPr>
          <a:xfrm>
            <a:off x="3556750" y="1744400"/>
            <a:ext cx="4143000" cy="4575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0" name="Google Shape;250;g22b0f133a27_0_100"/>
          <p:cNvSpPr txBox="1">
            <a:spLocks noGrp="1"/>
          </p:cNvSpPr>
          <p:nvPr>
            <p:ph type="body" idx="4294967295"/>
          </p:nvPr>
        </p:nvSpPr>
        <p:spPr>
          <a:xfrm>
            <a:off x="3632949" y="1736200"/>
            <a:ext cx="3614529" cy="45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chemeClr val="lt1"/>
                </a:solidFill>
                <a:latin typeface="Oswald" panose="00000500000000000000" pitchFamily="2" charset="0"/>
              </a:rPr>
              <a:t>Final Project Presentation</a:t>
            </a:r>
            <a:endParaRPr dirty="0">
              <a:solidFill>
                <a:schemeClr val="lt1"/>
              </a:solidFill>
              <a:latin typeface="Oswald" panose="00000500000000000000" pitchFamily="2" charset="0"/>
            </a:endParaRPr>
          </a:p>
        </p:txBody>
      </p:sp>
      <p:sp>
        <p:nvSpPr>
          <p:cNvPr id="251" name="Google Shape;251;g22b0f133a27_0_100"/>
          <p:cNvSpPr txBox="1">
            <a:spLocks noGrp="1"/>
          </p:cNvSpPr>
          <p:nvPr>
            <p:ph type="body" idx="4294967295"/>
          </p:nvPr>
        </p:nvSpPr>
        <p:spPr>
          <a:xfrm>
            <a:off x="2589450" y="2328350"/>
            <a:ext cx="2135400" cy="45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chemeClr val="tx1"/>
                </a:solidFill>
                <a:latin typeface="Oswald" panose="00000500000000000000" pitchFamily="2" charset="0"/>
              </a:rPr>
              <a:t>Excelr go-session</a:t>
            </a:r>
            <a:endParaRPr dirty="0">
              <a:solidFill>
                <a:schemeClr val="tx1"/>
              </a:solidFill>
              <a:latin typeface="Oswald" panose="00000500000000000000" pitchFamily="2" charset="0"/>
            </a:endParaRPr>
          </a:p>
        </p:txBody>
      </p:sp>
      <p:grpSp>
        <p:nvGrpSpPr>
          <p:cNvPr id="252" name="Google Shape;252;g22b0f133a27_0_100"/>
          <p:cNvGrpSpPr/>
          <p:nvPr/>
        </p:nvGrpSpPr>
        <p:grpSpPr>
          <a:xfrm>
            <a:off x="4496980" y="2920531"/>
            <a:ext cx="3202855" cy="457501"/>
            <a:chOff x="6448870" y="3733723"/>
            <a:chExt cx="2453355" cy="351302"/>
          </a:xfrm>
        </p:grpSpPr>
        <p:sp>
          <p:nvSpPr>
            <p:cNvPr id="253" name="Google Shape;253;g22b0f133a27_0_100"/>
            <p:cNvSpPr/>
            <p:nvPr/>
          </p:nvSpPr>
          <p:spPr>
            <a:xfrm>
              <a:off x="6448870" y="3733723"/>
              <a:ext cx="1768500" cy="351300"/>
            </a:xfrm>
            <a:prstGeom prst="homePlate">
              <a:avLst>
                <a:gd name="adj" fmla="val 50000"/>
              </a:avLst>
            </a:prstGeom>
            <a:solidFill>
              <a:srgbClr val="F2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4" name="Google Shape;254;g22b0f133a27_0_100"/>
            <p:cNvSpPr/>
            <p:nvPr/>
          </p:nvSpPr>
          <p:spPr>
            <a:xfrm>
              <a:off x="8098525" y="3733725"/>
              <a:ext cx="346500" cy="351300"/>
            </a:xfrm>
            <a:prstGeom prst="chevron">
              <a:avLst>
                <a:gd name="adj" fmla="val 50000"/>
              </a:avLst>
            </a:prstGeom>
            <a:solidFill>
              <a:srgbClr val="F2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5" name="Google Shape;255;g22b0f133a27_0_100"/>
            <p:cNvSpPr/>
            <p:nvPr/>
          </p:nvSpPr>
          <p:spPr>
            <a:xfrm>
              <a:off x="8327125" y="3733725"/>
              <a:ext cx="346500" cy="351300"/>
            </a:xfrm>
            <a:prstGeom prst="chevron">
              <a:avLst>
                <a:gd name="adj" fmla="val 50000"/>
              </a:avLst>
            </a:prstGeom>
            <a:solidFill>
              <a:srgbClr val="F2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6" name="Google Shape;256;g22b0f133a27_0_100"/>
            <p:cNvSpPr/>
            <p:nvPr/>
          </p:nvSpPr>
          <p:spPr>
            <a:xfrm>
              <a:off x="8555725" y="3733725"/>
              <a:ext cx="346500" cy="351300"/>
            </a:xfrm>
            <a:prstGeom prst="chevron">
              <a:avLst>
                <a:gd name="adj" fmla="val 50000"/>
              </a:avLst>
            </a:prstGeom>
            <a:solidFill>
              <a:srgbClr val="F27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57" name="Google Shape;257;g22b0f133a27_0_100"/>
          <p:cNvSpPr txBox="1">
            <a:spLocks noGrp="1"/>
          </p:cNvSpPr>
          <p:nvPr>
            <p:ph type="body" idx="4294967295"/>
          </p:nvPr>
        </p:nvSpPr>
        <p:spPr>
          <a:xfrm>
            <a:off x="4501825" y="2912300"/>
            <a:ext cx="2640000" cy="45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chemeClr val="lt1"/>
                </a:solidFill>
                <a:latin typeface="Oswald" panose="00000500000000000000" pitchFamily="2" charset="0"/>
              </a:rPr>
              <a:t>E-Commerce</a:t>
            </a:r>
            <a:endParaRPr dirty="0">
              <a:solidFill>
                <a:schemeClr val="lt1"/>
              </a:solidFill>
              <a:latin typeface="Oswald" panose="00000500000000000000" pitchFamily="2" charset="0"/>
            </a:endParaRPr>
          </a:p>
        </p:txBody>
      </p:sp>
      <p:sp>
        <p:nvSpPr>
          <p:cNvPr id="258" name="Google Shape;258;g22b0f133a27_0_100"/>
          <p:cNvSpPr txBox="1">
            <a:spLocks noGrp="1"/>
          </p:cNvSpPr>
          <p:nvPr>
            <p:ph type="body" idx="4294967295"/>
          </p:nvPr>
        </p:nvSpPr>
        <p:spPr>
          <a:xfrm>
            <a:off x="4497125" y="3369950"/>
            <a:ext cx="3432300" cy="1007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dirty="0">
                <a:solidFill>
                  <a:schemeClr val="tx1"/>
                </a:solidFill>
                <a:latin typeface="Oswald" panose="00000500000000000000" pitchFamily="2" charset="0"/>
              </a:rPr>
              <a:t>Olist Store Analysis</a:t>
            </a:r>
            <a:endParaRPr dirty="0">
              <a:solidFill>
                <a:schemeClr val="tx1"/>
              </a:solidFill>
              <a:latin typeface="Oswald" panose="00000500000000000000"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262"/>
        <p:cNvGrpSpPr/>
        <p:nvPr/>
      </p:nvGrpSpPr>
      <p:grpSpPr>
        <a:xfrm>
          <a:off x="0" y="0"/>
          <a:ext cx="0" cy="0"/>
          <a:chOff x="0" y="0"/>
          <a:chExt cx="0" cy="0"/>
        </a:xfrm>
      </p:grpSpPr>
      <p:sp>
        <p:nvSpPr>
          <p:cNvPr id="263" name="Google Shape;263;g22b0f133a27_0_117"/>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dirty="0">
                <a:solidFill>
                  <a:schemeClr val="tx1"/>
                </a:solidFill>
              </a:rPr>
              <a:t>Thank You !</a:t>
            </a:r>
            <a:endParaRPr dirty="0">
              <a:solidFill>
                <a:schemeClr val="tx1"/>
              </a:solidFill>
            </a:endParaRPr>
          </a:p>
        </p:txBody>
      </p:sp>
      <p:sp>
        <p:nvSpPr>
          <p:cNvPr id="264" name="Google Shape;264;g22b0f133a27_0_117"/>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dirty="0">
                <a:solidFill>
                  <a:schemeClr val="tx1"/>
                </a:solidFill>
              </a:rPr>
              <a:t>For Your Attention</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54"/>
        <p:cNvGrpSpPr/>
        <p:nvPr/>
      </p:nvGrpSpPr>
      <p:grpSpPr>
        <a:xfrm>
          <a:off x="0" y="0"/>
          <a:ext cx="0" cy="0"/>
          <a:chOff x="0" y="0"/>
          <a:chExt cx="0" cy="0"/>
        </a:xfrm>
      </p:grpSpPr>
      <p:sp>
        <p:nvSpPr>
          <p:cNvPr id="155" name="Google Shape;155;g22b0f133a27_0_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solidFill>
                  <a:schemeClr val="tx1"/>
                </a:solidFill>
              </a:rPr>
              <a:t>Overview</a:t>
            </a:r>
            <a:endParaRPr dirty="0">
              <a:solidFill>
                <a:schemeClr val="tx1"/>
              </a:solidFill>
            </a:endParaRPr>
          </a:p>
        </p:txBody>
      </p:sp>
      <p:sp>
        <p:nvSpPr>
          <p:cNvPr id="159" name="Google Shape;159;g22b0f133a27_0_65"/>
          <p:cNvSpPr txBox="1">
            <a:spLocks noGrp="1"/>
          </p:cNvSpPr>
          <p:nvPr>
            <p:ph type="body" idx="4294967295"/>
          </p:nvPr>
        </p:nvSpPr>
        <p:spPr>
          <a:xfrm>
            <a:off x="682625" y="1850300"/>
            <a:ext cx="7825581" cy="279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US" sz="1400" b="0" i="0" dirty="0">
                <a:solidFill>
                  <a:schemeClr val="tx1"/>
                </a:solidFill>
                <a:effectLst/>
                <a:latin typeface="Oswald" panose="00000500000000000000" pitchFamily="2" charset="0"/>
              </a:rPr>
              <a:t>The Olist Store Analysis project aims to analyze customer purchasing patterns and payment statistics on an E-commerce platform, Olist. This project covers several key performance indicators (KPIs) such as weekday vs weekend sales, payment statistics, delivery time, and customer behavior. The analysis is based on nine CSV files, which are cleaned and manipulated to extract valuable insights.</a:t>
            </a:r>
            <a:endParaRPr lang="en-US" sz="1400" dirty="0">
              <a:solidFill>
                <a:schemeClr val="tx1"/>
              </a:solidFill>
              <a:latin typeface="Oswald" panose="00000500000000000000" pitchFamily="2" charset="0"/>
            </a:endParaRPr>
          </a:p>
          <a:p>
            <a:pPr marL="0" lvl="0" indent="0" algn="l" rtl="0">
              <a:lnSpc>
                <a:spcPct val="115000"/>
              </a:lnSpc>
              <a:spcBef>
                <a:spcPts val="0"/>
              </a:spcBef>
              <a:spcAft>
                <a:spcPts val="0"/>
              </a:spcAft>
              <a:buSzPts val="1800"/>
              <a:buNone/>
            </a:pPr>
            <a:endParaRPr lang="en-US" sz="1400" dirty="0">
              <a:solidFill>
                <a:schemeClr val="tx1"/>
              </a:solidFill>
              <a:latin typeface="Oswald" panose="00000500000000000000" pitchFamily="2" charset="0"/>
            </a:endParaRPr>
          </a:p>
        </p:txBody>
      </p:sp>
      <p:grpSp>
        <p:nvGrpSpPr>
          <p:cNvPr id="161" name="Google Shape;161;g22b0f133a27_0_65"/>
          <p:cNvGrpSpPr/>
          <p:nvPr/>
        </p:nvGrpSpPr>
        <p:grpSpPr>
          <a:xfrm>
            <a:off x="575242" y="1270000"/>
            <a:ext cx="8031035" cy="3451275"/>
            <a:chOff x="431925" y="1304875"/>
            <a:chExt cx="2628903" cy="3416400"/>
          </a:xfrm>
        </p:grpSpPr>
        <p:sp>
          <p:nvSpPr>
            <p:cNvPr id="162" name="Google Shape;162;g22b0f133a27_0_6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i="0" u="none" strike="noStrike" cap="none" dirty="0" err="1">
                  <a:solidFill>
                    <a:schemeClr val="bg1"/>
                  </a:solidFill>
                  <a:latin typeface="Oswald" panose="00000500000000000000" pitchFamily="2" charset="0"/>
                  <a:ea typeface="Average"/>
                  <a:cs typeface="Average"/>
                  <a:sym typeface="Average"/>
                </a:rPr>
                <a:t>Olist</a:t>
              </a:r>
              <a:r>
                <a:rPr lang="en-IN" sz="1800" i="0" u="none" strike="noStrike" cap="none" dirty="0">
                  <a:solidFill>
                    <a:schemeClr val="bg1"/>
                  </a:solidFill>
                  <a:latin typeface="Oswald" panose="00000500000000000000" pitchFamily="2" charset="0"/>
                  <a:ea typeface="Average"/>
                  <a:cs typeface="Average"/>
                  <a:sym typeface="Average"/>
                </a:rPr>
                <a:t> store analysis</a:t>
              </a:r>
              <a:endParaRPr sz="1800" i="0" u="none" strike="noStrike" cap="none" dirty="0">
                <a:solidFill>
                  <a:schemeClr val="bg1"/>
                </a:solidFill>
                <a:latin typeface="Oswald" panose="00000500000000000000" pitchFamily="2" charset="0"/>
                <a:ea typeface="Average"/>
                <a:cs typeface="Average"/>
                <a:sym typeface="Average"/>
              </a:endParaRPr>
            </a:p>
          </p:txBody>
        </p:sp>
        <p:sp>
          <p:nvSpPr>
            <p:cNvPr id="163" name="Google Shape;163;g22b0f133a27_0_65"/>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97979"/>
        </a:solidFill>
        <a:effectLst/>
      </p:bgPr>
    </p:bg>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490250" y="2800075"/>
            <a:ext cx="8520600" cy="2125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sz="4200" dirty="0">
                <a:solidFill>
                  <a:schemeClr val="tx1"/>
                </a:solidFill>
              </a:rPr>
              <a:t>Objective: </a:t>
            </a:r>
            <a:r>
              <a:rPr lang="en-IN" sz="4000" dirty="0">
                <a:solidFill>
                  <a:schemeClr val="tx1"/>
                </a:solidFill>
              </a:rPr>
              <a:t>Store Analysis</a:t>
            </a:r>
            <a:endParaRPr sz="4000" dirty="0">
              <a:solidFill>
                <a:schemeClr val="tx1"/>
              </a:solidFill>
            </a:endParaRPr>
          </a:p>
        </p:txBody>
      </p:sp>
      <p:sp>
        <p:nvSpPr>
          <p:cNvPr id="149" name="Google Shape;149;p2"/>
          <p:cNvSpPr txBox="1">
            <a:spLocks noGrp="1"/>
          </p:cNvSpPr>
          <p:nvPr>
            <p:ph type="title"/>
          </p:nvPr>
        </p:nvSpPr>
        <p:spPr>
          <a:xfrm>
            <a:off x="560438" y="445025"/>
            <a:ext cx="8093311" cy="235505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sz="6600" b="1" dirty="0">
                <a:solidFill>
                  <a:schemeClr val="tx1"/>
                </a:solidFill>
              </a:rPr>
              <a:t>E–Commerce Analytics </a:t>
            </a:r>
            <a:endParaRPr sz="6600"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67"/>
        <p:cNvGrpSpPr/>
        <p:nvPr/>
      </p:nvGrpSpPr>
      <p:grpSpPr>
        <a:xfrm>
          <a:off x="0" y="0"/>
          <a:ext cx="0" cy="0"/>
          <a:chOff x="0" y="0"/>
          <a:chExt cx="0" cy="0"/>
        </a:xfrm>
      </p:grpSpPr>
      <p:sp>
        <p:nvSpPr>
          <p:cNvPr id="168" name="Google Shape;168;g22b0f133a27_0_44"/>
          <p:cNvSpPr txBox="1">
            <a:spLocks noGrp="1"/>
          </p:cNvSpPr>
          <p:nvPr>
            <p:ph type="title"/>
          </p:nvPr>
        </p:nvSpPr>
        <p:spPr>
          <a:xfrm>
            <a:off x="0" y="1714499"/>
            <a:ext cx="4572000" cy="1821657"/>
          </a:xfrm>
          <a:prstGeom prst="rect">
            <a:avLst/>
          </a:prstGeom>
          <a:noFill/>
          <a:ln>
            <a:noFill/>
          </a:ln>
        </p:spPr>
        <p:txBody>
          <a:bodyPr spcFirstLastPara="1" wrap="square" lIns="91425" tIns="91425" rIns="91425" bIns="91425" anchor="ctr" anchorCtr="0">
            <a:noAutofit/>
          </a:bodyPr>
          <a:lstStyle/>
          <a:p>
            <a:pPr>
              <a:lnSpc>
                <a:spcPct val="130000"/>
              </a:lnSpc>
              <a:spcBef>
                <a:spcPts val="2400"/>
              </a:spcBef>
              <a:spcAft>
                <a:spcPts val="900"/>
              </a:spcAft>
            </a:pPr>
            <a:r>
              <a:rPr lang="en-IN" sz="3600" b="1" dirty="0" err="1">
                <a:solidFill>
                  <a:schemeClr val="tx1"/>
                </a:solidFill>
                <a:latin typeface="Oswald" panose="00000500000000000000" pitchFamily="2" charset="0"/>
              </a:rPr>
              <a:t>Olist</a:t>
            </a:r>
            <a:r>
              <a:rPr lang="en-IN" sz="3600" b="1" dirty="0">
                <a:solidFill>
                  <a:schemeClr val="tx1"/>
                </a:solidFill>
                <a:latin typeface="Oswald" panose="00000500000000000000" pitchFamily="2" charset="0"/>
              </a:rPr>
              <a:t> store analysis</a:t>
            </a:r>
            <a:endParaRPr sz="3600" b="1" dirty="0">
              <a:solidFill>
                <a:schemeClr val="tx1"/>
              </a:solidFill>
            </a:endParaRPr>
          </a:p>
        </p:txBody>
      </p:sp>
      <p:sp>
        <p:nvSpPr>
          <p:cNvPr id="169" name="Google Shape;169;g22b0f133a27_0_44"/>
          <p:cNvSpPr txBox="1">
            <a:spLocks noGrp="1"/>
          </p:cNvSpPr>
          <p:nvPr>
            <p:ph type="body" idx="2"/>
          </p:nvPr>
        </p:nvSpPr>
        <p:spPr>
          <a:xfrm>
            <a:off x="4718100" y="936171"/>
            <a:ext cx="4091400" cy="350800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2400" dirty="0">
                <a:solidFill>
                  <a:schemeClr val="bg1"/>
                </a:solidFill>
                <a:latin typeface="Oswald" panose="00000500000000000000" pitchFamily="2" charset="0"/>
              </a:rPr>
              <a:t>The competition:</a:t>
            </a:r>
          </a:p>
          <a:p>
            <a:pPr marL="0" lvl="0" indent="0" algn="l" rtl="0">
              <a:lnSpc>
                <a:spcPct val="115000"/>
              </a:lnSpc>
              <a:spcBef>
                <a:spcPts val="0"/>
              </a:spcBef>
              <a:spcAft>
                <a:spcPts val="0"/>
              </a:spcAft>
              <a:buSzPts val="1800"/>
              <a:buNone/>
            </a:pPr>
            <a:endParaRPr lang="en-US" sz="2400" dirty="0">
              <a:solidFill>
                <a:schemeClr val="bg1"/>
              </a:solidFill>
              <a:latin typeface="Oswald" panose="00000500000000000000" pitchFamily="2" charset="0"/>
            </a:endParaRPr>
          </a:p>
          <a:p>
            <a:pPr marL="457200" lvl="0" indent="-304800" algn="l" rtl="0">
              <a:spcBef>
                <a:spcPts val="0"/>
              </a:spcBef>
              <a:spcAft>
                <a:spcPts val="0"/>
              </a:spcAft>
              <a:buClr>
                <a:srgbClr val="161616"/>
              </a:buClr>
              <a:buSzPts val="1200"/>
              <a:buFont typeface="Arial"/>
              <a:buChar char="●"/>
            </a:pPr>
            <a:r>
              <a:rPr lang="en-US" sz="1400" dirty="0">
                <a:solidFill>
                  <a:schemeClr val="bg1"/>
                </a:solidFill>
                <a:latin typeface="Oswald" panose="00000500000000000000" pitchFamily="2" charset="0"/>
              </a:rPr>
              <a:t>Weekdays and weekend payment statistics</a:t>
            </a:r>
            <a:endParaRPr lang="en-US" sz="1400" dirty="0">
              <a:solidFill>
                <a:schemeClr val="bg1"/>
              </a:solidFill>
              <a:highlight>
                <a:srgbClr val="FFFFFF"/>
              </a:highlight>
              <a:latin typeface="Oswald" panose="00000500000000000000" pitchFamily="2" charset="0"/>
              <a:ea typeface="Arial"/>
              <a:cs typeface="Arial"/>
              <a:sym typeface="Arial"/>
            </a:endParaRPr>
          </a:p>
          <a:p>
            <a:pPr indent="-304800">
              <a:buClr>
                <a:srgbClr val="161616"/>
              </a:buClr>
              <a:buSzPts val="1200"/>
              <a:buFont typeface="Arial"/>
              <a:buChar char="●"/>
            </a:pPr>
            <a:r>
              <a:rPr lang="en-US" sz="1400" dirty="0">
                <a:solidFill>
                  <a:schemeClr val="bg1"/>
                </a:solidFill>
                <a:latin typeface="Oswald" panose="00000500000000000000" pitchFamily="2" charset="0"/>
              </a:rPr>
              <a:t>Payment</a:t>
            </a:r>
            <a:r>
              <a:rPr lang="en-US" sz="1400" baseline="0" dirty="0">
                <a:solidFill>
                  <a:schemeClr val="bg1"/>
                </a:solidFill>
                <a:latin typeface="Oswald" panose="00000500000000000000" pitchFamily="2" charset="0"/>
              </a:rPr>
              <a:t> Type with review score 5</a:t>
            </a:r>
            <a:endParaRPr lang="en-US" sz="1400" dirty="0">
              <a:solidFill>
                <a:schemeClr val="bg1"/>
              </a:solidFill>
              <a:highlight>
                <a:srgbClr val="FFFFFF"/>
              </a:highlight>
              <a:latin typeface="Oswald" panose="00000500000000000000" pitchFamily="2" charset="0"/>
              <a:ea typeface="Arial"/>
              <a:cs typeface="Arial"/>
              <a:sym typeface="Arial"/>
            </a:endParaRPr>
          </a:p>
          <a:p>
            <a:pPr marL="457200" lvl="0" indent="-304800" algn="l" rtl="0">
              <a:spcBef>
                <a:spcPts val="0"/>
              </a:spcBef>
              <a:spcAft>
                <a:spcPts val="0"/>
              </a:spcAft>
              <a:buClr>
                <a:srgbClr val="161616"/>
              </a:buClr>
              <a:buSzPts val="1200"/>
              <a:buFont typeface="Arial"/>
              <a:buChar char="●"/>
            </a:pPr>
            <a:r>
              <a:rPr lang="en-US" sz="1400" dirty="0">
                <a:solidFill>
                  <a:schemeClr val="bg1"/>
                </a:solidFill>
                <a:latin typeface="Oswald" panose="00000500000000000000" pitchFamily="2" charset="0"/>
              </a:rPr>
              <a:t>Average</a:t>
            </a:r>
            <a:r>
              <a:rPr lang="en-US" sz="1400" baseline="0" dirty="0">
                <a:solidFill>
                  <a:schemeClr val="bg1"/>
                </a:solidFill>
                <a:latin typeface="Oswald" panose="00000500000000000000" pitchFamily="2" charset="0"/>
              </a:rPr>
              <a:t> numbers of delivery days taken for pet </a:t>
            </a:r>
            <a:r>
              <a:rPr lang="en-US" sz="1400" dirty="0">
                <a:solidFill>
                  <a:schemeClr val="bg1"/>
                </a:solidFill>
                <a:latin typeface="Oswald" panose="00000500000000000000" pitchFamily="2" charset="0"/>
              </a:rPr>
              <a:t>s</a:t>
            </a:r>
            <a:r>
              <a:rPr lang="en-US" sz="1400" baseline="0" dirty="0">
                <a:solidFill>
                  <a:schemeClr val="bg1"/>
                </a:solidFill>
                <a:latin typeface="Oswald" panose="00000500000000000000" pitchFamily="2" charset="0"/>
              </a:rPr>
              <a:t>hop</a:t>
            </a:r>
            <a:endParaRPr lang="en-US" sz="1400" dirty="0">
              <a:solidFill>
                <a:schemeClr val="bg1"/>
              </a:solidFill>
              <a:highlight>
                <a:srgbClr val="FFFFFF"/>
              </a:highlight>
              <a:latin typeface="Oswald" panose="00000500000000000000" pitchFamily="2" charset="0"/>
              <a:ea typeface="Arial"/>
              <a:cs typeface="Arial"/>
              <a:sym typeface="Arial"/>
            </a:endParaRPr>
          </a:p>
          <a:p>
            <a:pPr indent="-304800">
              <a:buClr>
                <a:srgbClr val="161616"/>
              </a:buClr>
              <a:buSzPts val="1200"/>
              <a:buFont typeface="Arial"/>
              <a:buChar char="●"/>
            </a:pPr>
            <a:r>
              <a:rPr lang="en-US" sz="1400" dirty="0">
                <a:solidFill>
                  <a:schemeClr val="bg1"/>
                </a:solidFill>
                <a:latin typeface="Oswald" panose="00000500000000000000" pitchFamily="2" charset="0"/>
              </a:rPr>
              <a:t>Average</a:t>
            </a:r>
            <a:r>
              <a:rPr lang="en-US" sz="1400" baseline="0" dirty="0">
                <a:solidFill>
                  <a:schemeClr val="bg1"/>
                </a:solidFill>
                <a:latin typeface="Oswald" panose="00000500000000000000" pitchFamily="2" charset="0"/>
              </a:rPr>
              <a:t> price and payment value of </a:t>
            </a:r>
            <a:r>
              <a:rPr lang="en-US" sz="1400" baseline="0" dirty="0" err="1">
                <a:solidFill>
                  <a:schemeClr val="bg1"/>
                </a:solidFill>
                <a:latin typeface="Oswald" panose="00000500000000000000" pitchFamily="2" charset="0"/>
              </a:rPr>
              <a:t>sao</a:t>
            </a:r>
            <a:r>
              <a:rPr lang="en-US" sz="1400" baseline="0" dirty="0">
                <a:solidFill>
                  <a:schemeClr val="bg1"/>
                </a:solidFill>
                <a:latin typeface="Oswald" panose="00000500000000000000" pitchFamily="2" charset="0"/>
              </a:rPr>
              <a:t> </a:t>
            </a:r>
            <a:r>
              <a:rPr lang="en-US" sz="1400" baseline="0" dirty="0" err="1">
                <a:solidFill>
                  <a:schemeClr val="bg1"/>
                </a:solidFill>
                <a:latin typeface="Oswald" panose="00000500000000000000" pitchFamily="2" charset="0"/>
              </a:rPr>
              <a:t>paulo</a:t>
            </a:r>
            <a:r>
              <a:rPr lang="en-US" sz="1400" baseline="0" dirty="0">
                <a:solidFill>
                  <a:schemeClr val="bg1"/>
                </a:solidFill>
                <a:latin typeface="Oswald" panose="00000500000000000000" pitchFamily="2" charset="0"/>
              </a:rPr>
              <a:t> city</a:t>
            </a:r>
          </a:p>
          <a:p>
            <a:pPr indent="-304800">
              <a:buClr>
                <a:srgbClr val="161616"/>
              </a:buClr>
              <a:buSzPts val="1200"/>
              <a:buFont typeface="Arial"/>
              <a:buChar char="●"/>
            </a:pPr>
            <a:r>
              <a:rPr lang="en-US" sz="1400" baseline="0" dirty="0">
                <a:solidFill>
                  <a:schemeClr val="bg1"/>
                </a:solidFill>
                <a:latin typeface="Oswald" panose="00000500000000000000" pitchFamily="2" charset="0"/>
              </a:rPr>
              <a:t>Average shipping days vs review </a:t>
            </a:r>
            <a:r>
              <a:rPr lang="en-US" sz="1400" dirty="0">
                <a:solidFill>
                  <a:schemeClr val="bg1"/>
                </a:solidFill>
                <a:latin typeface="Oswald" panose="00000500000000000000" pitchFamily="2" charset="0"/>
              </a:rPr>
              <a:t>s</a:t>
            </a:r>
            <a:r>
              <a:rPr lang="en-US" sz="1400" baseline="0" dirty="0">
                <a:solidFill>
                  <a:schemeClr val="bg1"/>
                </a:solidFill>
                <a:latin typeface="Oswald" panose="00000500000000000000" pitchFamily="2" charset="0"/>
              </a:rPr>
              <a:t>cores</a:t>
            </a:r>
            <a:endParaRPr lang="en-US" sz="1400" dirty="0">
              <a:solidFill>
                <a:schemeClr val="bg1"/>
              </a:solidFill>
              <a:highlight>
                <a:srgbClr val="FFFFFF"/>
              </a:highlight>
              <a:latin typeface="Oswald" panose="00000500000000000000" pitchFamily="2" charset="0"/>
              <a:ea typeface="Arial"/>
              <a:cs typeface="Arial"/>
              <a:sym typeface="Arial"/>
            </a:endParaRPr>
          </a:p>
          <a:p>
            <a:pPr marL="457200" lvl="0" indent="-304800" algn="l" rtl="0">
              <a:spcBef>
                <a:spcPts val="0"/>
              </a:spcBef>
              <a:spcAft>
                <a:spcPts val="0"/>
              </a:spcAft>
              <a:buClr>
                <a:srgbClr val="161616"/>
              </a:buClr>
              <a:buSzPts val="1200"/>
              <a:buFont typeface="Arial"/>
              <a:buChar char="●"/>
            </a:pPr>
            <a:endParaRPr lang="en-US" sz="1400" dirty="0">
              <a:solidFill>
                <a:schemeClr val="bg1"/>
              </a:solidFill>
              <a:highlight>
                <a:srgbClr val="FFFFFF"/>
              </a:highlight>
              <a:latin typeface="Oswald" panose="00000500000000000000" pitchFamily="2" charset="0"/>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74"/>
        <p:cNvGrpSpPr/>
        <p:nvPr/>
      </p:nvGrpSpPr>
      <p:grpSpPr>
        <a:xfrm>
          <a:off x="0" y="0"/>
          <a:ext cx="0" cy="0"/>
          <a:chOff x="0" y="0"/>
          <a:chExt cx="0" cy="0"/>
        </a:xfrm>
      </p:grpSpPr>
      <p:sp>
        <p:nvSpPr>
          <p:cNvPr id="175" name="Google Shape;175;g22b0f133a27_0_122"/>
          <p:cNvSpPr txBox="1">
            <a:spLocks noGrp="1"/>
          </p:cNvSpPr>
          <p:nvPr>
            <p:ph type="title"/>
          </p:nvPr>
        </p:nvSpPr>
        <p:spPr>
          <a:xfrm>
            <a:off x="311700" y="257177"/>
            <a:ext cx="8520600" cy="61368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3000"/>
              <a:buNone/>
            </a:pPr>
            <a:r>
              <a:rPr lang="en-US" sz="2800" dirty="0">
                <a:solidFill>
                  <a:schemeClr val="tx1"/>
                </a:solidFill>
                <a:latin typeface="Oswald" panose="00000500000000000000" pitchFamily="2" charset="0"/>
              </a:rPr>
              <a:t>Weekdays and weekend payment statistics</a:t>
            </a:r>
            <a:endParaRPr dirty="0">
              <a:solidFill>
                <a:schemeClr val="tx1"/>
              </a:solidFill>
            </a:endParaRPr>
          </a:p>
        </p:txBody>
      </p:sp>
      <p:grpSp>
        <p:nvGrpSpPr>
          <p:cNvPr id="2" name="Google Shape;161;g22b0f133a27_0_65">
            <a:extLst>
              <a:ext uri="{FF2B5EF4-FFF2-40B4-BE49-F238E27FC236}">
                <a16:creationId xmlns:a16="http://schemas.microsoft.com/office/drawing/2014/main" id="{86B9915D-A141-3776-E498-CF5DC6D55063}"/>
              </a:ext>
            </a:extLst>
          </p:cNvPr>
          <p:cNvGrpSpPr/>
          <p:nvPr/>
        </p:nvGrpSpPr>
        <p:grpSpPr>
          <a:xfrm>
            <a:off x="575243" y="1017726"/>
            <a:ext cx="3896746" cy="3868598"/>
            <a:chOff x="431925" y="1304875"/>
            <a:chExt cx="2628903" cy="3416400"/>
          </a:xfrm>
        </p:grpSpPr>
        <p:sp>
          <p:nvSpPr>
            <p:cNvPr id="4" name="Google Shape;162;g22b0f133a27_0_65">
              <a:extLst>
                <a:ext uri="{FF2B5EF4-FFF2-40B4-BE49-F238E27FC236}">
                  <a16:creationId xmlns:a16="http://schemas.microsoft.com/office/drawing/2014/main" id="{CB6A67C2-8855-9EF2-574B-F7C5055E09B7}"/>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i="0" u="none" strike="noStrike" cap="none" dirty="0">
                  <a:solidFill>
                    <a:schemeClr val="bg1">
                      <a:lumMod val="75000"/>
                    </a:schemeClr>
                  </a:solidFill>
                  <a:latin typeface="Oswald" panose="00000500000000000000" pitchFamily="2" charset="0"/>
                  <a:ea typeface="Average"/>
                  <a:cs typeface="Average"/>
                  <a:sym typeface="Average"/>
                </a:rPr>
                <a:t>K</a:t>
              </a:r>
              <a:r>
                <a:rPr lang="en-IN" sz="1800" dirty="0">
                  <a:solidFill>
                    <a:schemeClr val="bg1">
                      <a:lumMod val="75000"/>
                    </a:schemeClr>
                  </a:solidFill>
                  <a:latin typeface="Oswald" panose="00000500000000000000" pitchFamily="2" charset="0"/>
                  <a:ea typeface="Average"/>
                  <a:cs typeface="Average"/>
                  <a:sym typeface="Average"/>
                </a:rPr>
                <a:t>pi</a:t>
              </a:r>
              <a:r>
                <a:rPr lang="en-IN" sz="1800" i="0" u="none" strike="noStrike" cap="none" dirty="0">
                  <a:solidFill>
                    <a:schemeClr val="bg1">
                      <a:lumMod val="75000"/>
                    </a:schemeClr>
                  </a:solidFill>
                  <a:latin typeface="Oswald" panose="00000500000000000000" pitchFamily="2" charset="0"/>
                  <a:ea typeface="Average"/>
                  <a:cs typeface="Average"/>
                  <a:sym typeface="Average"/>
                </a:rPr>
                <a:t>_1</a:t>
              </a:r>
              <a:endParaRPr sz="1800" i="0" u="none" strike="noStrike" cap="none" dirty="0">
                <a:solidFill>
                  <a:srgbClr val="000000"/>
                </a:solidFill>
                <a:latin typeface="Oswald" panose="00000500000000000000" pitchFamily="2" charset="0"/>
                <a:ea typeface="Average"/>
                <a:cs typeface="Average"/>
                <a:sym typeface="Average"/>
              </a:endParaRPr>
            </a:p>
          </p:txBody>
        </p:sp>
        <p:sp>
          <p:nvSpPr>
            <p:cNvPr id="5" name="Google Shape;163;g22b0f133a27_0_65">
              <a:extLst>
                <a:ext uri="{FF2B5EF4-FFF2-40B4-BE49-F238E27FC236}">
                  <a16:creationId xmlns:a16="http://schemas.microsoft.com/office/drawing/2014/main" id="{4811619A-2D04-E1F5-5E8A-86DF677EE1A7}"/>
                </a:ext>
              </a:extLst>
            </p:cNvPr>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 name="TextBox 8">
            <a:extLst>
              <a:ext uri="{FF2B5EF4-FFF2-40B4-BE49-F238E27FC236}">
                <a16:creationId xmlns:a16="http://schemas.microsoft.com/office/drawing/2014/main" id="{200DB039-2F80-0C3A-3FF2-64916A5B6153}"/>
              </a:ext>
            </a:extLst>
          </p:cNvPr>
          <p:cNvSpPr txBox="1"/>
          <p:nvPr/>
        </p:nvSpPr>
        <p:spPr>
          <a:xfrm>
            <a:off x="642938" y="1614488"/>
            <a:ext cx="3764756" cy="2462213"/>
          </a:xfrm>
          <a:prstGeom prst="rect">
            <a:avLst/>
          </a:prstGeom>
          <a:noFill/>
        </p:spPr>
        <p:txBody>
          <a:bodyPr wrap="square" rtlCol="0">
            <a:spAutoFit/>
          </a:bodyPr>
          <a:lstStyle/>
          <a:p>
            <a:r>
              <a:rPr lang="en-US" b="0" i="0" dirty="0">
                <a:solidFill>
                  <a:schemeClr val="tx1"/>
                </a:solidFill>
                <a:effectLst/>
                <a:latin typeface="Oswald" panose="00000500000000000000" pitchFamily="2" charset="0"/>
              </a:rPr>
              <a:t>Weekday Vs Weekend (</a:t>
            </a:r>
            <a:r>
              <a:rPr lang="en-US" b="0" i="0" dirty="0" err="1">
                <a:solidFill>
                  <a:schemeClr val="tx1"/>
                </a:solidFill>
                <a:effectLst/>
                <a:latin typeface="Oswald" panose="00000500000000000000" pitchFamily="2" charset="0"/>
              </a:rPr>
              <a:t>order_purchase_timestamp</a:t>
            </a:r>
            <a:r>
              <a:rPr lang="en-US" b="0" i="0" dirty="0">
                <a:solidFill>
                  <a:schemeClr val="tx1"/>
                </a:solidFill>
                <a:effectLst/>
                <a:latin typeface="Oswald" panose="00000500000000000000" pitchFamily="2" charset="0"/>
              </a:rPr>
              <a:t>) Payment Statistics</a:t>
            </a:r>
          </a:p>
          <a:p>
            <a:br>
              <a:rPr lang="en-US" dirty="0">
                <a:solidFill>
                  <a:schemeClr val="tx1"/>
                </a:solidFill>
                <a:latin typeface="Oswald" panose="00000500000000000000" pitchFamily="2" charset="0"/>
              </a:rPr>
            </a:br>
            <a:r>
              <a:rPr lang="en-US" b="0" i="0" dirty="0">
                <a:solidFill>
                  <a:schemeClr val="tx1"/>
                </a:solidFill>
                <a:effectLst/>
                <a:latin typeface="Oswald" panose="00000500000000000000" pitchFamily="2" charset="0"/>
              </a:rPr>
              <a:t>The analysis of payment statistics based on weekday vs. weekend provides an understanding of the buying behavior of customers. </a:t>
            </a:r>
          </a:p>
          <a:p>
            <a:r>
              <a:rPr lang="en-US" b="0" i="0" dirty="0">
                <a:solidFill>
                  <a:schemeClr val="tx1"/>
                </a:solidFill>
                <a:effectLst/>
                <a:latin typeface="Oswald" panose="00000500000000000000" pitchFamily="2" charset="0"/>
              </a:rPr>
              <a:t>This KPI answers questions like, which day of the week has the highest sales? How many customers prefer to pay through online modes? The analysis of this KPI can help </a:t>
            </a:r>
            <a:r>
              <a:rPr lang="en-US" b="0" i="0" dirty="0" err="1">
                <a:solidFill>
                  <a:schemeClr val="tx1"/>
                </a:solidFill>
                <a:effectLst/>
                <a:latin typeface="Oswald" panose="00000500000000000000" pitchFamily="2" charset="0"/>
              </a:rPr>
              <a:t>Olist</a:t>
            </a:r>
            <a:r>
              <a:rPr lang="en-US" b="0" i="0" dirty="0">
                <a:solidFill>
                  <a:schemeClr val="tx1"/>
                </a:solidFill>
                <a:effectLst/>
                <a:latin typeface="Oswald" panose="00000500000000000000" pitchFamily="2" charset="0"/>
              </a:rPr>
              <a:t> to improve their weekend sales and plan promotions accordingly.</a:t>
            </a:r>
            <a:endParaRPr lang="en-IN" dirty="0">
              <a:solidFill>
                <a:schemeClr val="tx1"/>
              </a:solidFill>
              <a:latin typeface="Oswald" panose="00000500000000000000" pitchFamily="2" charset="0"/>
            </a:endParaRPr>
          </a:p>
        </p:txBody>
      </p:sp>
      <p:graphicFrame>
        <p:nvGraphicFramePr>
          <p:cNvPr id="6" name="Chart 5">
            <a:extLst>
              <a:ext uri="{FF2B5EF4-FFF2-40B4-BE49-F238E27FC236}">
                <a16:creationId xmlns:a16="http://schemas.microsoft.com/office/drawing/2014/main" id="{E827F784-C4B3-B33D-2741-DEA6BA8F181B}"/>
              </a:ext>
            </a:extLst>
          </p:cNvPr>
          <p:cNvGraphicFramePr>
            <a:graphicFrameLocks/>
          </p:cNvGraphicFramePr>
          <p:nvPr>
            <p:extLst>
              <p:ext uri="{D42A27DB-BD31-4B8C-83A1-F6EECF244321}">
                <p14:modId xmlns:p14="http://schemas.microsoft.com/office/powerpoint/2010/main" val="2642236566"/>
              </p:ext>
            </p:extLst>
          </p:nvPr>
        </p:nvGraphicFramePr>
        <p:xfrm>
          <a:off x="4599443" y="1017724"/>
          <a:ext cx="3996756" cy="38685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74"/>
        <p:cNvGrpSpPr/>
        <p:nvPr/>
      </p:nvGrpSpPr>
      <p:grpSpPr>
        <a:xfrm>
          <a:off x="0" y="0"/>
          <a:ext cx="0" cy="0"/>
          <a:chOff x="0" y="0"/>
          <a:chExt cx="0" cy="0"/>
        </a:xfrm>
      </p:grpSpPr>
      <p:sp>
        <p:nvSpPr>
          <p:cNvPr id="175" name="Google Shape;175;g22b0f133a27_0_122"/>
          <p:cNvSpPr txBox="1">
            <a:spLocks noGrp="1"/>
          </p:cNvSpPr>
          <p:nvPr>
            <p:ph type="title"/>
          </p:nvPr>
        </p:nvSpPr>
        <p:spPr>
          <a:xfrm>
            <a:off x="311700" y="257177"/>
            <a:ext cx="8520600" cy="613680"/>
          </a:xfrm>
          <a:prstGeom prst="rect">
            <a:avLst/>
          </a:prstGeom>
          <a:noFill/>
          <a:ln>
            <a:noFill/>
          </a:ln>
        </p:spPr>
        <p:txBody>
          <a:bodyPr spcFirstLastPara="1" wrap="square" lIns="91425" tIns="91425" rIns="91425" bIns="91425" anchor="t" anchorCtr="0">
            <a:noAutofit/>
          </a:bodyPr>
          <a:lstStyle/>
          <a:p>
            <a:r>
              <a:rPr lang="en-US" sz="2800" dirty="0">
                <a:solidFill>
                  <a:schemeClr val="tx1"/>
                </a:solidFill>
                <a:latin typeface="Oswald" panose="00000500000000000000" pitchFamily="2" charset="0"/>
              </a:rPr>
              <a:t>Payment</a:t>
            </a:r>
            <a:r>
              <a:rPr lang="en-US" sz="2800" baseline="0" dirty="0">
                <a:solidFill>
                  <a:schemeClr val="tx1"/>
                </a:solidFill>
                <a:latin typeface="Oswald" panose="00000500000000000000" pitchFamily="2" charset="0"/>
              </a:rPr>
              <a:t> Type with review score 5</a:t>
            </a:r>
            <a:endParaRPr sz="2800" dirty="0">
              <a:solidFill>
                <a:schemeClr val="tx1"/>
              </a:solidFill>
              <a:latin typeface="Oswald" panose="00000500000000000000" pitchFamily="2" charset="0"/>
            </a:endParaRPr>
          </a:p>
        </p:txBody>
      </p:sp>
      <p:grpSp>
        <p:nvGrpSpPr>
          <p:cNvPr id="2" name="Google Shape;161;g22b0f133a27_0_65">
            <a:extLst>
              <a:ext uri="{FF2B5EF4-FFF2-40B4-BE49-F238E27FC236}">
                <a16:creationId xmlns:a16="http://schemas.microsoft.com/office/drawing/2014/main" id="{86B9915D-A141-3776-E498-CF5DC6D55063}"/>
              </a:ext>
            </a:extLst>
          </p:cNvPr>
          <p:cNvGrpSpPr/>
          <p:nvPr/>
        </p:nvGrpSpPr>
        <p:grpSpPr>
          <a:xfrm>
            <a:off x="575243" y="1017726"/>
            <a:ext cx="3896746" cy="3868598"/>
            <a:chOff x="431925" y="1304875"/>
            <a:chExt cx="2628903" cy="3416400"/>
          </a:xfrm>
        </p:grpSpPr>
        <p:sp>
          <p:nvSpPr>
            <p:cNvPr id="4" name="Google Shape;162;g22b0f133a27_0_65">
              <a:extLst>
                <a:ext uri="{FF2B5EF4-FFF2-40B4-BE49-F238E27FC236}">
                  <a16:creationId xmlns:a16="http://schemas.microsoft.com/office/drawing/2014/main" id="{CB6A67C2-8855-9EF2-574B-F7C5055E09B7}"/>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i="0" u="none" strike="noStrike" cap="none" dirty="0">
                  <a:solidFill>
                    <a:schemeClr val="bg1">
                      <a:lumMod val="75000"/>
                    </a:schemeClr>
                  </a:solidFill>
                  <a:latin typeface="Oswald" panose="00000500000000000000" pitchFamily="2" charset="0"/>
                  <a:ea typeface="Average"/>
                  <a:cs typeface="Average"/>
                  <a:sym typeface="Average"/>
                </a:rPr>
                <a:t>K</a:t>
              </a:r>
              <a:r>
                <a:rPr lang="en-IN" sz="1800" dirty="0">
                  <a:solidFill>
                    <a:schemeClr val="bg1">
                      <a:lumMod val="75000"/>
                    </a:schemeClr>
                  </a:solidFill>
                  <a:latin typeface="Oswald" panose="00000500000000000000" pitchFamily="2" charset="0"/>
                  <a:ea typeface="Average"/>
                  <a:cs typeface="Average"/>
                  <a:sym typeface="Average"/>
                </a:rPr>
                <a:t>pi</a:t>
              </a:r>
              <a:r>
                <a:rPr lang="en-IN" sz="1800" i="0" u="none" strike="noStrike" cap="none" dirty="0">
                  <a:solidFill>
                    <a:schemeClr val="bg1">
                      <a:lumMod val="75000"/>
                    </a:schemeClr>
                  </a:solidFill>
                  <a:latin typeface="Oswald" panose="00000500000000000000" pitchFamily="2" charset="0"/>
                  <a:ea typeface="Average"/>
                  <a:cs typeface="Average"/>
                  <a:sym typeface="Average"/>
                </a:rPr>
                <a:t>_2</a:t>
              </a:r>
              <a:endParaRPr sz="1800" i="0" u="none" strike="noStrike" cap="none" dirty="0">
                <a:solidFill>
                  <a:srgbClr val="000000"/>
                </a:solidFill>
                <a:latin typeface="Oswald" panose="00000500000000000000" pitchFamily="2" charset="0"/>
                <a:ea typeface="Average"/>
                <a:cs typeface="Average"/>
                <a:sym typeface="Average"/>
              </a:endParaRPr>
            </a:p>
          </p:txBody>
        </p:sp>
        <p:sp>
          <p:nvSpPr>
            <p:cNvPr id="5" name="Google Shape;163;g22b0f133a27_0_65">
              <a:extLst>
                <a:ext uri="{FF2B5EF4-FFF2-40B4-BE49-F238E27FC236}">
                  <a16:creationId xmlns:a16="http://schemas.microsoft.com/office/drawing/2014/main" id="{4811619A-2D04-E1F5-5E8A-86DF677EE1A7}"/>
                </a:ext>
              </a:extLst>
            </p:cNvPr>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 name="TextBox 8">
            <a:extLst>
              <a:ext uri="{FF2B5EF4-FFF2-40B4-BE49-F238E27FC236}">
                <a16:creationId xmlns:a16="http://schemas.microsoft.com/office/drawing/2014/main" id="{200DB039-2F80-0C3A-3FF2-64916A5B6153}"/>
              </a:ext>
            </a:extLst>
          </p:cNvPr>
          <p:cNvSpPr txBox="1"/>
          <p:nvPr/>
        </p:nvSpPr>
        <p:spPr>
          <a:xfrm>
            <a:off x="642938" y="1614488"/>
            <a:ext cx="3764756" cy="2031325"/>
          </a:xfrm>
          <a:prstGeom prst="rect">
            <a:avLst/>
          </a:prstGeom>
          <a:noFill/>
        </p:spPr>
        <p:txBody>
          <a:bodyPr wrap="square" rtlCol="0">
            <a:spAutoFit/>
          </a:bodyPr>
          <a:lstStyle/>
          <a:p>
            <a:r>
              <a:rPr lang="en-US" b="0" i="0" dirty="0">
                <a:solidFill>
                  <a:schemeClr val="tx1"/>
                </a:solidFill>
                <a:effectLst/>
                <a:latin typeface="Oswald" panose="00000500000000000000" pitchFamily="2" charset="0"/>
              </a:rPr>
              <a:t>Number of Orders with review score 5 and payment type as credit card</a:t>
            </a:r>
          </a:p>
          <a:p>
            <a:br>
              <a:rPr lang="en-US" dirty="0">
                <a:solidFill>
                  <a:schemeClr val="tx1"/>
                </a:solidFill>
                <a:latin typeface="Oswald" panose="00000500000000000000" pitchFamily="2" charset="0"/>
              </a:rPr>
            </a:br>
            <a:r>
              <a:rPr lang="en-US" b="0" i="0" dirty="0">
                <a:solidFill>
                  <a:schemeClr val="tx1"/>
                </a:solidFill>
                <a:effectLst/>
                <a:latin typeface="Oswald" panose="00000500000000000000" pitchFamily="2" charset="0"/>
              </a:rPr>
              <a:t>This KPI analyses the number of orders with a review score of 5 and payment type as credit card. This helps in understanding customer satisfaction levels and payment preferences. </a:t>
            </a:r>
            <a:r>
              <a:rPr lang="en-US" b="0" i="0" dirty="0" err="1">
                <a:solidFill>
                  <a:schemeClr val="tx1"/>
                </a:solidFill>
                <a:effectLst/>
                <a:latin typeface="Oswald" panose="00000500000000000000" pitchFamily="2" charset="0"/>
              </a:rPr>
              <a:t>Olist</a:t>
            </a:r>
            <a:r>
              <a:rPr lang="en-US" b="0" i="0" dirty="0">
                <a:solidFill>
                  <a:schemeClr val="tx1"/>
                </a:solidFill>
                <a:effectLst/>
                <a:latin typeface="Oswald" panose="00000500000000000000" pitchFamily="2" charset="0"/>
              </a:rPr>
              <a:t> can use this information to identify satisfied customers and encourage them to make repeat purchases.</a:t>
            </a:r>
          </a:p>
        </p:txBody>
      </p:sp>
      <p:graphicFrame>
        <p:nvGraphicFramePr>
          <p:cNvPr id="3" name="Chart 2">
            <a:extLst>
              <a:ext uri="{FF2B5EF4-FFF2-40B4-BE49-F238E27FC236}">
                <a16:creationId xmlns:a16="http://schemas.microsoft.com/office/drawing/2014/main" id="{584963BB-090C-D552-B7F4-B1A8575E96C4}"/>
              </a:ext>
            </a:extLst>
          </p:cNvPr>
          <p:cNvGraphicFramePr>
            <a:graphicFrameLocks/>
          </p:cNvGraphicFramePr>
          <p:nvPr>
            <p:extLst>
              <p:ext uri="{D42A27DB-BD31-4B8C-83A1-F6EECF244321}">
                <p14:modId xmlns:p14="http://schemas.microsoft.com/office/powerpoint/2010/main" val="1269956058"/>
              </p:ext>
            </p:extLst>
          </p:nvPr>
        </p:nvGraphicFramePr>
        <p:xfrm>
          <a:off x="4599439" y="1017723"/>
          <a:ext cx="3996759" cy="38685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740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74"/>
        <p:cNvGrpSpPr/>
        <p:nvPr/>
      </p:nvGrpSpPr>
      <p:grpSpPr>
        <a:xfrm>
          <a:off x="0" y="0"/>
          <a:ext cx="0" cy="0"/>
          <a:chOff x="0" y="0"/>
          <a:chExt cx="0" cy="0"/>
        </a:xfrm>
      </p:grpSpPr>
      <p:sp>
        <p:nvSpPr>
          <p:cNvPr id="175" name="Google Shape;175;g22b0f133a27_0_122"/>
          <p:cNvSpPr txBox="1">
            <a:spLocks noGrp="1"/>
          </p:cNvSpPr>
          <p:nvPr>
            <p:ph type="title"/>
          </p:nvPr>
        </p:nvSpPr>
        <p:spPr>
          <a:xfrm>
            <a:off x="311700" y="257177"/>
            <a:ext cx="8520600" cy="613680"/>
          </a:xfrm>
          <a:prstGeom prst="rect">
            <a:avLst/>
          </a:prstGeom>
          <a:noFill/>
          <a:ln>
            <a:noFill/>
          </a:ln>
        </p:spPr>
        <p:txBody>
          <a:bodyPr spcFirstLastPara="1" wrap="square" lIns="91425" tIns="91425" rIns="91425" bIns="91425" anchor="t" anchorCtr="0">
            <a:noAutofit/>
          </a:bodyPr>
          <a:lstStyle/>
          <a:p>
            <a:r>
              <a:rPr lang="en-US" sz="2800" dirty="0">
                <a:solidFill>
                  <a:schemeClr val="tx1"/>
                </a:solidFill>
              </a:rPr>
              <a:t>Average</a:t>
            </a:r>
            <a:r>
              <a:rPr lang="en-US" sz="2800" baseline="0" dirty="0">
                <a:solidFill>
                  <a:schemeClr val="tx1"/>
                </a:solidFill>
              </a:rPr>
              <a:t> numbers of delivery days taken for pet </a:t>
            </a:r>
            <a:r>
              <a:rPr lang="en-US" sz="2800" dirty="0">
                <a:solidFill>
                  <a:schemeClr val="tx1"/>
                </a:solidFill>
              </a:rPr>
              <a:t>s</a:t>
            </a:r>
            <a:r>
              <a:rPr lang="en-US" sz="2800" baseline="0" dirty="0">
                <a:solidFill>
                  <a:schemeClr val="tx1"/>
                </a:solidFill>
              </a:rPr>
              <a:t>hop</a:t>
            </a:r>
            <a:br>
              <a:rPr lang="en-US" sz="2800" dirty="0">
                <a:solidFill>
                  <a:schemeClr val="tx1"/>
                </a:solidFill>
              </a:rPr>
            </a:br>
            <a:endParaRPr sz="2800" dirty="0">
              <a:solidFill>
                <a:schemeClr val="tx1"/>
              </a:solidFill>
              <a:latin typeface="Oswald" panose="00000500000000000000" pitchFamily="2" charset="0"/>
            </a:endParaRPr>
          </a:p>
        </p:txBody>
      </p:sp>
      <p:grpSp>
        <p:nvGrpSpPr>
          <p:cNvPr id="2" name="Google Shape;161;g22b0f133a27_0_65">
            <a:extLst>
              <a:ext uri="{FF2B5EF4-FFF2-40B4-BE49-F238E27FC236}">
                <a16:creationId xmlns:a16="http://schemas.microsoft.com/office/drawing/2014/main" id="{86B9915D-A141-3776-E498-CF5DC6D55063}"/>
              </a:ext>
            </a:extLst>
          </p:cNvPr>
          <p:cNvGrpSpPr/>
          <p:nvPr/>
        </p:nvGrpSpPr>
        <p:grpSpPr>
          <a:xfrm>
            <a:off x="575243" y="1017726"/>
            <a:ext cx="3896746" cy="3868598"/>
            <a:chOff x="431925" y="1304875"/>
            <a:chExt cx="2628903" cy="3416400"/>
          </a:xfrm>
        </p:grpSpPr>
        <p:sp>
          <p:nvSpPr>
            <p:cNvPr id="4" name="Google Shape;162;g22b0f133a27_0_65">
              <a:extLst>
                <a:ext uri="{FF2B5EF4-FFF2-40B4-BE49-F238E27FC236}">
                  <a16:creationId xmlns:a16="http://schemas.microsoft.com/office/drawing/2014/main" id="{CB6A67C2-8855-9EF2-574B-F7C5055E09B7}"/>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i="0" u="none" strike="noStrike" cap="none" dirty="0">
                  <a:solidFill>
                    <a:schemeClr val="bg1">
                      <a:lumMod val="75000"/>
                    </a:schemeClr>
                  </a:solidFill>
                  <a:latin typeface="Oswald" panose="00000500000000000000" pitchFamily="2" charset="0"/>
                  <a:ea typeface="Average"/>
                  <a:cs typeface="Average"/>
                  <a:sym typeface="Average"/>
                </a:rPr>
                <a:t>K</a:t>
              </a:r>
              <a:r>
                <a:rPr lang="en-IN" sz="1800" dirty="0">
                  <a:solidFill>
                    <a:schemeClr val="bg1">
                      <a:lumMod val="75000"/>
                    </a:schemeClr>
                  </a:solidFill>
                  <a:latin typeface="Oswald" panose="00000500000000000000" pitchFamily="2" charset="0"/>
                  <a:ea typeface="Average"/>
                  <a:cs typeface="Average"/>
                  <a:sym typeface="Average"/>
                </a:rPr>
                <a:t>pi</a:t>
              </a:r>
              <a:r>
                <a:rPr lang="en-IN" sz="1800" i="0" u="none" strike="noStrike" cap="none" dirty="0">
                  <a:solidFill>
                    <a:schemeClr val="bg1">
                      <a:lumMod val="75000"/>
                    </a:schemeClr>
                  </a:solidFill>
                  <a:latin typeface="Oswald" panose="00000500000000000000" pitchFamily="2" charset="0"/>
                  <a:ea typeface="Average"/>
                  <a:cs typeface="Average"/>
                  <a:sym typeface="Average"/>
                </a:rPr>
                <a:t>_3</a:t>
              </a:r>
              <a:endParaRPr sz="1800" i="0" u="none" strike="noStrike" cap="none" dirty="0">
                <a:solidFill>
                  <a:srgbClr val="000000"/>
                </a:solidFill>
                <a:latin typeface="Oswald" panose="00000500000000000000" pitchFamily="2" charset="0"/>
                <a:ea typeface="Average"/>
                <a:cs typeface="Average"/>
                <a:sym typeface="Average"/>
              </a:endParaRPr>
            </a:p>
          </p:txBody>
        </p:sp>
        <p:sp>
          <p:nvSpPr>
            <p:cNvPr id="5" name="Google Shape;163;g22b0f133a27_0_65">
              <a:extLst>
                <a:ext uri="{FF2B5EF4-FFF2-40B4-BE49-F238E27FC236}">
                  <a16:creationId xmlns:a16="http://schemas.microsoft.com/office/drawing/2014/main" id="{4811619A-2D04-E1F5-5E8A-86DF677EE1A7}"/>
                </a:ext>
              </a:extLst>
            </p:cNvPr>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6" name="Chart 5">
            <a:extLst>
              <a:ext uri="{FF2B5EF4-FFF2-40B4-BE49-F238E27FC236}">
                <a16:creationId xmlns:a16="http://schemas.microsoft.com/office/drawing/2014/main" id="{FE82F98E-7466-4EC3-1BF9-1880E8747ADA}"/>
              </a:ext>
            </a:extLst>
          </p:cNvPr>
          <p:cNvGraphicFramePr>
            <a:graphicFrameLocks/>
          </p:cNvGraphicFramePr>
          <p:nvPr>
            <p:extLst>
              <p:ext uri="{D42A27DB-BD31-4B8C-83A1-F6EECF244321}">
                <p14:modId xmlns:p14="http://schemas.microsoft.com/office/powerpoint/2010/main" val="3202628003"/>
              </p:ext>
            </p:extLst>
          </p:nvPr>
        </p:nvGraphicFramePr>
        <p:xfrm>
          <a:off x="4599434" y="1017723"/>
          <a:ext cx="3996763" cy="386859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8EBD42A-0341-59F7-9880-E4A3861892B1}"/>
              </a:ext>
            </a:extLst>
          </p:cNvPr>
          <p:cNvSpPr txBox="1"/>
          <p:nvPr/>
        </p:nvSpPr>
        <p:spPr>
          <a:xfrm>
            <a:off x="645886" y="1621975"/>
            <a:ext cx="3744686" cy="1600438"/>
          </a:xfrm>
          <a:prstGeom prst="rect">
            <a:avLst/>
          </a:prstGeom>
          <a:noFill/>
        </p:spPr>
        <p:txBody>
          <a:bodyPr wrap="square" rtlCol="0">
            <a:spAutoFit/>
          </a:bodyPr>
          <a:lstStyle/>
          <a:p>
            <a:r>
              <a:rPr lang="en-US" b="0" i="0" dirty="0">
                <a:solidFill>
                  <a:schemeClr val="tx1"/>
                </a:solidFill>
                <a:effectLst/>
                <a:latin typeface="Oswald" panose="00000500000000000000" pitchFamily="2" charset="0"/>
              </a:rPr>
              <a:t>Average number of days taken for </a:t>
            </a:r>
            <a:r>
              <a:rPr lang="en-US" b="0" i="0" dirty="0" err="1">
                <a:solidFill>
                  <a:schemeClr val="tx1"/>
                </a:solidFill>
                <a:effectLst/>
                <a:latin typeface="Oswald" panose="00000500000000000000" pitchFamily="2" charset="0"/>
              </a:rPr>
              <a:t>order_delivered_customer_date</a:t>
            </a:r>
            <a:r>
              <a:rPr lang="en-US" b="0" i="0" dirty="0">
                <a:solidFill>
                  <a:schemeClr val="tx1"/>
                </a:solidFill>
                <a:effectLst/>
                <a:latin typeface="Oswald" panose="00000500000000000000" pitchFamily="2" charset="0"/>
              </a:rPr>
              <a:t> for </a:t>
            </a:r>
            <a:r>
              <a:rPr lang="en-US" b="0" i="0" dirty="0" err="1">
                <a:solidFill>
                  <a:schemeClr val="tx1"/>
                </a:solidFill>
                <a:effectLst/>
                <a:latin typeface="Oswald" panose="00000500000000000000" pitchFamily="2" charset="0"/>
              </a:rPr>
              <a:t>pet_shop</a:t>
            </a:r>
            <a:endParaRPr lang="en-US" b="0" i="0" dirty="0">
              <a:solidFill>
                <a:schemeClr val="tx1"/>
              </a:solidFill>
              <a:effectLst/>
              <a:latin typeface="Oswald" panose="00000500000000000000" pitchFamily="2" charset="0"/>
            </a:endParaRPr>
          </a:p>
          <a:p>
            <a:br>
              <a:rPr lang="en-US" dirty="0">
                <a:solidFill>
                  <a:schemeClr val="tx1"/>
                </a:solidFill>
                <a:latin typeface="Oswald" panose="00000500000000000000" pitchFamily="2" charset="0"/>
              </a:rPr>
            </a:br>
            <a:r>
              <a:rPr lang="en-US" b="0" i="0" dirty="0">
                <a:solidFill>
                  <a:schemeClr val="tx1"/>
                </a:solidFill>
                <a:effectLst/>
                <a:latin typeface="Oswald" panose="00000500000000000000" pitchFamily="2" charset="0"/>
              </a:rPr>
              <a:t>This KPI analyzes the average number of days taken for </a:t>
            </a:r>
            <a:r>
              <a:rPr lang="en-US" b="0" i="0" dirty="0" err="1">
                <a:solidFill>
                  <a:schemeClr val="tx1"/>
                </a:solidFill>
                <a:effectLst/>
                <a:latin typeface="Oswald" panose="00000500000000000000" pitchFamily="2" charset="0"/>
              </a:rPr>
              <a:t>order_delivered_customer_date</a:t>
            </a:r>
            <a:r>
              <a:rPr lang="en-US" b="0" i="0" dirty="0">
                <a:solidFill>
                  <a:schemeClr val="tx1"/>
                </a:solidFill>
                <a:effectLst/>
                <a:latin typeface="Oswald" panose="00000500000000000000" pitchFamily="2" charset="0"/>
              </a:rPr>
              <a:t> for </a:t>
            </a:r>
            <a:r>
              <a:rPr lang="en-US" b="0" i="0" dirty="0" err="1">
                <a:solidFill>
                  <a:schemeClr val="tx1"/>
                </a:solidFill>
                <a:effectLst/>
                <a:latin typeface="Oswald" panose="00000500000000000000" pitchFamily="2" charset="0"/>
              </a:rPr>
              <a:t>pet_shop</a:t>
            </a:r>
            <a:r>
              <a:rPr lang="en-US" b="0" i="0" dirty="0">
                <a:solidFill>
                  <a:schemeClr val="tx1"/>
                </a:solidFill>
                <a:effectLst/>
                <a:latin typeface="Oswald" panose="00000500000000000000" pitchFamily="2" charset="0"/>
              </a:rPr>
              <a:t>. It helps </a:t>
            </a:r>
            <a:r>
              <a:rPr lang="en-US" b="0" i="0" dirty="0" err="1">
                <a:solidFill>
                  <a:schemeClr val="tx1"/>
                </a:solidFill>
                <a:effectLst/>
                <a:latin typeface="Oswald" panose="00000500000000000000" pitchFamily="2" charset="0"/>
              </a:rPr>
              <a:t>Olist</a:t>
            </a:r>
            <a:r>
              <a:rPr lang="en-US" b="0" i="0" dirty="0">
                <a:solidFill>
                  <a:schemeClr val="tx1"/>
                </a:solidFill>
                <a:effectLst/>
                <a:latin typeface="Oswald" panose="00000500000000000000" pitchFamily="2" charset="0"/>
              </a:rPr>
              <a:t> in identifying areas where they can improve their delivery time and maintain customer satisfaction.</a:t>
            </a:r>
            <a:endParaRPr lang="en-IN" dirty="0">
              <a:solidFill>
                <a:schemeClr val="tx1"/>
              </a:solidFill>
              <a:latin typeface="Oswald" panose="00000500000000000000" pitchFamily="2" charset="0"/>
            </a:endParaRPr>
          </a:p>
        </p:txBody>
      </p:sp>
    </p:spTree>
    <p:extLst>
      <p:ext uri="{BB962C8B-B14F-4D97-AF65-F5344CB8AC3E}">
        <p14:creationId xmlns:p14="http://schemas.microsoft.com/office/powerpoint/2010/main" val="68888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74"/>
        <p:cNvGrpSpPr/>
        <p:nvPr/>
      </p:nvGrpSpPr>
      <p:grpSpPr>
        <a:xfrm>
          <a:off x="0" y="0"/>
          <a:ext cx="0" cy="0"/>
          <a:chOff x="0" y="0"/>
          <a:chExt cx="0" cy="0"/>
        </a:xfrm>
      </p:grpSpPr>
      <p:sp>
        <p:nvSpPr>
          <p:cNvPr id="175" name="Google Shape;175;g22b0f133a27_0_122"/>
          <p:cNvSpPr txBox="1">
            <a:spLocks noGrp="1"/>
          </p:cNvSpPr>
          <p:nvPr>
            <p:ph type="title"/>
          </p:nvPr>
        </p:nvSpPr>
        <p:spPr>
          <a:xfrm>
            <a:off x="311700" y="257177"/>
            <a:ext cx="8520600" cy="613680"/>
          </a:xfrm>
          <a:prstGeom prst="rect">
            <a:avLst/>
          </a:prstGeom>
          <a:noFill/>
          <a:ln>
            <a:noFill/>
          </a:ln>
        </p:spPr>
        <p:txBody>
          <a:bodyPr spcFirstLastPara="1" wrap="square" lIns="91425" tIns="91425" rIns="91425" bIns="91425" anchor="t" anchorCtr="0">
            <a:noAutofit/>
          </a:bodyPr>
          <a:lstStyle/>
          <a:p>
            <a:pPr rtl="0">
              <a:defRPr sz="1400" b="0" i="0" u="none" strike="noStrike" kern="1200" spc="0" baseline="0">
                <a:solidFill>
                  <a:srgbClr val="FFFFFF">
                    <a:lumMod val="65000"/>
                    <a:lumOff val="35000"/>
                  </a:srgbClr>
                </a:solidFill>
                <a:latin typeface="+mn-lt"/>
                <a:ea typeface="+mn-ea"/>
                <a:cs typeface="+mn-cs"/>
              </a:defRPr>
            </a:pPr>
            <a:r>
              <a:rPr lang="en-US" sz="2800" dirty="0">
                <a:solidFill>
                  <a:schemeClr val="tx1"/>
                </a:solidFill>
                <a:latin typeface="Oswald" panose="00000500000000000000" pitchFamily="2" charset="0"/>
              </a:rPr>
              <a:t>Average</a:t>
            </a:r>
            <a:r>
              <a:rPr lang="en-US" sz="2800" baseline="0" dirty="0">
                <a:solidFill>
                  <a:schemeClr val="tx1"/>
                </a:solidFill>
                <a:latin typeface="Oswald" panose="00000500000000000000" pitchFamily="2" charset="0"/>
              </a:rPr>
              <a:t> price and payment value of </a:t>
            </a:r>
            <a:r>
              <a:rPr lang="en-US" sz="2800" baseline="0" dirty="0" err="1">
                <a:solidFill>
                  <a:schemeClr val="tx1"/>
                </a:solidFill>
                <a:latin typeface="Oswald" panose="00000500000000000000" pitchFamily="2" charset="0"/>
              </a:rPr>
              <a:t>sao</a:t>
            </a:r>
            <a:r>
              <a:rPr lang="en-US" sz="2800" baseline="0" dirty="0">
                <a:solidFill>
                  <a:schemeClr val="tx1"/>
                </a:solidFill>
                <a:latin typeface="Oswald" panose="00000500000000000000" pitchFamily="2" charset="0"/>
              </a:rPr>
              <a:t> </a:t>
            </a:r>
            <a:r>
              <a:rPr lang="en-US" sz="2800" baseline="0" dirty="0" err="1">
                <a:solidFill>
                  <a:schemeClr val="tx1"/>
                </a:solidFill>
                <a:latin typeface="Oswald" panose="00000500000000000000" pitchFamily="2" charset="0"/>
              </a:rPr>
              <a:t>paulo</a:t>
            </a:r>
            <a:r>
              <a:rPr lang="en-US" sz="2800" baseline="0" dirty="0">
                <a:solidFill>
                  <a:schemeClr val="tx1"/>
                </a:solidFill>
                <a:latin typeface="Oswald" panose="00000500000000000000" pitchFamily="2" charset="0"/>
              </a:rPr>
              <a:t> city</a:t>
            </a:r>
            <a:endParaRPr sz="2800" dirty="0">
              <a:solidFill>
                <a:schemeClr val="tx1"/>
              </a:solidFill>
              <a:latin typeface="Oswald" panose="00000500000000000000" pitchFamily="2" charset="0"/>
            </a:endParaRPr>
          </a:p>
        </p:txBody>
      </p:sp>
      <p:grpSp>
        <p:nvGrpSpPr>
          <p:cNvPr id="2" name="Google Shape;161;g22b0f133a27_0_65">
            <a:extLst>
              <a:ext uri="{FF2B5EF4-FFF2-40B4-BE49-F238E27FC236}">
                <a16:creationId xmlns:a16="http://schemas.microsoft.com/office/drawing/2014/main" id="{86B9915D-A141-3776-E498-CF5DC6D55063}"/>
              </a:ext>
            </a:extLst>
          </p:cNvPr>
          <p:cNvGrpSpPr/>
          <p:nvPr/>
        </p:nvGrpSpPr>
        <p:grpSpPr>
          <a:xfrm>
            <a:off x="575243" y="1017726"/>
            <a:ext cx="3896746" cy="3868598"/>
            <a:chOff x="431925" y="1304875"/>
            <a:chExt cx="2628903" cy="3416400"/>
          </a:xfrm>
        </p:grpSpPr>
        <p:sp>
          <p:nvSpPr>
            <p:cNvPr id="4" name="Google Shape;162;g22b0f133a27_0_65">
              <a:extLst>
                <a:ext uri="{FF2B5EF4-FFF2-40B4-BE49-F238E27FC236}">
                  <a16:creationId xmlns:a16="http://schemas.microsoft.com/office/drawing/2014/main" id="{CB6A67C2-8855-9EF2-574B-F7C5055E09B7}"/>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i="0" u="none" strike="noStrike" cap="none" dirty="0">
                  <a:solidFill>
                    <a:schemeClr val="bg1">
                      <a:lumMod val="75000"/>
                    </a:schemeClr>
                  </a:solidFill>
                  <a:latin typeface="Oswald" panose="00000500000000000000" pitchFamily="2" charset="0"/>
                  <a:ea typeface="Average"/>
                  <a:cs typeface="Average"/>
                  <a:sym typeface="Average"/>
                </a:rPr>
                <a:t>K</a:t>
              </a:r>
              <a:r>
                <a:rPr lang="en-IN" sz="1800" dirty="0">
                  <a:solidFill>
                    <a:schemeClr val="bg1">
                      <a:lumMod val="75000"/>
                    </a:schemeClr>
                  </a:solidFill>
                  <a:latin typeface="Oswald" panose="00000500000000000000" pitchFamily="2" charset="0"/>
                  <a:ea typeface="Average"/>
                  <a:cs typeface="Average"/>
                  <a:sym typeface="Average"/>
                </a:rPr>
                <a:t>pi</a:t>
              </a:r>
              <a:r>
                <a:rPr lang="en-IN" sz="1800" i="0" u="none" strike="noStrike" cap="none" dirty="0">
                  <a:solidFill>
                    <a:schemeClr val="bg1">
                      <a:lumMod val="75000"/>
                    </a:schemeClr>
                  </a:solidFill>
                  <a:latin typeface="Oswald" panose="00000500000000000000" pitchFamily="2" charset="0"/>
                  <a:ea typeface="Average"/>
                  <a:cs typeface="Average"/>
                  <a:sym typeface="Average"/>
                </a:rPr>
                <a:t>_4</a:t>
              </a:r>
              <a:endParaRPr sz="1800" i="0" u="none" strike="noStrike" cap="none" dirty="0">
                <a:solidFill>
                  <a:srgbClr val="000000"/>
                </a:solidFill>
                <a:latin typeface="Oswald" panose="00000500000000000000" pitchFamily="2" charset="0"/>
                <a:ea typeface="Average"/>
                <a:cs typeface="Average"/>
                <a:sym typeface="Average"/>
              </a:endParaRPr>
            </a:p>
          </p:txBody>
        </p:sp>
        <p:sp>
          <p:nvSpPr>
            <p:cNvPr id="5" name="Google Shape;163;g22b0f133a27_0_65">
              <a:extLst>
                <a:ext uri="{FF2B5EF4-FFF2-40B4-BE49-F238E27FC236}">
                  <a16:creationId xmlns:a16="http://schemas.microsoft.com/office/drawing/2014/main" id="{4811619A-2D04-E1F5-5E8A-86DF677EE1A7}"/>
                </a:ext>
              </a:extLst>
            </p:cNvPr>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88EBD42A-0341-59F7-9880-E4A3861892B1}"/>
              </a:ext>
            </a:extLst>
          </p:cNvPr>
          <p:cNvSpPr txBox="1"/>
          <p:nvPr/>
        </p:nvSpPr>
        <p:spPr>
          <a:xfrm>
            <a:off x="645886" y="1621975"/>
            <a:ext cx="3744686" cy="1815882"/>
          </a:xfrm>
          <a:prstGeom prst="rect">
            <a:avLst/>
          </a:prstGeom>
          <a:noFill/>
        </p:spPr>
        <p:txBody>
          <a:bodyPr wrap="square" rtlCol="0">
            <a:spAutoFit/>
          </a:bodyPr>
          <a:lstStyle/>
          <a:p>
            <a:r>
              <a:rPr lang="en-US" b="0" i="0" dirty="0">
                <a:solidFill>
                  <a:schemeClr val="tx1"/>
                </a:solidFill>
                <a:effectLst/>
                <a:latin typeface="Oswald" panose="00000500000000000000" pitchFamily="2" charset="0"/>
              </a:rPr>
              <a:t>Average price and payment values from customers of </a:t>
            </a:r>
            <a:r>
              <a:rPr lang="en-US" b="0" i="0" dirty="0" err="1">
                <a:solidFill>
                  <a:schemeClr val="tx1"/>
                </a:solidFill>
                <a:effectLst/>
                <a:latin typeface="Oswald" panose="00000500000000000000" pitchFamily="2" charset="0"/>
              </a:rPr>
              <a:t>sao</a:t>
            </a:r>
            <a:r>
              <a:rPr lang="en-US" b="0" i="0" dirty="0">
                <a:solidFill>
                  <a:schemeClr val="tx1"/>
                </a:solidFill>
                <a:effectLst/>
                <a:latin typeface="Oswald" panose="00000500000000000000" pitchFamily="2" charset="0"/>
              </a:rPr>
              <a:t> </a:t>
            </a:r>
            <a:r>
              <a:rPr lang="en-US" b="0" i="0" dirty="0" err="1">
                <a:solidFill>
                  <a:schemeClr val="tx1"/>
                </a:solidFill>
                <a:effectLst/>
                <a:latin typeface="Oswald" panose="00000500000000000000" pitchFamily="2" charset="0"/>
              </a:rPr>
              <a:t>paulo</a:t>
            </a:r>
            <a:r>
              <a:rPr lang="en-US" b="0" i="0" dirty="0">
                <a:solidFill>
                  <a:schemeClr val="tx1"/>
                </a:solidFill>
                <a:effectLst/>
                <a:latin typeface="Oswald" panose="00000500000000000000" pitchFamily="2" charset="0"/>
              </a:rPr>
              <a:t> city</a:t>
            </a:r>
          </a:p>
          <a:p>
            <a:br>
              <a:rPr lang="en-US" dirty="0">
                <a:solidFill>
                  <a:schemeClr val="tx1"/>
                </a:solidFill>
                <a:latin typeface="Oswald" panose="00000500000000000000" pitchFamily="2" charset="0"/>
              </a:rPr>
            </a:br>
            <a:r>
              <a:rPr lang="en-US" b="0" i="0" dirty="0">
                <a:solidFill>
                  <a:schemeClr val="tx1"/>
                </a:solidFill>
                <a:effectLst/>
                <a:latin typeface="Oswald" panose="00000500000000000000" pitchFamily="2" charset="0"/>
              </a:rPr>
              <a:t>The analysis of average price and payment values from customers of Sao Paulo city helps in understanding the spending patterns of customers in this region. It also helps </a:t>
            </a:r>
            <a:r>
              <a:rPr lang="en-US" b="0" i="0" dirty="0" err="1">
                <a:solidFill>
                  <a:schemeClr val="tx1"/>
                </a:solidFill>
                <a:effectLst/>
                <a:latin typeface="Oswald" panose="00000500000000000000" pitchFamily="2" charset="0"/>
              </a:rPr>
              <a:t>Olist</a:t>
            </a:r>
            <a:r>
              <a:rPr lang="en-US" b="0" i="0" dirty="0">
                <a:solidFill>
                  <a:schemeClr val="tx1"/>
                </a:solidFill>
                <a:effectLst/>
                <a:latin typeface="Oswald" panose="00000500000000000000" pitchFamily="2" charset="0"/>
              </a:rPr>
              <a:t> in identifying high-value customers and creating targeted marketing campaigns.</a:t>
            </a:r>
          </a:p>
        </p:txBody>
      </p:sp>
      <p:graphicFrame>
        <p:nvGraphicFramePr>
          <p:cNvPr id="3" name="Chart 2">
            <a:extLst>
              <a:ext uri="{FF2B5EF4-FFF2-40B4-BE49-F238E27FC236}">
                <a16:creationId xmlns:a16="http://schemas.microsoft.com/office/drawing/2014/main" id="{293B7B00-5066-FEFB-9D10-AAF471A4AB5A}"/>
              </a:ext>
            </a:extLst>
          </p:cNvPr>
          <p:cNvGraphicFramePr>
            <a:graphicFrameLocks/>
          </p:cNvGraphicFramePr>
          <p:nvPr>
            <p:extLst>
              <p:ext uri="{D42A27DB-BD31-4B8C-83A1-F6EECF244321}">
                <p14:modId xmlns:p14="http://schemas.microsoft.com/office/powerpoint/2010/main" val="2646287001"/>
              </p:ext>
            </p:extLst>
          </p:nvPr>
        </p:nvGraphicFramePr>
        <p:xfrm>
          <a:off x="4599430" y="1017724"/>
          <a:ext cx="3996766" cy="38685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758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Shape 174"/>
        <p:cNvGrpSpPr/>
        <p:nvPr/>
      </p:nvGrpSpPr>
      <p:grpSpPr>
        <a:xfrm>
          <a:off x="0" y="0"/>
          <a:ext cx="0" cy="0"/>
          <a:chOff x="0" y="0"/>
          <a:chExt cx="0" cy="0"/>
        </a:xfrm>
      </p:grpSpPr>
      <p:sp>
        <p:nvSpPr>
          <p:cNvPr id="175" name="Google Shape;175;g22b0f133a27_0_122"/>
          <p:cNvSpPr txBox="1">
            <a:spLocks noGrp="1"/>
          </p:cNvSpPr>
          <p:nvPr>
            <p:ph type="title"/>
          </p:nvPr>
        </p:nvSpPr>
        <p:spPr>
          <a:xfrm>
            <a:off x="311700" y="257177"/>
            <a:ext cx="8520600" cy="613680"/>
          </a:xfrm>
          <a:prstGeom prst="rect">
            <a:avLst/>
          </a:prstGeom>
          <a:noFill/>
          <a:ln>
            <a:noFill/>
          </a:ln>
        </p:spPr>
        <p:txBody>
          <a:bodyPr spcFirstLastPara="1" wrap="square" lIns="91425" tIns="91425" rIns="91425" bIns="91425" anchor="t" anchorCtr="0">
            <a:noAutofit/>
          </a:bodyPr>
          <a:lstStyle/>
          <a:p>
            <a:pPr>
              <a:defRPr sz="1400" b="0" i="0" u="none" strike="noStrike" kern="1200" spc="0" baseline="0">
                <a:solidFill>
                  <a:srgbClr val="FFFFFF">
                    <a:lumMod val="65000"/>
                    <a:lumOff val="35000"/>
                  </a:srgbClr>
                </a:solidFill>
                <a:latin typeface="+mn-lt"/>
                <a:ea typeface="+mn-ea"/>
                <a:cs typeface="+mn-cs"/>
              </a:defRPr>
            </a:pPr>
            <a:r>
              <a:rPr lang="en-US" sz="2800" baseline="0" dirty="0">
                <a:solidFill>
                  <a:schemeClr val="tx1"/>
                </a:solidFill>
                <a:latin typeface="Oswald" panose="00000500000000000000" pitchFamily="2" charset="0"/>
              </a:rPr>
              <a:t>Average shipping days vs review </a:t>
            </a:r>
            <a:r>
              <a:rPr lang="en-US" sz="2800" dirty="0">
                <a:solidFill>
                  <a:schemeClr val="tx1"/>
                </a:solidFill>
                <a:latin typeface="Oswald" panose="00000500000000000000" pitchFamily="2" charset="0"/>
              </a:rPr>
              <a:t>s</a:t>
            </a:r>
            <a:r>
              <a:rPr lang="en-US" sz="2800" baseline="0" dirty="0">
                <a:solidFill>
                  <a:schemeClr val="tx1"/>
                </a:solidFill>
                <a:latin typeface="Oswald" panose="00000500000000000000" pitchFamily="2" charset="0"/>
              </a:rPr>
              <a:t>cores</a:t>
            </a:r>
            <a:endParaRPr sz="2800" dirty="0">
              <a:solidFill>
                <a:schemeClr val="tx1"/>
              </a:solidFill>
              <a:latin typeface="Oswald" panose="00000500000000000000" pitchFamily="2" charset="0"/>
            </a:endParaRPr>
          </a:p>
        </p:txBody>
      </p:sp>
      <p:grpSp>
        <p:nvGrpSpPr>
          <p:cNvPr id="2" name="Google Shape;161;g22b0f133a27_0_65">
            <a:extLst>
              <a:ext uri="{FF2B5EF4-FFF2-40B4-BE49-F238E27FC236}">
                <a16:creationId xmlns:a16="http://schemas.microsoft.com/office/drawing/2014/main" id="{86B9915D-A141-3776-E498-CF5DC6D55063}"/>
              </a:ext>
            </a:extLst>
          </p:cNvPr>
          <p:cNvGrpSpPr/>
          <p:nvPr/>
        </p:nvGrpSpPr>
        <p:grpSpPr>
          <a:xfrm>
            <a:off x="575243" y="1017726"/>
            <a:ext cx="3896746" cy="3868598"/>
            <a:chOff x="431925" y="1304875"/>
            <a:chExt cx="2628903" cy="3416400"/>
          </a:xfrm>
        </p:grpSpPr>
        <p:sp>
          <p:nvSpPr>
            <p:cNvPr id="4" name="Google Shape;162;g22b0f133a27_0_65">
              <a:extLst>
                <a:ext uri="{FF2B5EF4-FFF2-40B4-BE49-F238E27FC236}">
                  <a16:creationId xmlns:a16="http://schemas.microsoft.com/office/drawing/2014/main" id="{CB6A67C2-8855-9EF2-574B-F7C5055E09B7}"/>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i="0" u="none" strike="noStrike" cap="none" dirty="0">
                  <a:solidFill>
                    <a:schemeClr val="bg1">
                      <a:lumMod val="75000"/>
                    </a:schemeClr>
                  </a:solidFill>
                  <a:latin typeface="Oswald" panose="00000500000000000000" pitchFamily="2" charset="0"/>
                  <a:ea typeface="Average"/>
                  <a:cs typeface="Average"/>
                  <a:sym typeface="Average"/>
                </a:rPr>
                <a:t>K</a:t>
              </a:r>
              <a:r>
                <a:rPr lang="en-IN" sz="1800" dirty="0">
                  <a:solidFill>
                    <a:schemeClr val="bg1">
                      <a:lumMod val="75000"/>
                    </a:schemeClr>
                  </a:solidFill>
                  <a:latin typeface="Oswald" panose="00000500000000000000" pitchFamily="2" charset="0"/>
                  <a:ea typeface="Average"/>
                  <a:cs typeface="Average"/>
                  <a:sym typeface="Average"/>
                </a:rPr>
                <a:t>pi</a:t>
              </a:r>
              <a:r>
                <a:rPr lang="en-IN" sz="1800" i="0" u="none" strike="noStrike" cap="none" dirty="0">
                  <a:solidFill>
                    <a:schemeClr val="bg1">
                      <a:lumMod val="75000"/>
                    </a:schemeClr>
                  </a:solidFill>
                  <a:latin typeface="Oswald" panose="00000500000000000000" pitchFamily="2" charset="0"/>
                  <a:ea typeface="Average"/>
                  <a:cs typeface="Average"/>
                  <a:sym typeface="Average"/>
                </a:rPr>
                <a:t>_5</a:t>
              </a:r>
              <a:endParaRPr sz="1800" i="0" u="none" strike="noStrike" cap="none" dirty="0">
                <a:solidFill>
                  <a:srgbClr val="000000"/>
                </a:solidFill>
                <a:latin typeface="Oswald" panose="00000500000000000000" pitchFamily="2" charset="0"/>
                <a:ea typeface="Average"/>
                <a:cs typeface="Average"/>
                <a:sym typeface="Average"/>
              </a:endParaRPr>
            </a:p>
          </p:txBody>
        </p:sp>
        <p:sp>
          <p:nvSpPr>
            <p:cNvPr id="5" name="Google Shape;163;g22b0f133a27_0_65">
              <a:extLst>
                <a:ext uri="{FF2B5EF4-FFF2-40B4-BE49-F238E27FC236}">
                  <a16:creationId xmlns:a16="http://schemas.microsoft.com/office/drawing/2014/main" id="{4811619A-2D04-E1F5-5E8A-86DF677EE1A7}"/>
                </a:ext>
              </a:extLst>
            </p:cNvPr>
            <p:cNvSpPr/>
            <p:nvPr/>
          </p:nvSpPr>
          <p:spPr>
            <a:xfrm flipH="1">
              <a:off x="431928"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 name="TextBox 6">
            <a:extLst>
              <a:ext uri="{FF2B5EF4-FFF2-40B4-BE49-F238E27FC236}">
                <a16:creationId xmlns:a16="http://schemas.microsoft.com/office/drawing/2014/main" id="{88EBD42A-0341-59F7-9880-E4A3861892B1}"/>
              </a:ext>
            </a:extLst>
          </p:cNvPr>
          <p:cNvSpPr txBox="1"/>
          <p:nvPr/>
        </p:nvSpPr>
        <p:spPr>
          <a:xfrm>
            <a:off x="645886" y="1621975"/>
            <a:ext cx="3744686" cy="2031325"/>
          </a:xfrm>
          <a:prstGeom prst="rect">
            <a:avLst/>
          </a:prstGeom>
          <a:noFill/>
        </p:spPr>
        <p:txBody>
          <a:bodyPr wrap="square" rtlCol="0">
            <a:spAutoFit/>
          </a:bodyPr>
          <a:lstStyle/>
          <a:p>
            <a:r>
              <a:rPr lang="en-US" b="0" i="0" dirty="0">
                <a:solidFill>
                  <a:schemeClr val="tx1"/>
                </a:solidFill>
                <a:effectLst/>
                <a:latin typeface="Oswald" panose="00000500000000000000" pitchFamily="2" charset="0"/>
              </a:rPr>
              <a:t>Relationship between shipping days (</a:t>
            </a:r>
            <a:r>
              <a:rPr lang="en-US" b="0" i="0" dirty="0" err="1">
                <a:solidFill>
                  <a:schemeClr val="tx1"/>
                </a:solidFill>
                <a:effectLst/>
                <a:latin typeface="Oswald" panose="00000500000000000000" pitchFamily="2" charset="0"/>
              </a:rPr>
              <a:t>order_delivered_customer_date</a:t>
            </a:r>
            <a:r>
              <a:rPr lang="en-US" b="0" i="0" dirty="0">
                <a:solidFill>
                  <a:schemeClr val="tx1"/>
                </a:solidFill>
                <a:effectLst/>
                <a:latin typeface="Oswald" panose="00000500000000000000" pitchFamily="2" charset="0"/>
              </a:rPr>
              <a:t> — </a:t>
            </a:r>
            <a:r>
              <a:rPr lang="en-US" b="0" i="0" dirty="0" err="1">
                <a:solidFill>
                  <a:schemeClr val="tx1"/>
                </a:solidFill>
                <a:effectLst/>
                <a:latin typeface="Oswald" panose="00000500000000000000" pitchFamily="2" charset="0"/>
              </a:rPr>
              <a:t>order_purchase_timestamp</a:t>
            </a:r>
            <a:r>
              <a:rPr lang="en-US" b="0" i="0" dirty="0">
                <a:solidFill>
                  <a:schemeClr val="tx1"/>
                </a:solidFill>
                <a:effectLst/>
                <a:latin typeface="Oswald" panose="00000500000000000000" pitchFamily="2" charset="0"/>
              </a:rPr>
              <a:t>) Vs review scores</a:t>
            </a:r>
          </a:p>
          <a:p>
            <a:br>
              <a:rPr lang="en-US" dirty="0">
                <a:solidFill>
                  <a:schemeClr val="tx1"/>
                </a:solidFill>
                <a:latin typeface="Oswald" panose="00000500000000000000" pitchFamily="2" charset="0"/>
              </a:rPr>
            </a:br>
            <a:r>
              <a:rPr lang="en-US" b="0" i="0" dirty="0">
                <a:solidFill>
                  <a:schemeClr val="tx1"/>
                </a:solidFill>
                <a:effectLst/>
                <a:latin typeface="Oswald" panose="00000500000000000000" pitchFamily="2" charset="0"/>
              </a:rPr>
              <a:t>This KPI analyzes the relationship between shipping days and review scores. It helps in understanding the impact of delivery time on customer satisfaction levels. </a:t>
            </a:r>
            <a:r>
              <a:rPr lang="en-US" b="0" i="0" dirty="0" err="1">
                <a:solidFill>
                  <a:schemeClr val="tx1"/>
                </a:solidFill>
                <a:effectLst/>
                <a:latin typeface="Oswald" panose="00000500000000000000" pitchFamily="2" charset="0"/>
              </a:rPr>
              <a:t>Olist</a:t>
            </a:r>
            <a:r>
              <a:rPr lang="en-US" b="0" i="0" dirty="0">
                <a:solidFill>
                  <a:schemeClr val="tx1"/>
                </a:solidFill>
                <a:effectLst/>
                <a:latin typeface="Oswald" panose="00000500000000000000" pitchFamily="2" charset="0"/>
              </a:rPr>
              <a:t> can use this information to optimize their logistics and improve their delivery time.</a:t>
            </a:r>
          </a:p>
        </p:txBody>
      </p:sp>
      <p:graphicFrame>
        <p:nvGraphicFramePr>
          <p:cNvPr id="6" name="Chart 5">
            <a:extLst>
              <a:ext uri="{FF2B5EF4-FFF2-40B4-BE49-F238E27FC236}">
                <a16:creationId xmlns:a16="http://schemas.microsoft.com/office/drawing/2014/main" id="{326D3E64-51A1-2A75-3F80-18F3EEC50982}"/>
              </a:ext>
            </a:extLst>
          </p:cNvPr>
          <p:cNvGraphicFramePr>
            <a:graphicFrameLocks/>
          </p:cNvGraphicFramePr>
          <p:nvPr>
            <p:extLst>
              <p:ext uri="{D42A27DB-BD31-4B8C-83A1-F6EECF244321}">
                <p14:modId xmlns:p14="http://schemas.microsoft.com/office/powerpoint/2010/main" val="727910314"/>
              </p:ext>
            </p:extLst>
          </p:nvPr>
        </p:nvGraphicFramePr>
        <p:xfrm>
          <a:off x="4599430" y="1017724"/>
          <a:ext cx="3996766" cy="38685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6794409"/>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TotalTime>
  <Words>917</Words>
  <Application>Microsoft Office PowerPoint</Application>
  <PresentationFormat>On-screen Show (16:9)</PresentationFormat>
  <Paragraphs>83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Oswald</vt:lpstr>
      <vt:lpstr>Average</vt:lpstr>
      <vt:lpstr>Arial</vt:lpstr>
      <vt:lpstr>Slate</vt:lpstr>
      <vt:lpstr>PowerPoint Presentation</vt:lpstr>
      <vt:lpstr>Overview</vt:lpstr>
      <vt:lpstr>Objective: Store Analysis</vt:lpstr>
      <vt:lpstr>Olist store analysis</vt:lpstr>
      <vt:lpstr>Weekdays and weekend payment statistics</vt:lpstr>
      <vt:lpstr>Payment Type with review score 5</vt:lpstr>
      <vt:lpstr>Average numbers of delivery days taken for pet shop </vt:lpstr>
      <vt:lpstr>Average price and payment value of sao paulo city</vt:lpstr>
      <vt:lpstr>Average shipping days vs review scores</vt:lpstr>
      <vt:lpstr>Dashboard</vt:lpstr>
      <vt:lpstr>Detail report</vt:lpstr>
      <vt:lpstr>Store Analysis</vt:lpstr>
      <vt:lpstr>Store Analysis</vt:lpstr>
      <vt:lpstr>Store Analysis</vt:lpstr>
      <vt:lpstr>Conclusion</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Excelr - Power BI</dc:title>
  <cp:lastModifiedBy>Rushikesh Lakhpati</cp:lastModifiedBy>
  <cp:revision>103</cp:revision>
  <dcterms:modified xsi:type="dcterms:W3CDTF">2023-11-29T08:47:16Z</dcterms:modified>
</cp:coreProperties>
</file>