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69" r:id="rId4"/>
    <p:sldId id="265" r:id="rId5"/>
    <p:sldId id="266" r:id="rId6"/>
    <p:sldId id="267" r:id="rId7"/>
    <p:sldId id="275" r:id="rId8"/>
    <p:sldId id="276"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9AF94"/>
    <a:srgbClr val="09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76FCB4-E0EF-4CF2-8A36-58D3CFA010E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5DDEFD-EE63-493E-8841-C932A21370A6}">
      <dgm:prSet custT="1"/>
      <dgm:spPr>
        <a:solidFill>
          <a:srgbClr val="59AF94"/>
        </a:solidFill>
      </dgm:spPr>
      <dgm:t>
        <a:bodyPr/>
        <a:lstStyle/>
        <a:p>
          <a:pPr>
            <a:lnSpc>
              <a:spcPct val="100000"/>
            </a:lnSpc>
          </a:pPr>
          <a:r>
            <a:rPr lang="en-US" sz="1600" b="1" dirty="0">
              <a:solidFill>
                <a:srgbClr val="002060"/>
              </a:solidFill>
              <a:latin typeface="High Tower Text" panose="02040502050506030303" pitchFamily="18" charset="0"/>
            </a:rPr>
            <a:t>CMS is founded in 1977 , headquarter located at Baltimore, MD</a:t>
          </a:r>
        </a:p>
      </dgm:t>
    </dgm:pt>
    <dgm:pt modelId="{500052E5-63E2-46C2-8F57-12D8A9F7E0A8}" type="parTrans" cxnId="{A6101910-E02F-45C6-A87F-2280ED3F2731}">
      <dgm:prSet/>
      <dgm:spPr/>
      <dgm:t>
        <a:bodyPr/>
        <a:lstStyle/>
        <a:p>
          <a:endParaRPr lang="en-US"/>
        </a:p>
      </dgm:t>
    </dgm:pt>
    <dgm:pt modelId="{2EBB1178-1F4E-4BA7-82EC-743CAE9C5AD7}" type="sibTrans" cxnId="{A6101910-E02F-45C6-A87F-2280ED3F2731}">
      <dgm:prSet/>
      <dgm:spPr/>
      <dgm:t>
        <a:bodyPr/>
        <a:lstStyle/>
        <a:p>
          <a:endParaRPr lang="en-US"/>
        </a:p>
      </dgm:t>
    </dgm:pt>
    <dgm:pt modelId="{C6CEBF01-245A-4722-9927-13E3B38CB49E}">
      <dgm:prSet custT="1"/>
      <dgm:spPr>
        <a:solidFill>
          <a:srgbClr val="59AF94"/>
        </a:solidFill>
      </dgm:spPr>
      <dgm:t>
        <a:bodyPr/>
        <a:lstStyle/>
        <a:p>
          <a:pPr>
            <a:lnSpc>
              <a:spcPct val="100000"/>
            </a:lnSpc>
          </a:pPr>
          <a:r>
            <a:rPr lang="en-US" sz="1600" b="1" dirty="0">
              <a:solidFill>
                <a:srgbClr val="002060"/>
              </a:solidFill>
              <a:latin typeface="High Tower Text" panose="02040502050506030303" pitchFamily="18" charset="0"/>
            </a:rPr>
            <a:t>CMS is a government Administration Industry  </a:t>
          </a:r>
          <a:endParaRPr lang="en-US" sz="1600" dirty="0">
            <a:solidFill>
              <a:srgbClr val="002060"/>
            </a:solidFill>
            <a:latin typeface="High Tower Text" panose="02040502050506030303" pitchFamily="18" charset="0"/>
          </a:endParaRPr>
        </a:p>
      </dgm:t>
    </dgm:pt>
    <dgm:pt modelId="{3B98C0F4-3C4E-4543-BCC3-CA07ADA24183}" type="parTrans" cxnId="{C0C75E90-B126-4E72-AD39-DE2E549FABCD}">
      <dgm:prSet/>
      <dgm:spPr/>
      <dgm:t>
        <a:bodyPr/>
        <a:lstStyle/>
        <a:p>
          <a:endParaRPr lang="en-US"/>
        </a:p>
      </dgm:t>
    </dgm:pt>
    <dgm:pt modelId="{ECB9CD0D-B353-469E-8827-DA24ABDE8D36}" type="sibTrans" cxnId="{C0C75E90-B126-4E72-AD39-DE2E549FABCD}">
      <dgm:prSet/>
      <dgm:spPr/>
      <dgm:t>
        <a:bodyPr/>
        <a:lstStyle/>
        <a:p>
          <a:endParaRPr lang="en-US"/>
        </a:p>
      </dgm:t>
    </dgm:pt>
    <dgm:pt modelId="{25CFA672-FCF2-4873-B49D-9436C04FA490}">
      <dgm:prSet custT="1"/>
      <dgm:spPr>
        <a:solidFill>
          <a:srgbClr val="59AF94"/>
        </a:solidFill>
      </dgm:spPr>
      <dgm:t>
        <a:bodyPr/>
        <a:lstStyle/>
        <a:p>
          <a:pPr>
            <a:lnSpc>
              <a:spcPct val="100000"/>
            </a:lnSpc>
          </a:pPr>
          <a:r>
            <a:rPr lang="en-US" sz="1600" b="1" i="0" dirty="0">
              <a:solidFill>
                <a:schemeClr val="accent1">
                  <a:lumMod val="50000"/>
                </a:schemeClr>
              </a:solidFill>
              <a:latin typeface="High Tower Text" panose="02040502050506030303" pitchFamily="18" charset="0"/>
            </a:rPr>
            <a:t>The Centers for Medicare &amp; Medicaid Services (CMS), a federal agency within the U.S. Department of Health and Human Services, is one of the largest purchasers of health care in the world</a:t>
          </a:r>
          <a:endParaRPr lang="en-US" sz="1600" b="1" dirty="0">
            <a:solidFill>
              <a:schemeClr val="accent1">
                <a:lumMod val="50000"/>
              </a:schemeClr>
            </a:solidFill>
            <a:latin typeface="High Tower Text" panose="02040502050506030303" pitchFamily="18" charset="0"/>
          </a:endParaRPr>
        </a:p>
      </dgm:t>
    </dgm:pt>
    <dgm:pt modelId="{8333CF83-A700-4A75-98DA-3445357AF6F0}" type="parTrans" cxnId="{55D016A8-EEFA-409F-888C-A203C3237ABD}">
      <dgm:prSet/>
      <dgm:spPr/>
      <dgm:t>
        <a:bodyPr/>
        <a:lstStyle/>
        <a:p>
          <a:endParaRPr lang="en-US"/>
        </a:p>
      </dgm:t>
    </dgm:pt>
    <dgm:pt modelId="{BB4204FE-71D1-4819-8153-1E41358E090F}" type="sibTrans" cxnId="{55D016A8-EEFA-409F-888C-A203C3237ABD}">
      <dgm:prSet/>
      <dgm:spPr/>
      <dgm:t>
        <a:bodyPr/>
        <a:lstStyle/>
        <a:p>
          <a:endParaRPr lang="en-US"/>
        </a:p>
      </dgm:t>
    </dgm:pt>
    <dgm:pt modelId="{31E14982-A1EE-4AE0-B413-C27DE71D0463}">
      <dgm:prSet custT="1"/>
      <dgm:spPr>
        <a:solidFill>
          <a:srgbClr val="59AF94"/>
        </a:solidFill>
      </dgm:spPr>
      <dgm:t>
        <a:bodyPr/>
        <a:lstStyle/>
        <a:p>
          <a:pPr>
            <a:lnSpc>
              <a:spcPct val="100000"/>
            </a:lnSpc>
          </a:pPr>
          <a:r>
            <a:rPr lang="en-US" sz="1600" b="1" i="0" dirty="0">
              <a:solidFill>
                <a:schemeClr val="accent1">
                  <a:lumMod val="50000"/>
                </a:schemeClr>
              </a:solidFill>
              <a:latin typeface="High Tower Text" panose="02040502050506030303" pitchFamily="18" charset="0"/>
            </a:rPr>
            <a:t>Medicare, Medicaid, and the Children's Health Insurance Program (CHIP) provide health care for one in four Americans.</a:t>
          </a:r>
          <a:endParaRPr lang="en-US" sz="1600" b="1" dirty="0">
            <a:solidFill>
              <a:schemeClr val="accent1">
                <a:lumMod val="50000"/>
              </a:schemeClr>
            </a:solidFill>
            <a:latin typeface="High Tower Text" panose="02040502050506030303" pitchFamily="18" charset="0"/>
          </a:endParaRPr>
        </a:p>
      </dgm:t>
    </dgm:pt>
    <dgm:pt modelId="{36F945A9-2B3F-4232-A5D7-37AB1E7EB862}" type="parTrans" cxnId="{2D108813-2BFE-4C75-815F-3BB15BE63DC3}">
      <dgm:prSet/>
      <dgm:spPr/>
      <dgm:t>
        <a:bodyPr/>
        <a:lstStyle/>
        <a:p>
          <a:endParaRPr lang="en-US"/>
        </a:p>
      </dgm:t>
    </dgm:pt>
    <dgm:pt modelId="{A7CF6CF9-B571-47E9-A659-CAB2299AA36F}" type="sibTrans" cxnId="{2D108813-2BFE-4C75-815F-3BB15BE63DC3}">
      <dgm:prSet/>
      <dgm:spPr/>
      <dgm:t>
        <a:bodyPr/>
        <a:lstStyle/>
        <a:p>
          <a:endParaRPr lang="en-US"/>
        </a:p>
      </dgm:t>
    </dgm:pt>
    <dgm:pt modelId="{49860F5D-01A4-4519-8BC4-B23BAD1C8F76}">
      <dgm:prSet custT="1"/>
      <dgm:spPr>
        <a:solidFill>
          <a:srgbClr val="59AF94"/>
        </a:solidFill>
      </dgm:spPr>
      <dgm:t>
        <a:bodyPr/>
        <a:lstStyle/>
        <a:p>
          <a:pPr>
            <a:lnSpc>
              <a:spcPct val="100000"/>
            </a:lnSpc>
          </a:pPr>
          <a:r>
            <a:rPr lang="en-US" sz="1600" b="1" i="0" dirty="0">
              <a:solidFill>
                <a:schemeClr val="accent1">
                  <a:lumMod val="50000"/>
                </a:schemeClr>
              </a:solidFill>
              <a:latin typeface="High Tower Text" panose="02040502050506030303" pitchFamily="18" charset="0"/>
            </a:rPr>
            <a:t>CMS is the federal agency that provides health coverage to more than 160 million through Medicare, Medicaid, the Children's Health Insurance Program, and the Health Insurance Marketplace. CMS works in partnership with the entire health care community to improve quality, equity and outcomes in the health care system</a:t>
          </a:r>
          <a:endParaRPr lang="en-US" sz="1600" b="1" dirty="0">
            <a:solidFill>
              <a:schemeClr val="accent1">
                <a:lumMod val="50000"/>
              </a:schemeClr>
            </a:solidFill>
            <a:latin typeface="High Tower Text" panose="02040502050506030303" pitchFamily="18" charset="0"/>
          </a:endParaRPr>
        </a:p>
      </dgm:t>
    </dgm:pt>
    <dgm:pt modelId="{24660837-C11F-481D-962A-C925077891A7}" type="parTrans" cxnId="{9BE1AA0E-3665-4A58-9066-27720AEC78D9}">
      <dgm:prSet/>
      <dgm:spPr/>
      <dgm:t>
        <a:bodyPr/>
        <a:lstStyle/>
        <a:p>
          <a:endParaRPr lang="en-US"/>
        </a:p>
      </dgm:t>
    </dgm:pt>
    <dgm:pt modelId="{EE45E852-FEF4-4B1D-B9DA-C894055D7177}" type="sibTrans" cxnId="{9BE1AA0E-3665-4A58-9066-27720AEC78D9}">
      <dgm:prSet/>
      <dgm:spPr/>
      <dgm:t>
        <a:bodyPr/>
        <a:lstStyle/>
        <a:p>
          <a:endParaRPr lang="en-US"/>
        </a:p>
      </dgm:t>
    </dgm:pt>
    <dgm:pt modelId="{063BBE4A-7C04-4CB2-BD16-4E71EC31E0B7}" type="pres">
      <dgm:prSet presAssocID="{D476FCB4-E0EF-4CF2-8A36-58D3CFA010E5}" presName="root" presStyleCnt="0">
        <dgm:presLayoutVars>
          <dgm:dir/>
          <dgm:resizeHandles val="exact"/>
        </dgm:presLayoutVars>
      </dgm:prSet>
      <dgm:spPr/>
    </dgm:pt>
    <dgm:pt modelId="{6DCA52A1-E979-476C-B284-940311E3EC0D}" type="pres">
      <dgm:prSet presAssocID="{6D5DDEFD-EE63-493E-8841-C932A21370A6}" presName="compNode" presStyleCnt="0"/>
      <dgm:spPr/>
    </dgm:pt>
    <dgm:pt modelId="{392649BF-51AB-495A-B856-7B5CD1A91ECC}" type="pres">
      <dgm:prSet presAssocID="{6D5DDEFD-EE63-493E-8841-C932A21370A6}" presName="bgRect" presStyleLbl="bgShp" presStyleIdx="0" presStyleCnt="5"/>
      <dgm:spPr/>
    </dgm:pt>
    <dgm:pt modelId="{131AAD86-DCBE-4367-9AB3-5B9BD4D42925}" type="pres">
      <dgm:prSet presAssocID="{6D5DDEFD-EE63-493E-8841-C932A21370A6}"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9537E8BA-C868-4A4B-9403-98289D9A92B0}" type="pres">
      <dgm:prSet presAssocID="{6D5DDEFD-EE63-493E-8841-C932A21370A6}" presName="spaceRect" presStyleCnt="0"/>
      <dgm:spPr/>
    </dgm:pt>
    <dgm:pt modelId="{6FFC3E51-B4DD-4430-A3DD-7279C3F4F924}" type="pres">
      <dgm:prSet presAssocID="{6D5DDEFD-EE63-493E-8841-C932A21370A6}" presName="parTx" presStyleLbl="revTx" presStyleIdx="0" presStyleCnt="5" custLinFactNeighborX="-456">
        <dgm:presLayoutVars>
          <dgm:chMax val="0"/>
          <dgm:chPref val="0"/>
        </dgm:presLayoutVars>
      </dgm:prSet>
      <dgm:spPr/>
    </dgm:pt>
    <dgm:pt modelId="{C6F329B8-CF5A-4157-8338-1A5337F96C41}" type="pres">
      <dgm:prSet presAssocID="{2EBB1178-1F4E-4BA7-82EC-743CAE9C5AD7}" presName="sibTrans" presStyleCnt="0"/>
      <dgm:spPr/>
    </dgm:pt>
    <dgm:pt modelId="{D7258B9D-AAFE-4E77-B8FD-D1967B18EC9D}" type="pres">
      <dgm:prSet presAssocID="{C6CEBF01-245A-4722-9927-13E3B38CB49E}" presName="compNode" presStyleCnt="0"/>
      <dgm:spPr/>
    </dgm:pt>
    <dgm:pt modelId="{FAC1AA68-960E-4195-9E1F-E137A1504D6D}" type="pres">
      <dgm:prSet presAssocID="{C6CEBF01-245A-4722-9927-13E3B38CB49E}" presName="bgRect" presStyleLbl="bgShp" presStyleIdx="1" presStyleCnt="5"/>
      <dgm:spPr/>
    </dgm:pt>
    <dgm:pt modelId="{FCE415FB-1995-43CD-9B1E-DB0022BC701E}" type="pres">
      <dgm:prSet presAssocID="{C6CEBF01-245A-4722-9927-13E3B38CB49E}" presName="iconRect" presStyleLbl="node1" presStyleIdx="1"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0374C760-5CFD-4B1D-B926-19CADE89245B}" type="pres">
      <dgm:prSet presAssocID="{C6CEBF01-245A-4722-9927-13E3B38CB49E}" presName="spaceRect" presStyleCnt="0"/>
      <dgm:spPr/>
    </dgm:pt>
    <dgm:pt modelId="{6650FCCF-2092-41ED-A9B8-141C673BE759}" type="pres">
      <dgm:prSet presAssocID="{C6CEBF01-245A-4722-9927-13E3B38CB49E}" presName="parTx" presStyleLbl="revTx" presStyleIdx="1" presStyleCnt="5">
        <dgm:presLayoutVars>
          <dgm:chMax val="0"/>
          <dgm:chPref val="0"/>
        </dgm:presLayoutVars>
      </dgm:prSet>
      <dgm:spPr/>
    </dgm:pt>
    <dgm:pt modelId="{CB339718-222E-4498-A5AF-8789E4E79651}" type="pres">
      <dgm:prSet presAssocID="{ECB9CD0D-B353-469E-8827-DA24ABDE8D36}" presName="sibTrans" presStyleCnt="0"/>
      <dgm:spPr/>
    </dgm:pt>
    <dgm:pt modelId="{B4A257A2-467D-4458-B0DF-481C155CB806}" type="pres">
      <dgm:prSet presAssocID="{25CFA672-FCF2-4873-B49D-9436C04FA490}" presName="compNode" presStyleCnt="0"/>
      <dgm:spPr/>
    </dgm:pt>
    <dgm:pt modelId="{91ECB024-E0DE-4355-85A3-B194D70975EA}" type="pres">
      <dgm:prSet presAssocID="{25CFA672-FCF2-4873-B49D-9436C04FA490}" presName="bgRect" presStyleLbl="bgShp" presStyleIdx="2" presStyleCnt="5"/>
      <dgm:spPr/>
    </dgm:pt>
    <dgm:pt modelId="{84E90DAA-42EC-4FC4-BD93-D0D00B88AB44}" type="pres">
      <dgm:prSet presAssocID="{25CFA672-FCF2-4873-B49D-9436C04FA490}" presName="iconRect" presStyleLbl="node1" presStyleIdx="2"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4A520B74-B9EF-4DB8-99CA-46B68C5C3CC3}" type="pres">
      <dgm:prSet presAssocID="{25CFA672-FCF2-4873-B49D-9436C04FA490}" presName="spaceRect" presStyleCnt="0"/>
      <dgm:spPr/>
    </dgm:pt>
    <dgm:pt modelId="{CA58DB2B-6AC4-41D2-B412-E0174D93B639}" type="pres">
      <dgm:prSet presAssocID="{25CFA672-FCF2-4873-B49D-9436C04FA490}" presName="parTx" presStyleLbl="revTx" presStyleIdx="2" presStyleCnt="5">
        <dgm:presLayoutVars>
          <dgm:chMax val="0"/>
          <dgm:chPref val="0"/>
        </dgm:presLayoutVars>
      </dgm:prSet>
      <dgm:spPr/>
    </dgm:pt>
    <dgm:pt modelId="{48BCAC47-C90C-4EE8-A975-30B1BAB69D9D}" type="pres">
      <dgm:prSet presAssocID="{BB4204FE-71D1-4819-8153-1E41358E090F}" presName="sibTrans" presStyleCnt="0"/>
      <dgm:spPr/>
    </dgm:pt>
    <dgm:pt modelId="{3D1D8DFB-7E50-41C7-81C7-14E56DD3E6EF}" type="pres">
      <dgm:prSet presAssocID="{31E14982-A1EE-4AE0-B413-C27DE71D0463}" presName="compNode" presStyleCnt="0"/>
      <dgm:spPr/>
    </dgm:pt>
    <dgm:pt modelId="{3214762D-CAFF-4F9D-867D-91D996178241}" type="pres">
      <dgm:prSet presAssocID="{31E14982-A1EE-4AE0-B413-C27DE71D0463}" presName="bgRect" presStyleLbl="bgShp" presStyleIdx="3" presStyleCnt="5"/>
      <dgm:spPr/>
    </dgm:pt>
    <dgm:pt modelId="{17334C78-4F0F-4FA4-A577-E42EAB6BA35F}" type="pres">
      <dgm:prSet presAssocID="{31E14982-A1EE-4AE0-B413-C27DE71D0463}" presName="iconRect" presStyleLbl="node1" presStyleIdx="3"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88759481-C7A1-48BF-BE7F-DF291241A093}" type="pres">
      <dgm:prSet presAssocID="{31E14982-A1EE-4AE0-B413-C27DE71D0463}" presName="spaceRect" presStyleCnt="0"/>
      <dgm:spPr/>
    </dgm:pt>
    <dgm:pt modelId="{29D389C5-C46B-4E71-8AC7-DEE706EAE371}" type="pres">
      <dgm:prSet presAssocID="{31E14982-A1EE-4AE0-B413-C27DE71D0463}" presName="parTx" presStyleLbl="revTx" presStyleIdx="3" presStyleCnt="5">
        <dgm:presLayoutVars>
          <dgm:chMax val="0"/>
          <dgm:chPref val="0"/>
        </dgm:presLayoutVars>
      </dgm:prSet>
      <dgm:spPr/>
    </dgm:pt>
    <dgm:pt modelId="{602B6711-B566-443A-8CBB-589134908CC4}" type="pres">
      <dgm:prSet presAssocID="{A7CF6CF9-B571-47E9-A659-CAB2299AA36F}" presName="sibTrans" presStyleCnt="0"/>
      <dgm:spPr/>
    </dgm:pt>
    <dgm:pt modelId="{C7F27974-CAEE-4252-BA4C-515DF3657F81}" type="pres">
      <dgm:prSet presAssocID="{49860F5D-01A4-4519-8BC4-B23BAD1C8F76}" presName="compNode" presStyleCnt="0"/>
      <dgm:spPr/>
    </dgm:pt>
    <dgm:pt modelId="{022C9F47-D089-4D8D-8ABA-4AE193279FDB}" type="pres">
      <dgm:prSet presAssocID="{49860F5D-01A4-4519-8BC4-B23BAD1C8F76}" presName="bgRect" presStyleLbl="bgShp" presStyleIdx="4" presStyleCnt="5"/>
      <dgm:spPr/>
    </dgm:pt>
    <dgm:pt modelId="{9FACCC74-B413-429E-9F8E-F6F79CEF9A5D}" type="pres">
      <dgm:prSet presAssocID="{49860F5D-01A4-4519-8BC4-B23BAD1C8F76}" presName="iconRect" presStyleLbl="node1" presStyleIdx="4"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8810CFED-0EDE-460A-BC4F-2FC8383F623C}" type="pres">
      <dgm:prSet presAssocID="{49860F5D-01A4-4519-8BC4-B23BAD1C8F76}" presName="spaceRect" presStyleCnt="0"/>
      <dgm:spPr/>
    </dgm:pt>
    <dgm:pt modelId="{0435DD0B-88EF-47B4-A010-73DC0810D53A}" type="pres">
      <dgm:prSet presAssocID="{49860F5D-01A4-4519-8BC4-B23BAD1C8F76}" presName="parTx" presStyleLbl="revTx" presStyleIdx="4" presStyleCnt="5">
        <dgm:presLayoutVars>
          <dgm:chMax val="0"/>
          <dgm:chPref val="0"/>
        </dgm:presLayoutVars>
      </dgm:prSet>
      <dgm:spPr/>
    </dgm:pt>
  </dgm:ptLst>
  <dgm:cxnLst>
    <dgm:cxn modelId="{9BE1AA0E-3665-4A58-9066-27720AEC78D9}" srcId="{D476FCB4-E0EF-4CF2-8A36-58D3CFA010E5}" destId="{49860F5D-01A4-4519-8BC4-B23BAD1C8F76}" srcOrd="4" destOrd="0" parTransId="{24660837-C11F-481D-962A-C925077891A7}" sibTransId="{EE45E852-FEF4-4B1D-B9DA-C894055D7177}"/>
    <dgm:cxn modelId="{A6101910-E02F-45C6-A87F-2280ED3F2731}" srcId="{D476FCB4-E0EF-4CF2-8A36-58D3CFA010E5}" destId="{6D5DDEFD-EE63-493E-8841-C932A21370A6}" srcOrd="0" destOrd="0" parTransId="{500052E5-63E2-46C2-8F57-12D8A9F7E0A8}" sibTransId="{2EBB1178-1F4E-4BA7-82EC-743CAE9C5AD7}"/>
    <dgm:cxn modelId="{100CB812-12AB-462B-A72C-529ACCE93DDF}" type="presOf" srcId="{49860F5D-01A4-4519-8BC4-B23BAD1C8F76}" destId="{0435DD0B-88EF-47B4-A010-73DC0810D53A}" srcOrd="0" destOrd="0" presId="urn:microsoft.com/office/officeart/2018/2/layout/IconVerticalSolidList"/>
    <dgm:cxn modelId="{2D108813-2BFE-4C75-815F-3BB15BE63DC3}" srcId="{D476FCB4-E0EF-4CF2-8A36-58D3CFA010E5}" destId="{31E14982-A1EE-4AE0-B413-C27DE71D0463}" srcOrd="3" destOrd="0" parTransId="{36F945A9-2B3F-4232-A5D7-37AB1E7EB862}" sibTransId="{A7CF6CF9-B571-47E9-A659-CAB2299AA36F}"/>
    <dgm:cxn modelId="{17B8297E-9FC4-4C64-9528-166DA3303076}" type="presOf" srcId="{6D5DDEFD-EE63-493E-8841-C932A21370A6}" destId="{6FFC3E51-B4DD-4430-A3DD-7279C3F4F924}" srcOrd="0" destOrd="0" presId="urn:microsoft.com/office/officeart/2018/2/layout/IconVerticalSolidList"/>
    <dgm:cxn modelId="{C0C75E90-B126-4E72-AD39-DE2E549FABCD}" srcId="{D476FCB4-E0EF-4CF2-8A36-58D3CFA010E5}" destId="{C6CEBF01-245A-4722-9927-13E3B38CB49E}" srcOrd="1" destOrd="0" parTransId="{3B98C0F4-3C4E-4543-BCC3-CA07ADA24183}" sibTransId="{ECB9CD0D-B353-469E-8827-DA24ABDE8D36}"/>
    <dgm:cxn modelId="{393338A1-9881-4CB0-A756-7A6AEC1BFA77}" type="presOf" srcId="{C6CEBF01-245A-4722-9927-13E3B38CB49E}" destId="{6650FCCF-2092-41ED-A9B8-141C673BE759}" srcOrd="0" destOrd="0" presId="urn:microsoft.com/office/officeart/2018/2/layout/IconVerticalSolidList"/>
    <dgm:cxn modelId="{55D016A8-EEFA-409F-888C-A203C3237ABD}" srcId="{D476FCB4-E0EF-4CF2-8A36-58D3CFA010E5}" destId="{25CFA672-FCF2-4873-B49D-9436C04FA490}" srcOrd="2" destOrd="0" parTransId="{8333CF83-A700-4A75-98DA-3445357AF6F0}" sibTransId="{BB4204FE-71D1-4819-8153-1E41358E090F}"/>
    <dgm:cxn modelId="{995257BD-4F9B-47A6-A1B7-AFC095933CC1}" type="presOf" srcId="{D476FCB4-E0EF-4CF2-8A36-58D3CFA010E5}" destId="{063BBE4A-7C04-4CB2-BD16-4E71EC31E0B7}" srcOrd="0" destOrd="0" presId="urn:microsoft.com/office/officeart/2018/2/layout/IconVerticalSolidList"/>
    <dgm:cxn modelId="{E233DDD4-4B70-4FF2-9DC2-6D63C7F2D4DD}" type="presOf" srcId="{25CFA672-FCF2-4873-B49D-9436C04FA490}" destId="{CA58DB2B-6AC4-41D2-B412-E0174D93B639}" srcOrd="0" destOrd="0" presId="urn:microsoft.com/office/officeart/2018/2/layout/IconVerticalSolidList"/>
    <dgm:cxn modelId="{9A3FBDDE-6901-422F-ABF3-CD4DEDE7FB43}" type="presOf" srcId="{31E14982-A1EE-4AE0-B413-C27DE71D0463}" destId="{29D389C5-C46B-4E71-8AC7-DEE706EAE371}" srcOrd="0" destOrd="0" presId="urn:microsoft.com/office/officeart/2018/2/layout/IconVerticalSolidList"/>
    <dgm:cxn modelId="{C49BE015-B26E-443D-A434-806DAA088193}" type="presParOf" srcId="{063BBE4A-7C04-4CB2-BD16-4E71EC31E0B7}" destId="{6DCA52A1-E979-476C-B284-940311E3EC0D}" srcOrd="0" destOrd="0" presId="urn:microsoft.com/office/officeart/2018/2/layout/IconVerticalSolidList"/>
    <dgm:cxn modelId="{F04DBC3F-48BA-4761-AA99-68041404767F}" type="presParOf" srcId="{6DCA52A1-E979-476C-B284-940311E3EC0D}" destId="{392649BF-51AB-495A-B856-7B5CD1A91ECC}" srcOrd="0" destOrd="0" presId="urn:microsoft.com/office/officeart/2018/2/layout/IconVerticalSolidList"/>
    <dgm:cxn modelId="{B6F18A85-AAA7-4CAA-8F93-BF5999337075}" type="presParOf" srcId="{6DCA52A1-E979-476C-B284-940311E3EC0D}" destId="{131AAD86-DCBE-4367-9AB3-5B9BD4D42925}" srcOrd="1" destOrd="0" presId="urn:microsoft.com/office/officeart/2018/2/layout/IconVerticalSolidList"/>
    <dgm:cxn modelId="{9CFCEE31-0D72-4ABC-9D3D-466010AA8B9B}" type="presParOf" srcId="{6DCA52A1-E979-476C-B284-940311E3EC0D}" destId="{9537E8BA-C868-4A4B-9403-98289D9A92B0}" srcOrd="2" destOrd="0" presId="urn:microsoft.com/office/officeart/2018/2/layout/IconVerticalSolidList"/>
    <dgm:cxn modelId="{F15656F2-B0BF-4413-849E-7438170C0653}" type="presParOf" srcId="{6DCA52A1-E979-476C-B284-940311E3EC0D}" destId="{6FFC3E51-B4DD-4430-A3DD-7279C3F4F924}" srcOrd="3" destOrd="0" presId="urn:microsoft.com/office/officeart/2018/2/layout/IconVerticalSolidList"/>
    <dgm:cxn modelId="{F30D09BE-F589-42CF-BC10-44D8E454C455}" type="presParOf" srcId="{063BBE4A-7C04-4CB2-BD16-4E71EC31E0B7}" destId="{C6F329B8-CF5A-4157-8338-1A5337F96C41}" srcOrd="1" destOrd="0" presId="urn:microsoft.com/office/officeart/2018/2/layout/IconVerticalSolidList"/>
    <dgm:cxn modelId="{8A4C463C-87AE-4528-A707-CB24358ECDE8}" type="presParOf" srcId="{063BBE4A-7C04-4CB2-BD16-4E71EC31E0B7}" destId="{D7258B9D-AAFE-4E77-B8FD-D1967B18EC9D}" srcOrd="2" destOrd="0" presId="urn:microsoft.com/office/officeart/2018/2/layout/IconVerticalSolidList"/>
    <dgm:cxn modelId="{222B3316-A37A-4589-AA93-C8085ADDAF30}" type="presParOf" srcId="{D7258B9D-AAFE-4E77-B8FD-D1967B18EC9D}" destId="{FAC1AA68-960E-4195-9E1F-E137A1504D6D}" srcOrd="0" destOrd="0" presId="urn:microsoft.com/office/officeart/2018/2/layout/IconVerticalSolidList"/>
    <dgm:cxn modelId="{30F3B5C4-762D-4BDC-88F8-DC715B688E1E}" type="presParOf" srcId="{D7258B9D-AAFE-4E77-B8FD-D1967B18EC9D}" destId="{FCE415FB-1995-43CD-9B1E-DB0022BC701E}" srcOrd="1" destOrd="0" presId="urn:microsoft.com/office/officeart/2018/2/layout/IconVerticalSolidList"/>
    <dgm:cxn modelId="{9C72254D-CF22-43C3-8D08-5FA745B4216D}" type="presParOf" srcId="{D7258B9D-AAFE-4E77-B8FD-D1967B18EC9D}" destId="{0374C760-5CFD-4B1D-B926-19CADE89245B}" srcOrd="2" destOrd="0" presId="urn:microsoft.com/office/officeart/2018/2/layout/IconVerticalSolidList"/>
    <dgm:cxn modelId="{85435403-0AA4-436D-BDF3-0A28A5E35DB9}" type="presParOf" srcId="{D7258B9D-AAFE-4E77-B8FD-D1967B18EC9D}" destId="{6650FCCF-2092-41ED-A9B8-141C673BE759}" srcOrd="3" destOrd="0" presId="urn:microsoft.com/office/officeart/2018/2/layout/IconVerticalSolidList"/>
    <dgm:cxn modelId="{B366FAAC-4722-4146-943B-EF91CBBCE502}" type="presParOf" srcId="{063BBE4A-7C04-4CB2-BD16-4E71EC31E0B7}" destId="{CB339718-222E-4498-A5AF-8789E4E79651}" srcOrd="3" destOrd="0" presId="urn:microsoft.com/office/officeart/2018/2/layout/IconVerticalSolidList"/>
    <dgm:cxn modelId="{B4DDC0DE-96F3-46E1-9CF6-D163F9618801}" type="presParOf" srcId="{063BBE4A-7C04-4CB2-BD16-4E71EC31E0B7}" destId="{B4A257A2-467D-4458-B0DF-481C155CB806}" srcOrd="4" destOrd="0" presId="urn:microsoft.com/office/officeart/2018/2/layout/IconVerticalSolidList"/>
    <dgm:cxn modelId="{FD2FD2B0-E5F5-45BC-85D1-7C43FFEEABE5}" type="presParOf" srcId="{B4A257A2-467D-4458-B0DF-481C155CB806}" destId="{91ECB024-E0DE-4355-85A3-B194D70975EA}" srcOrd="0" destOrd="0" presId="urn:microsoft.com/office/officeart/2018/2/layout/IconVerticalSolidList"/>
    <dgm:cxn modelId="{75C591DB-9F55-4FA0-B46F-A9BB09F48A98}" type="presParOf" srcId="{B4A257A2-467D-4458-B0DF-481C155CB806}" destId="{84E90DAA-42EC-4FC4-BD93-D0D00B88AB44}" srcOrd="1" destOrd="0" presId="urn:microsoft.com/office/officeart/2018/2/layout/IconVerticalSolidList"/>
    <dgm:cxn modelId="{7C41E86E-5A66-42AA-9DC3-C1FCB78029D0}" type="presParOf" srcId="{B4A257A2-467D-4458-B0DF-481C155CB806}" destId="{4A520B74-B9EF-4DB8-99CA-46B68C5C3CC3}" srcOrd="2" destOrd="0" presId="urn:microsoft.com/office/officeart/2018/2/layout/IconVerticalSolidList"/>
    <dgm:cxn modelId="{9A23DCEC-DC93-477C-89F4-22C23A83F092}" type="presParOf" srcId="{B4A257A2-467D-4458-B0DF-481C155CB806}" destId="{CA58DB2B-6AC4-41D2-B412-E0174D93B639}" srcOrd="3" destOrd="0" presId="urn:microsoft.com/office/officeart/2018/2/layout/IconVerticalSolidList"/>
    <dgm:cxn modelId="{60BB7186-4D33-41C0-A2AA-B7C4A9611FE6}" type="presParOf" srcId="{063BBE4A-7C04-4CB2-BD16-4E71EC31E0B7}" destId="{48BCAC47-C90C-4EE8-A975-30B1BAB69D9D}" srcOrd="5" destOrd="0" presId="urn:microsoft.com/office/officeart/2018/2/layout/IconVerticalSolidList"/>
    <dgm:cxn modelId="{577C3C60-F06D-48CD-85BB-4E2C0FCBDF4A}" type="presParOf" srcId="{063BBE4A-7C04-4CB2-BD16-4E71EC31E0B7}" destId="{3D1D8DFB-7E50-41C7-81C7-14E56DD3E6EF}" srcOrd="6" destOrd="0" presId="urn:microsoft.com/office/officeart/2018/2/layout/IconVerticalSolidList"/>
    <dgm:cxn modelId="{D3149F0E-E5C3-4286-AACA-962E1907C9BE}" type="presParOf" srcId="{3D1D8DFB-7E50-41C7-81C7-14E56DD3E6EF}" destId="{3214762D-CAFF-4F9D-867D-91D996178241}" srcOrd="0" destOrd="0" presId="urn:microsoft.com/office/officeart/2018/2/layout/IconVerticalSolidList"/>
    <dgm:cxn modelId="{ECDC9B61-B775-409B-8687-CB5F965C095B}" type="presParOf" srcId="{3D1D8DFB-7E50-41C7-81C7-14E56DD3E6EF}" destId="{17334C78-4F0F-4FA4-A577-E42EAB6BA35F}" srcOrd="1" destOrd="0" presId="urn:microsoft.com/office/officeart/2018/2/layout/IconVerticalSolidList"/>
    <dgm:cxn modelId="{C55E925A-8CBE-4BC1-AFA0-CC333A6FFCEC}" type="presParOf" srcId="{3D1D8DFB-7E50-41C7-81C7-14E56DD3E6EF}" destId="{88759481-C7A1-48BF-BE7F-DF291241A093}" srcOrd="2" destOrd="0" presId="urn:microsoft.com/office/officeart/2018/2/layout/IconVerticalSolidList"/>
    <dgm:cxn modelId="{6D17E949-7F43-4A9A-ABF6-A050D73DA779}" type="presParOf" srcId="{3D1D8DFB-7E50-41C7-81C7-14E56DD3E6EF}" destId="{29D389C5-C46B-4E71-8AC7-DEE706EAE371}" srcOrd="3" destOrd="0" presId="urn:microsoft.com/office/officeart/2018/2/layout/IconVerticalSolidList"/>
    <dgm:cxn modelId="{FFF5F5DC-96E9-4E61-9FD4-4538F1B281F5}" type="presParOf" srcId="{063BBE4A-7C04-4CB2-BD16-4E71EC31E0B7}" destId="{602B6711-B566-443A-8CBB-589134908CC4}" srcOrd="7" destOrd="0" presId="urn:microsoft.com/office/officeart/2018/2/layout/IconVerticalSolidList"/>
    <dgm:cxn modelId="{34D1DE75-946F-4820-9B96-052519C11EE1}" type="presParOf" srcId="{063BBE4A-7C04-4CB2-BD16-4E71EC31E0B7}" destId="{C7F27974-CAEE-4252-BA4C-515DF3657F81}" srcOrd="8" destOrd="0" presId="urn:microsoft.com/office/officeart/2018/2/layout/IconVerticalSolidList"/>
    <dgm:cxn modelId="{F20FFE43-5E52-4622-A54C-FBD9AC8210B6}" type="presParOf" srcId="{C7F27974-CAEE-4252-BA4C-515DF3657F81}" destId="{022C9F47-D089-4D8D-8ABA-4AE193279FDB}" srcOrd="0" destOrd="0" presId="urn:microsoft.com/office/officeart/2018/2/layout/IconVerticalSolidList"/>
    <dgm:cxn modelId="{2C92063E-0462-4A86-BCB2-50BD7CE0D93F}" type="presParOf" srcId="{C7F27974-CAEE-4252-BA4C-515DF3657F81}" destId="{9FACCC74-B413-429E-9F8E-F6F79CEF9A5D}" srcOrd="1" destOrd="0" presId="urn:microsoft.com/office/officeart/2018/2/layout/IconVerticalSolidList"/>
    <dgm:cxn modelId="{466D54BC-D473-4A49-929F-CAE5D17791B6}" type="presParOf" srcId="{C7F27974-CAEE-4252-BA4C-515DF3657F81}" destId="{8810CFED-0EDE-460A-BC4F-2FC8383F623C}" srcOrd="2" destOrd="0" presId="urn:microsoft.com/office/officeart/2018/2/layout/IconVerticalSolidList"/>
    <dgm:cxn modelId="{8DCCEC06-0273-44FB-BD7A-8B5DC79F6650}" type="presParOf" srcId="{C7F27974-CAEE-4252-BA4C-515DF3657F81}" destId="{0435DD0B-88EF-47B4-A010-73DC0810D5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F093E6-41E2-48B7-AB36-19C0F7579F0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7BCDF92-B05E-40F6-A6EB-BC69EEE429B1}">
      <dgm:prSet custT="1"/>
      <dgm:spPr>
        <a:solidFill>
          <a:srgbClr val="59AF94"/>
        </a:solidFill>
      </dgm:spPr>
      <dgm:t>
        <a:bodyPr/>
        <a:lstStyle/>
        <a:p>
          <a:r>
            <a:rPr lang="en-US" sz="1800" b="1" i="0" baseline="0" dirty="0">
              <a:solidFill>
                <a:srgbClr val="002060"/>
              </a:solidFill>
              <a:latin typeface="High Tower Text" panose="02040502050506030303" pitchFamily="18" charset="0"/>
            </a:rPr>
            <a:t>Geographic Overview:</a:t>
          </a:r>
          <a:endParaRPr lang="en-US" sz="1800" dirty="0">
            <a:solidFill>
              <a:srgbClr val="002060"/>
            </a:solidFill>
            <a:latin typeface="High Tower Text" panose="02040502050506030303" pitchFamily="18" charset="0"/>
          </a:endParaRPr>
        </a:p>
      </dgm:t>
    </dgm:pt>
    <dgm:pt modelId="{1DE7DB48-A881-41D9-B7A6-1F1707E8E2A3}" type="parTrans" cxnId="{6AA25246-283E-4021-9865-D045CA59E87B}">
      <dgm:prSet/>
      <dgm:spPr/>
      <dgm:t>
        <a:bodyPr/>
        <a:lstStyle/>
        <a:p>
          <a:endParaRPr lang="en-US"/>
        </a:p>
      </dgm:t>
    </dgm:pt>
    <dgm:pt modelId="{E5231CFA-2AA2-4560-810D-2D0BF447034E}" type="sibTrans" cxnId="{6AA25246-283E-4021-9865-D045CA59E87B}">
      <dgm:prSet/>
      <dgm:spPr/>
      <dgm:t>
        <a:bodyPr/>
        <a:lstStyle/>
        <a:p>
          <a:endParaRPr lang="en-US"/>
        </a:p>
      </dgm:t>
    </dgm:pt>
    <dgm:pt modelId="{01D69F43-2CFC-4AD1-9328-946AD37AFBC2}">
      <dgm:prSet custT="1"/>
      <dgm:spPr/>
      <dgm:t>
        <a:bodyPr/>
        <a:lstStyle/>
        <a:p>
          <a:r>
            <a:rPr lang="en-US" sz="1800" b="1" i="0" baseline="0" dirty="0">
              <a:solidFill>
                <a:srgbClr val="002060"/>
              </a:solidFill>
              <a:latin typeface="High Tower Text" panose="02040502050506030303" pitchFamily="18" charset="0"/>
            </a:rPr>
            <a:t>Hospitals detailed by State, County, and City.</a:t>
          </a:r>
          <a:endParaRPr lang="en-US" sz="1800" dirty="0">
            <a:solidFill>
              <a:srgbClr val="002060"/>
            </a:solidFill>
            <a:latin typeface="High Tower Text" panose="02040502050506030303" pitchFamily="18" charset="0"/>
          </a:endParaRPr>
        </a:p>
      </dgm:t>
    </dgm:pt>
    <dgm:pt modelId="{912B6C01-3682-42A4-8508-49E8480DD03F}" type="parTrans" cxnId="{ADAC86F7-8781-49A5-B8AD-E1A61A0C3119}">
      <dgm:prSet/>
      <dgm:spPr/>
      <dgm:t>
        <a:bodyPr/>
        <a:lstStyle/>
        <a:p>
          <a:endParaRPr lang="en-US"/>
        </a:p>
      </dgm:t>
    </dgm:pt>
    <dgm:pt modelId="{065BAC57-A7E8-45A8-972F-B3D332088C62}" type="sibTrans" cxnId="{ADAC86F7-8781-49A5-B8AD-E1A61A0C3119}">
      <dgm:prSet/>
      <dgm:spPr/>
      <dgm:t>
        <a:bodyPr/>
        <a:lstStyle/>
        <a:p>
          <a:endParaRPr lang="en-US"/>
        </a:p>
      </dgm:t>
    </dgm:pt>
    <dgm:pt modelId="{9A86D36C-143F-401B-B3C2-61C233DAE251}">
      <dgm:prSet custT="1"/>
      <dgm:spPr>
        <a:solidFill>
          <a:srgbClr val="59AF94"/>
        </a:solidFill>
      </dgm:spPr>
      <dgm:t>
        <a:bodyPr/>
        <a:lstStyle/>
        <a:p>
          <a:r>
            <a:rPr lang="en-US" sz="1800" b="1" i="0" baseline="0" dirty="0">
              <a:solidFill>
                <a:srgbClr val="002060"/>
              </a:solidFill>
              <a:latin typeface="High Tower Text" panose="02040502050506030303" pitchFamily="18" charset="0"/>
            </a:rPr>
            <a:t>Hospital Landscape:</a:t>
          </a:r>
          <a:endParaRPr lang="en-US" sz="1800" dirty="0">
            <a:solidFill>
              <a:srgbClr val="002060"/>
            </a:solidFill>
            <a:latin typeface="High Tower Text" panose="02040502050506030303" pitchFamily="18" charset="0"/>
          </a:endParaRPr>
        </a:p>
      </dgm:t>
    </dgm:pt>
    <dgm:pt modelId="{EC6ACC41-D45F-46E0-87D4-EBA2597500B2}" type="parTrans" cxnId="{AAD9E38B-9503-4E56-B5B2-F0CB40F51B2C}">
      <dgm:prSet/>
      <dgm:spPr/>
      <dgm:t>
        <a:bodyPr/>
        <a:lstStyle/>
        <a:p>
          <a:endParaRPr lang="en-US"/>
        </a:p>
      </dgm:t>
    </dgm:pt>
    <dgm:pt modelId="{53766648-DC6E-4A81-9DD9-A753890D9871}" type="sibTrans" cxnId="{AAD9E38B-9503-4E56-B5B2-F0CB40F51B2C}">
      <dgm:prSet/>
      <dgm:spPr/>
      <dgm:t>
        <a:bodyPr/>
        <a:lstStyle/>
        <a:p>
          <a:endParaRPr lang="en-US"/>
        </a:p>
      </dgm:t>
    </dgm:pt>
    <dgm:pt modelId="{4C5EE337-C935-4172-9D9E-75269F86341A}">
      <dgm:prSet custT="1"/>
      <dgm:spPr/>
      <dgm:t>
        <a:bodyPr/>
        <a:lstStyle/>
        <a:p>
          <a:r>
            <a:rPr lang="en-US" sz="1600" b="1" i="0" baseline="0" dirty="0">
              <a:solidFill>
                <a:srgbClr val="002060"/>
              </a:solidFill>
              <a:latin typeface="High Tower Text" panose="02040502050506030303" pitchFamily="18" charset="0"/>
            </a:rPr>
            <a:t>Total hospitals categorized by types and ownership.</a:t>
          </a:r>
          <a:endParaRPr lang="en-US" sz="1600" dirty="0">
            <a:solidFill>
              <a:srgbClr val="002060"/>
            </a:solidFill>
            <a:latin typeface="High Tower Text" panose="02040502050506030303" pitchFamily="18" charset="0"/>
          </a:endParaRPr>
        </a:p>
      </dgm:t>
    </dgm:pt>
    <dgm:pt modelId="{67F20CF5-6FFB-4B0A-9946-3EF9CF05FB38}" type="parTrans" cxnId="{D4B13B97-DB6A-4B50-AF09-D893B3BE271F}">
      <dgm:prSet/>
      <dgm:spPr/>
      <dgm:t>
        <a:bodyPr/>
        <a:lstStyle/>
        <a:p>
          <a:endParaRPr lang="en-US"/>
        </a:p>
      </dgm:t>
    </dgm:pt>
    <dgm:pt modelId="{64F00050-8721-4633-A3AA-060C88C4386F}" type="sibTrans" cxnId="{D4B13B97-DB6A-4B50-AF09-D893B3BE271F}">
      <dgm:prSet/>
      <dgm:spPr/>
      <dgm:t>
        <a:bodyPr/>
        <a:lstStyle/>
        <a:p>
          <a:endParaRPr lang="en-US"/>
        </a:p>
      </dgm:t>
    </dgm:pt>
    <dgm:pt modelId="{A9E6DEA1-5A1E-4DD4-8BCC-76DF67F6E8F9}">
      <dgm:prSet custT="1"/>
      <dgm:spPr>
        <a:solidFill>
          <a:srgbClr val="59AF94"/>
        </a:solidFill>
      </dgm:spPr>
      <dgm:t>
        <a:bodyPr/>
        <a:lstStyle/>
        <a:p>
          <a:r>
            <a:rPr lang="en-US" sz="1800" b="1" i="0" baseline="0" dirty="0">
              <a:solidFill>
                <a:srgbClr val="002060"/>
              </a:solidFill>
              <a:latin typeface="High Tower Text" panose="02040502050506030303" pitchFamily="18" charset="0"/>
            </a:rPr>
            <a:t>Emergency Services Presence:</a:t>
          </a:r>
          <a:endParaRPr lang="en-US" sz="1800" dirty="0">
            <a:solidFill>
              <a:srgbClr val="002060"/>
            </a:solidFill>
            <a:latin typeface="High Tower Text" panose="02040502050506030303" pitchFamily="18" charset="0"/>
          </a:endParaRPr>
        </a:p>
      </dgm:t>
    </dgm:pt>
    <dgm:pt modelId="{252B82D1-4E0F-4FFA-BF2A-48B71EFFC85C}" type="parTrans" cxnId="{69A820B1-4908-4325-ADE1-2F17D6A96AD8}">
      <dgm:prSet/>
      <dgm:spPr/>
      <dgm:t>
        <a:bodyPr/>
        <a:lstStyle/>
        <a:p>
          <a:endParaRPr lang="en-US"/>
        </a:p>
      </dgm:t>
    </dgm:pt>
    <dgm:pt modelId="{15954D5E-889D-4FA0-9F0D-A3F04094C363}" type="sibTrans" cxnId="{69A820B1-4908-4325-ADE1-2F17D6A96AD8}">
      <dgm:prSet/>
      <dgm:spPr/>
      <dgm:t>
        <a:bodyPr/>
        <a:lstStyle/>
        <a:p>
          <a:endParaRPr lang="en-US"/>
        </a:p>
      </dgm:t>
    </dgm:pt>
    <dgm:pt modelId="{DF535626-CE57-4375-BA12-CC83466483EE}">
      <dgm:prSet custT="1"/>
      <dgm:spPr/>
      <dgm:t>
        <a:bodyPr/>
        <a:lstStyle/>
        <a:p>
          <a:r>
            <a:rPr lang="en-US" sz="1600" b="1" i="0" baseline="0" dirty="0">
              <a:solidFill>
                <a:srgbClr val="002060"/>
              </a:solidFill>
              <a:latin typeface="High Tower Text" panose="02040502050506030303" pitchFamily="18" charset="0"/>
            </a:rPr>
            <a:t>Hospitals providing emergency services.</a:t>
          </a:r>
          <a:endParaRPr lang="en-US" sz="1600" dirty="0">
            <a:solidFill>
              <a:srgbClr val="002060"/>
            </a:solidFill>
            <a:latin typeface="High Tower Text" panose="02040502050506030303" pitchFamily="18" charset="0"/>
          </a:endParaRPr>
        </a:p>
      </dgm:t>
    </dgm:pt>
    <dgm:pt modelId="{C7FE0B41-25A0-418A-9D04-01C524C04D2E}" type="parTrans" cxnId="{FA470A23-8824-497D-A979-44475C96C66A}">
      <dgm:prSet/>
      <dgm:spPr/>
      <dgm:t>
        <a:bodyPr/>
        <a:lstStyle/>
        <a:p>
          <a:endParaRPr lang="en-US"/>
        </a:p>
      </dgm:t>
    </dgm:pt>
    <dgm:pt modelId="{D6EF4C18-9E59-4CAF-929D-944454331A51}" type="sibTrans" cxnId="{FA470A23-8824-497D-A979-44475C96C66A}">
      <dgm:prSet/>
      <dgm:spPr/>
      <dgm:t>
        <a:bodyPr/>
        <a:lstStyle/>
        <a:p>
          <a:endParaRPr lang="en-US"/>
        </a:p>
      </dgm:t>
    </dgm:pt>
    <dgm:pt modelId="{8C3EA308-47B5-4D75-B554-276E80E2CC52}">
      <dgm:prSet custT="1"/>
      <dgm:spPr>
        <a:solidFill>
          <a:srgbClr val="59AF94"/>
        </a:solidFill>
      </dgm:spPr>
      <dgm:t>
        <a:bodyPr/>
        <a:lstStyle/>
        <a:p>
          <a:r>
            <a:rPr lang="en-US" sz="1800" b="1" i="0" baseline="0" dirty="0">
              <a:solidFill>
                <a:srgbClr val="002060"/>
              </a:solidFill>
              <a:latin typeface="High Tower Text" panose="02040502050506030303" pitchFamily="18" charset="0"/>
            </a:rPr>
            <a:t>Overall Rating Analysis:</a:t>
          </a:r>
          <a:endParaRPr lang="en-US" sz="1800" dirty="0">
            <a:solidFill>
              <a:srgbClr val="002060"/>
            </a:solidFill>
            <a:latin typeface="High Tower Text" panose="02040502050506030303" pitchFamily="18" charset="0"/>
          </a:endParaRPr>
        </a:p>
      </dgm:t>
    </dgm:pt>
    <dgm:pt modelId="{F26628DA-5B2E-4499-8B31-934EBECF9713}" type="parTrans" cxnId="{0F652739-0CE0-4F25-87B6-ED631072835C}">
      <dgm:prSet/>
      <dgm:spPr/>
      <dgm:t>
        <a:bodyPr/>
        <a:lstStyle/>
        <a:p>
          <a:endParaRPr lang="en-US"/>
        </a:p>
      </dgm:t>
    </dgm:pt>
    <dgm:pt modelId="{322BDEBD-1517-4EEA-9F80-9C0E57186CDD}" type="sibTrans" cxnId="{0F652739-0CE0-4F25-87B6-ED631072835C}">
      <dgm:prSet/>
      <dgm:spPr/>
      <dgm:t>
        <a:bodyPr/>
        <a:lstStyle/>
        <a:p>
          <a:endParaRPr lang="en-US"/>
        </a:p>
      </dgm:t>
    </dgm:pt>
    <dgm:pt modelId="{A2E11563-5665-4D20-887A-5492425349F4}">
      <dgm:prSet custT="1"/>
      <dgm:spPr/>
      <dgm:t>
        <a:bodyPr/>
        <a:lstStyle/>
        <a:p>
          <a:r>
            <a:rPr lang="en-US" sz="1600" b="1" i="0" baseline="0" dirty="0">
              <a:solidFill>
                <a:srgbClr val="002060"/>
              </a:solidFill>
              <a:latin typeface="High Tower Text" panose="02040502050506030303" pitchFamily="18" charset="0"/>
            </a:rPr>
            <a:t>In-depth examination of overall hospital ratings.</a:t>
          </a:r>
          <a:endParaRPr lang="en-US" sz="1600" dirty="0">
            <a:solidFill>
              <a:srgbClr val="002060"/>
            </a:solidFill>
            <a:latin typeface="High Tower Text" panose="02040502050506030303" pitchFamily="18" charset="0"/>
          </a:endParaRPr>
        </a:p>
      </dgm:t>
    </dgm:pt>
    <dgm:pt modelId="{206B385E-A4B4-49F2-AA88-87B02252DF78}" type="parTrans" cxnId="{5248D386-ECEE-4758-9E8E-3247E0600116}">
      <dgm:prSet/>
      <dgm:spPr/>
      <dgm:t>
        <a:bodyPr/>
        <a:lstStyle/>
        <a:p>
          <a:endParaRPr lang="en-US"/>
        </a:p>
      </dgm:t>
    </dgm:pt>
    <dgm:pt modelId="{DAD1E8E0-0373-4DF8-AC20-A16988CDD05F}" type="sibTrans" cxnId="{5248D386-ECEE-4758-9E8E-3247E0600116}">
      <dgm:prSet/>
      <dgm:spPr/>
      <dgm:t>
        <a:bodyPr/>
        <a:lstStyle/>
        <a:p>
          <a:endParaRPr lang="en-US"/>
        </a:p>
      </dgm:t>
    </dgm:pt>
    <dgm:pt modelId="{4BD77EEC-D5F9-4BCD-B02B-33BDE74DF8D4}">
      <dgm:prSet custT="1"/>
      <dgm:spPr>
        <a:solidFill>
          <a:srgbClr val="59AF94"/>
        </a:solidFill>
      </dgm:spPr>
      <dgm:t>
        <a:bodyPr/>
        <a:lstStyle/>
        <a:p>
          <a:r>
            <a:rPr lang="en-US" sz="1800" b="1" i="0" baseline="0" dirty="0">
              <a:solidFill>
                <a:srgbClr val="002060"/>
              </a:solidFill>
              <a:latin typeface="High Tower Text" panose="02040502050506030303" pitchFamily="18" charset="0"/>
            </a:rPr>
            <a:t>Measure Group Insights:</a:t>
          </a:r>
          <a:endParaRPr lang="en-US" sz="1800" dirty="0">
            <a:solidFill>
              <a:srgbClr val="002060"/>
            </a:solidFill>
            <a:latin typeface="High Tower Text" panose="02040502050506030303" pitchFamily="18" charset="0"/>
          </a:endParaRPr>
        </a:p>
      </dgm:t>
    </dgm:pt>
    <dgm:pt modelId="{2D711AE6-8C1A-4B79-9237-10EB5C9B5E31}" type="parTrans" cxnId="{678566CB-1587-4550-A10B-9AFF896AAB1A}">
      <dgm:prSet/>
      <dgm:spPr/>
      <dgm:t>
        <a:bodyPr/>
        <a:lstStyle/>
        <a:p>
          <a:endParaRPr lang="en-US"/>
        </a:p>
      </dgm:t>
    </dgm:pt>
    <dgm:pt modelId="{191B9F72-7583-4E9B-A54F-87DAAA6E597A}" type="sibTrans" cxnId="{678566CB-1587-4550-A10B-9AFF896AAB1A}">
      <dgm:prSet/>
      <dgm:spPr/>
      <dgm:t>
        <a:bodyPr/>
        <a:lstStyle/>
        <a:p>
          <a:endParaRPr lang="en-US"/>
        </a:p>
      </dgm:t>
    </dgm:pt>
    <dgm:pt modelId="{695288B9-DB53-4610-B97D-3F7F364C3A2D}">
      <dgm:prSet custT="1"/>
      <dgm:spPr/>
      <dgm:t>
        <a:bodyPr/>
        <a:lstStyle/>
        <a:p>
          <a:r>
            <a:rPr lang="en-US" sz="1600" b="1" i="0" baseline="0" dirty="0">
              <a:solidFill>
                <a:srgbClr val="002060"/>
              </a:solidFill>
              <a:latin typeface="High Tower Text" panose="02040502050506030303" pitchFamily="18" charset="0"/>
            </a:rPr>
            <a:t>Ratings breakdown for mortality, safety, readmission, patient experience, timely, and effective care.</a:t>
          </a:r>
          <a:endParaRPr lang="en-US" sz="1600" dirty="0">
            <a:solidFill>
              <a:srgbClr val="002060"/>
            </a:solidFill>
            <a:latin typeface="High Tower Text" panose="02040502050506030303" pitchFamily="18" charset="0"/>
          </a:endParaRPr>
        </a:p>
      </dgm:t>
    </dgm:pt>
    <dgm:pt modelId="{1833BC3C-ACEA-47B7-80C7-57734338B3FF}" type="parTrans" cxnId="{1E3ECB9C-B712-4523-9AA6-44747B4C154C}">
      <dgm:prSet/>
      <dgm:spPr/>
      <dgm:t>
        <a:bodyPr/>
        <a:lstStyle/>
        <a:p>
          <a:endParaRPr lang="en-US"/>
        </a:p>
      </dgm:t>
    </dgm:pt>
    <dgm:pt modelId="{82076279-3CC5-45DD-8A06-16ACA627E561}" type="sibTrans" cxnId="{1E3ECB9C-B712-4523-9AA6-44747B4C154C}">
      <dgm:prSet/>
      <dgm:spPr/>
      <dgm:t>
        <a:bodyPr/>
        <a:lstStyle/>
        <a:p>
          <a:endParaRPr lang="en-US"/>
        </a:p>
      </dgm:t>
    </dgm:pt>
    <dgm:pt modelId="{14881AFB-8A42-47C2-8B43-2B2B90435B80}">
      <dgm:prSet custT="1"/>
      <dgm:spPr>
        <a:solidFill>
          <a:srgbClr val="59AF94"/>
        </a:solidFill>
      </dgm:spPr>
      <dgm:t>
        <a:bodyPr/>
        <a:lstStyle/>
        <a:p>
          <a:r>
            <a:rPr lang="en-US" sz="1800" b="1" i="0" baseline="0">
              <a:solidFill>
                <a:srgbClr val="002060"/>
              </a:solidFill>
              <a:latin typeface="High Tower Text" panose="02040502050506030303" pitchFamily="18" charset="0"/>
            </a:rPr>
            <a:t>Service Years Evaluation:</a:t>
          </a:r>
          <a:endParaRPr lang="en-US" sz="1800">
            <a:solidFill>
              <a:srgbClr val="002060"/>
            </a:solidFill>
            <a:latin typeface="High Tower Text" panose="02040502050506030303" pitchFamily="18" charset="0"/>
          </a:endParaRPr>
        </a:p>
      </dgm:t>
    </dgm:pt>
    <dgm:pt modelId="{09CBAC25-972F-40A7-8D85-B14245CCCBA5}" type="parTrans" cxnId="{26537576-CBBD-4F47-964A-AF5292683B8E}">
      <dgm:prSet/>
      <dgm:spPr/>
      <dgm:t>
        <a:bodyPr/>
        <a:lstStyle/>
        <a:p>
          <a:endParaRPr lang="en-US"/>
        </a:p>
      </dgm:t>
    </dgm:pt>
    <dgm:pt modelId="{DBDECB0D-9734-443F-9922-B61DD91D44B7}" type="sibTrans" cxnId="{26537576-CBBD-4F47-964A-AF5292683B8E}">
      <dgm:prSet/>
      <dgm:spPr/>
      <dgm:t>
        <a:bodyPr/>
        <a:lstStyle/>
        <a:p>
          <a:endParaRPr lang="en-US"/>
        </a:p>
      </dgm:t>
    </dgm:pt>
    <dgm:pt modelId="{F7635FBF-139B-4E75-9D26-9CFB85FB5EAB}">
      <dgm:prSet custT="1"/>
      <dgm:spPr/>
      <dgm:t>
        <a:bodyPr/>
        <a:lstStyle/>
        <a:p>
          <a:r>
            <a:rPr lang="en-US" sz="1600" b="1" i="0" baseline="0">
              <a:solidFill>
                <a:srgbClr val="002060"/>
              </a:solidFill>
              <a:latin typeface="High Tower Text" panose="02040502050506030303" pitchFamily="18" charset="0"/>
            </a:rPr>
            <a:t>Assessment of hospitals based on their years of service.</a:t>
          </a:r>
          <a:endParaRPr lang="en-US" sz="1600">
            <a:solidFill>
              <a:srgbClr val="002060"/>
            </a:solidFill>
            <a:latin typeface="High Tower Text" panose="02040502050506030303" pitchFamily="18" charset="0"/>
          </a:endParaRPr>
        </a:p>
      </dgm:t>
    </dgm:pt>
    <dgm:pt modelId="{2CB19A6F-D8B4-44B8-8A47-10CF979766C3}" type="parTrans" cxnId="{B23EC1A7-18FB-4C68-9DE7-6BCC627978F0}">
      <dgm:prSet/>
      <dgm:spPr/>
      <dgm:t>
        <a:bodyPr/>
        <a:lstStyle/>
        <a:p>
          <a:endParaRPr lang="en-US"/>
        </a:p>
      </dgm:t>
    </dgm:pt>
    <dgm:pt modelId="{21566996-6B68-4D66-AD57-C24518DE9579}" type="sibTrans" cxnId="{B23EC1A7-18FB-4C68-9DE7-6BCC627978F0}">
      <dgm:prSet/>
      <dgm:spPr/>
      <dgm:t>
        <a:bodyPr/>
        <a:lstStyle/>
        <a:p>
          <a:endParaRPr lang="en-US"/>
        </a:p>
      </dgm:t>
    </dgm:pt>
    <dgm:pt modelId="{C49F19C4-11BF-44CB-9010-9C3E07355F21}">
      <dgm:prSet custT="1"/>
      <dgm:spPr>
        <a:solidFill>
          <a:srgbClr val="59AF94"/>
        </a:solidFill>
      </dgm:spPr>
      <dgm:t>
        <a:bodyPr/>
        <a:lstStyle/>
        <a:p>
          <a:r>
            <a:rPr lang="en-US" sz="1800" b="1" i="0" baseline="0">
              <a:solidFill>
                <a:srgbClr val="002060"/>
              </a:solidFill>
              <a:latin typeface="High Tower Text" panose="02040502050506030303" pitchFamily="18" charset="0"/>
            </a:rPr>
            <a:t>Performance Benchmark:</a:t>
          </a:r>
          <a:endParaRPr lang="en-US" sz="1800">
            <a:solidFill>
              <a:srgbClr val="002060"/>
            </a:solidFill>
            <a:latin typeface="High Tower Text" panose="02040502050506030303" pitchFamily="18" charset="0"/>
          </a:endParaRPr>
        </a:p>
      </dgm:t>
    </dgm:pt>
    <dgm:pt modelId="{5FF5F255-FF3F-42C8-98E6-2FF07F4478F4}" type="parTrans" cxnId="{2EE07473-19A5-48FE-B199-9D653F3B89E2}">
      <dgm:prSet/>
      <dgm:spPr/>
      <dgm:t>
        <a:bodyPr/>
        <a:lstStyle/>
        <a:p>
          <a:endParaRPr lang="en-US"/>
        </a:p>
      </dgm:t>
    </dgm:pt>
    <dgm:pt modelId="{72F5BCB5-BB39-4505-A268-89D58A162EFB}" type="sibTrans" cxnId="{2EE07473-19A5-48FE-B199-9D653F3B89E2}">
      <dgm:prSet/>
      <dgm:spPr/>
      <dgm:t>
        <a:bodyPr/>
        <a:lstStyle/>
        <a:p>
          <a:endParaRPr lang="en-US"/>
        </a:p>
      </dgm:t>
    </dgm:pt>
    <dgm:pt modelId="{3702220C-4321-4C69-B047-1384B07EE155}">
      <dgm:prSet custT="1"/>
      <dgm:spPr/>
      <dgm:t>
        <a:bodyPr/>
        <a:lstStyle/>
        <a:p>
          <a:r>
            <a:rPr lang="en-US" sz="1600" b="1" i="0" baseline="0">
              <a:solidFill>
                <a:srgbClr val="002060"/>
              </a:solidFill>
              <a:latin typeface="High Tower Text" panose="02040502050506030303" pitchFamily="18" charset="0"/>
            </a:rPr>
            <a:t>Comparison of hospitals' performance against measure names, with ratings compared to national standards.</a:t>
          </a:r>
          <a:endParaRPr lang="en-US" sz="1600">
            <a:solidFill>
              <a:srgbClr val="002060"/>
            </a:solidFill>
            <a:latin typeface="High Tower Text" panose="02040502050506030303" pitchFamily="18" charset="0"/>
          </a:endParaRPr>
        </a:p>
      </dgm:t>
    </dgm:pt>
    <dgm:pt modelId="{4AE8C770-14ED-4581-9144-728374A09ED9}" type="parTrans" cxnId="{AD5761C7-9E43-4849-90D0-BDD155BDB5DB}">
      <dgm:prSet/>
      <dgm:spPr/>
      <dgm:t>
        <a:bodyPr/>
        <a:lstStyle/>
        <a:p>
          <a:endParaRPr lang="en-US"/>
        </a:p>
      </dgm:t>
    </dgm:pt>
    <dgm:pt modelId="{ACB412D6-6510-48D8-80C1-4A37FB8A9139}" type="sibTrans" cxnId="{AD5761C7-9E43-4849-90D0-BDD155BDB5DB}">
      <dgm:prSet/>
      <dgm:spPr/>
      <dgm:t>
        <a:bodyPr/>
        <a:lstStyle/>
        <a:p>
          <a:endParaRPr lang="en-US"/>
        </a:p>
      </dgm:t>
    </dgm:pt>
    <dgm:pt modelId="{A8E8778B-904B-4AD6-BFCC-591FAA44AD81}">
      <dgm:prSet custT="1"/>
      <dgm:spPr>
        <a:solidFill>
          <a:srgbClr val="59AF94"/>
        </a:solidFill>
      </dgm:spPr>
      <dgm:t>
        <a:bodyPr/>
        <a:lstStyle/>
        <a:p>
          <a:r>
            <a:rPr lang="en-US" sz="1800" b="1" i="0" baseline="0">
              <a:solidFill>
                <a:srgbClr val="002060"/>
              </a:solidFill>
              <a:latin typeface="High Tower Text" panose="02040502050506030303" pitchFamily="18" charset="0"/>
            </a:rPr>
            <a:t>Patient Engagement:</a:t>
          </a:r>
          <a:endParaRPr lang="en-US" sz="1800">
            <a:solidFill>
              <a:srgbClr val="002060"/>
            </a:solidFill>
            <a:latin typeface="High Tower Text" panose="02040502050506030303" pitchFamily="18" charset="0"/>
          </a:endParaRPr>
        </a:p>
      </dgm:t>
    </dgm:pt>
    <dgm:pt modelId="{A2B16CEF-A74C-43D4-B2CC-FD513FB63F60}" type="parTrans" cxnId="{529F45AE-FA6E-41A9-8478-4C17C8193761}">
      <dgm:prSet/>
      <dgm:spPr/>
      <dgm:t>
        <a:bodyPr/>
        <a:lstStyle/>
        <a:p>
          <a:endParaRPr lang="en-US"/>
        </a:p>
      </dgm:t>
    </dgm:pt>
    <dgm:pt modelId="{E2C4C551-058D-4DCF-AC26-9EA5597A6DAC}" type="sibTrans" cxnId="{529F45AE-FA6E-41A9-8478-4C17C8193761}">
      <dgm:prSet/>
      <dgm:spPr/>
      <dgm:t>
        <a:bodyPr/>
        <a:lstStyle/>
        <a:p>
          <a:endParaRPr lang="en-US"/>
        </a:p>
      </dgm:t>
    </dgm:pt>
    <dgm:pt modelId="{C525FC11-1FA3-49D3-A5B9-1557101008B6}">
      <dgm:prSet custT="1"/>
      <dgm:spPr/>
      <dgm:t>
        <a:bodyPr/>
        <a:lstStyle/>
        <a:p>
          <a:r>
            <a:rPr lang="en-US" sz="1600" b="1" i="0" baseline="0">
              <a:solidFill>
                <a:srgbClr val="002060"/>
              </a:solidFill>
              <a:latin typeface="High Tower Text" panose="02040502050506030303" pitchFamily="18" charset="0"/>
            </a:rPr>
            <a:t>Tracking patient visits and returns based on measure names.</a:t>
          </a:r>
          <a:endParaRPr lang="en-US" sz="1600">
            <a:solidFill>
              <a:srgbClr val="002060"/>
            </a:solidFill>
            <a:latin typeface="High Tower Text" panose="02040502050506030303" pitchFamily="18" charset="0"/>
          </a:endParaRPr>
        </a:p>
      </dgm:t>
    </dgm:pt>
    <dgm:pt modelId="{7BA2B474-C71C-451D-81DA-7FA1CCDF6798}" type="parTrans" cxnId="{613B510D-2258-4B71-A372-DD45AD7B6B84}">
      <dgm:prSet/>
      <dgm:spPr/>
      <dgm:t>
        <a:bodyPr/>
        <a:lstStyle/>
        <a:p>
          <a:endParaRPr lang="en-US"/>
        </a:p>
      </dgm:t>
    </dgm:pt>
    <dgm:pt modelId="{4D5B19ED-7539-47E7-8DDA-6E1CFF6AF257}" type="sibTrans" cxnId="{613B510D-2258-4B71-A372-DD45AD7B6B84}">
      <dgm:prSet/>
      <dgm:spPr/>
      <dgm:t>
        <a:bodyPr/>
        <a:lstStyle/>
        <a:p>
          <a:endParaRPr lang="en-US"/>
        </a:p>
      </dgm:t>
    </dgm:pt>
    <dgm:pt modelId="{471F7C0A-6CDF-4AD7-A88E-7058357E953E}">
      <dgm:prSet custT="1"/>
      <dgm:spPr>
        <a:solidFill>
          <a:srgbClr val="59AF94"/>
        </a:solidFill>
      </dgm:spPr>
      <dgm:t>
        <a:bodyPr/>
        <a:lstStyle/>
        <a:p>
          <a:r>
            <a:rPr lang="en-US" sz="1800" b="1" i="0" baseline="0">
              <a:solidFill>
                <a:srgbClr val="002060"/>
              </a:solidFill>
              <a:latin typeface="High Tower Text" panose="02040502050506030303" pitchFamily="18" charset="0"/>
            </a:rPr>
            <a:t>Average Scores Overview:</a:t>
          </a:r>
          <a:endParaRPr lang="en-US" sz="1800">
            <a:solidFill>
              <a:srgbClr val="002060"/>
            </a:solidFill>
            <a:latin typeface="High Tower Text" panose="02040502050506030303" pitchFamily="18" charset="0"/>
          </a:endParaRPr>
        </a:p>
      </dgm:t>
    </dgm:pt>
    <dgm:pt modelId="{983533DD-9618-4164-8D93-6F674ABA4774}" type="parTrans" cxnId="{EE272BC5-FC7A-4EE7-9AAD-AABCD36D96BF}">
      <dgm:prSet/>
      <dgm:spPr/>
      <dgm:t>
        <a:bodyPr/>
        <a:lstStyle/>
        <a:p>
          <a:endParaRPr lang="en-US"/>
        </a:p>
      </dgm:t>
    </dgm:pt>
    <dgm:pt modelId="{F3C7F325-9A94-4A06-BFF2-802D1896AF41}" type="sibTrans" cxnId="{EE272BC5-FC7A-4EE7-9AAD-AABCD36D96BF}">
      <dgm:prSet/>
      <dgm:spPr/>
      <dgm:t>
        <a:bodyPr/>
        <a:lstStyle/>
        <a:p>
          <a:endParaRPr lang="en-US"/>
        </a:p>
      </dgm:t>
    </dgm:pt>
    <dgm:pt modelId="{92B47F1A-C4EA-4237-AFC3-2E907B82E6BE}">
      <dgm:prSet custT="1"/>
      <dgm:spPr/>
      <dgm:t>
        <a:bodyPr/>
        <a:lstStyle/>
        <a:p>
          <a:r>
            <a:rPr lang="en-US" sz="1600" b="1" i="0" baseline="0">
              <a:solidFill>
                <a:srgbClr val="002060"/>
              </a:solidFill>
              <a:latin typeface="High Tower Text" panose="02040502050506030303" pitchFamily="18" charset="0"/>
            </a:rPr>
            <a:t>Averages scores summarized by State, County, and City across various measures.</a:t>
          </a:r>
          <a:endParaRPr lang="en-US" sz="1600">
            <a:solidFill>
              <a:srgbClr val="002060"/>
            </a:solidFill>
            <a:latin typeface="High Tower Text" panose="02040502050506030303" pitchFamily="18" charset="0"/>
          </a:endParaRPr>
        </a:p>
      </dgm:t>
    </dgm:pt>
    <dgm:pt modelId="{3C23C961-E3A3-4048-ABBA-78C8457BA10C}" type="parTrans" cxnId="{A2E6E434-3E1B-41E2-940B-D77C0B429514}">
      <dgm:prSet/>
      <dgm:spPr/>
      <dgm:t>
        <a:bodyPr/>
        <a:lstStyle/>
        <a:p>
          <a:endParaRPr lang="en-US"/>
        </a:p>
      </dgm:t>
    </dgm:pt>
    <dgm:pt modelId="{D901C0DA-AB50-4C1B-92EB-437EBEA71F73}" type="sibTrans" cxnId="{A2E6E434-3E1B-41E2-940B-D77C0B429514}">
      <dgm:prSet/>
      <dgm:spPr/>
      <dgm:t>
        <a:bodyPr/>
        <a:lstStyle/>
        <a:p>
          <a:endParaRPr lang="en-US"/>
        </a:p>
      </dgm:t>
    </dgm:pt>
    <dgm:pt modelId="{DBD449DD-8524-4289-A273-94B92B11A6E8}" type="pres">
      <dgm:prSet presAssocID="{ACF093E6-41E2-48B7-AB36-19C0F7579F0C}" presName="Name0" presStyleCnt="0">
        <dgm:presLayoutVars>
          <dgm:dir/>
          <dgm:animLvl val="lvl"/>
          <dgm:resizeHandles val="exact"/>
        </dgm:presLayoutVars>
      </dgm:prSet>
      <dgm:spPr/>
    </dgm:pt>
    <dgm:pt modelId="{54F1A340-64D9-4112-9A31-8E332D6EABAF}" type="pres">
      <dgm:prSet presAssocID="{47BCDF92-B05E-40F6-A6EB-BC69EEE429B1}" presName="linNode" presStyleCnt="0"/>
      <dgm:spPr/>
    </dgm:pt>
    <dgm:pt modelId="{CA2B2BEB-3918-4431-A7CD-F037B3A5A9E8}" type="pres">
      <dgm:prSet presAssocID="{47BCDF92-B05E-40F6-A6EB-BC69EEE429B1}" presName="parentText" presStyleLbl="node1" presStyleIdx="0" presStyleCnt="9">
        <dgm:presLayoutVars>
          <dgm:chMax val="1"/>
          <dgm:bulletEnabled val="1"/>
        </dgm:presLayoutVars>
      </dgm:prSet>
      <dgm:spPr/>
    </dgm:pt>
    <dgm:pt modelId="{9D6E8B48-0FAD-40CC-8B9F-90E639E9176B}" type="pres">
      <dgm:prSet presAssocID="{47BCDF92-B05E-40F6-A6EB-BC69EEE429B1}" presName="descendantText" presStyleLbl="alignAccFollowNode1" presStyleIdx="0" presStyleCnt="9">
        <dgm:presLayoutVars>
          <dgm:bulletEnabled val="1"/>
        </dgm:presLayoutVars>
      </dgm:prSet>
      <dgm:spPr/>
    </dgm:pt>
    <dgm:pt modelId="{859A50C1-CF83-4AF1-ABBD-23B9A5DD4F5E}" type="pres">
      <dgm:prSet presAssocID="{E5231CFA-2AA2-4560-810D-2D0BF447034E}" presName="sp" presStyleCnt="0"/>
      <dgm:spPr/>
    </dgm:pt>
    <dgm:pt modelId="{B6508673-2727-4F86-AE92-DB07C8BC753C}" type="pres">
      <dgm:prSet presAssocID="{9A86D36C-143F-401B-B3C2-61C233DAE251}" presName="linNode" presStyleCnt="0"/>
      <dgm:spPr/>
    </dgm:pt>
    <dgm:pt modelId="{ECB4FA0A-294A-4510-BEF5-261147C69AF7}" type="pres">
      <dgm:prSet presAssocID="{9A86D36C-143F-401B-B3C2-61C233DAE251}" presName="parentText" presStyleLbl="node1" presStyleIdx="1" presStyleCnt="9">
        <dgm:presLayoutVars>
          <dgm:chMax val="1"/>
          <dgm:bulletEnabled val="1"/>
        </dgm:presLayoutVars>
      </dgm:prSet>
      <dgm:spPr/>
    </dgm:pt>
    <dgm:pt modelId="{85083341-CE05-4D9C-A3C1-D23DC1B00D40}" type="pres">
      <dgm:prSet presAssocID="{9A86D36C-143F-401B-B3C2-61C233DAE251}" presName="descendantText" presStyleLbl="alignAccFollowNode1" presStyleIdx="1" presStyleCnt="9">
        <dgm:presLayoutVars>
          <dgm:bulletEnabled val="1"/>
        </dgm:presLayoutVars>
      </dgm:prSet>
      <dgm:spPr/>
    </dgm:pt>
    <dgm:pt modelId="{053D620B-C8E1-437B-B1DB-515077163F0A}" type="pres">
      <dgm:prSet presAssocID="{53766648-DC6E-4A81-9DD9-A753890D9871}" presName="sp" presStyleCnt="0"/>
      <dgm:spPr/>
    </dgm:pt>
    <dgm:pt modelId="{17C9F57A-8E32-4475-A5C7-3018B30A9A09}" type="pres">
      <dgm:prSet presAssocID="{A9E6DEA1-5A1E-4DD4-8BCC-76DF67F6E8F9}" presName="linNode" presStyleCnt="0"/>
      <dgm:spPr/>
    </dgm:pt>
    <dgm:pt modelId="{0EC2E44B-10E1-457D-A9B1-108A976EACC6}" type="pres">
      <dgm:prSet presAssocID="{A9E6DEA1-5A1E-4DD4-8BCC-76DF67F6E8F9}" presName="parentText" presStyleLbl="node1" presStyleIdx="2" presStyleCnt="9">
        <dgm:presLayoutVars>
          <dgm:chMax val="1"/>
          <dgm:bulletEnabled val="1"/>
        </dgm:presLayoutVars>
      </dgm:prSet>
      <dgm:spPr/>
    </dgm:pt>
    <dgm:pt modelId="{36A0E634-05DE-435C-848E-109C01C91826}" type="pres">
      <dgm:prSet presAssocID="{A9E6DEA1-5A1E-4DD4-8BCC-76DF67F6E8F9}" presName="descendantText" presStyleLbl="alignAccFollowNode1" presStyleIdx="2" presStyleCnt="9">
        <dgm:presLayoutVars>
          <dgm:bulletEnabled val="1"/>
        </dgm:presLayoutVars>
      </dgm:prSet>
      <dgm:spPr/>
    </dgm:pt>
    <dgm:pt modelId="{696F56F7-42E8-42BD-A736-303ABDF0FA7B}" type="pres">
      <dgm:prSet presAssocID="{15954D5E-889D-4FA0-9F0D-A3F04094C363}" presName="sp" presStyleCnt="0"/>
      <dgm:spPr/>
    </dgm:pt>
    <dgm:pt modelId="{F2DAE542-87F9-4068-978E-EEA624695113}" type="pres">
      <dgm:prSet presAssocID="{8C3EA308-47B5-4D75-B554-276E80E2CC52}" presName="linNode" presStyleCnt="0"/>
      <dgm:spPr/>
    </dgm:pt>
    <dgm:pt modelId="{4DF92746-43A2-4ECF-B548-13C84906343F}" type="pres">
      <dgm:prSet presAssocID="{8C3EA308-47B5-4D75-B554-276E80E2CC52}" presName="parentText" presStyleLbl="node1" presStyleIdx="3" presStyleCnt="9">
        <dgm:presLayoutVars>
          <dgm:chMax val="1"/>
          <dgm:bulletEnabled val="1"/>
        </dgm:presLayoutVars>
      </dgm:prSet>
      <dgm:spPr/>
    </dgm:pt>
    <dgm:pt modelId="{BBD73C87-B901-45D9-947F-80CC9959CC8D}" type="pres">
      <dgm:prSet presAssocID="{8C3EA308-47B5-4D75-B554-276E80E2CC52}" presName="descendantText" presStyleLbl="alignAccFollowNode1" presStyleIdx="3" presStyleCnt="9">
        <dgm:presLayoutVars>
          <dgm:bulletEnabled val="1"/>
        </dgm:presLayoutVars>
      </dgm:prSet>
      <dgm:spPr/>
    </dgm:pt>
    <dgm:pt modelId="{BF32D5A9-79D9-47B4-B7F4-5CAC06F764FF}" type="pres">
      <dgm:prSet presAssocID="{322BDEBD-1517-4EEA-9F80-9C0E57186CDD}" presName="sp" presStyleCnt="0"/>
      <dgm:spPr/>
    </dgm:pt>
    <dgm:pt modelId="{4A9B3453-EDE0-49AE-A0E7-710535DDBD7D}" type="pres">
      <dgm:prSet presAssocID="{4BD77EEC-D5F9-4BCD-B02B-33BDE74DF8D4}" presName="linNode" presStyleCnt="0"/>
      <dgm:spPr/>
    </dgm:pt>
    <dgm:pt modelId="{F5FC5709-46A9-4302-AC00-12B04B3186EF}" type="pres">
      <dgm:prSet presAssocID="{4BD77EEC-D5F9-4BCD-B02B-33BDE74DF8D4}" presName="parentText" presStyleLbl="node1" presStyleIdx="4" presStyleCnt="9">
        <dgm:presLayoutVars>
          <dgm:chMax val="1"/>
          <dgm:bulletEnabled val="1"/>
        </dgm:presLayoutVars>
      </dgm:prSet>
      <dgm:spPr/>
    </dgm:pt>
    <dgm:pt modelId="{785775CC-7680-4623-B07E-A73A55C72662}" type="pres">
      <dgm:prSet presAssocID="{4BD77EEC-D5F9-4BCD-B02B-33BDE74DF8D4}" presName="descendantText" presStyleLbl="alignAccFollowNode1" presStyleIdx="4" presStyleCnt="9">
        <dgm:presLayoutVars>
          <dgm:bulletEnabled val="1"/>
        </dgm:presLayoutVars>
      </dgm:prSet>
      <dgm:spPr/>
    </dgm:pt>
    <dgm:pt modelId="{04E3AA5E-C9C8-42F9-A40C-B22E4710C03B}" type="pres">
      <dgm:prSet presAssocID="{191B9F72-7583-4E9B-A54F-87DAAA6E597A}" presName="sp" presStyleCnt="0"/>
      <dgm:spPr/>
    </dgm:pt>
    <dgm:pt modelId="{AC13A481-A49D-4254-B54C-B411CEF7B462}" type="pres">
      <dgm:prSet presAssocID="{14881AFB-8A42-47C2-8B43-2B2B90435B80}" presName="linNode" presStyleCnt="0"/>
      <dgm:spPr/>
    </dgm:pt>
    <dgm:pt modelId="{B6B2BF43-C3B3-47DF-AC3D-A1096DADCC0B}" type="pres">
      <dgm:prSet presAssocID="{14881AFB-8A42-47C2-8B43-2B2B90435B80}" presName="parentText" presStyleLbl="node1" presStyleIdx="5" presStyleCnt="9">
        <dgm:presLayoutVars>
          <dgm:chMax val="1"/>
          <dgm:bulletEnabled val="1"/>
        </dgm:presLayoutVars>
      </dgm:prSet>
      <dgm:spPr/>
    </dgm:pt>
    <dgm:pt modelId="{F10EE3CC-1552-4EFA-BC4C-F2979BBF2EE8}" type="pres">
      <dgm:prSet presAssocID="{14881AFB-8A42-47C2-8B43-2B2B90435B80}" presName="descendantText" presStyleLbl="alignAccFollowNode1" presStyleIdx="5" presStyleCnt="9">
        <dgm:presLayoutVars>
          <dgm:bulletEnabled val="1"/>
        </dgm:presLayoutVars>
      </dgm:prSet>
      <dgm:spPr/>
    </dgm:pt>
    <dgm:pt modelId="{80635F8D-B443-4E16-967D-01368F84448D}" type="pres">
      <dgm:prSet presAssocID="{DBDECB0D-9734-443F-9922-B61DD91D44B7}" presName="sp" presStyleCnt="0"/>
      <dgm:spPr/>
    </dgm:pt>
    <dgm:pt modelId="{2754BABE-8A25-4C47-A213-68C28C3C2027}" type="pres">
      <dgm:prSet presAssocID="{C49F19C4-11BF-44CB-9010-9C3E07355F21}" presName="linNode" presStyleCnt="0"/>
      <dgm:spPr/>
    </dgm:pt>
    <dgm:pt modelId="{0ED22AC8-9AAE-4C85-B0B9-39C914688660}" type="pres">
      <dgm:prSet presAssocID="{C49F19C4-11BF-44CB-9010-9C3E07355F21}" presName="parentText" presStyleLbl="node1" presStyleIdx="6" presStyleCnt="9">
        <dgm:presLayoutVars>
          <dgm:chMax val="1"/>
          <dgm:bulletEnabled val="1"/>
        </dgm:presLayoutVars>
      </dgm:prSet>
      <dgm:spPr/>
    </dgm:pt>
    <dgm:pt modelId="{AF13C7D0-3337-4B5F-B2FF-D23DC3F30FC4}" type="pres">
      <dgm:prSet presAssocID="{C49F19C4-11BF-44CB-9010-9C3E07355F21}" presName="descendantText" presStyleLbl="alignAccFollowNode1" presStyleIdx="6" presStyleCnt="9">
        <dgm:presLayoutVars>
          <dgm:bulletEnabled val="1"/>
        </dgm:presLayoutVars>
      </dgm:prSet>
      <dgm:spPr/>
    </dgm:pt>
    <dgm:pt modelId="{38128D51-375A-44FE-B664-F4D19C65FE42}" type="pres">
      <dgm:prSet presAssocID="{72F5BCB5-BB39-4505-A268-89D58A162EFB}" presName="sp" presStyleCnt="0"/>
      <dgm:spPr/>
    </dgm:pt>
    <dgm:pt modelId="{0788C132-229E-44B2-B713-8CEED65A0060}" type="pres">
      <dgm:prSet presAssocID="{A8E8778B-904B-4AD6-BFCC-591FAA44AD81}" presName="linNode" presStyleCnt="0"/>
      <dgm:spPr/>
    </dgm:pt>
    <dgm:pt modelId="{EB68E01F-03C7-4722-B592-4D542A1910FC}" type="pres">
      <dgm:prSet presAssocID="{A8E8778B-904B-4AD6-BFCC-591FAA44AD81}" presName="parentText" presStyleLbl="node1" presStyleIdx="7" presStyleCnt="9">
        <dgm:presLayoutVars>
          <dgm:chMax val="1"/>
          <dgm:bulletEnabled val="1"/>
        </dgm:presLayoutVars>
      </dgm:prSet>
      <dgm:spPr/>
    </dgm:pt>
    <dgm:pt modelId="{9BABFD8E-AAED-424D-8E68-9ACDF6DA20C4}" type="pres">
      <dgm:prSet presAssocID="{A8E8778B-904B-4AD6-BFCC-591FAA44AD81}" presName="descendantText" presStyleLbl="alignAccFollowNode1" presStyleIdx="7" presStyleCnt="9">
        <dgm:presLayoutVars>
          <dgm:bulletEnabled val="1"/>
        </dgm:presLayoutVars>
      </dgm:prSet>
      <dgm:spPr/>
    </dgm:pt>
    <dgm:pt modelId="{C14C2E4B-C21F-4602-A180-3220A931E464}" type="pres">
      <dgm:prSet presAssocID="{E2C4C551-058D-4DCF-AC26-9EA5597A6DAC}" presName="sp" presStyleCnt="0"/>
      <dgm:spPr/>
    </dgm:pt>
    <dgm:pt modelId="{9574823C-4BB3-40EF-850C-B6DA8A3C3B1F}" type="pres">
      <dgm:prSet presAssocID="{471F7C0A-6CDF-4AD7-A88E-7058357E953E}" presName="linNode" presStyleCnt="0"/>
      <dgm:spPr/>
    </dgm:pt>
    <dgm:pt modelId="{EE5B6565-958B-461A-A26E-58161736AA9B}" type="pres">
      <dgm:prSet presAssocID="{471F7C0A-6CDF-4AD7-A88E-7058357E953E}" presName="parentText" presStyleLbl="node1" presStyleIdx="8" presStyleCnt="9">
        <dgm:presLayoutVars>
          <dgm:chMax val="1"/>
          <dgm:bulletEnabled val="1"/>
        </dgm:presLayoutVars>
      </dgm:prSet>
      <dgm:spPr/>
    </dgm:pt>
    <dgm:pt modelId="{C7EAC331-041B-49FA-B0D8-9A329649366F}" type="pres">
      <dgm:prSet presAssocID="{471F7C0A-6CDF-4AD7-A88E-7058357E953E}" presName="descendantText" presStyleLbl="alignAccFollowNode1" presStyleIdx="8" presStyleCnt="9">
        <dgm:presLayoutVars>
          <dgm:bulletEnabled val="1"/>
        </dgm:presLayoutVars>
      </dgm:prSet>
      <dgm:spPr/>
    </dgm:pt>
  </dgm:ptLst>
  <dgm:cxnLst>
    <dgm:cxn modelId="{1A8EDB02-7F30-4299-B1FB-A69F413FAA3B}" type="presOf" srcId="{47BCDF92-B05E-40F6-A6EB-BC69EEE429B1}" destId="{CA2B2BEB-3918-4431-A7CD-F037B3A5A9E8}" srcOrd="0" destOrd="0" presId="urn:microsoft.com/office/officeart/2005/8/layout/vList5"/>
    <dgm:cxn modelId="{613B510D-2258-4B71-A372-DD45AD7B6B84}" srcId="{A8E8778B-904B-4AD6-BFCC-591FAA44AD81}" destId="{C525FC11-1FA3-49D3-A5B9-1557101008B6}" srcOrd="0" destOrd="0" parTransId="{7BA2B474-C71C-451D-81DA-7FA1CCDF6798}" sibTransId="{4D5B19ED-7539-47E7-8DDA-6E1CFF6AF257}"/>
    <dgm:cxn modelId="{8A0D820E-02C5-4717-993A-7A0AD0F6E104}" type="presOf" srcId="{4C5EE337-C935-4172-9D9E-75269F86341A}" destId="{85083341-CE05-4D9C-A3C1-D23DC1B00D40}" srcOrd="0" destOrd="0" presId="urn:microsoft.com/office/officeart/2005/8/layout/vList5"/>
    <dgm:cxn modelId="{FA470A23-8824-497D-A979-44475C96C66A}" srcId="{A9E6DEA1-5A1E-4DD4-8BCC-76DF67F6E8F9}" destId="{DF535626-CE57-4375-BA12-CC83466483EE}" srcOrd="0" destOrd="0" parTransId="{C7FE0B41-25A0-418A-9D04-01C524C04D2E}" sibTransId="{D6EF4C18-9E59-4CAF-929D-944454331A51}"/>
    <dgm:cxn modelId="{A2E6E434-3E1B-41E2-940B-D77C0B429514}" srcId="{471F7C0A-6CDF-4AD7-A88E-7058357E953E}" destId="{92B47F1A-C4EA-4237-AFC3-2E907B82E6BE}" srcOrd="0" destOrd="0" parTransId="{3C23C961-E3A3-4048-ABBA-78C8457BA10C}" sibTransId="{D901C0DA-AB50-4C1B-92EB-437EBEA71F73}"/>
    <dgm:cxn modelId="{336A9037-536E-4F69-A0BE-9B065DBD38F9}" type="presOf" srcId="{DF535626-CE57-4375-BA12-CC83466483EE}" destId="{36A0E634-05DE-435C-848E-109C01C91826}" srcOrd="0" destOrd="0" presId="urn:microsoft.com/office/officeart/2005/8/layout/vList5"/>
    <dgm:cxn modelId="{0F652739-0CE0-4F25-87B6-ED631072835C}" srcId="{ACF093E6-41E2-48B7-AB36-19C0F7579F0C}" destId="{8C3EA308-47B5-4D75-B554-276E80E2CC52}" srcOrd="3" destOrd="0" parTransId="{F26628DA-5B2E-4499-8B31-934EBECF9713}" sibTransId="{322BDEBD-1517-4EEA-9F80-9C0E57186CDD}"/>
    <dgm:cxn modelId="{7071223C-7F55-478C-AC44-6EEEDFDE0750}" type="presOf" srcId="{695288B9-DB53-4610-B97D-3F7F364C3A2D}" destId="{785775CC-7680-4623-B07E-A73A55C72662}" srcOrd="0" destOrd="0" presId="urn:microsoft.com/office/officeart/2005/8/layout/vList5"/>
    <dgm:cxn modelId="{35F0583F-524B-4930-9940-0F1715A4818F}" type="presOf" srcId="{A8E8778B-904B-4AD6-BFCC-591FAA44AD81}" destId="{EB68E01F-03C7-4722-B592-4D542A1910FC}" srcOrd="0" destOrd="0" presId="urn:microsoft.com/office/officeart/2005/8/layout/vList5"/>
    <dgm:cxn modelId="{87380F5C-9F6A-4DDE-8632-227549AD9AAA}" type="presOf" srcId="{A9E6DEA1-5A1E-4DD4-8BCC-76DF67F6E8F9}" destId="{0EC2E44B-10E1-457D-A9B1-108A976EACC6}" srcOrd="0" destOrd="0" presId="urn:microsoft.com/office/officeart/2005/8/layout/vList5"/>
    <dgm:cxn modelId="{15598C42-621D-423A-9887-47CD0F7C7A47}" type="presOf" srcId="{471F7C0A-6CDF-4AD7-A88E-7058357E953E}" destId="{EE5B6565-958B-461A-A26E-58161736AA9B}" srcOrd="0" destOrd="0" presId="urn:microsoft.com/office/officeart/2005/8/layout/vList5"/>
    <dgm:cxn modelId="{3E046744-127C-4F27-A334-B97BD0BE1482}" type="presOf" srcId="{8C3EA308-47B5-4D75-B554-276E80E2CC52}" destId="{4DF92746-43A2-4ECF-B548-13C84906343F}" srcOrd="0" destOrd="0" presId="urn:microsoft.com/office/officeart/2005/8/layout/vList5"/>
    <dgm:cxn modelId="{6AA25246-283E-4021-9865-D045CA59E87B}" srcId="{ACF093E6-41E2-48B7-AB36-19C0F7579F0C}" destId="{47BCDF92-B05E-40F6-A6EB-BC69EEE429B1}" srcOrd="0" destOrd="0" parTransId="{1DE7DB48-A881-41D9-B7A6-1F1707E8E2A3}" sibTransId="{E5231CFA-2AA2-4560-810D-2D0BF447034E}"/>
    <dgm:cxn modelId="{2EE07473-19A5-48FE-B199-9D653F3B89E2}" srcId="{ACF093E6-41E2-48B7-AB36-19C0F7579F0C}" destId="{C49F19C4-11BF-44CB-9010-9C3E07355F21}" srcOrd="6" destOrd="0" parTransId="{5FF5F255-FF3F-42C8-98E6-2FF07F4478F4}" sibTransId="{72F5BCB5-BB39-4505-A268-89D58A162EFB}"/>
    <dgm:cxn modelId="{26537576-CBBD-4F47-964A-AF5292683B8E}" srcId="{ACF093E6-41E2-48B7-AB36-19C0F7579F0C}" destId="{14881AFB-8A42-47C2-8B43-2B2B90435B80}" srcOrd="5" destOrd="0" parTransId="{09CBAC25-972F-40A7-8D85-B14245CCCBA5}" sibTransId="{DBDECB0D-9734-443F-9922-B61DD91D44B7}"/>
    <dgm:cxn modelId="{9570ED59-E826-43D0-9BE1-301289640AAD}" type="presOf" srcId="{9A86D36C-143F-401B-B3C2-61C233DAE251}" destId="{ECB4FA0A-294A-4510-BEF5-261147C69AF7}" srcOrd="0" destOrd="0" presId="urn:microsoft.com/office/officeart/2005/8/layout/vList5"/>
    <dgm:cxn modelId="{5248D386-ECEE-4758-9E8E-3247E0600116}" srcId="{8C3EA308-47B5-4D75-B554-276E80E2CC52}" destId="{A2E11563-5665-4D20-887A-5492425349F4}" srcOrd="0" destOrd="0" parTransId="{206B385E-A4B4-49F2-AA88-87B02252DF78}" sibTransId="{DAD1E8E0-0373-4DF8-AC20-A16988CDD05F}"/>
    <dgm:cxn modelId="{AAD9E38B-9503-4E56-B5B2-F0CB40F51B2C}" srcId="{ACF093E6-41E2-48B7-AB36-19C0F7579F0C}" destId="{9A86D36C-143F-401B-B3C2-61C233DAE251}" srcOrd="1" destOrd="0" parTransId="{EC6ACC41-D45F-46E0-87D4-EBA2597500B2}" sibTransId="{53766648-DC6E-4A81-9DD9-A753890D9871}"/>
    <dgm:cxn modelId="{FF582A91-EC99-4837-9B77-726422DA53B2}" type="presOf" srcId="{ACF093E6-41E2-48B7-AB36-19C0F7579F0C}" destId="{DBD449DD-8524-4289-A273-94B92B11A6E8}" srcOrd="0" destOrd="0" presId="urn:microsoft.com/office/officeart/2005/8/layout/vList5"/>
    <dgm:cxn modelId="{D4B13B97-DB6A-4B50-AF09-D893B3BE271F}" srcId="{9A86D36C-143F-401B-B3C2-61C233DAE251}" destId="{4C5EE337-C935-4172-9D9E-75269F86341A}" srcOrd="0" destOrd="0" parTransId="{67F20CF5-6FFB-4B0A-9946-3EF9CF05FB38}" sibTransId="{64F00050-8721-4633-A3AA-060C88C4386F}"/>
    <dgm:cxn modelId="{1E3ECB9C-B712-4523-9AA6-44747B4C154C}" srcId="{4BD77EEC-D5F9-4BCD-B02B-33BDE74DF8D4}" destId="{695288B9-DB53-4610-B97D-3F7F364C3A2D}" srcOrd="0" destOrd="0" parTransId="{1833BC3C-ACEA-47B7-80C7-57734338B3FF}" sibTransId="{82076279-3CC5-45DD-8A06-16ACA627E561}"/>
    <dgm:cxn modelId="{EFD27CA2-8EBF-4A4D-B546-4286B1519602}" type="presOf" srcId="{C49F19C4-11BF-44CB-9010-9C3E07355F21}" destId="{0ED22AC8-9AAE-4C85-B0B9-39C914688660}" srcOrd="0" destOrd="0" presId="urn:microsoft.com/office/officeart/2005/8/layout/vList5"/>
    <dgm:cxn modelId="{065C16A5-2F2F-4FC4-B1AA-E8B3DFA486C6}" type="presOf" srcId="{C525FC11-1FA3-49D3-A5B9-1557101008B6}" destId="{9BABFD8E-AAED-424D-8E68-9ACDF6DA20C4}" srcOrd="0" destOrd="0" presId="urn:microsoft.com/office/officeart/2005/8/layout/vList5"/>
    <dgm:cxn modelId="{B23EC1A7-18FB-4C68-9DE7-6BCC627978F0}" srcId="{14881AFB-8A42-47C2-8B43-2B2B90435B80}" destId="{F7635FBF-139B-4E75-9D26-9CFB85FB5EAB}" srcOrd="0" destOrd="0" parTransId="{2CB19A6F-D8B4-44B8-8A47-10CF979766C3}" sibTransId="{21566996-6B68-4D66-AD57-C24518DE9579}"/>
    <dgm:cxn modelId="{529F45AE-FA6E-41A9-8478-4C17C8193761}" srcId="{ACF093E6-41E2-48B7-AB36-19C0F7579F0C}" destId="{A8E8778B-904B-4AD6-BFCC-591FAA44AD81}" srcOrd="7" destOrd="0" parTransId="{A2B16CEF-A74C-43D4-B2CC-FD513FB63F60}" sibTransId="{E2C4C551-058D-4DCF-AC26-9EA5597A6DAC}"/>
    <dgm:cxn modelId="{69A820B1-4908-4325-ADE1-2F17D6A96AD8}" srcId="{ACF093E6-41E2-48B7-AB36-19C0F7579F0C}" destId="{A9E6DEA1-5A1E-4DD4-8BCC-76DF67F6E8F9}" srcOrd="2" destOrd="0" parTransId="{252B82D1-4E0F-4FFA-BF2A-48B71EFFC85C}" sibTransId="{15954D5E-889D-4FA0-9F0D-A3F04094C363}"/>
    <dgm:cxn modelId="{E31963BF-802C-4C2E-928A-950A2B36FA64}" type="presOf" srcId="{3702220C-4321-4C69-B047-1384B07EE155}" destId="{AF13C7D0-3337-4B5F-B2FF-D23DC3F30FC4}" srcOrd="0" destOrd="0" presId="urn:microsoft.com/office/officeart/2005/8/layout/vList5"/>
    <dgm:cxn modelId="{EE272BC5-FC7A-4EE7-9AAD-AABCD36D96BF}" srcId="{ACF093E6-41E2-48B7-AB36-19C0F7579F0C}" destId="{471F7C0A-6CDF-4AD7-A88E-7058357E953E}" srcOrd="8" destOrd="0" parTransId="{983533DD-9618-4164-8D93-6F674ABA4774}" sibTransId="{F3C7F325-9A94-4A06-BFF2-802D1896AF41}"/>
    <dgm:cxn modelId="{AD5761C7-9E43-4849-90D0-BDD155BDB5DB}" srcId="{C49F19C4-11BF-44CB-9010-9C3E07355F21}" destId="{3702220C-4321-4C69-B047-1384B07EE155}" srcOrd="0" destOrd="0" parTransId="{4AE8C770-14ED-4581-9144-728374A09ED9}" sibTransId="{ACB412D6-6510-48D8-80C1-4A37FB8A9139}"/>
    <dgm:cxn modelId="{A1D264C9-204B-4D22-A412-319D7E0F5664}" type="presOf" srcId="{A2E11563-5665-4D20-887A-5492425349F4}" destId="{BBD73C87-B901-45D9-947F-80CC9959CC8D}" srcOrd="0" destOrd="0" presId="urn:microsoft.com/office/officeart/2005/8/layout/vList5"/>
    <dgm:cxn modelId="{678566CB-1587-4550-A10B-9AFF896AAB1A}" srcId="{ACF093E6-41E2-48B7-AB36-19C0F7579F0C}" destId="{4BD77EEC-D5F9-4BCD-B02B-33BDE74DF8D4}" srcOrd="4" destOrd="0" parTransId="{2D711AE6-8C1A-4B79-9237-10EB5C9B5E31}" sibTransId="{191B9F72-7583-4E9B-A54F-87DAAA6E597A}"/>
    <dgm:cxn modelId="{572393D4-B573-4F70-B1DF-6AFFD10CEF09}" type="presOf" srcId="{4BD77EEC-D5F9-4BCD-B02B-33BDE74DF8D4}" destId="{F5FC5709-46A9-4302-AC00-12B04B3186EF}" srcOrd="0" destOrd="0" presId="urn:microsoft.com/office/officeart/2005/8/layout/vList5"/>
    <dgm:cxn modelId="{38A72FD6-A6C5-4AA3-81AA-00D59B881619}" type="presOf" srcId="{01D69F43-2CFC-4AD1-9328-946AD37AFBC2}" destId="{9D6E8B48-0FAD-40CC-8B9F-90E639E9176B}" srcOrd="0" destOrd="0" presId="urn:microsoft.com/office/officeart/2005/8/layout/vList5"/>
    <dgm:cxn modelId="{F2F97CE4-2F81-42E5-A23D-2C219E2C7E02}" type="presOf" srcId="{F7635FBF-139B-4E75-9D26-9CFB85FB5EAB}" destId="{F10EE3CC-1552-4EFA-BC4C-F2979BBF2EE8}" srcOrd="0" destOrd="0" presId="urn:microsoft.com/office/officeart/2005/8/layout/vList5"/>
    <dgm:cxn modelId="{C7E4AAED-7061-452C-9F4B-FD8E017D7486}" type="presOf" srcId="{14881AFB-8A42-47C2-8B43-2B2B90435B80}" destId="{B6B2BF43-C3B3-47DF-AC3D-A1096DADCC0B}" srcOrd="0" destOrd="0" presId="urn:microsoft.com/office/officeart/2005/8/layout/vList5"/>
    <dgm:cxn modelId="{ADAC86F7-8781-49A5-B8AD-E1A61A0C3119}" srcId="{47BCDF92-B05E-40F6-A6EB-BC69EEE429B1}" destId="{01D69F43-2CFC-4AD1-9328-946AD37AFBC2}" srcOrd="0" destOrd="0" parTransId="{912B6C01-3682-42A4-8508-49E8480DD03F}" sibTransId="{065BAC57-A7E8-45A8-972F-B3D332088C62}"/>
    <dgm:cxn modelId="{69EDF7FE-4EAC-45EB-B2AE-461734F20CA7}" type="presOf" srcId="{92B47F1A-C4EA-4237-AFC3-2E907B82E6BE}" destId="{C7EAC331-041B-49FA-B0D8-9A329649366F}" srcOrd="0" destOrd="0" presId="urn:microsoft.com/office/officeart/2005/8/layout/vList5"/>
    <dgm:cxn modelId="{27B6D2B8-29A2-49E1-8173-9B7F2E62037F}" type="presParOf" srcId="{DBD449DD-8524-4289-A273-94B92B11A6E8}" destId="{54F1A340-64D9-4112-9A31-8E332D6EABAF}" srcOrd="0" destOrd="0" presId="urn:microsoft.com/office/officeart/2005/8/layout/vList5"/>
    <dgm:cxn modelId="{4F56651A-CE84-4F82-9A46-14355811EE32}" type="presParOf" srcId="{54F1A340-64D9-4112-9A31-8E332D6EABAF}" destId="{CA2B2BEB-3918-4431-A7CD-F037B3A5A9E8}" srcOrd="0" destOrd="0" presId="urn:microsoft.com/office/officeart/2005/8/layout/vList5"/>
    <dgm:cxn modelId="{CF240EAB-FF30-47B2-9548-C824ECEF5F70}" type="presParOf" srcId="{54F1A340-64D9-4112-9A31-8E332D6EABAF}" destId="{9D6E8B48-0FAD-40CC-8B9F-90E639E9176B}" srcOrd="1" destOrd="0" presId="urn:microsoft.com/office/officeart/2005/8/layout/vList5"/>
    <dgm:cxn modelId="{9A9C4C24-7555-48B1-9D63-3D0BC9627451}" type="presParOf" srcId="{DBD449DD-8524-4289-A273-94B92B11A6E8}" destId="{859A50C1-CF83-4AF1-ABBD-23B9A5DD4F5E}" srcOrd="1" destOrd="0" presId="urn:microsoft.com/office/officeart/2005/8/layout/vList5"/>
    <dgm:cxn modelId="{A24DFA49-E3D4-4D5B-AE87-5B88E633BEDE}" type="presParOf" srcId="{DBD449DD-8524-4289-A273-94B92B11A6E8}" destId="{B6508673-2727-4F86-AE92-DB07C8BC753C}" srcOrd="2" destOrd="0" presId="urn:microsoft.com/office/officeart/2005/8/layout/vList5"/>
    <dgm:cxn modelId="{E04763D6-B574-4549-BB5A-3D4D97684105}" type="presParOf" srcId="{B6508673-2727-4F86-AE92-DB07C8BC753C}" destId="{ECB4FA0A-294A-4510-BEF5-261147C69AF7}" srcOrd="0" destOrd="0" presId="urn:microsoft.com/office/officeart/2005/8/layout/vList5"/>
    <dgm:cxn modelId="{6D8B974B-45BA-437E-A440-78C27FBBADFB}" type="presParOf" srcId="{B6508673-2727-4F86-AE92-DB07C8BC753C}" destId="{85083341-CE05-4D9C-A3C1-D23DC1B00D40}" srcOrd="1" destOrd="0" presId="urn:microsoft.com/office/officeart/2005/8/layout/vList5"/>
    <dgm:cxn modelId="{BD7DA048-B06C-4C27-9816-67A9A3EC92F0}" type="presParOf" srcId="{DBD449DD-8524-4289-A273-94B92B11A6E8}" destId="{053D620B-C8E1-437B-B1DB-515077163F0A}" srcOrd="3" destOrd="0" presId="urn:microsoft.com/office/officeart/2005/8/layout/vList5"/>
    <dgm:cxn modelId="{80B8F246-B82A-4BD0-863D-8BCF8F2B70C5}" type="presParOf" srcId="{DBD449DD-8524-4289-A273-94B92B11A6E8}" destId="{17C9F57A-8E32-4475-A5C7-3018B30A9A09}" srcOrd="4" destOrd="0" presId="urn:microsoft.com/office/officeart/2005/8/layout/vList5"/>
    <dgm:cxn modelId="{95D90915-CB15-417E-804B-8DAEBE2BE0CE}" type="presParOf" srcId="{17C9F57A-8E32-4475-A5C7-3018B30A9A09}" destId="{0EC2E44B-10E1-457D-A9B1-108A976EACC6}" srcOrd="0" destOrd="0" presId="urn:microsoft.com/office/officeart/2005/8/layout/vList5"/>
    <dgm:cxn modelId="{4D2F3182-820E-426C-8E97-96F087EEC881}" type="presParOf" srcId="{17C9F57A-8E32-4475-A5C7-3018B30A9A09}" destId="{36A0E634-05DE-435C-848E-109C01C91826}" srcOrd="1" destOrd="0" presId="urn:microsoft.com/office/officeart/2005/8/layout/vList5"/>
    <dgm:cxn modelId="{F94F3A91-B51C-459F-9ECA-4A94F4D21895}" type="presParOf" srcId="{DBD449DD-8524-4289-A273-94B92B11A6E8}" destId="{696F56F7-42E8-42BD-A736-303ABDF0FA7B}" srcOrd="5" destOrd="0" presId="urn:microsoft.com/office/officeart/2005/8/layout/vList5"/>
    <dgm:cxn modelId="{20A012B7-6085-4EFA-834E-1009871FDD21}" type="presParOf" srcId="{DBD449DD-8524-4289-A273-94B92B11A6E8}" destId="{F2DAE542-87F9-4068-978E-EEA624695113}" srcOrd="6" destOrd="0" presId="urn:microsoft.com/office/officeart/2005/8/layout/vList5"/>
    <dgm:cxn modelId="{29954C23-2A33-4DE8-9830-D326DB36E8BB}" type="presParOf" srcId="{F2DAE542-87F9-4068-978E-EEA624695113}" destId="{4DF92746-43A2-4ECF-B548-13C84906343F}" srcOrd="0" destOrd="0" presId="urn:microsoft.com/office/officeart/2005/8/layout/vList5"/>
    <dgm:cxn modelId="{A3516923-3512-445D-9BC9-B934F57147BA}" type="presParOf" srcId="{F2DAE542-87F9-4068-978E-EEA624695113}" destId="{BBD73C87-B901-45D9-947F-80CC9959CC8D}" srcOrd="1" destOrd="0" presId="urn:microsoft.com/office/officeart/2005/8/layout/vList5"/>
    <dgm:cxn modelId="{7D2FF30A-0441-4A35-9A94-C689C23CA11E}" type="presParOf" srcId="{DBD449DD-8524-4289-A273-94B92B11A6E8}" destId="{BF32D5A9-79D9-47B4-B7F4-5CAC06F764FF}" srcOrd="7" destOrd="0" presId="urn:microsoft.com/office/officeart/2005/8/layout/vList5"/>
    <dgm:cxn modelId="{00C97D56-D476-49E1-BEB0-0DC3EF0FFB8A}" type="presParOf" srcId="{DBD449DD-8524-4289-A273-94B92B11A6E8}" destId="{4A9B3453-EDE0-49AE-A0E7-710535DDBD7D}" srcOrd="8" destOrd="0" presId="urn:microsoft.com/office/officeart/2005/8/layout/vList5"/>
    <dgm:cxn modelId="{97881DE2-87EE-4DF6-A5D4-26186DC54C23}" type="presParOf" srcId="{4A9B3453-EDE0-49AE-A0E7-710535DDBD7D}" destId="{F5FC5709-46A9-4302-AC00-12B04B3186EF}" srcOrd="0" destOrd="0" presId="urn:microsoft.com/office/officeart/2005/8/layout/vList5"/>
    <dgm:cxn modelId="{6A636DE3-A479-4F71-ABEC-E560123462B5}" type="presParOf" srcId="{4A9B3453-EDE0-49AE-A0E7-710535DDBD7D}" destId="{785775CC-7680-4623-B07E-A73A55C72662}" srcOrd="1" destOrd="0" presId="urn:microsoft.com/office/officeart/2005/8/layout/vList5"/>
    <dgm:cxn modelId="{C8632BA6-9950-4A80-B6FD-6B8B14E48CBA}" type="presParOf" srcId="{DBD449DD-8524-4289-A273-94B92B11A6E8}" destId="{04E3AA5E-C9C8-42F9-A40C-B22E4710C03B}" srcOrd="9" destOrd="0" presId="urn:microsoft.com/office/officeart/2005/8/layout/vList5"/>
    <dgm:cxn modelId="{BDD59DCC-E1DA-4DB3-8E79-C571914660A5}" type="presParOf" srcId="{DBD449DD-8524-4289-A273-94B92B11A6E8}" destId="{AC13A481-A49D-4254-B54C-B411CEF7B462}" srcOrd="10" destOrd="0" presId="urn:microsoft.com/office/officeart/2005/8/layout/vList5"/>
    <dgm:cxn modelId="{39E09596-F9C6-483D-B0B9-CA0F2525E880}" type="presParOf" srcId="{AC13A481-A49D-4254-B54C-B411CEF7B462}" destId="{B6B2BF43-C3B3-47DF-AC3D-A1096DADCC0B}" srcOrd="0" destOrd="0" presId="urn:microsoft.com/office/officeart/2005/8/layout/vList5"/>
    <dgm:cxn modelId="{26DD1AE8-C0B0-4C7B-8823-40C1F33C03B0}" type="presParOf" srcId="{AC13A481-A49D-4254-B54C-B411CEF7B462}" destId="{F10EE3CC-1552-4EFA-BC4C-F2979BBF2EE8}" srcOrd="1" destOrd="0" presId="urn:microsoft.com/office/officeart/2005/8/layout/vList5"/>
    <dgm:cxn modelId="{D134B089-D462-4252-BC3C-D241D164D145}" type="presParOf" srcId="{DBD449DD-8524-4289-A273-94B92B11A6E8}" destId="{80635F8D-B443-4E16-967D-01368F84448D}" srcOrd="11" destOrd="0" presId="urn:microsoft.com/office/officeart/2005/8/layout/vList5"/>
    <dgm:cxn modelId="{C65783F0-9F4C-43FF-A73D-32708508FCAA}" type="presParOf" srcId="{DBD449DD-8524-4289-A273-94B92B11A6E8}" destId="{2754BABE-8A25-4C47-A213-68C28C3C2027}" srcOrd="12" destOrd="0" presId="urn:microsoft.com/office/officeart/2005/8/layout/vList5"/>
    <dgm:cxn modelId="{BF7091AE-6EA4-4BB8-8AF4-C990C7FD7D81}" type="presParOf" srcId="{2754BABE-8A25-4C47-A213-68C28C3C2027}" destId="{0ED22AC8-9AAE-4C85-B0B9-39C914688660}" srcOrd="0" destOrd="0" presId="urn:microsoft.com/office/officeart/2005/8/layout/vList5"/>
    <dgm:cxn modelId="{6AC22986-9E18-4E4A-AC27-EC65D5316BDA}" type="presParOf" srcId="{2754BABE-8A25-4C47-A213-68C28C3C2027}" destId="{AF13C7D0-3337-4B5F-B2FF-D23DC3F30FC4}" srcOrd="1" destOrd="0" presId="urn:microsoft.com/office/officeart/2005/8/layout/vList5"/>
    <dgm:cxn modelId="{801EE8C2-16CD-492C-9B7E-6072DAAD403F}" type="presParOf" srcId="{DBD449DD-8524-4289-A273-94B92B11A6E8}" destId="{38128D51-375A-44FE-B664-F4D19C65FE42}" srcOrd="13" destOrd="0" presId="urn:microsoft.com/office/officeart/2005/8/layout/vList5"/>
    <dgm:cxn modelId="{6068EA2C-7EB2-4F2D-82E3-55455FA369D3}" type="presParOf" srcId="{DBD449DD-8524-4289-A273-94B92B11A6E8}" destId="{0788C132-229E-44B2-B713-8CEED65A0060}" srcOrd="14" destOrd="0" presId="urn:microsoft.com/office/officeart/2005/8/layout/vList5"/>
    <dgm:cxn modelId="{E7051C18-B085-451A-A7E0-79EFF8D3494E}" type="presParOf" srcId="{0788C132-229E-44B2-B713-8CEED65A0060}" destId="{EB68E01F-03C7-4722-B592-4D542A1910FC}" srcOrd="0" destOrd="0" presId="urn:microsoft.com/office/officeart/2005/8/layout/vList5"/>
    <dgm:cxn modelId="{20AB007E-B9D3-45BA-856B-2D2B653DA616}" type="presParOf" srcId="{0788C132-229E-44B2-B713-8CEED65A0060}" destId="{9BABFD8E-AAED-424D-8E68-9ACDF6DA20C4}" srcOrd="1" destOrd="0" presId="urn:microsoft.com/office/officeart/2005/8/layout/vList5"/>
    <dgm:cxn modelId="{D258CC1E-F24C-4C5E-A40B-2AE13CAF6BD9}" type="presParOf" srcId="{DBD449DD-8524-4289-A273-94B92B11A6E8}" destId="{C14C2E4B-C21F-4602-A180-3220A931E464}" srcOrd="15" destOrd="0" presId="urn:microsoft.com/office/officeart/2005/8/layout/vList5"/>
    <dgm:cxn modelId="{570B2D04-41B5-401E-BD4C-6CD88F90DEE4}" type="presParOf" srcId="{DBD449DD-8524-4289-A273-94B92B11A6E8}" destId="{9574823C-4BB3-40EF-850C-B6DA8A3C3B1F}" srcOrd="16" destOrd="0" presId="urn:microsoft.com/office/officeart/2005/8/layout/vList5"/>
    <dgm:cxn modelId="{72859813-DA5F-4B36-8D64-80B943EA9618}" type="presParOf" srcId="{9574823C-4BB3-40EF-850C-B6DA8A3C3B1F}" destId="{EE5B6565-958B-461A-A26E-58161736AA9B}" srcOrd="0" destOrd="0" presId="urn:microsoft.com/office/officeart/2005/8/layout/vList5"/>
    <dgm:cxn modelId="{C54A549A-DAFA-4B9E-9B44-50854C91740B}" type="presParOf" srcId="{9574823C-4BB3-40EF-850C-B6DA8A3C3B1F}" destId="{C7EAC331-041B-49FA-B0D8-9A329649366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4E9B46-6C8D-4613-B3F3-7A41813C79F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EA901D-849E-4C36-8DE4-E5C5E7B92155}">
      <dgm:prSet custT="1"/>
      <dgm:spPr>
        <a:solidFill>
          <a:srgbClr val="59AF94"/>
        </a:solidFill>
      </dgm:spPr>
      <dgm:t>
        <a:bodyPr/>
        <a:lstStyle/>
        <a:p>
          <a:pPr>
            <a:lnSpc>
              <a:spcPct val="100000"/>
            </a:lnSpc>
          </a:pPr>
          <a:r>
            <a:rPr lang="en-US" sz="1800" b="1" i="0" dirty="0">
              <a:solidFill>
                <a:srgbClr val="002060"/>
              </a:solidFill>
              <a:latin typeface="High Tower Text" panose="02040502050506030303" pitchFamily="18" charset="0"/>
            </a:rPr>
            <a:t>The Overall Hospital Quality Star Rating system faces challenges related to data reporting, exclusion of Department of Defense hospitals, and potential bias in weight redistribution and clustering algorithms. </a:t>
          </a:r>
          <a:endParaRPr lang="en-US" sz="1800" dirty="0">
            <a:solidFill>
              <a:srgbClr val="002060"/>
            </a:solidFill>
            <a:latin typeface="High Tower Text" panose="02040502050506030303" pitchFamily="18" charset="0"/>
          </a:endParaRPr>
        </a:p>
      </dgm:t>
    </dgm:pt>
    <dgm:pt modelId="{96A27996-ED15-481B-A848-20B69766A61C}" type="parTrans" cxnId="{C575C2D1-B95B-46EB-A0C8-A37FC51C6C7B}">
      <dgm:prSet/>
      <dgm:spPr/>
      <dgm:t>
        <a:bodyPr/>
        <a:lstStyle/>
        <a:p>
          <a:endParaRPr lang="en-US"/>
        </a:p>
      </dgm:t>
    </dgm:pt>
    <dgm:pt modelId="{0A07820B-2194-4D10-A63C-4864D75CB31B}" type="sibTrans" cxnId="{C575C2D1-B95B-46EB-A0C8-A37FC51C6C7B}">
      <dgm:prSet/>
      <dgm:spPr/>
      <dgm:t>
        <a:bodyPr/>
        <a:lstStyle/>
        <a:p>
          <a:endParaRPr lang="en-US"/>
        </a:p>
      </dgm:t>
    </dgm:pt>
    <dgm:pt modelId="{AF4D8C9E-4E0F-48A3-A5AC-AF86D72BF86B}">
      <dgm:prSet custT="1"/>
      <dgm:spPr>
        <a:solidFill>
          <a:srgbClr val="59AF94"/>
        </a:solidFill>
      </dgm:spPr>
      <dgm:t>
        <a:bodyPr/>
        <a:lstStyle/>
        <a:p>
          <a:pPr>
            <a:lnSpc>
              <a:spcPct val="100000"/>
            </a:lnSpc>
          </a:pPr>
          <a:r>
            <a:rPr lang="en-US" sz="1800" b="1" i="0" dirty="0">
              <a:solidFill>
                <a:srgbClr val="002060"/>
              </a:solidFill>
              <a:latin typeface="High Tower Text" panose="02040502050506030303" pitchFamily="18" charset="0"/>
            </a:rPr>
            <a:t>Issues such as variable data collection periods, periodic updates, and a high percentage of hospitals categorized as "N/A" also impact accuracy. Stakeholder engagement and public understanding are crucial for the system's effectiveness. </a:t>
          </a:r>
          <a:endParaRPr lang="en-US" sz="1800" dirty="0">
            <a:solidFill>
              <a:srgbClr val="002060"/>
            </a:solidFill>
            <a:latin typeface="High Tower Text" panose="02040502050506030303" pitchFamily="18" charset="0"/>
          </a:endParaRPr>
        </a:p>
      </dgm:t>
    </dgm:pt>
    <dgm:pt modelId="{B11DBC12-4776-4711-9144-98B6C95A27DC}" type="parTrans" cxnId="{B65412C7-A761-4FE4-8D70-46805BD9E08C}">
      <dgm:prSet/>
      <dgm:spPr/>
      <dgm:t>
        <a:bodyPr/>
        <a:lstStyle/>
        <a:p>
          <a:endParaRPr lang="en-US"/>
        </a:p>
      </dgm:t>
    </dgm:pt>
    <dgm:pt modelId="{CBB84B68-B87F-49F5-A2D5-7AAB366B9C6F}" type="sibTrans" cxnId="{B65412C7-A761-4FE4-8D70-46805BD9E08C}">
      <dgm:prSet/>
      <dgm:spPr/>
      <dgm:t>
        <a:bodyPr/>
        <a:lstStyle/>
        <a:p>
          <a:endParaRPr lang="en-US"/>
        </a:p>
      </dgm:t>
    </dgm:pt>
    <dgm:pt modelId="{63B57D4A-F679-421D-94B7-0F548AC8F5FE}">
      <dgm:prSet custT="1"/>
      <dgm:spPr>
        <a:solidFill>
          <a:srgbClr val="59AF94"/>
        </a:solidFill>
      </dgm:spPr>
      <dgm:t>
        <a:bodyPr/>
        <a:lstStyle/>
        <a:p>
          <a:pPr>
            <a:lnSpc>
              <a:spcPct val="100000"/>
            </a:lnSpc>
          </a:pPr>
          <a:r>
            <a:rPr lang="en-US" sz="1800" b="1" i="0" dirty="0">
              <a:solidFill>
                <a:srgbClr val="002060"/>
              </a:solidFill>
              <a:latin typeface="High Tower Text" panose="02040502050506030303" pitchFamily="18" charset="0"/>
            </a:rPr>
            <a:t>Addressing these challenges through regular reviews and transparent practices is essential for maintaining credibility.</a:t>
          </a:r>
          <a:endParaRPr lang="en-US" sz="1800" dirty="0">
            <a:solidFill>
              <a:srgbClr val="002060"/>
            </a:solidFill>
            <a:latin typeface="High Tower Text" panose="02040502050506030303" pitchFamily="18" charset="0"/>
          </a:endParaRPr>
        </a:p>
      </dgm:t>
    </dgm:pt>
    <dgm:pt modelId="{6639C839-4D56-4FD2-9AAE-504831A4EDAB}" type="parTrans" cxnId="{02556262-D619-477F-9558-47B8E008C0AF}">
      <dgm:prSet/>
      <dgm:spPr/>
      <dgm:t>
        <a:bodyPr/>
        <a:lstStyle/>
        <a:p>
          <a:endParaRPr lang="en-US"/>
        </a:p>
      </dgm:t>
    </dgm:pt>
    <dgm:pt modelId="{B738C568-99A0-4F8C-B5CB-B761F12A3591}" type="sibTrans" cxnId="{02556262-D619-477F-9558-47B8E008C0AF}">
      <dgm:prSet/>
      <dgm:spPr/>
      <dgm:t>
        <a:bodyPr/>
        <a:lstStyle/>
        <a:p>
          <a:endParaRPr lang="en-US"/>
        </a:p>
      </dgm:t>
    </dgm:pt>
    <dgm:pt modelId="{BFC3948B-27FC-4715-A7FA-717C0BADD15F}" type="pres">
      <dgm:prSet presAssocID="{1E4E9B46-6C8D-4613-B3F3-7A41813C79FB}" presName="root" presStyleCnt="0">
        <dgm:presLayoutVars>
          <dgm:dir/>
          <dgm:resizeHandles val="exact"/>
        </dgm:presLayoutVars>
      </dgm:prSet>
      <dgm:spPr/>
    </dgm:pt>
    <dgm:pt modelId="{DD504B19-9E95-4009-AF4F-4BE53C3FBA24}" type="pres">
      <dgm:prSet presAssocID="{21EA901D-849E-4C36-8DE4-E5C5E7B92155}" presName="compNode" presStyleCnt="0"/>
      <dgm:spPr/>
    </dgm:pt>
    <dgm:pt modelId="{EB3C8B33-9BB8-460C-BC4D-51331EC5C804}" type="pres">
      <dgm:prSet presAssocID="{21EA901D-849E-4C36-8DE4-E5C5E7B92155}" presName="bgRect" presStyleLbl="bgShp" presStyleIdx="0" presStyleCnt="3"/>
      <dgm:spPr/>
    </dgm:pt>
    <dgm:pt modelId="{F1CF769D-8319-4D90-BA9D-FB468E51A3ED}" type="pres">
      <dgm:prSet presAssocID="{21EA901D-849E-4C36-8DE4-E5C5E7B921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7D9C8CBD-B8E2-4844-AB88-539E4040FE60}" type="pres">
      <dgm:prSet presAssocID="{21EA901D-849E-4C36-8DE4-E5C5E7B92155}" presName="spaceRect" presStyleCnt="0"/>
      <dgm:spPr/>
    </dgm:pt>
    <dgm:pt modelId="{A71AE99A-012B-4A8C-8F99-C9D409711AAA}" type="pres">
      <dgm:prSet presAssocID="{21EA901D-849E-4C36-8DE4-E5C5E7B92155}" presName="parTx" presStyleLbl="revTx" presStyleIdx="0" presStyleCnt="3">
        <dgm:presLayoutVars>
          <dgm:chMax val="0"/>
          <dgm:chPref val="0"/>
        </dgm:presLayoutVars>
      </dgm:prSet>
      <dgm:spPr/>
    </dgm:pt>
    <dgm:pt modelId="{103DA7A8-8CF7-4BC6-8A5C-C52948944736}" type="pres">
      <dgm:prSet presAssocID="{0A07820B-2194-4D10-A63C-4864D75CB31B}" presName="sibTrans" presStyleCnt="0"/>
      <dgm:spPr/>
    </dgm:pt>
    <dgm:pt modelId="{B3922D60-2D20-4DB3-A58A-B9AE1D5A60DF}" type="pres">
      <dgm:prSet presAssocID="{AF4D8C9E-4E0F-48A3-A5AC-AF86D72BF86B}" presName="compNode" presStyleCnt="0"/>
      <dgm:spPr/>
    </dgm:pt>
    <dgm:pt modelId="{D27A70DC-A675-4334-9FAF-83DC225AB5F0}" type="pres">
      <dgm:prSet presAssocID="{AF4D8C9E-4E0F-48A3-A5AC-AF86D72BF86B}" presName="bgRect" presStyleLbl="bgShp" presStyleIdx="1" presStyleCnt="3"/>
      <dgm:spPr/>
    </dgm:pt>
    <dgm:pt modelId="{8CC9357D-8F7B-43E4-ADC6-7E367D1E8949}" type="pres">
      <dgm:prSet presAssocID="{AF4D8C9E-4E0F-48A3-A5AC-AF86D72BF8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373C7594-E72C-4278-982D-0D6A5A9BE1B5}" type="pres">
      <dgm:prSet presAssocID="{AF4D8C9E-4E0F-48A3-A5AC-AF86D72BF86B}" presName="spaceRect" presStyleCnt="0"/>
      <dgm:spPr/>
    </dgm:pt>
    <dgm:pt modelId="{3619B9C6-9DE5-4522-B762-E6810AFFE6EE}" type="pres">
      <dgm:prSet presAssocID="{AF4D8C9E-4E0F-48A3-A5AC-AF86D72BF86B}" presName="parTx" presStyleLbl="revTx" presStyleIdx="1" presStyleCnt="3">
        <dgm:presLayoutVars>
          <dgm:chMax val="0"/>
          <dgm:chPref val="0"/>
        </dgm:presLayoutVars>
      </dgm:prSet>
      <dgm:spPr/>
    </dgm:pt>
    <dgm:pt modelId="{08D4915E-3BCD-425E-950D-DC62B57230A7}" type="pres">
      <dgm:prSet presAssocID="{CBB84B68-B87F-49F5-A2D5-7AAB366B9C6F}" presName="sibTrans" presStyleCnt="0"/>
      <dgm:spPr/>
    </dgm:pt>
    <dgm:pt modelId="{043BE77A-BA6C-40A4-B0F7-E01B413B7DF6}" type="pres">
      <dgm:prSet presAssocID="{63B57D4A-F679-421D-94B7-0F548AC8F5FE}" presName="compNode" presStyleCnt="0"/>
      <dgm:spPr/>
    </dgm:pt>
    <dgm:pt modelId="{8FBC156F-7352-4A53-9AFE-06C7F379AF57}" type="pres">
      <dgm:prSet presAssocID="{63B57D4A-F679-421D-94B7-0F548AC8F5FE}" presName="bgRect" presStyleLbl="bgShp" presStyleIdx="2" presStyleCnt="3"/>
      <dgm:spPr/>
    </dgm:pt>
    <dgm:pt modelId="{7040E12E-AB6E-40B1-AF3F-981DBDB387D2}" type="pres">
      <dgm:prSet presAssocID="{63B57D4A-F679-421D-94B7-0F548AC8F5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19EA4EC6-DF20-4DD3-B950-551E39E84DAD}" type="pres">
      <dgm:prSet presAssocID="{63B57D4A-F679-421D-94B7-0F548AC8F5FE}" presName="spaceRect" presStyleCnt="0"/>
      <dgm:spPr/>
    </dgm:pt>
    <dgm:pt modelId="{37F218C1-1DE1-4A42-BECC-922259559160}" type="pres">
      <dgm:prSet presAssocID="{63B57D4A-F679-421D-94B7-0F548AC8F5FE}" presName="parTx" presStyleLbl="revTx" presStyleIdx="2" presStyleCnt="3">
        <dgm:presLayoutVars>
          <dgm:chMax val="0"/>
          <dgm:chPref val="0"/>
        </dgm:presLayoutVars>
      </dgm:prSet>
      <dgm:spPr/>
    </dgm:pt>
  </dgm:ptLst>
  <dgm:cxnLst>
    <dgm:cxn modelId="{F32A035C-2F03-484A-ACEF-94BFE00EE8CB}" type="presOf" srcId="{21EA901D-849E-4C36-8DE4-E5C5E7B92155}" destId="{A71AE99A-012B-4A8C-8F99-C9D409711AAA}" srcOrd="0" destOrd="0" presId="urn:microsoft.com/office/officeart/2018/2/layout/IconVerticalSolidList"/>
    <dgm:cxn modelId="{02556262-D619-477F-9558-47B8E008C0AF}" srcId="{1E4E9B46-6C8D-4613-B3F3-7A41813C79FB}" destId="{63B57D4A-F679-421D-94B7-0F548AC8F5FE}" srcOrd="2" destOrd="0" parTransId="{6639C839-4D56-4FD2-9AAE-504831A4EDAB}" sibTransId="{B738C568-99A0-4F8C-B5CB-B761F12A3591}"/>
    <dgm:cxn modelId="{4D765366-04C6-466F-8A24-214A89374D11}" type="presOf" srcId="{63B57D4A-F679-421D-94B7-0F548AC8F5FE}" destId="{37F218C1-1DE1-4A42-BECC-922259559160}" srcOrd="0" destOrd="0" presId="urn:microsoft.com/office/officeart/2018/2/layout/IconVerticalSolidList"/>
    <dgm:cxn modelId="{6C9C9F49-E818-46F9-ABC8-C13C45E36122}" type="presOf" srcId="{AF4D8C9E-4E0F-48A3-A5AC-AF86D72BF86B}" destId="{3619B9C6-9DE5-4522-B762-E6810AFFE6EE}" srcOrd="0" destOrd="0" presId="urn:microsoft.com/office/officeart/2018/2/layout/IconVerticalSolidList"/>
    <dgm:cxn modelId="{B65412C7-A761-4FE4-8D70-46805BD9E08C}" srcId="{1E4E9B46-6C8D-4613-B3F3-7A41813C79FB}" destId="{AF4D8C9E-4E0F-48A3-A5AC-AF86D72BF86B}" srcOrd="1" destOrd="0" parTransId="{B11DBC12-4776-4711-9144-98B6C95A27DC}" sibTransId="{CBB84B68-B87F-49F5-A2D5-7AAB366B9C6F}"/>
    <dgm:cxn modelId="{C575C2D1-B95B-46EB-A0C8-A37FC51C6C7B}" srcId="{1E4E9B46-6C8D-4613-B3F3-7A41813C79FB}" destId="{21EA901D-849E-4C36-8DE4-E5C5E7B92155}" srcOrd="0" destOrd="0" parTransId="{96A27996-ED15-481B-A848-20B69766A61C}" sibTransId="{0A07820B-2194-4D10-A63C-4864D75CB31B}"/>
    <dgm:cxn modelId="{518F9FF3-697B-4DBF-9AF7-E9822344B011}" type="presOf" srcId="{1E4E9B46-6C8D-4613-B3F3-7A41813C79FB}" destId="{BFC3948B-27FC-4715-A7FA-717C0BADD15F}" srcOrd="0" destOrd="0" presId="urn:microsoft.com/office/officeart/2018/2/layout/IconVerticalSolidList"/>
    <dgm:cxn modelId="{5E18D728-94B0-4035-B04A-443C6B4CE3C8}" type="presParOf" srcId="{BFC3948B-27FC-4715-A7FA-717C0BADD15F}" destId="{DD504B19-9E95-4009-AF4F-4BE53C3FBA24}" srcOrd="0" destOrd="0" presId="urn:microsoft.com/office/officeart/2018/2/layout/IconVerticalSolidList"/>
    <dgm:cxn modelId="{EDA306F1-8ADD-47C8-B660-F27A324F78A7}" type="presParOf" srcId="{DD504B19-9E95-4009-AF4F-4BE53C3FBA24}" destId="{EB3C8B33-9BB8-460C-BC4D-51331EC5C804}" srcOrd="0" destOrd="0" presId="urn:microsoft.com/office/officeart/2018/2/layout/IconVerticalSolidList"/>
    <dgm:cxn modelId="{FF76E172-0C56-4E3C-BBEB-B7992B2030F7}" type="presParOf" srcId="{DD504B19-9E95-4009-AF4F-4BE53C3FBA24}" destId="{F1CF769D-8319-4D90-BA9D-FB468E51A3ED}" srcOrd="1" destOrd="0" presId="urn:microsoft.com/office/officeart/2018/2/layout/IconVerticalSolidList"/>
    <dgm:cxn modelId="{19872E8D-39C9-4F35-B3A8-0249B3A47EBA}" type="presParOf" srcId="{DD504B19-9E95-4009-AF4F-4BE53C3FBA24}" destId="{7D9C8CBD-B8E2-4844-AB88-539E4040FE60}" srcOrd="2" destOrd="0" presId="urn:microsoft.com/office/officeart/2018/2/layout/IconVerticalSolidList"/>
    <dgm:cxn modelId="{914720EE-D74B-4E6E-9EF9-A458DAE779E6}" type="presParOf" srcId="{DD504B19-9E95-4009-AF4F-4BE53C3FBA24}" destId="{A71AE99A-012B-4A8C-8F99-C9D409711AAA}" srcOrd="3" destOrd="0" presId="urn:microsoft.com/office/officeart/2018/2/layout/IconVerticalSolidList"/>
    <dgm:cxn modelId="{92B7B648-85ED-4DC0-8267-90D34BE34FA0}" type="presParOf" srcId="{BFC3948B-27FC-4715-A7FA-717C0BADD15F}" destId="{103DA7A8-8CF7-4BC6-8A5C-C52948944736}" srcOrd="1" destOrd="0" presId="urn:microsoft.com/office/officeart/2018/2/layout/IconVerticalSolidList"/>
    <dgm:cxn modelId="{82ED10EE-B899-46D3-AFA6-DD751CCAB5C6}" type="presParOf" srcId="{BFC3948B-27FC-4715-A7FA-717C0BADD15F}" destId="{B3922D60-2D20-4DB3-A58A-B9AE1D5A60DF}" srcOrd="2" destOrd="0" presId="urn:microsoft.com/office/officeart/2018/2/layout/IconVerticalSolidList"/>
    <dgm:cxn modelId="{35433F2F-D95E-49D1-984B-54B696F363A7}" type="presParOf" srcId="{B3922D60-2D20-4DB3-A58A-B9AE1D5A60DF}" destId="{D27A70DC-A675-4334-9FAF-83DC225AB5F0}" srcOrd="0" destOrd="0" presId="urn:microsoft.com/office/officeart/2018/2/layout/IconVerticalSolidList"/>
    <dgm:cxn modelId="{5EA9E374-7C92-487C-9C56-B0C401F58830}" type="presParOf" srcId="{B3922D60-2D20-4DB3-A58A-B9AE1D5A60DF}" destId="{8CC9357D-8F7B-43E4-ADC6-7E367D1E8949}" srcOrd="1" destOrd="0" presId="urn:microsoft.com/office/officeart/2018/2/layout/IconVerticalSolidList"/>
    <dgm:cxn modelId="{DD5C2DB0-EB9B-4A72-BFFA-0B930551A11C}" type="presParOf" srcId="{B3922D60-2D20-4DB3-A58A-B9AE1D5A60DF}" destId="{373C7594-E72C-4278-982D-0D6A5A9BE1B5}" srcOrd="2" destOrd="0" presId="urn:microsoft.com/office/officeart/2018/2/layout/IconVerticalSolidList"/>
    <dgm:cxn modelId="{5F72E190-08F1-4E84-A95A-17C43B50DA3E}" type="presParOf" srcId="{B3922D60-2D20-4DB3-A58A-B9AE1D5A60DF}" destId="{3619B9C6-9DE5-4522-B762-E6810AFFE6EE}" srcOrd="3" destOrd="0" presId="urn:microsoft.com/office/officeart/2018/2/layout/IconVerticalSolidList"/>
    <dgm:cxn modelId="{89854635-8DA4-4735-A2DC-562452051533}" type="presParOf" srcId="{BFC3948B-27FC-4715-A7FA-717C0BADD15F}" destId="{08D4915E-3BCD-425E-950D-DC62B57230A7}" srcOrd="3" destOrd="0" presId="urn:microsoft.com/office/officeart/2018/2/layout/IconVerticalSolidList"/>
    <dgm:cxn modelId="{0D9305D2-F5B6-4027-926D-80AFAE9842F4}" type="presParOf" srcId="{BFC3948B-27FC-4715-A7FA-717C0BADD15F}" destId="{043BE77A-BA6C-40A4-B0F7-E01B413B7DF6}" srcOrd="4" destOrd="0" presId="urn:microsoft.com/office/officeart/2018/2/layout/IconVerticalSolidList"/>
    <dgm:cxn modelId="{352EFD38-7335-423D-A602-F04888FB4F2C}" type="presParOf" srcId="{043BE77A-BA6C-40A4-B0F7-E01B413B7DF6}" destId="{8FBC156F-7352-4A53-9AFE-06C7F379AF57}" srcOrd="0" destOrd="0" presId="urn:microsoft.com/office/officeart/2018/2/layout/IconVerticalSolidList"/>
    <dgm:cxn modelId="{EB632DB2-CECB-4188-B089-EEC163E1492C}" type="presParOf" srcId="{043BE77A-BA6C-40A4-B0F7-E01B413B7DF6}" destId="{7040E12E-AB6E-40B1-AF3F-981DBDB387D2}" srcOrd="1" destOrd="0" presId="urn:microsoft.com/office/officeart/2018/2/layout/IconVerticalSolidList"/>
    <dgm:cxn modelId="{936350E0-E5EF-4B93-A367-8BFDDF5FBBDC}" type="presParOf" srcId="{043BE77A-BA6C-40A4-B0F7-E01B413B7DF6}" destId="{19EA4EC6-DF20-4DD3-B950-551E39E84DAD}" srcOrd="2" destOrd="0" presId="urn:microsoft.com/office/officeart/2018/2/layout/IconVerticalSolidList"/>
    <dgm:cxn modelId="{9F87235C-C891-48E6-9FA0-EE07DDB1CBA2}" type="presParOf" srcId="{043BE77A-BA6C-40A4-B0F7-E01B413B7DF6}" destId="{37F218C1-1DE1-4A42-BECC-9222595591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649BF-51AB-495A-B856-7B5CD1A91ECC}">
      <dsp:nvSpPr>
        <dsp:cNvPr id="0" name=""/>
        <dsp:cNvSpPr/>
      </dsp:nvSpPr>
      <dsp:spPr>
        <a:xfrm>
          <a:off x="0" y="5931"/>
          <a:ext cx="10991461" cy="654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AAD86-DCBE-4367-9AB3-5B9BD4D42925}">
      <dsp:nvSpPr>
        <dsp:cNvPr id="0" name=""/>
        <dsp:cNvSpPr/>
      </dsp:nvSpPr>
      <dsp:spPr>
        <a:xfrm>
          <a:off x="197963" y="153176"/>
          <a:ext cx="360285" cy="3599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C3E51-B4DD-4430-A3DD-7279C3F4F924}">
      <dsp:nvSpPr>
        <dsp:cNvPr id="0" name=""/>
        <dsp:cNvSpPr/>
      </dsp:nvSpPr>
      <dsp:spPr>
        <a:xfrm>
          <a:off x="709849" y="5931"/>
          <a:ext cx="10167308" cy="777129"/>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82246" tIns="82246" rIns="82246" bIns="82246"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rgbClr val="002060"/>
              </a:solidFill>
              <a:latin typeface="High Tower Text" panose="02040502050506030303" pitchFamily="18" charset="0"/>
            </a:rPr>
            <a:t>CMS is founded in 1977 , headquarter located at Baltimore, MD</a:t>
          </a:r>
        </a:p>
      </dsp:txBody>
      <dsp:txXfrm>
        <a:off x="709849" y="5931"/>
        <a:ext cx="10167308" cy="777129"/>
      </dsp:txXfrm>
    </dsp:sp>
    <dsp:sp modelId="{FAC1AA68-960E-4195-9E1F-E137A1504D6D}">
      <dsp:nvSpPr>
        <dsp:cNvPr id="0" name=""/>
        <dsp:cNvSpPr/>
      </dsp:nvSpPr>
      <dsp:spPr>
        <a:xfrm>
          <a:off x="0" y="977342"/>
          <a:ext cx="10991461" cy="654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415FB-1995-43CD-9B1E-DB0022BC701E}">
      <dsp:nvSpPr>
        <dsp:cNvPr id="0" name=""/>
        <dsp:cNvSpPr/>
      </dsp:nvSpPr>
      <dsp:spPr>
        <a:xfrm>
          <a:off x="197963" y="1124588"/>
          <a:ext cx="360285" cy="3599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0FCCF-2092-41ED-A9B8-141C673BE759}">
      <dsp:nvSpPr>
        <dsp:cNvPr id="0" name=""/>
        <dsp:cNvSpPr/>
      </dsp:nvSpPr>
      <dsp:spPr>
        <a:xfrm>
          <a:off x="756212" y="977342"/>
          <a:ext cx="10167308" cy="777129"/>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82246" tIns="82246" rIns="82246" bIns="82246"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rgbClr val="002060"/>
              </a:solidFill>
              <a:latin typeface="High Tower Text" panose="02040502050506030303" pitchFamily="18" charset="0"/>
            </a:rPr>
            <a:t>CMS is a government Administration Industry  </a:t>
          </a:r>
          <a:endParaRPr lang="en-US" sz="1600" kern="1200" dirty="0">
            <a:solidFill>
              <a:srgbClr val="002060"/>
            </a:solidFill>
            <a:latin typeface="High Tower Text" panose="02040502050506030303" pitchFamily="18" charset="0"/>
          </a:endParaRPr>
        </a:p>
      </dsp:txBody>
      <dsp:txXfrm>
        <a:off x="756212" y="977342"/>
        <a:ext cx="10167308" cy="777129"/>
      </dsp:txXfrm>
    </dsp:sp>
    <dsp:sp modelId="{91ECB024-E0DE-4355-85A3-B194D70975EA}">
      <dsp:nvSpPr>
        <dsp:cNvPr id="0" name=""/>
        <dsp:cNvSpPr/>
      </dsp:nvSpPr>
      <dsp:spPr>
        <a:xfrm>
          <a:off x="0" y="1948753"/>
          <a:ext cx="10991461" cy="654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E90DAA-42EC-4FC4-BD93-D0D00B88AB44}">
      <dsp:nvSpPr>
        <dsp:cNvPr id="0" name=""/>
        <dsp:cNvSpPr/>
      </dsp:nvSpPr>
      <dsp:spPr>
        <a:xfrm>
          <a:off x="197963" y="2095999"/>
          <a:ext cx="360285" cy="35993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58DB2B-6AC4-41D2-B412-E0174D93B639}">
      <dsp:nvSpPr>
        <dsp:cNvPr id="0" name=""/>
        <dsp:cNvSpPr/>
      </dsp:nvSpPr>
      <dsp:spPr>
        <a:xfrm>
          <a:off x="756212" y="1948753"/>
          <a:ext cx="10167308" cy="777129"/>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82246" tIns="82246" rIns="82246" bIns="82246" numCol="1" spcCol="1270" anchor="ctr" anchorCtr="0">
          <a:noAutofit/>
        </a:bodyPr>
        <a:lstStyle/>
        <a:p>
          <a:pPr marL="0" lvl="0" indent="0" algn="l" defTabSz="711200">
            <a:lnSpc>
              <a:spcPct val="100000"/>
            </a:lnSpc>
            <a:spcBef>
              <a:spcPct val="0"/>
            </a:spcBef>
            <a:spcAft>
              <a:spcPct val="35000"/>
            </a:spcAft>
            <a:buNone/>
          </a:pPr>
          <a:r>
            <a:rPr lang="en-US" sz="1600" b="1" i="0" kern="1200" dirty="0">
              <a:solidFill>
                <a:schemeClr val="accent1">
                  <a:lumMod val="50000"/>
                </a:schemeClr>
              </a:solidFill>
              <a:latin typeface="High Tower Text" panose="02040502050506030303" pitchFamily="18" charset="0"/>
            </a:rPr>
            <a:t>The Centers for Medicare &amp; Medicaid Services (CMS), a federal agency within the U.S. Department of Health and Human Services, is one of the largest purchasers of health care in the world</a:t>
          </a:r>
          <a:endParaRPr lang="en-US" sz="1600" b="1" kern="1200" dirty="0">
            <a:solidFill>
              <a:schemeClr val="accent1">
                <a:lumMod val="50000"/>
              </a:schemeClr>
            </a:solidFill>
            <a:latin typeface="High Tower Text" panose="02040502050506030303" pitchFamily="18" charset="0"/>
          </a:endParaRPr>
        </a:p>
      </dsp:txBody>
      <dsp:txXfrm>
        <a:off x="756212" y="1948753"/>
        <a:ext cx="10167308" cy="777129"/>
      </dsp:txXfrm>
    </dsp:sp>
    <dsp:sp modelId="{3214762D-CAFF-4F9D-867D-91D996178241}">
      <dsp:nvSpPr>
        <dsp:cNvPr id="0" name=""/>
        <dsp:cNvSpPr/>
      </dsp:nvSpPr>
      <dsp:spPr>
        <a:xfrm>
          <a:off x="0" y="2920165"/>
          <a:ext cx="10991461" cy="654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34C78-4F0F-4FA4-A577-E42EAB6BA35F}">
      <dsp:nvSpPr>
        <dsp:cNvPr id="0" name=""/>
        <dsp:cNvSpPr/>
      </dsp:nvSpPr>
      <dsp:spPr>
        <a:xfrm>
          <a:off x="197963" y="3067410"/>
          <a:ext cx="360285" cy="35993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D389C5-C46B-4E71-8AC7-DEE706EAE371}">
      <dsp:nvSpPr>
        <dsp:cNvPr id="0" name=""/>
        <dsp:cNvSpPr/>
      </dsp:nvSpPr>
      <dsp:spPr>
        <a:xfrm>
          <a:off x="756212" y="2920165"/>
          <a:ext cx="10167308" cy="777129"/>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82246" tIns="82246" rIns="82246" bIns="82246" numCol="1" spcCol="1270" anchor="ctr" anchorCtr="0">
          <a:noAutofit/>
        </a:bodyPr>
        <a:lstStyle/>
        <a:p>
          <a:pPr marL="0" lvl="0" indent="0" algn="l" defTabSz="711200">
            <a:lnSpc>
              <a:spcPct val="100000"/>
            </a:lnSpc>
            <a:spcBef>
              <a:spcPct val="0"/>
            </a:spcBef>
            <a:spcAft>
              <a:spcPct val="35000"/>
            </a:spcAft>
            <a:buNone/>
          </a:pPr>
          <a:r>
            <a:rPr lang="en-US" sz="1600" b="1" i="0" kern="1200" dirty="0">
              <a:solidFill>
                <a:schemeClr val="accent1">
                  <a:lumMod val="50000"/>
                </a:schemeClr>
              </a:solidFill>
              <a:latin typeface="High Tower Text" panose="02040502050506030303" pitchFamily="18" charset="0"/>
            </a:rPr>
            <a:t>Medicare, Medicaid, and the Children's Health Insurance Program (CHIP) provide health care for one in four Americans.</a:t>
          </a:r>
          <a:endParaRPr lang="en-US" sz="1600" b="1" kern="1200" dirty="0">
            <a:solidFill>
              <a:schemeClr val="accent1">
                <a:lumMod val="50000"/>
              </a:schemeClr>
            </a:solidFill>
            <a:latin typeface="High Tower Text" panose="02040502050506030303" pitchFamily="18" charset="0"/>
          </a:endParaRPr>
        </a:p>
      </dsp:txBody>
      <dsp:txXfrm>
        <a:off x="756212" y="2920165"/>
        <a:ext cx="10167308" cy="777129"/>
      </dsp:txXfrm>
    </dsp:sp>
    <dsp:sp modelId="{022C9F47-D089-4D8D-8ABA-4AE193279FDB}">
      <dsp:nvSpPr>
        <dsp:cNvPr id="0" name=""/>
        <dsp:cNvSpPr/>
      </dsp:nvSpPr>
      <dsp:spPr>
        <a:xfrm>
          <a:off x="0" y="3891576"/>
          <a:ext cx="10991461" cy="654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ACCC74-B413-429E-9F8E-F6F79CEF9A5D}">
      <dsp:nvSpPr>
        <dsp:cNvPr id="0" name=""/>
        <dsp:cNvSpPr/>
      </dsp:nvSpPr>
      <dsp:spPr>
        <a:xfrm>
          <a:off x="198156" y="4038822"/>
          <a:ext cx="360285" cy="359933"/>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5DD0B-88EF-47B4-A010-73DC0810D53A}">
      <dsp:nvSpPr>
        <dsp:cNvPr id="0" name=""/>
        <dsp:cNvSpPr/>
      </dsp:nvSpPr>
      <dsp:spPr>
        <a:xfrm>
          <a:off x="756599" y="3891576"/>
          <a:ext cx="10092999" cy="777129"/>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82246" tIns="82246" rIns="82246" bIns="82246" numCol="1" spcCol="1270" anchor="ctr" anchorCtr="0">
          <a:noAutofit/>
        </a:bodyPr>
        <a:lstStyle/>
        <a:p>
          <a:pPr marL="0" lvl="0" indent="0" algn="l" defTabSz="711200">
            <a:lnSpc>
              <a:spcPct val="100000"/>
            </a:lnSpc>
            <a:spcBef>
              <a:spcPct val="0"/>
            </a:spcBef>
            <a:spcAft>
              <a:spcPct val="35000"/>
            </a:spcAft>
            <a:buNone/>
          </a:pPr>
          <a:r>
            <a:rPr lang="en-US" sz="1600" b="1" i="0" kern="1200" dirty="0">
              <a:solidFill>
                <a:schemeClr val="accent1">
                  <a:lumMod val="50000"/>
                </a:schemeClr>
              </a:solidFill>
              <a:latin typeface="High Tower Text" panose="02040502050506030303" pitchFamily="18" charset="0"/>
            </a:rPr>
            <a:t>CMS is the federal agency that provides health coverage to more than 160 million through Medicare, Medicaid, the Children's Health Insurance Program, and the Health Insurance Marketplace. CMS works in partnership with the entire health care community to improve quality, equity and outcomes in the health care system</a:t>
          </a:r>
          <a:endParaRPr lang="en-US" sz="1600" b="1" kern="1200" dirty="0">
            <a:solidFill>
              <a:schemeClr val="accent1">
                <a:lumMod val="50000"/>
              </a:schemeClr>
            </a:solidFill>
            <a:latin typeface="High Tower Text" panose="02040502050506030303" pitchFamily="18" charset="0"/>
          </a:endParaRPr>
        </a:p>
      </dsp:txBody>
      <dsp:txXfrm>
        <a:off x="756599" y="3891576"/>
        <a:ext cx="10092999" cy="777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E8B48-0FAD-40CC-8B9F-90E639E9176B}">
      <dsp:nvSpPr>
        <dsp:cNvPr id="0" name=""/>
        <dsp:cNvSpPr/>
      </dsp:nvSpPr>
      <dsp:spPr>
        <a:xfrm rot="5400000">
          <a:off x="6423104" y="-2851440"/>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1" i="0" kern="1200" baseline="0" dirty="0">
              <a:solidFill>
                <a:srgbClr val="002060"/>
              </a:solidFill>
              <a:latin typeface="High Tower Text" panose="02040502050506030303" pitchFamily="18" charset="0"/>
            </a:rPr>
            <a:t>Hospitals detailed by State, County, and City.</a:t>
          </a:r>
          <a:endParaRPr lang="en-US" sz="1800" kern="1200" dirty="0">
            <a:solidFill>
              <a:srgbClr val="002060"/>
            </a:solidFill>
            <a:latin typeface="High Tower Text" panose="02040502050506030303" pitchFamily="18" charset="0"/>
          </a:endParaRPr>
        </a:p>
      </dsp:txBody>
      <dsp:txXfrm rot="-5400000">
        <a:off x="3515776" y="77153"/>
        <a:ext cx="6229001" cy="393078"/>
      </dsp:txXfrm>
    </dsp:sp>
    <dsp:sp modelId="{CA2B2BEB-3918-4431-A7CD-F037B3A5A9E8}">
      <dsp:nvSpPr>
        <dsp:cNvPr id="0" name=""/>
        <dsp:cNvSpPr/>
      </dsp:nvSpPr>
      <dsp:spPr>
        <a:xfrm>
          <a:off x="0" y="1437"/>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rgbClr val="002060"/>
              </a:solidFill>
              <a:latin typeface="High Tower Text" panose="02040502050506030303" pitchFamily="18" charset="0"/>
            </a:rPr>
            <a:t>Geographic Overview:</a:t>
          </a:r>
          <a:endParaRPr lang="en-US" sz="1800" kern="1200" dirty="0">
            <a:solidFill>
              <a:srgbClr val="002060"/>
            </a:solidFill>
            <a:latin typeface="High Tower Text" panose="02040502050506030303" pitchFamily="18" charset="0"/>
          </a:endParaRPr>
        </a:p>
      </dsp:txBody>
      <dsp:txXfrm>
        <a:off x="26581" y="28018"/>
        <a:ext cx="3462613" cy="491348"/>
      </dsp:txXfrm>
    </dsp:sp>
    <dsp:sp modelId="{85083341-CE05-4D9C-A3C1-D23DC1B00D40}">
      <dsp:nvSpPr>
        <dsp:cNvPr id="0" name=""/>
        <dsp:cNvSpPr/>
      </dsp:nvSpPr>
      <dsp:spPr>
        <a:xfrm rot="5400000">
          <a:off x="6423104" y="-2279704"/>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solidFill>
                <a:srgbClr val="002060"/>
              </a:solidFill>
              <a:latin typeface="High Tower Text" panose="02040502050506030303" pitchFamily="18" charset="0"/>
            </a:rPr>
            <a:t>Total hospitals categorized by types and ownership.</a:t>
          </a:r>
          <a:endParaRPr lang="en-US" sz="1600" kern="1200" dirty="0">
            <a:solidFill>
              <a:srgbClr val="002060"/>
            </a:solidFill>
            <a:latin typeface="High Tower Text" panose="02040502050506030303" pitchFamily="18" charset="0"/>
          </a:endParaRPr>
        </a:p>
      </dsp:txBody>
      <dsp:txXfrm rot="-5400000">
        <a:off x="3515776" y="648889"/>
        <a:ext cx="6229001" cy="393078"/>
      </dsp:txXfrm>
    </dsp:sp>
    <dsp:sp modelId="{ECB4FA0A-294A-4510-BEF5-261147C69AF7}">
      <dsp:nvSpPr>
        <dsp:cNvPr id="0" name=""/>
        <dsp:cNvSpPr/>
      </dsp:nvSpPr>
      <dsp:spPr>
        <a:xfrm>
          <a:off x="0" y="573173"/>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rgbClr val="002060"/>
              </a:solidFill>
              <a:latin typeface="High Tower Text" panose="02040502050506030303" pitchFamily="18" charset="0"/>
            </a:rPr>
            <a:t>Hospital Landscape:</a:t>
          </a:r>
          <a:endParaRPr lang="en-US" sz="1800" kern="1200" dirty="0">
            <a:solidFill>
              <a:srgbClr val="002060"/>
            </a:solidFill>
            <a:latin typeface="High Tower Text" panose="02040502050506030303" pitchFamily="18" charset="0"/>
          </a:endParaRPr>
        </a:p>
      </dsp:txBody>
      <dsp:txXfrm>
        <a:off x="26581" y="599754"/>
        <a:ext cx="3462613" cy="491348"/>
      </dsp:txXfrm>
    </dsp:sp>
    <dsp:sp modelId="{36A0E634-05DE-435C-848E-109C01C91826}">
      <dsp:nvSpPr>
        <dsp:cNvPr id="0" name=""/>
        <dsp:cNvSpPr/>
      </dsp:nvSpPr>
      <dsp:spPr>
        <a:xfrm rot="5400000">
          <a:off x="6423104" y="-1707969"/>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solidFill>
                <a:srgbClr val="002060"/>
              </a:solidFill>
              <a:latin typeface="High Tower Text" panose="02040502050506030303" pitchFamily="18" charset="0"/>
            </a:rPr>
            <a:t>Hospitals providing emergency services.</a:t>
          </a:r>
          <a:endParaRPr lang="en-US" sz="1600" kern="1200" dirty="0">
            <a:solidFill>
              <a:srgbClr val="002060"/>
            </a:solidFill>
            <a:latin typeface="High Tower Text" panose="02040502050506030303" pitchFamily="18" charset="0"/>
          </a:endParaRPr>
        </a:p>
      </dsp:txBody>
      <dsp:txXfrm rot="-5400000">
        <a:off x="3515776" y="1220624"/>
        <a:ext cx="6229001" cy="393078"/>
      </dsp:txXfrm>
    </dsp:sp>
    <dsp:sp modelId="{0EC2E44B-10E1-457D-A9B1-108A976EACC6}">
      <dsp:nvSpPr>
        <dsp:cNvPr id="0" name=""/>
        <dsp:cNvSpPr/>
      </dsp:nvSpPr>
      <dsp:spPr>
        <a:xfrm>
          <a:off x="0" y="1144909"/>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rgbClr val="002060"/>
              </a:solidFill>
              <a:latin typeface="High Tower Text" panose="02040502050506030303" pitchFamily="18" charset="0"/>
            </a:rPr>
            <a:t>Emergency Services Presence:</a:t>
          </a:r>
          <a:endParaRPr lang="en-US" sz="1800" kern="1200" dirty="0">
            <a:solidFill>
              <a:srgbClr val="002060"/>
            </a:solidFill>
            <a:latin typeface="High Tower Text" panose="02040502050506030303" pitchFamily="18" charset="0"/>
          </a:endParaRPr>
        </a:p>
      </dsp:txBody>
      <dsp:txXfrm>
        <a:off x="26581" y="1171490"/>
        <a:ext cx="3462613" cy="491348"/>
      </dsp:txXfrm>
    </dsp:sp>
    <dsp:sp modelId="{BBD73C87-B901-45D9-947F-80CC9959CC8D}">
      <dsp:nvSpPr>
        <dsp:cNvPr id="0" name=""/>
        <dsp:cNvSpPr/>
      </dsp:nvSpPr>
      <dsp:spPr>
        <a:xfrm rot="5400000">
          <a:off x="6423104" y="-1136233"/>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solidFill>
                <a:srgbClr val="002060"/>
              </a:solidFill>
              <a:latin typeface="High Tower Text" panose="02040502050506030303" pitchFamily="18" charset="0"/>
            </a:rPr>
            <a:t>In-depth examination of overall hospital ratings.</a:t>
          </a:r>
          <a:endParaRPr lang="en-US" sz="1600" kern="1200" dirty="0">
            <a:solidFill>
              <a:srgbClr val="002060"/>
            </a:solidFill>
            <a:latin typeface="High Tower Text" panose="02040502050506030303" pitchFamily="18" charset="0"/>
          </a:endParaRPr>
        </a:p>
      </dsp:txBody>
      <dsp:txXfrm rot="-5400000">
        <a:off x="3515776" y="1792360"/>
        <a:ext cx="6229001" cy="393078"/>
      </dsp:txXfrm>
    </dsp:sp>
    <dsp:sp modelId="{4DF92746-43A2-4ECF-B548-13C84906343F}">
      <dsp:nvSpPr>
        <dsp:cNvPr id="0" name=""/>
        <dsp:cNvSpPr/>
      </dsp:nvSpPr>
      <dsp:spPr>
        <a:xfrm>
          <a:off x="0" y="1716644"/>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rgbClr val="002060"/>
              </a:solidFill>
              <a:latin typeface="High Tower Text" panose="02040502050506030303" pitchFamily="18" charset="0"/>
            </a:rPr>
            <a:t>Overall Rating Analysis:</a:t>
          </a:r>
          <a:endParaRPr lang="en-US" sz="1800" kern="1200" dirty="0">
            <a:solidFill>
              <a:srgbClr val="002060"/>
            </a:solidFill>
            <a:latin typeface="High Tower Text" panose="02040502050506030303" pitchFamily="18" charset="0"/>
          </a:endParaRPr>
        </a:p>
      </dsp:txBody>
      <dsp:txXfrm>
        <a:off x="26581" y="1743225"/>
        <a:ext cx="3462613" cy="491348"/>
      </dsp:txXfrm>
    </dsp:sp>
    <dsp:sp modelId="{785775CC-7680-4623-B07E-A73A55C72662}">
      <dsp:nvSpPr>
        <dsp:cNvPr id="0" name=""/>
        <dsp:cNvSpPr/>
      </dsp:nvSpPr>
      <dsp:spPr>
        <a:xfrm rot="5400000">
          <a:off x="6423104" y="-564497"/>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solidFill>
                <a:srgbClr val="002060"/>
              </a:solidFill>
              <a:latin typeface="High Tower Text" panose="02040502050506030303" pitchFamily="18" charset="0"/>
            </a:rPr>
            <a:t>Ratings breakdown for mortality, safety, readmission, patient experience, timely, and effective care.</a:t>
          </a:r>
          <a:endParaRPr lang="en-US" sz="1600" kern="1200" dirty="0">
            <a:solidFill>
              <a:srgbClr val="002060"/>
            </a:solidFill>
            <a:latin typeface="High Tower Text" panose="02040502050506030303" pitchFamily="18" charset="0"/>
          </a:endParaRPr>
        </a:p>
      </dsp:txBody>
      <dsp:txXfrm rot="-5400000">
        <a:off x="3515776" y="2364096"/>
        <a:ext cx="6229001" cy="393078"/>
      </dsp:txXfrm>
    </dsp:sp>
    <dsp:sp modelId="{F5FC5709-46A9-4302-AC00-12B04B3186EF}">
      <dsp:nvSpPr>
        <dsp:cNvPr id="0" name=""/>
        <dsp:cNvSpPr/>
      </dsp:nvSpPr>
      <dsp:spPr>
        <a:xfrm>
          <a:off x="0" y="2288380"/>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rgbClr val="002060"/>
              </a:solidFill>
              <a:latin typeface="High Tower Text" panose="02040502050506030303" pitchFamily="18" charset="0"/>
            </a:rPr>
            <a:t>Measure Group Insights:</a:t>
          </a:r>
          <a:endParaRPr lang="en-US" sz="1800" kern="1200" dirty="0">
            <a:solidFill>
              <a:srgbClr val="002060"/>
            </a:solidFill>
            <a:latin typeface="High Tower Text" panose="02040502050506030303" pitchFamily="18" charset="0"/>
          </a:endParaRPr>
        </a:p>
      </dsp:txBody>
      <dsp:txXfrm>
        <a:off x="26581" y="2314961"/>
        <a:ext cx="3462613" cy="491348"/>
      </dsp:txXfrm>
    </dsp:sp>
    <dsp:sp modelId="{F10EE3CC-1552-4EFA-BC4C-F2979BBF2EE8}">
      <dsp:nvSpPr>
        <dsp:cNvPr id="0" name=""/>
        <dsp:cNvSpPr/>
      </dsp:nvSpPr>
      <dsp:spPr>
        <a:xfrm rot="5400000">
          <a:off x="6423104" y="7237"/>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a:solidFill>
                <a:srgbClr val="002060"/>
              </a:solidFill>
              <a:latin typeface="High Tower Text" panose="02040502050506030303" pitchFamily="18" charset="0"/>
            </a:rPr>
            <a:t>Assessment of hospitals based on their years of service.</a:t>
          </a:r>
          <a:endParaRPr lang="en-US" sz="1600" kern="1200">
            <a:solidFill>
              <a:srgbClr val="002060"/>
            </a:solidFill>
            <a:latin typeface="High Tower Text" panose="02040502050506030303" pitchFamily="18" charset="0"/>
          </a:endParaRPr>
        </a:p>
      </dsp:txBody>
      <dsp:txXfrm rot="-5400000">
        <a:off x="3515776" y="2935831"/>
        <a:ext cx="6229001" cy="393078"/>
      </dsp:txXfrm>
    </dsp:sp>
    <dsp:sp modelId="{B6B2BF43-C3B3-47DF-AC3D-A1096DADCC0B}">
      <dsp:nvSpPr>
        <dsp:cNvPr id="0" name=""/>
        <dsp:cNvSpPr/>
      </dsp:nvSpPr>
      <dsp:spPr>
        <a:xfrm>
          <a:off x="0" y="2860116"/>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solidFill>
                <a:srgbClr val="002060"/>
              </a:solidFill>
              <a:latin typeface="High Tower Text" panose="02040502050506030303" pitchFamily="18" charset="0"/>
            </a:rPr>
            <a:t>Service Years Evaluation:</a:t>
          </a:r>
          <a:endParaRPr lang="en-US" sz="1800" kern="1200">
            <a:solidFill>
              <a:srgbClr val="002060"/>
            </a:solidFill>
            <a:latin typeface="High Tower Text" panose="02040502050506030303" pitchFamily="18" charset="0"/>
          </a:endParaRPr>
        </a:p>
      </dsp:txBody>
      <dsp:txXfrm>
        <a:off x="26581" y="2886697"/>
        <a:ext cx="3462613" cy="491348"/>
      </dsp:txXfrm>
    </dsp:sp>
    <dsp:sp modelId="{AF13C7D0-3337-4B5F-B2FF-D23DC3F30FC4}">
      <dsp:nvSpPr>
        <dsp:cNvPr id="0" name=""/>
        <dsp:cNvSpPr/>
      </dsp:nvSpPr>
      <dsp:spPr>
        <a:xfrm rot="5400000">
          <a:off x="6423104" y="578973"/>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a:solidFill>
                <a:srgbClr val="002060"/>
              </a:solidFill>
              <a:latin typeface="High Tower Text" panose="02040502050506030303" pitchFamily="18" charset="0"/>
            </a:rPr>
            <a:t>Comparison of hospitals' performance against measure names, with ratings compared to national standards.</a:t>
          </a:r>
          <a:endParaRPr lang="en-US" sz="1600" kern="1200">
            <a:solidFill>
              <a:srgbClr val="002060"/>
            </a:solidFill>
            <a:latin typeface="High Tower Text" panose="02040502050506030303" pitchFamily="18" charset="0"/>
          </a:endParaRPr>
        </a:p>
      </dsp:txBody>
      <dsp:txXfrm rot="-5400000">
        <a:off x="3515776" y="3507567"/>
        <a:ext cx="6229001" cy="393078"/>
      </dsp:txXfrm>
    </dsp:sp>
    <dsp:sp modelId="{0ED22AC8-9AAE-4C85-B0B9-39C914688660}">
      <dsp:nvSpPr>
        <dsp:cNvPr id="0" name=""/>
        <dsp:cNvSpPr/>
      </dsp:nvSpPr>
      <dsp:spPr>
        <a:xfrm>
          <a:off x="0" y="3431851"/>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solidFill>
                <a:srgbClr val="002060"/>
              </a:solidFill>
              <a:latin typeface="High Tower Text" panose="02040502050506030303" pitchFamily="18" charset="0"/>
            </a:rPr>
            <a:t>Performance Benchmark:</a:t>
          </a:r>
          <a:endParaRPr lang="en-US" sz="1800" kern="1200">
            <a:solidFill>
              <a:srgbClr val="002060"/>
            </a:solidFill>
            <a:latin typeface="High Tower Text" panose="02040502050506030303" pitchFamily="18" charset="0"/>
          </a:endParaRPr>
        </a:p>
      </dsp:txBody>
      <dsp:txXfrm>
        <a:off x="26581" y="3458432"/>
        <a:ext cx="3462613" cy="491348"/>
      </dsp:txXfrm>
    </dsp:sp>
    <dsp:sp modelId="{9BABFD8E-AAED-424D-8E68-9ACDF6DA20C4}">
      <dsp:nvSpPr>
        <dsp:cNvPr id="0" name=""/>
        <dsp:cNvSpPr/>
      </dsp:nvSpPr>
      <dsp:spPr>
        <a:xfrm rot="5400000">
          <a:off x="6423104" y="1150708"/>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a:solidFill>
                <a:srgbClr val="002060"/>
              </a:solidFill>
              <a:latin typeface="High Tower Text" panose="02040502050506030303" pitchFamily="18" charset="0"/>
            </a:rPr>
            <a:t>Tracking patient visits and returns based on measure names.</a:t>
          </a:r>
          <a:endParaRPr lang="en-US" sz="1600" kern="1200">
            <a:solidFill>
              <a:srgbClr val="002060"/>
            </a:solidFill>
            <a:latin typeface="High Tower Text" panose="02040502050506030303" pitchFamily="18" charset="0"/>
          </a:endParaRPr>
        </a:p>
      </dsp:txBody>
      <dsp:txXfrm rot="-5400000">
        <a:off x="3515776" y="4079302"/>
        <a:ext cx="6229001" cy="393078"/>
      </dsp:txXfrm>
    </dsp:sp>
    <dsp:sp modelId="{EB68E01F-03C7-4722-B592-4D542A1910FC}">
      <dsp:nvSpPr>
        <dsp:cNvPr id="0" name=""/>
        <dsp:cNvSpPr/>
      </dsp:nvSpPr>
      <dsp:spPr>
        <a:xfrm>
          <a:off x="0" y="4003587"/>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solidFill>
                <a:srgbClr val="002060"/>
              </a:solidFill>
              <a:latin typeface="High Tower Text" panose="02040502050506030303" pitchFamily="18" charset="0"/>
            </a:rPr>
            <a:t>Patient Engagement:</a:t>
          </a:r>
          <a:endParaRPr lang="en-US" sz="1800" kern="1200">
            <a:solidFill>
              <a:srgbClr val="002060"/>
            </a:solidFill>
            <a:latin typeface="High Tower Text" panose="02040502050506030303" pitchFamily="18" charset="0"/>
          </a:endParaRPr>
        </a:p>
      </dsp:txBody>
      <dsp:txXfrm>
        <a:off x="26581" y="4030168"/>
        <a:ext cx="3462613" cy="491348"/>
      </dsp:txXfrm>
    </dsp:sp>
    <dsp:sp modelId="{C7EAC331-041B-49FA-B0D8-9A329649366F}">
      <dsp:nvSpPr>
        <dsp:cNvPr id="0" name=""/>
        <dsp:cNvSpPr/>
      </dsp:nvSpPr>
      <dsp:spPr>
        <a:xfrm rot="5400000">
          <a:off x="6423104" y="1722444"/>
          <a:ext cx="435608" cy="625026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a:solidFill>
                <a:srgbClr val="002060"/>
              </a:solidFill>
              <a:latin typeface="High Tower Text" panose="02040502050506030303" pitchFamily="18" charset="0"/>
            </a:rPr>
            <a:t>Averages scores summarized by State, County, and City across various measures.</a:t>
          </a:r>
          <a:endParaRPr lang="en-US" sz="1600" kern="1200">
            <a:solidFill>
              <a:srgbClr val="002060"/>
            </a:solidFill>
            <a:latin typeface="High Tower Text" panose="02040502050506030303" pitchFamily="18" charset="0"/>
          </a:endParaRPr>
        </a:p>
      </dsp:txBody>
      <dsp:txXfrm rot="-5400000">
        <a:off x="3515776" y="4651038"/>
        <a:ext cx="6229001" cy="393078"/>
      </dsp:txXfrm>
    </dsp:sp>
    <dsp:sp modelId="{EE5B6565-958B-461A-A26E-58161736AA9B}">
      <dsp:nvSpPr>
        <dsp:cNvPr id="0" name=""/>
        <dsp:cNvSpPr/>
      </dsp:nvSpPr>
      <dsp:spPr>
        <a:xfrm>
          <a:off x="0" y="4575323"/>
          <a:ext cx="3515775" cy="544510"/>
        </a:xfrm>
        <a:prstGeom prst="roundRect">
          <a:avLst/>
        </a:prstGeom>
        <a:solidFill>
          <a:srgbClr val="59AF9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a:solidFill>
                <a:srgbClr val="002060"/>
              </a:solidFill>
              <a:latin typeface="High Tower Text" panose="02040502050506030303" pitchFamily="18" charset="0"/>
            </a:rPr>
            <a:t>Average Scores Overview:</a:t>
          </a:r>
          <a:endParaRPr lang="en-US" sz="1800" kern="1200">
            <a:solidFill>
              <a:srgbClr val="002060"/>
            </a:solidFill>
            <a:latin typeface="High Tower Text" panose="02040502050506030303" pitchFamily="18" charset="0"/>
          </a:endParaRPr>
        </a:p>
      </dsp:txBody>
      <dsp:txXfrm>
        <a:off x="26581" y="4601904"/>
        <a:ext cx="3462613" cy="491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C8B33-9BB8-460C-BC4D-51331EC5C804}">
      <dsp:nvSpPr>
        <dsp:cNvPr id="0" name=""/>
        <dsp:cNvSpPr/>
      </dsp:nvSpPr>
      <dsp:spPr>
        <a:xfrm>
          <a:off x="0" y="499"/>
          <a:ext cx="10227906" cy="1169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CF769D-8319-4D90-BA9D-FB468E51A3ED}">
      <dsp:nvSpPr>
        <dsp:cNvPr id="0" name=""/>
        <dsp:cNvSpPr/>
      </dsp:nvSpPr>
      <dsp:spPr>
        <a:xfrm>
          <a:off x="353830" y="263679"/>
          <a:ext cx="643328" cy="643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AE99A-012B-4A8C-8F99-C9D409711AAA}">
      <dsp:nvSpPr>
        <dsp:cNvPr id="0" name=""/>
        <dsp:cNvSpPr/>
      </dsp:nvSpPr>
      <dsp:spPr>
        <a:xfrm>
          <a:off x="1350989" y="499"/>
          <a:ext cx="8876916" cy="1169688"/>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123792" tIns="123792" rIns="123792" bIns="123792"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rgbClr val="002060"/>
              </a:solidFill>
              <a:latin typeface="High Tower Text" panose="02040502050506030303" pitchFamily="18" charset="0"/>
            </a:rPr>
            <a:t>The Overall Hospital Quality Star Rating system faces challenges related to data reporting, exclusion of Department of Defense hospitals, and potential bias in weight redistribution and clustering algorithms. </a:t>
          </a:r>
          <a:endParaRPr lang="en-US" sz="1800" kern="1200" dirty="0">
            <a:solidFill>
              <a:srgbClr val="002060"/>
            </a:solidFill>
            <a:latin typeface="High Tower Text" panose="02040502050506030303" pitchFamily="18" charset="0"/>
          </a:endParaRPr>
        </a:p>
      </dsp:txBody>
      <dsp:txXfrm>
        <a:off x="1350989" y="499"/>
        <a:ext cx="8876916" cy="1169688"/>
      </dsp:txXfrm>
    </dsp:sp>
    <dsp:sp modelId="{D27A70DC-A675-4334-9FAF-83DC225AB5F0}">
      <dsp:nvSpPr>
        <dsp:cNvPr id="0" name=""/>
        <dsp:cNvSpPr/>
      </dsp:nvSpPr>
      <dsp:spPr>
        <a:xfrm>
          <a:off x="0" y="1462609"/>
          <a:ext cx="10227906" cy="1169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9357D-8F7B-43E4-ADC6-7E367D1E8949}">
      <dsp:nvSpPr>
        <dsp:cNvPr id="0" name=""/>
        <dsp:cNvSpPr/>
      </dsp:nvSpPr>
      <dsp:spPr>
        <a:xfrm>
          <a:off x="353830" y="1725789"/>
          <a:ext cx="643328" cy="643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9B9C6-9DE5-4522-B762-E6810AFFE6EE}">
      <dsp:nvSpPr>
        <dsp:cNvPr id="0" name=""/>
        <dsp:cNvSpPr/>
      </dsp:nvSpPr>
      <dsp:spPr>
        <a:xfrm>
          <a:off x="1350989" y="1462609"/>
          <a:ext cx="8876916" cy="1169688"/>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123792" tIns="123792" rIns="123792" bIns="123792"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rgbClr val="002060"/>
              </a:solidFill>
              <a:latin typeface="High Tower Text" panose="02040502050506030303" pitchFamily="18" charset="0"/>
            </a:rPr>
            <a:t>Issues such as variable data collection periods, periodic updates, and a high percentage of hospitals categorized as "N/A" also impact accuracy. Stakeholder engagement and public understanding are crucial for the system's effectiveness. </a:t>
          </a:r>
          <a:endParaRPr lang="en-US" sz="1800" kern="1200" dirty="0">
            <a:solidFill>
              <a:srgbClr val="002060"/>
            </a:solidFill>
            <a:latin typeface="High Tower Text" panose="02040502050506030303" pitchFamily="18" charset="0"/>
          </a:endParaRPr>
        </a:p>
      </dsp:txBody>
      <dsp:txXfrm>
        <a:off x="1350989" y="1462609"/>
        <a:ext cx="8876916" cy="1169688"/>
      </dsp:txXfrm>
    </dsp:sp>
    <dsp:sp modelId="{8FBC156F-7352-4A53-9AFE-06C7F379AF57}">
      <dsp:nvSpPr>
        <dsp:cNvPr id="0" name=""/>
        <dsp:cNvSpPr/>
      </dsp:nvSpPr>
      <dsp:spPr>
        <a:xfrm>
          <a:off x="0" y="2924720"/>
          <a:ext cx="10227906" cy="1169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0E12E-AB6E-40B1-AF3F-981DBDB387D2}">
      <dsp:nvSpPr>
        <dsp:cNvPr id="0" name=""/>
        <dsp:cNvSpPr/>
      </dsp:nvSpPr>
      <dsp:spPr>
        <a:xfrm>
          <a:off x="353830" y="3187899"/>
          <a:ext cx="643328" cy="6433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F218C1-1DE1-4A42-BECC-922259559160}">
      <dsp:nvSpPr>
        <dsp:cNvPr id="0" name=""/>
        <dsp:cNvSpPr/>
      </dsp:nvSpPr>
      <dsp:spPr>
        <a:xfrm>
          <a:off x="1350989" y="2924720"/>
          <a:ext cx="8876916" cy="1169688"/>
        </a:xfrm>
        <a:prstGeom prst="rect">
          <a:avLst/>
        </a:prstGeom>
        <a:solidFill>
          <a:srgbClr val="59AF94"/>
        </a:solidFill>
        <a:ln>
          <a:noFill/>
        </a:ln>
        <a:effectLst/>
      </dsp:spPr>
      <dsp:style>
        <a:lnRef idx="0">
          <a:scrgbClr r="0" g="0" b="0"/>
        </a:lnRef>
        <a:fillRef idx="0">
          <a:scrgbClr r="0" g="0" b="0"/>
        </a:fillRef>
        <a:effectRef idx="0">
          <a:scrgbClr r="0" g="0" b="0"/>
        </a:effectRef>
        <a:fontRef idx="minor"/>
      </dsp:style>
      <dsp:txBody>
        <a:bodyPr spcFirstLastPara="0" vert="horz" wrap="square" lIns="123792" tIns="123792" rIns="123792" bIns="123792"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rgbClr val="002060"/>
              </a:solidFill>
              <a:latin typeface="High Tower Text" panose="02040502050506030303" pitchFamily="18" charset="0"/>
            </a:rPr>
            <a:t>Addressing these challenges through regular reviews and transparent practices is essential for maintaining credibility.</a:t>
          </a:r>
          <a:endParaRPr lang="en-US" sz="1800" kern="1200" dirty="0">
            <a:solidFill>
              <a:srgbClr val="002060"/>
            </a:solidFill>
            <a:latin typeface="High Tower Text" panose="02040502050506030303" pitchFamily="18" charset="0"/>
          </a:endParaRPr>
        </a:p>
      </dsp:txBody>
      <dsp:txXfrm>
        <a:off x="1350989" y="2924720"/>
        <a:ext cx="8876916" cy="1169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B0A20-BE81-4DA4-AB1E-F07330B26577}"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0D0C2-40FD-4E18-8429-518DAB3102CE}" type="slidenum">
              <a:rPr lang="en-US" smtClean="0"/>
              <a:t>‹#›</a:t>
            </a:fld>
            <a:endParaRPr lang="en-US"/>
          </a:p>
        </p:txBody>
      </p:sp>
    </p:spTree>
    <p:extLst>
      <p:ext uri="{BB962C8B-B14F-4D97-AF65-F5344CB8AC3E}">
        <p14:creationId xmlns:p14="http://schemas.microsoft.com/office/powerpoint/2010/main" val="346239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00B4-1E6D-4C3E-9B20-04A5E322B4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22ABC8-53F8-1321-E43F-BFAF74E30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D94E3A-ABC3-0F75-719F-AF1C6C3E8FD8}"/>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5" name="Footer Placeholder 4">
            <a:extLst>
              <a:ext uri="{FF2B5EF4-FFF2-40B4-BE49-F238E27FC236}">
                <a16:creationId xmlns:a16="http://schemas.microsoft.com/office/drawing/2014/main" id="{1EDBA81D-F083-350B-97C9-9CCC4D271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BDD38-D880-C624-E8F4-C1E55C78E1E7}"/>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108439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0414-30A2-EB4C-8C74-4ACEB58D5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98BD61-2224-61E1-79D9-A46BBEB3B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02DB4-F272-AA9F-CABD-05AA1F47560A}"/>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5" name="Footer Placeholder 4">
            <a:extLst>
              <a:ext uri="{FF2B5EF4-FFF2-40B4-BE49-F238E27FC236}">
                <a16:creationId xmlns:a16="http://schemas.microsoft.com/office/drawing/2014/main" id="{FCE17FD1-E42A-29C4-BF32-3644CD1D7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EA465-AC14-DE3F-78F4-D1FCE9B6A4E4}"/>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207869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B2758-A031-9E17-F15F-8FE8F1F916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55587E-33B2-29B8-BC87-C0A061593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8F429-2E63-C11B-E30B-CF0AA44501A7}"/>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5" name="Footer Placeholder 4">
            <a:extLst>
              <a:ext uri="{FF2B5EF4-FFF2-40B4-BE49-F238E27FC236}">
                <a16:creationId xmlns:a16="http://schemas.microsoft.com/office/drawing/2014/main" id="{658B407C-69FF-2273-0919-36866B985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87D79-A3EC-2F95-1826-096B9E7B60E1}"/>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4150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3AD3-A83A-61B9-0C5C-D8C800E3C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0CB7D-90C3-5326-B731-7AA7B39301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EC8C9-0A8E-5AF9-2ABA-73D6BD46EB93}"/>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5" name="Footer Placeholder 4">
            <a:extLst>
              <a:ext uri="{FF2B5EF4-FFF2-40B4-BE49-F238E27FC236}">
                <a16:creationId xmlns:a16="http://schemas.microsoft.com/office/drawing/2014/main" id="{2D5CF153-4407-9EDF-BFC1-4031253A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4D078-653A-175B-2ADD-5D79661CCB79}"/>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109650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FF5D-C46E-0A50-19EF-B7DA320254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54148C-07B4-A3A7-BA18-6310AC7BF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88C8CF-8AD6-7907-5B3F-8A52EF3E2212}"/>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5" name="Footer Placeholder 4">
            <a:extLst>
              <a:ext uri="{FF2B5EF4-FFF2-40B4-BE49-F238E27FC236}">
                <a16:creationId xmlns:a16="http://schemas.microsoft.com/office/drawing/2014/main" id="{4D881B63-ED8C-5772-0F9A-73A469B77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70C13-1819-81B9-F487-4BD6CE5FBA49}"/>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286912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5DDF-28C7-8046-17D5-D84DF91BE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DF118-B26F-0BFD-DBDF-F16C090964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334C35-0969-BF85-0EAE-F2A3FA7D5E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E26BB4-7B38-AB5F-3B7C-B7B513FA31E5}"/>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6" name="Footer Placeholder 5">
            <a:extLst>
              <a:ext uri="{FF2B5EF4-FFF2-40B4-BE49-F238E27FC236}">
                <a16:creationId xmlns:a16="http://schemas.microsoft.com/office/drawing/2014/main" id="{10D8A03D-F4D5-C72E-FF9B-0966AC5FB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5C9A46-FB75-5FF2-62DE-95CB446BBEC4}"/>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255221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EAC9-6A67-AC3E-E0AB-C556351120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3A1A6A-075F-71BA-9D39-8EC9AF905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93229-E866-C1F7-0AF0-437D0F8F78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455744-A7FA-AE42-379C-F39E3C25A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4EA10-370B-7AF4-394A-BAE58159BB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884619-0EEE-0C81-A889-B62E646CB04F}"/>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8" name="Footer Placeholder 7">
            <a:extLst>
              <a:ext uri="{FF2B5EF4-FFF2-40B4-BE49-F238E27FC236}">
                <a16:creationId xmlns:a16="http://schemas.microsoft.com/office/drawing/2014/main" id="{3F2DFF81-C198-2C24-FF45-B1432E04D2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5AF76-E67F-75EC-EDEC-0EE8C751E4E4}"/>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325886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7E6D0-8A28-2B34-06B0-4CAE3F604F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BB499F-C547-C64E-010C-6F6369424DA7}"/>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4" name="Footer Placeholder 3">
            <a:extLst>
              <a:ext uri="{FF2B5EF4-FFF2-40B4-BE49-F238E27FC236}">
                <a16:creationId xmlns:a16="http://schemas.microsoft.com/office/drawing/2014/main" id="{B6244E93-3134-21AD-1B1D-B123AD019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B2065-B0B8-58D0-1941-399A8D4CFAC3}"/>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422349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9371C-E0E9-0468-146D-4FA3DB592BBA}"/>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3" name="Footer Placeholder 2">
            <a:extLst>
              <a:ext uri="{FF2B5EF4-FFF2-40B4-BE49-F238E27FC236}">
                <a16:creationId xmlns:a16="http://schemas.microsoft.com/office/drawing/2014/main" id="{9E79F8D1-A9B5-EB35-552B-230C12A3E8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CC40F9-E725-AE6B-BAC9-66A98743C4FF}"/>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174062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B48C-D42D-ACB4-0713-2377550B1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388F3-11D9-1EFF-0525-6B3A5B4A2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86D2F9-F870-FE16-F595-691F39E6A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E6C17-59BD-394D-A762-86D5844814EE}"/>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6" name="Footer Placeholder 5">
            <a:extLst>
              <a:ext uri="{FF2B5EF4-FFF2-40B4-BE49-F238E27FC236}">
                <a16:creationId xmlns:a16="http://schemas.microsoft.com/office/drawing/2014/main" id="{7C8A1132-9053-FBAA-3E4B-9785FB9EC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D77CA-BCEF-DEAB-AFD0-DF467BBAC8D5}"/>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139686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5AFB-1427-0041-4603-0C30F3EEB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8E17D-FDAE-0FD2-296B-127A00E540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F852DA-A509-E63E-020E-B7AACA50E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F902B-5BF4-831E-769E-0A1E454F6597}"/>
              </a:ext>
            </a:extLst>
          </p:cNvPr>
          <p:cNvSpPr>
            <a:spLocks noGrp="1"/>
          </p:cNvSpPr>
          <p:nvPr>
            <p:ph type="dt" sz="half" idx="10"/>
          </p:nvPr>
        </p:nvSpPr>
        <p:spPr/>
        <p:txBody>
          <a:bodyPr/>
          <a:lstStyle/>
          <a:p>
            <a:fld id="{BE4EAA16-F5DF-4E39-AE36-1D9089A57BBB}" type="datetimeFigureOut">
              <a:rPr lang="en-US" smtClean="0"/>
              <a:t>11/27/2023</a:t>
            </a:fld>
            <a:endParaRPr lang="en-US"/>
          </a:p>
        </p:txBody>
      </p:sp>
      <p:sp>
        <p:nvSpPr>
          <p:cNvPr id="6" name="Footer Placeholder 5">
            <a:extLst>
              <a:ext uri="{FF2B5EF4-FFF2-40B4-BE49-F238E27FC236}">
                <a16:creationId xmlns:a16="http://schemas.microsoft.com/office/drawing/2014/main" id="{9705E81F-3C13-5AD5-48A3-C65BA2795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9AB26D-2D47-DE7B-10EE-C62BF346CF37}"/>
              </a:ext>
            </a:extLst>
          </p:cNvPr>
          <p:cNvSpPr>
            <a:spLocks noGrp="1"/>
          </p:cNvSpPr>
          <p:nvPr>
            <p:ph type="sldNum" sz="quarter" idx="12"/>
          </p:nvPr>
        </p:nvSpPr>
        <p:spPr/>
        <p:txBody>
          <a:bodyPr/>
          <a:lstStyle/>
          <a:p>
            <a:fld id="{A8A52E8F-A9F7-4BB5-8193-ECE721110EB6}" type="slidenum">
              <a:rPr lang="en-US" smtClean="0"/>
              <a:t>‹#›</a:t>
            </a:fld>
            <a:endParaRPr lang="en-US"/>
          </a:p>
        </p:txBody>
      </p:sp>
    </p:spTree>
    <p:extLst>
      <p:ext uri="{BB962C8B-B14F-4D97-AF65-F5344CB8AC3E}">
        <p14:creationId xmlns:p14="http://schemas.microsoft.com/office/powerpoint/2010/main" val="361302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9CDBE-E307-F8A7-FC57-2F66989E9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44A086-5C0F-4E3C-495D-EBF6FC217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E8973-3F16-028F-8A9B-3AB50DE69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EAA16-F5DF-4E39-AE36-1D9089A57BBB}" type="datetimeFigureOut">
              <a:rPr lang="en-US" smtClean="0"/>
              <a:t>11/27/2023</a:t>
            </a:fld>
            <a:endParaRPr lang="en-US"/>
          </a:p>
        </p:txBody>
      </p:sp>
      <p:sp>
        <p:nvSpPr>
          <p:cNvPr id="5" name="Footer Placeholder 4">
            <a:extLst>
              <a:ext uri="{FF2B5EF4-FFF2-40B4-BE49-F238E27FC236}">
                <a16:creationId xmlns:a16="http://schemas.microsoft.com/office/drawing/2014/main" id="{06830C67-BA4A-FBA0-167B-F8BE5579E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A683C-ACB3-96BF-B072-F19DD3917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52E8F-A9F7-4BB5-8193-ECE721110EB6}" type="slidenum">
              <a:rPr lang="en-US" smtClean="0"/>
              <a:t>‹#›</a:t>
            </a:fld>
            <a:endParaRPr lang="en-US"/>
          </a:p>
        </p:txBody>
      </p:sp>
    </p:spTree>
    <p:extLst>
      <p:ext uri="{BB962C8B-B14F-4D97-AF65-F5344CB8AC3E}">
        <p14:creationId xmlns:p14="http://schemas.microsoft.com/office/powerpoint/2010/main" val="3185160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close-up of a blue and white background&#10;&#10;Description automatically generated">
            <a:extLst>
              <a:ext uri="{FF2B5EF4-FFF2-40B4-BE49-F238E27FC236}">
                <a16:creationId xmlns:a16="http://schemas.microsoft.com/office/drawing/2014/main" id="{68B3B1C1-A9DE-FFC7-73F3-AB431F088A1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 y="-1137"/>
            <a:ext cx="12189979" cy="6859137"/>
          </a:xfrm>
          <a:prstGeom prst="rect">
            <a:avLst/>
          </a:prstGeom>
        </p:spPr>
      </p:pic>
      <p:sp>
        <p:nvSpPr>
          <p:cNvPr id="22" name="Freeform: Shape 21">
            <a:extLst>
              <a:ext uri="{FF2B5EF4-FFF2-40B4-BE49-F238E27FC236}">
                <a16:creationId xmlns:a16="http://schemas.microsoft.com/office/drawing/2014/main" id="{573FB2CD-FCEC-B1B1-3139-39F9A62BD738}"/>
              </a:ext>
            </a:extLst>
          </p:cNvPr>
          <p:cNvSpPr>
            <a:spLocks noGrp="1" noRot="1" noMove="1" noResize="1" noEditPoints="1" noAdjustHandles="1" noChangeArrowheads="1" noChangeShapeType="1"/>
          </p:cNvSpPr>
          <p:nvPr/>
        </p:nvSpPr>
        <p:spPr>
          <a:xfrm>
            <a:off x="1083325" y="3812237"/>
            <a:ext cx="2505074" cy="2486024"/>
          </a:xfrm>
          <a:custGeom>
            <a:avLst/>
            <a:gdLst>
              <a:gd name="connsiteX0" fmla="*/ 967467 w 2505074"/>
              <a:gd name="connsiteY0" fmla="*/ 287336 h 2486024"/>
              <a:gd name="connsiteX1" fmla="*/ 1590674 w 2505074"/>
              <a:gd name="connsiteY1" fmla="*/ 287336 h 2486024"/>
              <a:gd name="connsiteX2" fmla="*/ 1590674 w 2505074"/>
              <a:gd name="connsiteY2" fmla="*/ 900223 h 2486024"/>
              <a:gd name="connsiteX3" fmla="*/ 2203561 w 2505074"/>
              <a:gd name="connsiteY3" fmla="*/ 900223 h 2486024"/>
              <a:gd name="connsiteX4" fmla="*/ 2203561 w 2505074"/>
              <a:gd name="connsiteY4" fmla="*/ 1523430 h 2486024"/>
              <a:gd name="connsiteX5" fmla="*/ 1590674 w 2505074"/>
              <a:gd name="connsiteY5" fmla="*/ 1523430 h 2486024"/>
              <a:gd name="connsiteX6" fmla="*/ 1590674 w 2505074"/>
              <a:gd name="connsiteY6" fmla="*/ 2136319 h 2486024"/>
              <a:gd name="connsiteX7" fmla="*/ 967467 w 2505074"/>
              <a:gd name="connsiteY7" fmla="*/ 2136319 h 2486024"/>
              <a:gd name="connsiteX8" fmla="*/ 967467 w 2505074"/>
              <a:gd name="connsiteY8" fmla="*/ 1523430 h 2486024"/>
              <a:gd name="connsiteX9" fmla="*/ 354578 w 2505074"/>
              <a:gd name="connsiteY9" fmla="*/ 1523430 h 2486024"/>
              <a:gd name="connsiteX10" fmla="*/ 354578 w 2505074"/>
              <a:gd name="connsiteY10" fmla="*/ 900223 h 2486024"/>
              <a:gd name="connsiteX11" fmla="*/ 967467 w 2505074"/>
              <a:gd name="connsiteY11" fmla="*/ 900223 h 2486024"/>
              <a:gd name="connsiteX12" fmla="*/ 1252537 w 2505074"/>
              <a:gd name="connsiteY12" fmla="*/ 145830 h 2486024"/>
              <a:gd name="connsiteX13" fmla="*/ 145830 w 2505074"/>
              <a:gd name="connsiteY13" fmla="*/ 1243012 h 2486024"/>
              <a:gd name="connsiteX14" fmla="*/ 1252537 w 2505074"/>
              <a:gd name="connsiteY14" fmla="*/ 2340194 h 2486024"/>
              <a:gd name="connsiteX15" fmla="*/ 2359244 w 2505074"/>
              <a:gd name="connsiteY15" fmla="*/ 1243012 h 2486024"/>
              <a:gd name="connsiteX16" fmla="*/ 1252537 w 2505074"/>
              <a:gd name="connsiteY16" fmla="*/ 145830 h 2486024"/>
              <a:gd name="connsiteX17" fmla="*/ 1252537 w 2505074"/>
              <a:gd name="connsiteY17" fmla="*/ 0 h 2486024"/>
              <a:gd name="connsiteX18" fmla="*/ 2505074 w 2505074"/>
              <a:gd name="connsiteY18" fmla="*/ 1243012 h 2486024"/>
              <a:gd name="connsiteX19" fmla="*/ 1252537 w 2505074"/>
              <a:gd name="connsiteY19" fmla="*/ 2486024 h 2486024"/>
              <a:gd name="connsiteX20" fmla="*/ 0 w 2505074"/>
              <a:gd name="connsiteY20" fmla="*/ 1243012 h 2486024"/>
              <a:gd name="connsiteX21" fmla="*/ 1252537 w 2505074"/>
              <a:gd name="connsiteY21" fmla="*/ 0 h 248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5074" h="2486024">
                <a:moveTo>
                  <a:pt x="967467" y="287336"/>
                </a:moveTo>
                <a:lnTo>
                  <a:pt x="1590674" y="287336"/>
                </a:lnTo>
                <a:lnTo>
                  <a:pt x="1590674" y="900223"/>
                </a:lnTo>
                <a:lnTo>
                  <a:pt x="2203561" y="900223"/>
                </a:lnTo>
                <a:lnTo>
                  <a:pt x="2203561" y="1523430"/>
                </a:lnTo>
                <a:lnTo>
                  <a:pt x="1590674" y="1523430"/>
                </a:lnTo>
                <a:lnTo>
                  <a:pt x="1590674" y="2136319"/>
                </a:lnTo>
                <a:lnTo>
                  <a:pt x="967467" y="2136319"/>
                </a:lnTo>
                <a:lnTo>
                  <a:pt x="967467" y="1523430"/>
                </a:lnTo>
                <a:lnTo>
                  <a:pt x="354578" y="1523430"/>
                </a:lnTo>
                <a:lnTo>
                  <a:pt x="354578" y="900223"/>
                </a:lnTo>
                <a:lnTo>
                  <a:pt x="967467" y="900223"/>
                </a:lnTo>
                <a:close/>
                <a:moveTo>
                  <a:pt x="1252537" y="145830"/>
                </a:moveTo>
                <a:cubicBezTo>
                  <a:pt x="641320" y="145830"/>
                  <a:pt x="145830" y="637055"/>
                  <a:pt x="145830" y="1243012"/>
                </a:cubicBezTo>
                <a:cubicBezTo>
                  <a:pt x="145830" y="1848969"/>
                  <a:pt x="641320" y="2340194"/>
                  <a:pt x="1252537" y="2340194"/>
                </a:cubicBezTo>
                <a:cubicBezTo>
                  <a:pt x="1863754" y="2340194"/>
                  <a:pt x="2359244" y="1848969"/>
                  <a:pt x="2359244" y="1243012"/>
                </a:cubicBezTo>
                <a:cubicBezTo>
                  <a:pt x="2359244" y="637055"/>
                  <a:pt x="1863754" y="145830"/>
                  <a:pt x="1252537" y="145830"/>
                </a:cubicBezTo>
                <a:close/>
                <a:moveTo>
                  <a:pt x="1252537" y="0"/>
                </a:moveTo>
                <a:cubicBezTo>
                  <a:pt x="1944294" y="0"/>
                  <a:pt x="2505074" y="556515"/>
                  <a:pt x="2505074" y="1243012"/>
                </a:cubicBezTo>
                <a:cubicBezTo>
                  <a:pt x="2505074" y="1929509"/>
                  <a:pt x="1944294" y="2486024"/>
                  <a:pt x="1252537" y="2486024"/>
                </a:cubicBezTo>
                <a:cubicBezTo>
                  <a:pt x="560780" y="2486024"/>
                  <a:pt x="0" y="1929509"/>
                  <a:pt x="0" y="1243012"/>
                </a:cubicBezTo>
                <a:cubicBezTo>
                  <a:pt x="0" y="556515"/>
                  <a:pt x="560780" y="0"/>
                  <a:pt x="1252537" y="0"/>
                </a:cubicBezTo>
                <a:close/>
              </a:path>
            </a:pathLst>
          </a:custGeom>
          <a:solidFill>
            <a:srgbClr val="FF0000">
              <a:alpha val="79000"/>
            </a:srgbClr>
          </a:solidFill>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2" name="TextBox 31">
            <a:extLst>
              <a:ext uri="{FF2B5EF4-FFF2-40B4-BE49-F238E27FC236}">
                <a16:creationId xmlns:a16="http://schemas.microsoft.com/office/drawing/2014/main" id="{752E36A4-4CEE-A085-46B5-BABEF1874DCD}"/>
              </a:ext>
            </a:extLst>
          </p:cNvPr>
          <p:cNvSpPr txBox="1">
            <a:spLocks noGrp="1" noRot="1" noMove="1" noResize="1" noEditPoints="1" noAdjustHandles="1" noChangeArrowheads="1" noChangeShapeType="1"/>
          </p:cNvSpPr>
          <p:nvPr/>
        </p:nvSpPr>
        <p:spPr>
          <a:xfrm>
            <a:off x="9454049" y="4014788"/>
            <a:ext cx="2427902" cy="2863220"/>
          </a:xfrm>
          <a:prstGeom prst="rect">
            <a:avLst/>
          </a:prstGeom>
          <a:noFill/>
        </p:spPr>
        <p:txBody>
          <a:bodyPr wrap="square" rtlCol="0">
            <a:spAutoFit/>
          </a:bodyPr>
          <a:lstStyle/>
          <a:p>
            <a:pPr>
              <a:lnSpc>
                <a:spcPct val="90000"/>
              </a:lnSpc>
            </a:pPr>
            <a:r>
              <a:rPr lang="en-US" sz="2000" b="1" dirty="0">
                <a:solidFill>
                  <a:srgbClr val="002060"/>
                </a:solidFill>
                <a:latin typeface="High Tower Text" panose="02040502050506030303" pitchFamily="18" charset="0"/>
              </a:rPr>
              <a:t>Group no 1</a:t>
            </a:r>
          </a:p>
          <a:p>
            <a:pPr>
              <a:lnSpc>
                <a:spcPct val="90000"/>
              </a:lnSpc>
            </a:pPr>
            <a:endParaRPr lang="en-US" sz="2000" b="1" dirty="0">
              <a:solidFill>
                <a:srgbClr val="002060"/>
              </a:solidFill>
              <a:latin typeface="High Tower Text" panose="02040502050506030303" pitchFamily="18" charset="0"/>
            </a:endParaRPr>
          </a:p>
          <a:p>
            <a:pPr>
              <a:lnSpc>
                <a:spcPct val="90000"/>
              </a:lnSpc>
            </a:pPr>
            <a:r>
              <a:rPr lang="en-US" sz="2000" b="1" dirty="0">
                <a:solidFill>
                  <a:srgbClr val="002060"/>
                </a:solidFill>
                <a:latin typeface="High Tower Text" panose="02040502050506030303" pitchFamily="18" charset="0"/>
              </a:rPr>
              <a:t>Prathamesh Patil</a:t>
            </a:r>
          </a:p>
          <a:p>
            <a:pPr>
              <a:lnSpc>
                <a:spcPct val="90000"/>
              </a:lnSpc>
            </a:pPr>
            <a:r>
              <a:rPr lang="en-US" sz="2000" b="1" dirty="0">
                <a:solidFill>
                  <a:srgbClr val="002060"/>
                </a:solidFill>
                <a:latin typeface="High Tower Text" panose="02040502050506030303" pitchFamily="18" charset="0"/>
              </a:rPr>
              <a:t>Rushikesh Lakhpati</a:t>
            </a:r>
          </a:p>
          <a:p>
            <a:pPr>
              <a:lnSpc>
                <a:spcPct val="90000"/>
              </a:lnSpc>
            </a:pPr>
            <a:r>
              <a:rPr lang="en-US" sz="2000" b="1" dirty="0">
                <a:solidFill>
                  <a:srgbClr val="002060"/>
                </a:solidFill>
                <a:latin typeface="High Tower Text" panose="02040502050506030303" pitchFamily="18" charset="0"/>
              </a:rPr>
              <a:t>Ronit Tiwari </a:t>
            </a:r>
          </a:p>
          <a:p>
            <a:pPr>
              <a:lnSpc>
                <a:spcPct val="90000"/>
              </a:lnSpc>
            </a:pPr>
            <a:r>
              <a:rPr lang="en-US" sz="2000" b="1" dirty="0">
                <a:solidFill>
                  <a:srgbClr val="002060"/>
                </a:solidFill>
                <a:latin typeface="High Tower Text" panose="02040502050506030303" pitchFamily="18" charset="0"/>
              </a:rPr>
              <a:t>Ashwini Patil</a:t>
            </a:r>
          </a:p>
          <a:p>
            <a:pPr>
              <a:lnSpc>
                <a:spcPct val="90000"/>
              </a:lnSpc>
            </a:pPr>
            <a:r>
              <a:rPr lang="en-US" sz="2000" b="1" dirty="0">
                <a:solidFill>
                  <a:srgbClr val="002060"/>
                </a:solidFill>
                <a:latin typeface="High Tower Text" panose="02040502050506030303" pitchFamily="18" charset="0"/>
              </a:rPr>
              <a:t>Srikanth Chintada</a:t>
            </a:r>
          </a:p>
          <a:p>
            <a:pPr>
              <a:lnSpc>
                <a:spcPct val="90000"/>
              </a:lnSpc>
            </a:pPr>
            <a:r>
              <a:rPr lang="en-US" sz="2000" b="1" dirty="0">
                <a:solidFill>
                  <a:srgbClr val="002060"/>
                </a:solidFill>
                <a:latin typeface="High Tower Text" panose="02040502050506030303" pitchFamily="18" charset="0"/>
              </a:rPr>
              <a:t>Shweta Dhumal</a:t>
            </a:r>
          </a:p>
          <a:p>
            <a:pPr>
              <a:lnSpc>
                <a:spcPct val="90000"/>
              </a:lnSpc>
            </a:pPr>
            <a:r>
              <a:rPr lang="en-US" sz="2000" b="1" dirty="0">
                <a:solidFill>
                  <a:srgbClr val="002060"/>
                </a:solidFill>
                <a:latin typeface="High Tower Text" panose="02040502050506030303" pitchFamily="18" charset="0"/>
              </a:rPr>
              <a:t>Shobith Joseph</a:t>
            </a:r>
          </a:p>
          <a:p>
            <a:pPr>
              <a:lnSpc>
                <a:spcPct val="90000"/>
              </a:lnSpc>
            </a:pPr>
            <a:endParaRPr lang="en-US" sz="2000" b="1" dirty="0">
              <a:solidFill>
                <a:srgbClr val="002060"/>
              </a:solidFill>
              <a:latin typeface="High Tower Text" panose="02040502050506030303" pitchFamily="18" charset="0"/>
            </a:endParaRPr>
          </a:p>
        </p:txBody>
      </p:sp>
      <p:sp>
        <p:nvSpPr>
          <p:cNvPr id="42" name="Rectangle: Rounded Corners 41">
            <a:extLst>
              <a:ext uri="{FF2B5EF4-FFF2-40B4-BE49-F238E27FC236}">
                <a16:creationId xmlns:a16="http://schemas.microsoft.com/office/drawing/2014/main" id="{F9A1E16A-BA77-CE4B-3FC8-76438B4D8608}"/>
              </a:ext>
            </a:extLst>
          </p:cNvPr>
          <p:cNvSpPr/>
          <p:nvPr/>
        </p:nvSpPr>
        <p:spPr>
          <a:xfrm>
            <a:off x="1259633" y="737118"/>
            <a:ext cx="9871787" cy="269188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dirty="0">
                <a:ln w="0"/>
                <a:solidFill>
                  <a:srgbClr val="FF0000"/>
                </a:solidFill>
                <a:effectLst>
                  <a:outerShdw blurRad="38100" dist="38100" dir="2700000" algn="tl">
                    <a:srgbClr val="000000">
                      <a:alpha val="43137"/>
                    </a:srgbClr>
                  </a:outerShdw>
                </a:effectLst>
                <a:latin typeface="High Tower Text" panose="02040502050506030303" pitchFamily="18" charset="0"/>
              </a:rPr>
              <a:t>Hospital Data Analysis  </a:t>
            </a:r>
          </a:p>
        </p:txBody>
      </p:sp>
    </p:spTree>
    <p:extLst>
      <p:ext uri="{BB962C8B-B14F-4D97-AF65-F5344CB8AC3E}">
        <p14:creationId xmlns:p14="http://schemas.microsoft.com/office/powerpoint/2010/main" val="1570607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blue and white background&#10;&#10;Description automatically generated">
            <a:extLst>
              <a:ext uri="{FF2B5EF4-FFF2-40B4-BE49-F238E27FC236}">
                <a16:creationId xmlns:a16="http://schemas.microsoft.com/office/drawing/2014/main" id="{95EDF57E-E988-6A81-B204-076242BA74D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60275"/>
          </a:xfrm>
          <a:prstGeom prst="rect">
            <a:avLst/>
          </a:prstGeom>
        </p:spPr>
      </p:pic>
      <p:sp>
        <p:nvSpPr>
          <p:cNvPr id="2" name="Title 1">
            <a:extLst>
              <a:ext uri="{FF2B5EF4-FFF2-40B4-BE49-F238E27FC236}">
                <a16:creationId xmlns:a16="http://schemas.microsoft.com/office/drawing/2014/main" id="{EAEF45C4-364B-F94A-ABD8-5473FEC6E172}"/>
              </a:ext>
            </a:extLst>
          </p:cNvPr>
          <p:cNvSpPr>
            <a:spLocks noGrp="1"/>
          </p:cNvSpPr>
          <p:nvPr>
            <p:ph type="title"/>
          </p:nvPr>
        </p:nvSpPr>
        <p:spPr>
          <a:xfrm>
            <a:off x="831850" y="1709739"/>
            <a:ext cx="10515600" cy="2199788"/>
          </a:xfrm>
        </p:spPr>
        <p:txBody>
          <a:bodyPr>
            <a:normAutofit/>
          </a:bodyPr>
          <a:lstStyle/>
          <a:p>
            <a:pPr algn="ctr"/>
            <a:r>
              <a:rPr lang="en-US" sz="6600" b="1" dirty="0">
                <a:solidFill>
                  <a:srgbClr val="FF0000"/>
                </a:solidFill>
                <a:latin typeface="High Tower Text" panose="02040502050506030303" pitchFamily="18" charset="0"/>
              </a:rPr>
              <a:t>Thank You</a:t>
            </a:r>
          </a:p>
        </p:txBody>
      </p:sp>
      <p:sp>
        <p:nvSpPr>
          <p:cNvPr id="6" name="Freeform: Shape 5">
            <a:extLst>
              <a:ext uri="{FF2B5EF4-FFF2-40B4-BE49-F238E27FC236}">
                <a16:creationId xmlns:a16="http://schemas.microsoft.com/office/drawing/2014/main" id="{153EC372-2CA6-0BA9-F64D-7D433F630ABD}"/>
              </a:ext>
            </a:extLst>
          </p:cNvPr>
          <p:cNvSpPr/>
          <p:nvPr/>
        </p:nvSpPr>
        <p:spPr>
          <a:xfrm>
            <a:off x="422988" y="345233"/>
            <a:ext cx="1895669" cy="1754155"/>
          </a:xfrm>
          <a:custGeom>
            <a:avLst/>
            <a:gdLst>
              <a:gd name="connsiteX0" fmla="*/ 967467 w 2505074"/>
              <a:gd name="connsiteY0" fmla="*/ 287336 h 2486024"/>
              <a:gd name="connsiteX1" fmla="*/ 1590674 w 2505074"/>
              <a:gd name="connsiteY1" fmla="*/ 287336 h 2486024"/>
              <a:gd name="connsiteX2" fmla="*/ 1590674 w 2505074"/>
              <a:gd name="connsiteY2" fmla="*/ 900223 h 2486024"/>
              <a:gd name="connsiteX3" fmla="*/ 2203561 w 2505074"/>
              <a:gd name="connsiteY3" fmla="*/ 900223 h 2486024"/>
              <a:gd name="connsiteX4" fmla="*/ 2203561 w 2505074"/>
              <a:gd name="connsiteY4" fmla="*/ 1523430 h 2486024"/>
              <a:gd name="connsiteX5" fmla="*/ 1590674 w 2505074"/>
              <a:gd name="connsiteY5" fmla="*/ 1523430 h 2486024"/>
              <a:gd name="connsiteX6" fmla="*/ 1590674 w 2505074"/>
              <a:gd name="connsiteY6" fmla="*/ 2136319 h 2486024"/>
              <a:gd name="connsiteX7" fmla="*/ 967467 w 2505074"/>
              <a:gd name="connsiteY7" fmla="*/ 2136319 h 2486024"/>
              <a:gd name="connsiteX8" fmla="*/ 967467 w 2505074"/>
              <a:gd name="connsiteY8" fmla="*/ 1523430 h 2486024"/>
              <a:gd name="connsiteX9" fmla="*/ 354578 w 2505074"/>
              <a:gd name="connsiteY9" fmla="*/ 1523430 h 2486024"/>
              <a:gd name="connsiteX10" fmla="*/ 354578 w 2505074"/>
              <a:gd name="connsiteY10" fmla="*/ 900223 h 2486024"/>
              <a:gd name="connsiteX11" fmla="*/ 967467 w 2505074"/>
              <a:gd name="connsiteY11" fmla="*/ 900223 h 2486024"/>
              <a:gd name="connsiteX12" fmla="*/ 1252537 w 2505074"/>
              <a:gd name="connsiteY12" fmla="*/ 145830 h 2486024"/>
              <a:gd name="connsiteX13" fmla="*/ 145830 w 2505074"/>
              <a:gd name="connsiteY13" fmla="*/ 1243012 h 2486024"/>
              <a:gd name="connsiteX14" fmla="*/ 1252537 w 2505074"/>
              <a:gd name="connsiteY14" fmla="*/ 2340194 h 2486024"/>
              <a:gd name="connsiteX15" fmla="*/ 2359244 w 2505074"/>
              <a:gd name="connsiteY15" fmla="*/ 1243012 h 2486024"/>
              <a:gd name="connsiteX16" fmla="*/ 1252537 w 2505074"/>
              <a:gd name="connsiteY16" fmla="*/ 145830 h 2486024"/>
              <a:gd name="connsiteX17" fmla="*/ 1252537 w 2505074"/>
              <a:gd name="connsiteY17" fmla="*/ 0 h 2486024"/>
              <a:gd name="connsiteX18" fmla="*/ 2505074 w 2505074"/>
              <a:gd name="connsiteY18" fmla="*/ 1243012 h 2486024"/>
              <a:gd name="connsiteX19" fmla="*/ 1252537 w 2505074"/>
              <a:gd name="connsiteY19" fmla="*/ 2486024 h 2486024"/>
              <a:gd name="connsiteX20" fmla="*/ 0 w 2505074"/>
              <a:gd name="connsiteY20" fmla="*/ 1243012 h 2486024"/>
              <a:gd name="connsiteX21" fmla="*/ 1252537 w 2505074"/>
              <a:gd name="connsiteY21" fmla="*/ 0 h 248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5074" h="2486024">
                <a:moveTo>
                  <a:pt x="967467" y="287336"/>
                </a:moveTo>
                <a:lnTo>
                  <a:pt x="1590674" y="287336"/>
                </a:lnTo>
                <a:lnTo>
                  <a:pt x="1590674" y="900223"/>
                </a:lnTo>
                <a:lnTo>
                  <a:pt x="2203561" y="900223"/>
                </a:lnTo>
                <a:lnTo>
                  <a:pt x="2203561" y="1523430"/>
                </a:lnTo>
                <a:lnTo>
                  <a:pt x="1590674" y="1523430"/>
                </a:lnTo>
                <a:lnTo>
                  <a:pt x="1590674" y="2136319"/>
                </a:lnTo>
                <a:lnTo>
                  <a:pt x="967467" y="2136319"/>
                </a:lnTo>
                <a:lnTo>
                  <a:pt x="967467" y="1523430"/>
                </a:lnTo>
                <a:lnTo>
                  <a:pt x="354578" y="1523430"/>
                </a:lnTo>
                <a:lnTo>
                  <a:pt x="354578" y="900223"/>
                </a:lnTo>
                <a:lnTo>
                  <a:pt x="967467" y="900223"/>
                </a:lnTo>
                <a:close/>
                <a:moveTo>
                  <a:pt x="1252537" y="145830"/>
                </a:moveTo>
                <a:cubicBezTo>
                  <a:pt x="641320" y="145830"/>
                  <a:pt x="145830" y="637055"/>
                  <a:pt x="145830" y="1243012"/>
                </a:cubicBezTo>
                <a:cubicBezTo>
                  <a:pt x="145830" y="1848969"/>
                  <a:pt x="641320" y="2340194"/>
                  <a:pt x="1252537" y="2340194"/>
                </a:cubicBezTo>
                <a:cubicBezTo>
                  <a:pt x="1863754" y="2340194"/>
                  <a:pt x="2359244" y="1848969"/>
                  <a:pt x="2359244" y="1243012"/>
                </a:cubicBezTo>
                <a:cubicBezTo>
                  <a:pt x="2359244" y="637055"/>
                  <a:pt x="1863754" y="145830"/>
                  <a:pt x="1252537" y="145830"/>
                </a:cubicBezTo>
                <a:close/>
                <a:moveTo>
                  <a:pt x="1252537" y="0"/>
                </a:moveTo>
                <a:cubicBezTo>
                  <a:pt x="1944294" y="0"/>
                  <a:pt x="2505074" y="556515"/>
                  <a:pt x="2505074" y="1243012"/>
                </a:cubicBezTo>
                <a:cubicBezTo>
                  <a:pt x="2505074" y="1929509"/>
                  <a:pt x="1944294" y="2486024"/>
                  <a:pt x="1252537" y="2486024"/>
                </a:cubicBezTo>
                <a:cubicBezTo>
                  <a:pt x="560780" y="2486024"/>
                  <a:pt x="0" y="1929509"/>
                  <a:pt x="0" y="1243012"/>
                </a:cubicBezTo>
                <a:cubicBezTo>
                  <a:pt x="0" y="556515"/>
                  <a:pt x="560780" y="0"/>
                  <a:pt x="1252537" y="0"/>
                </a:cubicBezTo>
                <a:close/>
              </a:path>
            </a:pathLst>
          </a:custGeom>
          <a:solidFill>
            <a:srgbClr val="FF0000">
              <a:alpha val="59000"/>
            </a:srgbClr>
          </a:solidFill>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21821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blue and white background&#10;&#10;Description automatically generated">
            <a:extLst>
              <a:ext uri="{FF2B5EF4-FFF2-40B4-BE49-F238E27FC236}">
                <a16:creationId xmlns:a16="http://schemas.microsoft.com/office/drawing/2014/main" id="{8D301AFE-7F13-12EE-FD03-E4AF011E42A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1"/>
            <a:ext cx="12192000" cy="6860275"/>
          </a:xfrm>
          <a:prstGeom prst="rect">
            <a:avLst/>
          </a:prstGeom>
        </p:spPr>
      </p:pic>
      <p:sp>
        <p:nvSpPr>
          <p:cNvPr id="2" name="Title 1">
            <a:extLst>
              <a:ext uri="{FF2B5EF4-FFF2-40B4-BE49-F238E27FC236}">
                <a16:creationId xmlns:a16="http://schemas.microsoft.com/office/drawing/2014/main" id="{E17F054C-4879-4FEF-3BD4-C3B98EB12141}"/>
              </a:ext>
            </a:extLst>
          </p:cNvPr>
          <p:cNvSpPr>
            <a:spLocks noGrp="1"/>
          </p:cNvSpPr>
          <p:nvPr>
            <p:ph type="title"/>
          </p:nvPr>
        </p:nvSpPr>
        <p:spPr/>
        <p:txBody>
          <a:bodyPr/>
          <a:lstStyle/>
          <a:p>
            <a:pPr algn="ctr"/>
            <a:r>
              <a:rPr lang="en-US" b="1" dirty="0">
                <a:solidFill>
                  <a:srgbClr val="FF0000"/>
                </a:solidFill>
                <a:latin typeface="High Tower Text" panose="02040502050506030303" pitchFamily="18" charset="0"/>
              </a:rPr>
              <a:t>CMS Information</a:t>
            </a:r>
          </a:p>
        </p:txBody>
      </p:sp>
      <p:graphicFrame>
        <p:nvGraphicFramePr>
          <p:cNvPr id="9" name="Content Placeholder 2">
            <a:extLst>
              <a:ext uri="{FF2B5EF4-FFF2-40B4-BE49-F238E27FC236}">
                <a16:creationId xmlns:a16="http://schemas.microsoft.com/office/drawing/2014/main" id="{F54989F1-748E-8F57-3820-300C3033C300}"/>
              </a:ext>
            </a:extLst>
          </p:cNvPr>
          <p:cNvGraphicFramePr>
            <a:graphicFrameLocks noGrp="1"/>
          </p:cNvGraphicFramePr>
          <p:nvPr>
            <p:ph idx="1"/>
            <p:extLst>
              <p:ext uri="{D42A27DB-BD31-4B8C-83A1-F6EECF244321}">
                <p14:modId xmlns:p14="http://schemas.microsoft.com/office/powerpoint/2010/main" val="3099609290"/>
              </p:ext>
            </p:extLst>
          </p:nvPr>
        </p:nvGraphicFramePr>
        <p:xfrm>
          <a:off x="755780" y="1838130"/>
          <a:ext cx="10991461" cy="4674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reeform: Shape 6">
            <a:extLst>
              <a:ext uri="{FF2B5EF4-FFF2-40B4-BE49-F238E27FC236}">
                <a16:creationId xmlns:a16="http://schemas.microsoft.com/office/drawing/2014/main" id="{23F2AAAE-B3FB-0610-6D53-40E02B62A6FD}"/>
              </a:ext>
            </a:extLst>
          </p:cNvPr>
          <p:cNvSpPr>
            <a:spLocks noGrp="1" noRot="1" noMove="1" noResize="1" noEditPoints="1" noAdjustHandles="1" noChangeArrowheads="1" noChangeShapeType="1"/>
          </p:cNvSpPr>
          <p:nvPr/>
        </p:nvSpPr>
        <p:spPr>
          <a:xfrm>
            <a:off x="422988" y="345233"/>
            <a:ext cx="1895669" cy="1754155"/>
          </a:xfrm>
          <a:custGeom>
            <a:avLst/>
            <a:gdLst>
              <a:gd name="connsiteX0" fmla="*/ 967467 w 2505074"/>
              <a:gd name="connsiteY0" fmla="*/ 287336 h 2486024"/>
              <a:gd name="connsiteX1" fmla="*/ 1590674 w 2505074"/>
              <a:gd name="connsiteY1" fmla="*/ 287336 h 2486024"/>
              <a:gd name="connsiteX2" fmla="*/ 1590674 w 2505074"/>
              <a:gd name="connsiteY2" fmla="*/ 900223 h 2486024"/>
              <a:gd name="connsiteX3" fmla="*/ 2203561 w 2505074"/>
              <a:gd name="connsiteY3" fmla="*/ 900223 h 2486024"/>
              <a:gd name="connsiteX4" fmla="*/ 2203561 w 2505074"/>
              <a:gd name="connsiteY4" fmla="*/ 1523430 h 2486024"/>
              <a:gd name="connsiteX5" fmla="*/ 1590674 w 2505074"/>
              <a:gd name="connsiteY5" fmla="*/ 1523430 h 2486024"/>
              <a:gd name="connsiteX6" fmla="*/ 1590674 w 2505074"/>
              <a:gd name="connsiteY6" fmla="*/ 2136319 h 2486024"/>
              <a:gd name="connsiteX7" fmla="*/ 967467 w 2505074"/>
              <a:gd name="connsiteY7" fmla="*/ 2136319 h 2486024"/>
              <a:gd name="connsiteX8" fmla="*/ 967467 w 2505074"/>
              <a:gd name="connsiteY8" fmla="*/ 1523430 h 2486024"/>
              <a:gd name="connsiteX9" fmla="*/ 354578 w 2505074"/>
              <a:gd name="connsiteY9" fmla="*/ 1523430 h 2486024"/>
              <a:gd name="connsiteX10" fmla="*/ 354578 w 2505074"/>
              <a:gd name="connsiteY10" fmla="*/ 900223 h 2486024"/>
              <a:gd name="connsiteX11" fmla="*/ 967467 w 2505074"/>
              <a:gd name="connsiteY11" fmla="*/ 900223 h 2486024"/>
              <a:gd name="connsiteX12" fmla="*/ 1252537 w 2505074"/>
              <a:gd name="connsiteY12" fmla="*/ 145830 h 2486024"/>
              <a:gd name="connsiteX13" fmla="*/ 145830 w 2505074"/>
              <a:gd name="connsiteY13" fmla="*/ 1243012 h 2486024"/>
              <a:gd name="connsiteX14" fmla="*/ 1252537 w 2505074"/>
              <a:gd name="connsiteY14" fmla="*/ 2340194 h 2486024"/>
              <a:gd name="connsiteX15" fmla="*/ 2359244 w 2505074"/>
              <a:gd name="connsiteY15" fmla="*/ 1243012 h 2486024"/>
              <a:gd name="connsiteX16" fmla="*/ 1252537 w 2505074"/>
              <a:gd name="connsiteY16" fmla="*/ 145830 h 2486024"/>
              <a:gd name="connsiteX17" fmla="*/ 1252537 w 2505074"/>
              <a:gd name="connsiteY17" fmla="*/ 0 h 2486024"/>
              <a:gd name="connsiteX18" fmla="*/ 2505074 w 2505074"/>
              <a:gd name="connsiteY18" fmla="*/ 1243012 h 2486024"/>
              <a:gd name="connsiteX19" fmla="*/ 1252537 w 2505074"/>
              <a:gd name="connsiteY19" fmla="*/ 2486024 h 2486024"/>
              <a:gd name="connsiteX20" fmla="*/ 0 w 2505074"/>
              <a:gd name="connsiteY20" fmla="*/ 1243012 h 2486024"/>
              <a:gd name="connsiteX21" fmla="*/ 1252537 w 2505074"/>
              <a:gd name="connsiteY21" fmla="*/ 0 h 248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5074" h="2486024">
                <a:moveTo>
                  <a:pt x="967467" y="287336"/>
                </a:moveTo>
                <a:lnTo>
                  <a:pt x="1590674" y="287336"/>
                </a:lnTo>
                <a:lnTo>
                  <a:pt x="1590674" y="900223"/>
                </a:lnTo>
                <a:lnTo>
                  <a:pt x="2203561" y="900223"/>
                </a:lnTo>
                <a:lnTo>
                  <a:pt x="2203561" y="1523430"/>
                </a:lnTo>
                <a:lnTo>
                  <a:pt x="1590674" y="1523430"/>
                </a:lnTo>
                <a:lnTo>
                  <a:pt x="1590674" y="2136319"/>
                </a:lnTo>
                <a:lnTo>
                  <a:pt x="967467" y="2136319"/>
                </a:lnTo>
                <a:lnTo>
                  <a:pt x="967467" y="1523430"/>
                </a:lnTo>
                <a:lnTo>
                  <a:pt x="354578" y="1523430"/>
                </a:lnTo>
                <a:lnTo>
                  <a:pt x="354578" y="900223"/>
                </a:lnTo>
                <a:lnTo>
                  <a:pt x="967467" y="900223"/>
                </a:lnTo>
                <a:close/>
                <a:moveTo>
                  <a:pt x="1252537" y="145830"/>
                </a:moveTo>
                <a:cubicBezTo>
                  <a:pt x="641320" y="145830"/>
                  <a:pt x="145830" y="637055"/>
                  <a:pt x="145830" y="1243012"/>
                </a:cubicBezTo>
                <a:cubicBezTo>
                  <a:pt x="145830" y="1848969"/>
                  <a:pt x="641320" y="2340194"/>
                  <a:pt x="1252537" y="2340194"/>
                </a:cubicBezTo>
                <a:cubicBezTo>
                  <a:pt x="1863754" y="2340194"/>
                  <a:pt x="2359244" y="1848969"/>
                  <a:pt x="2359244" y="1243012"/>
                </a:cubicBezTo>
                <a:cubicBezTo>
                  <a:pt x="2359244" y="637055"/>
                  <a:pt x="1863754" y="145830"/>
                  <a:pt x="1252537" y="145830"/>
                </a:cubicBezTo>
                <a:close/>
                <a:moveTo>
                  <a:pt x="1252537" y="0"/>
                </a:moveTo>
                <a:cubicBezTo>
                  <a:pt x="1944294" y="0"/>
                  <a:pt x="2505074" y="556515"/>
                  <a:pt x="2505074" y="1243012"/>
                </a:cubicBezTo>
                <a:cubicBezTo>
                  <a:pt x="2505074" y="1929509"/>
                  <a:pt x="1944294" y="2486024"/>
                  <a:pt x="1252537" y="2486024"/>
                </a:cubicBezTo>
                <a:cubicBezTo>
                  <a:pt x="560780" y="2486024"/>
                  <a:pt x="0" y="1929509"/>
                  <a:pt x="0" y="1243012"/>
                </a:cubicBezTo>
                <a:cubicBezTo>
                  <a:pt x="0" y="556515"/>
                  <a:pt x="560780" y="0"/>
                  <a:pt x="1252537" y="0"/>
                </a:cubicBezTo>
                <a:close/>
              </a:path>
            </a:pathLst>
          </a:custGeom>
          <a:solidFill>
            <a:srgbClr val="FF0000">
              <a:alpha val="59000"/>
            </a:srgbClr>
          </a:solidFill>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2665529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blue and white background&#10;&#10;Description automatically generated">
            <a:extLst>
              <a:ext uri="{FF2B5EF4-FFF2-40B4-BE49-F238E27FC236}">
                <a16:creationId xmlns:a16="http://schemas.microsoft.com/office/drawing/2014/main" id="{C8EAA987-5F43-EC4C-0014-4C8D5374B1EB}"/>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1"/>
            <a:ext cx="12192000" cy="6860275"/>
          </a:xfrm>
          <a:prstGeom prst="rect">
            <a:avLst/>
          </a:prstGeom>
        </p:spPr>
      </p:pic>
      <p:sp>
        <p:nvSpPr>
          <p:cNvPr id="2" name="Title 1">
            <a:extLst>
              <a:ext uri="{FF2B5EF4-FFF2-40B4-BE49-F238E27FC236}">
                <a16:creationId xmlns:a16="http://schemas.microsoft.com/office/drawing/2014/main" id="{03E52928-72B1-77F3-77EB-0C8AEEFAF7CF}"/>
              </a:ext>
            </a:extLst>
          </p:cNvPr>
          <p:cNvSpPr>
            <a:spLocks noGrp="1"/>
          </p:cNvSpPr>
          <p:nvPr>
            <p:ph type="title"/>
          </p:nvPr>
        </p:nvSpPr>
        <p:spPr>
          <a:xfrm>
            <a:off x="838200" y="365126"/>
            <a:ext cx="10515600" cy="810532"/>
          </a:xfrm>
        </p:spPr>
        <p:txBody>
          <a:bodyPr/>
          <a:lstStyle/>
          <a:p>
            <a:pPr algn="ctr"/>
            <a:r>
              <a:rPr lang="en-US" b="1" dirty="0">
                <a:solidFill>
                  <a:srgbClr val="FF0000"/>
                </a:solidFill>
                <a:latin typeface="High Tower Text" panose="02040502050506030303" pitchFamily="18" charset="0"/>
              </a:rPr>
              <a:t>Hospital Data analysis KPI’s</a:t>
            </a:r>
          </a:p>
        </p:txBody>
      </p:sp>
      <p:graphicFrame>
        <p:nvGraphicFramePr>
          <p:cNvPr id="9" name="Rectangle 1">
            <a:extLst>
              <a:ext uri="{FF2B5EF4-FFF2-40B4-BE49-F238E27FC236}">
                <a16:creationId xmlns:a16="http://schemas.microsoft.com/office/drawing/2014/main" id="{5FA5E5F5-C455-274E-F410-87292F4AD7C9}"/>
              </a:ext>
            </a:extLst>
          </p:cNvPr>
          <p:cNvGraphicFramePr>
            <a:graphicFrameLocks noGrp="1"/>
          </p:cNvGraphicFramePr>
          <p:nvPr>
            <p:ph idx="1"/>
            <p:extLst>
              <p:ext uri="{D42A27DB-BD31-4B8C-83A1-F6EECF244321}">
                <p14:modId xmlns:p14="http://schemas.microsoft.com/office/powerpoint/2010/main" val="1848474603"/>
              </p:ext>
            </p:extLst>
          </p:nvPr>
        </p:nvGraphicFramePr>
        <p:xfrm>
          <a:off x="1847460" y="1558811"/>
          <a:ext cx="9766042" cy="5121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reeform: Shape 6">
            <a:extLst>
              <a:ext uri="{FF2B5EF4-FFF2-40B4-BE49-F238E27FC236}">
                <a16:creationId xmlns:a16="http://schemas.microsoft.com/office/drawing/2014/main" id="{3BD6BB9F-66B6-0E91-E465-F5742B3BBCC1}"/>
              </a:ext>
            </a:extLst>
          </p:cNvPr>
          <p:cNvSpPr>
            <a:spLocks noGrp="1" noRot="1" noMove="1" noResize="1" noEditPoints="1" noAdjustHandles="1" noChangeArrowheads="1" noChangeShapeType="1"/>
          </p:cNvSpPr>
          <p:nvPr/>
        </p:nvSpPr>
        <p:spPr>
          <a:xfrm>
            <a:off x="422988" y="345233"/>
            <a:ext cx="1895669" cy="1754155"/>
          </a:xfrm>
          <a:custGeom>
            <a:avLst/>
            <a:gdLst>
              <a:gd name="connsiteX0" fmla="*/ 967467 w 2505074"/>
              <a:gd name="connsiteY0" fmla="*/ 287336 h 2486024"/>
              <a:gd name="connsiteX1" fmla="*/ 1590674 w 2505074"/>
              <a:gd name="connsiteY1" fmla="*/ 287336 h 2486024"/>
              <a:gd name="connsiteX2" fmla="*/ 1590674 w 2505074"/>
              <a:gd name="connsiteY2" fmla="*/ 900223 h 2486024"/>
              <a:gd name="connsiteX3" fmla="*/ 2203561 w 2505074"/>
              <a:gd name="connsiteY3" fmla="*/ 900223 h 2486024"/>
              <a:gd name="connsiteX4" fmla="*/ 2203561 w 2505074"/>
              <a:gd name="connsiteY4" fmla="*/ 1523430 h 2486024"/>
              <a:gd name="connsiteX5" fmla="*/ 1590674 w 2505074"/>
              <a:gd name="connsiteY5" fmla="*/ 1523430 h 2486024"/>
              <a:gd name="connsiteX6" fmla="*/ 1590674 w 2505074"/>
              <a:gd name="connsiteY6" fmla="*/ 2136319 h 2486024"/>
              <a:gd name="connsiteX7" fmla="*/ 967467 w 2505074"/>
              <a:gd name="connsiteY7" fmla="*/ 2136319 h 2486024"/>
              <a:gd name="connsiteX8" fmla="*/ 967467 w 2505074"/>
              <a:gd name="connsiteY8" fmla="*/ 1523430 h 2486024"/>
              <a:gd name="connsiteX9" fmla="*/ 354578 w 2505074"/>
              <a:gd name="connsiteY9" fmla="*/ 1523430 h 2486024"/>
              <a:gd name="connsiteX10" fmla="*/ 354578 w 2505074"/>
              <a:gd name="connsiteY10" fmla="*/ 900223 h 2486024"/>
              <a:gd name="connsiteX11" fmla="*/ 967467 w 2505074"/>
              <a:gd name="connsiteY11" fmla="*/ 900223 h 2486024"/>
              <a:gd name="connsiteX12" fmla="*/ 1252537 w 2505074"/>
              <a:gd name="connsiteY12" fmla="*/ 145830 h 2486024"/>
              <a:gd name="connsiteX13" fmla="*/ 145830 w 2505074"/>
              <a:gd name="connsiteY13" fmla="*/ 1243012 h 2486024"/>
              <a:gd name="connsiteX14" fmla="*/ 1252537 w 2505074"/>
              <a:gd name="connsiteY14" fmla="*/ 2340194 h 2486024"/>
              <a:gd name="connsiteX15" fmla="*/ 2359244 w 2505074"/>
              <a:gd name="connsiteY15" fmla="*/ 1243012 h 2486024"/>
              <a:gd name="connsiteX16" fmla="*/ 1252537 w 2505074"/>
              <a:gd name="connsiteY16" fmla="*/ 145830 h 2486024"/>
              <a:gd name="connsiteX17" fmla="*/ 1252537 w 2505074"/>
              <a:gd name="connsiteY17" fmla="*/ 0 h 2486024"/>
              <a:gd name="connsiteX18" fmla="*/ 2505074 w 2505074"/>
              <a:gd name="connsiteY18" fmla="*/ 1243012 h 2486024"/>
              <a:gd name="connsiteX19" fmla="*/ 1252537 w 2505074"/>
              <a:gd name="connsiteY19" fmla="*/ 2486024 h 2486024"/>
              <a:gd name="connsiteX20" fmla="*/ 0 w 2505074"/>
              <a:gd name="connsiteY20" fmla="*/ 1243012 h 2486024"/>
              <a:gd name="connsiteX21" fmla="*/ 1252537 w 2505074"/>
              <a:gd name="connsiteY21" fmla="*/ 0 h 248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5074" h="2486024">
                <a:moveTo>
                  <a:pt x="967467" y="287336"/>
                </a:moveTo>
                <a:lnTo>
                  <a:pt x="1590674" y="287336"/>
                </a:lnTo>
                <a:lnTo>
                  <a:pt x="1590674" y="900223"/>
                </a:lnTo>
                <a:lnTo>
                  <a:pt x="2203561" y="900223"/>
                </a:lnTo>
                <a:lnTo>
                  <a:pt x="2203561" y="1523430"/>
                </a:lnTo>
                <a:lnTo>
                  <a:pt x="1590674" y="1523430"/>
                </a:lnTo>
                <a:lnTo>
                  <a:pt x="1590674" y="2136319"/>
                </a:lnTo>
                <a:lnTo>
                  <a:pt x="967467" y="2136319"/>
                </a:lnTo>
                <a:lnTo>
                  <a:pt x="967467" y="1523430"/>
                </a:lnTo>
                <a:lnTo>
                  <a:pt x="354578" y="1523430"/>
                </a:lnTo>
                <a:lnTo>
                  <a:pt x="354578" y="900223"/>
                </a:lnTo>
                <a:lnTo>
                  <a:pt x="967467" y="900223"/>
                </a:lnTo>
                <a:close/>
                <a:moveTo>
                  <a:pt x="1252537" y="145830"/>
                </a:moveTo>
                <a:cubicBezTo>
                  <a:pt x="641320" y="145830"/>
                  <a:pt x="145830" y="637055"/>
                  <a:pt x="145830" y="1243012"/>
                </a:cubicBezTo>
                <a:cubicBezTo>
                  <a:pt x="145830" y="1848969"/>
                  <a:pt x="641320" y="2340194"/>
                  <a:pt x="1252537" y="2340194"/>
                </a:cubicBezTo>
                <a:cubicBezTo>
                  <a:pt x="1863754" y="2340194"/>
                  <a:pt x="2359244" y="1848969"/>
                  <a:pt x="2359244" y="1243012"/>
                </a:cubicBezTo>
                <a:cubicBezTo>
                  <a:pt x="2359244" y="637055"/>
                  <a:pt x="1863754" y="145830"/>
                  <a:pt x="1252537" y="145830"/>
                </a:cubicBezTo>
                <a:close/>
                <a:moveTo>
                  <a:pt x="1252537" y="0"/>
                </a:moveTo>
                <a:cubicBezTo>
                  <a:pt x="1944294" y="0"/>
                  <a:pt x="2505074" y="556515"/>
                  <a:pt x="2505074" y="1243012"/>
                </a:cubicBezTo>
                <a:cubicBezTo>
                  <a:pt x="2505074" y="1929509"/>
                  <a:pt x="1944294" y="2486024"/>
                  <a:pt x="1252537" y="2486024"/>
                </a:cubicBezTo>
                <a:cubicBezTo>
                  <a:pt x="560780" y="2486024"/>
                  <a:pt x="0" y="1929509"/>
                  <a:pt x="0" y="1243012"/>
                </a:cubicBezTo>
                <a:cubicBezTo>
                  <a:pt x="0" y="556515"/>
                  <a:pt x="560780" y="0"/>
                  <a:pt x="1252537" y="0"/>
                </a:cubicBezTo>
                <a:close/>
              </a:path>
            </a:pathLst>
          </a:custGeom>
          <a:solidFill>
            <a:srgbClr val="FF0000">
              <a:alpha val="59000"/>
            </a:srgbClr>
          </a:solidFill>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021184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blue and white background&#10;&#10;Description automatically generated">
            <a:extLst>
              <a:ext uri="{FF2B5EF4-FFF2-40B4-BE49-F238E27FC236}">
                <a16:creationId xmlns:a16="http://schemas.microsoft.com/office/drawing/2014/main" id="{90286787-7604-2A34-E6C2-095FA212854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 y="0"/>
            <a:ext cx="12187957" cy="6858000"/>
          </a:xfrm>
          <a:prstGeom prst="rect">
            <a:avLst/>
          </a:prstGeom>
        </p:spPr>
      </p:pic>
      <p:sp>
        <p:nvSpPr>
          <p:cNvPr id="2" name="Title 1">
            <a:extLst>
              <a:ext uri="{FF2B5EF4-FFF2-40B4-BE49-F238E27FC236}">
                <a16:creationId xmlns:a16="http://schemas.microsoft.com/office/drawing/2014/main" id="{09E67AC9-A4A8-C0C3-6CE3-C6A6D0F4BE27}"/>
              </a:ext>
            </a:extLst>
          </p:cNvPr>
          <p:cNvSpPr>
            <a:spLocks noGrp="1"/>
          </p:cNvSpPr>
          <p:nvPr>
            <p:ph type="title"/>
          </p:nvPr>
        </p:nvSpPr>
        <p:spPr/>
        <p:txBody>
          <a:bodyPr/>
          <a:lstStyle/>
          <a:p>
            <a:pPr algn="ctr"/>
            <a:r>
              <a:rPr lang="en-US" b="1" dirty="0">
                <a:solidFill>
                  <a:srgbClr val="FF0000"/>
                </a:solidFill>
                <a:latin typeface="High Tower Text" panose="02040502050506030303" pitchFamily="18" charset="0"/>
              </a:rPr>
              <a:t>Problem Statement</a:t>
            </a:r>
          </a:p>
        </p:txBody>
      </p:sp>
      <p:graphicFrame>
        <p:nvGraphicFramePr>
          <p:cNvPr id="8" name="Content Placeholder 2">
            <a:extLst>
              <a:ext uri="{FF2B5EF4-FFF2-40B4-BE49-F238E27FC236}">
                <a16:creationId xmlns:a16="http://schemas.microsoft.com/office/drawing/2014/main" id="{A37B8172-53DB-2763-3AAE-501F8DF446E1}"/>
              </a:ext>
            </a:extLst>
          </p:cNvPr>
          <p:cNvGraphicFramePr>
            <a:graphicFrameLocks noGrp="1"/>
          </p:cNvGraphicFramePr>
          <p:nvPr>
            <p:ph idx="1"/>
            <p:extLst>
              <p:ext uri="{D42A27DB-BD31-4B8C-83A1-F6EECF244321}">
                <p14:modId xmlns:p14="http://schemas.microsoft.com/office/powerpoint/2010/main" val="1847740167"/>
              </p:ext>
            </p:extLst>
          </p:nvPr>
        </p:nvGraphicFramePr>
        <p:xfrm>
          <a:off x="1295400" y="2119280"/>
          <a:ext cx="10227906" cy="409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reeform: Shape 5">
            <a:extLst>
              <a:ext uri="{FF2B5EF4-FFF2-40B4-BE49-F238E27FC236}">
                <a16:creationId xmlns:a16="http://schemas.microsoft.com/office/drawing/2014/main" id="{C31ED936-F698-370F-F55E-8617AC83B224}"/>
              </a:ext>
            </a:extLst>
          </p:cNvPr>
          <p:cNvSpPr>
            <a:spLocks noGrp="1" noRot="1" noMove="1" noResize="1" noEditPoints="1" noAdjustHandles="1" noChangeArrowheads="1" noChangeShapeType="1"/>
          </p:cNvSpPr>
          <p:nvPr/>
        </p:nvSpPr>
        <p:spPr>
          <a:xfrm>
            <a:off x="422988" y="345233"/>
            <a:ext cx="1895669" cy="1754155"/>
          </a:xfrm>
          <a:custGeom>
            <a:avLst/>
            <a:gdLst>
              <a:gd name="connsiteX0" fmla="*/ 967467 w 2505074"/>
              <a:gd name="connsiteY0" fmla="*/ 287336 h 2486024"/>
              <a:gd name="connsiteX1" fmla="*/ 1590674 w 2505074"/>
              <a:gd name="connsiteY1" fmla="*/ 287336 h 2486024"/>
              <a:gd name="connsiteX2" fmla="*/ 1590674 w 2505074"/>
              <a:gd name="connsiteY2" fmla="*/ 900223 h 2486024"/>
              <a:gd name="connsiteX3" fmla="*/ 2203561 w 2505074"/>
              <a:gd name="connsiteY3" fmla="*/ 900223 h 2486024"/>
              <a:gd name="connsiteX4" fmla="*/ 2203561 w 2505074"/>
              <a:gd name="connsiteY4" fmla="*/ 1523430 h 2486024"/>
              <a:gd name="connsiteX5" fmla="*/ 1590674 w 2505074"/>
              <a:gd name="connsiteY5" fmla="*/ 1523430 h 2486024"/>
              <a:gd name="connsiteX6" fmla="*/ 1590674 w 2505074"/>
              <a:gd name="connsiteY6" fmla="*/ 2136319 h 2486024"/>
              <a:gd name="connsiteX7" fmla="*/ 967467 w 2505074"/>
              <a:gd name="connsiteY7" fmla="*/ 2136319 h 2486024"/>
              <a:gd name="connsiteX8" fmla="*/ 967467 w 2505074"/>
              <a:gd name="connsiteY8" fmla="*/ 1523430 h 2486024"/>
              <a:gd name="connsiteX9" fmla="*/ 354578 w 2505074"/>
              <a:gd name="connsiteY9" fmla="*/ 1523430 h 2486024"/>
              <a:gd name="connsiteX10" fmla="*/ 354578 w 2505074"/>
              <a:gd name="connsiteY10" fmla="*/ 900223 h 2486024"/>
              <a:gd name="connsiteX11" fmla="*/ 967467 w 2505074"/>
              <a:gd name="connsiteY11" fmla="*/ 900223 h 2486024"/>
              <a:gd name="connsiteX12" fmla="*/ 1252537 w 2505074"/>
              <a:gd name="connsiteY12" fmla="*/ 145830 h 2486024"/>
              <a:gd name="connsiteX13" fmla="*/ 145830 w 2505074"/>
              <a:gd name="connsiteY13" fmla="*/ 1243012 h 2486024"/>
              <a:gd name="connsiteX14" fmla="*/ 1252537 w 2505074"/>
              <a:gd name="connsiteY14" fmla="*/ 2340194 h 2486024"/>
              <a:gd name="connsiteX15" fmla="*/ 2359244 w 2505074"/>
              <a:gd name="connsiteY15" fmla="*/ 1243012 h 2486024"/>
              <a:gd name="connsiteX16" fmla="*/ 1252537 w 2505074"/>
              <a:gd name="connsiteY16" fmla="*/ 145830 h 2486024"/>
              <a:gd name="connsiteX17" fmla="*/ 1252537 w 2505074"/>
              <a:gd name="connsiteY17" fmla="*/ 0 h 2486024"/>
              <a:gd name="connsiteX18" fmla="*/ 2505074 w 2505074"/>
              <a:gd name="connsiteY18" fmla="*/ 1243012 h 2486024"/>
              <a:gd name="connsiteX19" fmla="*/ 1252537 w 2505074"/>
              <a:gd name="connsiteY19" fmla="*/ 2486024 h 2486024"/>
              <a:gd name="connsiteX20" fmla="*/ 0 w 2505074"/>
              <a:gd name="connsiteY20" fmla="*/ 1243012 h 2486024"/>
              <a:gd name="connsiteX21" fmla="*/ 1252537 w 2505074"/>
              <a:gd name="connsiteY21" fmla="*/ 0 h 248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5074" h="2486024">
                <a:moveTo>
                  <a:pt x="967467" y="287336"/>
                </a:moveTo>
                <a:lnTo>
                  <a:pt x="1590674" y="287336"/>
                </a:lnTo>
                <a:lnTo>
                  <a:pt x="1590674" y="900223"/>
                </a:lnTo>
                <a:lnTo>
                  <a:pt x="2203561" y="900223"/>
                </a:lnTo>
                <a:lnTo>
                  <a:pt x="2203561" y="1523430"/>
                </a:lnTo>
                <a:lnTo>
                  <a:pt x="1590674" y="1523430"/>
                </a:lnTo>
                <a:lnTo>
                  <a:pt x="1590674" y="2136319"/>
                </a:lnTo>
                <a:lnTo>
                  <a:pt x="967467" y="2136319"/>
                </a:lnTo>
                <a:lnTo>
                  <a:pt x="967467" y="1523430"/>
                </a:lnTo>
                <a:lnTo>
                  <a:pt x="354578" y="1523430"/>
                </a:lnTo>
                <a:lnTo>
                  <a:pt x="354578" y="900223"/>
                </a:lnTo>
                <a:lnTo>
                  <a:pt x="967467" y="900223"/>
                </a:lnTo>
                <a:close/>
                <a:moveTo>
                  <a:pt x="1252537" y="145830"/>
                </a:moveTo>
                <a:cubicBezTo>
                  <a:pt x="641320" y="145830"/>
                  <a:pt x="145830" y="637055"/>
                  <a:pt x="145830" y="1243012"/>
                </a:cubicBezTo>
                <a:cubicBezTo>
                  <a:pt x="145830" y="1848969"/>
                  <a:pt x="641320" y="2340194"/>
                  <a:pt x="1252537" y="2340194"/>
                </a:cubicBezTo>
                <a:cubicBezTo>
                  <a:pt x="1863754" y="2340194"/>
                  <a:pt x="2359244" y="1848969"/>
                  <a:pt x="2359244" y="1243012"/>
                </a:cubicBezTo>
                <a:cubicBezTo>
                  <a:pt x="2359244" y="637055"/>
                  <a:pt x="1863754" y="145830"/>
                  <a:pt x="1252537" y="145830"/>
                </a:cubicBezTo>
                <a:close/>
                <a:moveTo>
                  <a:pt x="1252537" y="0"/>
                </a:moveTo>
                <a:cubicBezTo>
                  <a:pt x="1944294" y="0"/>
                  <a:pt x="2505074" y="556515"/>
                  <a:pt x="2505074" y="1243012"/>
                </a:cubicBezTo>
                <a:cubicBezTo>
                  <a:pt x="2505074" y="1929509"/>
                  <a:pt x="1944294" y="2486024"/>
                  <a:pt x="1252537" y="2486024"/>
                </a:cubicBezTo>
                <a:cubicBezTo>
                  <a:pt x="560780" y="2486024"/>
                  <a:pt x="0" y="1929509"/>
                  <a:pt x="0" y="1243012"/>
                </a:cubicBezTo>
                <a:cubicBezTo>
                  <a:pt x="0" y="556515"/>
                  <a:pt x="560780" y="0"/>
                  <a:pt x="1252537" y="0"/>
                </a:cubicBezTo>
                <a:close/>
              </a:path>
            </a:pathLst>
          </a:custGeom>
          <a:solidFill>
            <a:srgbClr val="FF0000">
              <a:alpha val="59000"/>
            </a:srgbClr>
          </a:solidFill>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679999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blue and white background&#10;&#10;Description automatically generated">
            <a:extLst>
              <a:ext uri="{FF2B5EF4-FFF2-40B4-BE49-F238E27FC236}">
                <a16:creationId xmlns:a16="http://schemas.microsoft.com/office/drawing/2014/main" id="{631C5057-8F6E-1951-F1B5-D02F12991094}"/>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1"/>
            <a:ext cx="12192000" cy="6860275"/>
          </a:xfrm>
          <a:prstGeom prst="rect">
            <a:avLst/>
          </a:prstGeom>
        </p:spPr>
      </p:pic>
      <p:sp>
        <p:nvSpPr>
          <p:cNvPr id="2" name="Title 1">
            <a:extLst>
              <a:ext uri="{FF2B5EF4-FFF2-40B4-BE49-F238E27FC236}">
                <a16:creationId xmlns:a16="http://schemas.microsoft.com/office/drawing/2014/main" id="{DAB47BA8-DC4E-0862-0114-9F467BC76A34}"/>
              </a:ext>
            </a:extLst>
          </p:cNvPr>
          <p:cNvSpPr>
            <a:spLocks noGrp="1" noRot="1" noMove="1" noResize="1" noEditPoints="1" noAdjustHandles="1" noChangeArrowheads="1" noChangeShapeType="1"/>
          </p:cNvSpPr>
          <p:nvPr>
            <p:ph type="title"/>
          </p:nvPr>
        </p:nvSpPr>
        <p:spPr>
          <a:xfrm>
            <a:off x="1995196" y="255984"/>
            <a:ext cx="9655629" cy="1325563"/>
          </a:xfrm>
        </p:spPr>
        <p:txBody>
          <a:bodyPr/>
          <a:lstStyle/>
          <a:p>
            <a:pPr algn="ctr"/>
            <a:r>
              <a:rPr lang="en-US" b="1" dirty="0">
                <a:solidFill>
                  <a:srgbClr val="FF0000"/>
                </a:solidFill>
                <a:latin typeface="High Tower Text" panose="02040502050506030303" pitchFamily="18" charset="0"/>
              </a:rPr>
              <a:t>Data Challenges / Transformation</a:t>
            </a:r>
          </a:p>
        </p:txBody>
      </p:sp>
      <p:grpSp>
        <p:nvGrpSpPr>
          <p:cNvPr id="3" name="Group 2">
            <a:extLst>
              <a:ext uri="{FF2B5EF4-FFF2-40B4-BE49-F238E27FC236}">
                <a16:creationId xmlns:a16="http://schemas.microsoft.com/office/drawing/2014/main" id="{3A99FBE4-CB6C-597C-5676-DE94B78C04C7}"/>
              </a:ext>
            </a:extLst>
          </p:cNvPr>
          <p:cNvGrpSpPr/>
          <p:nvPr/>
        </p:nvGrpSpPr>
        <p:grpSpPr>
          <a:xfrm>
            <a:off x="967275" y="1676939"/>
            <a:ext cx="10683550" cy="4829684"/>
            <a:chOff x="967275" y="1676939"/>
            <a:chExt cx="10683550" cy="4829684"/>
          </a:xfrm>
        </p:grpSpPr>
        <p:sp>
          <p:nvSpPr>
            <p:cNvPr id="4" name="Rectangle: Rounded Corners 3">
              <a:extLst>
                <a:ext uri="{FF2B5EF4-FFF2-40B4-BE49-F238E27FC236}">
                  <a16:creationId xmlns:a16="http://schemas.microsoft.com/office/drawing/2014/main" id="{9F872279-604E-E476-EE67-4B7746772302}"/>
                </a:ext>
              </a:extLst>
            </p:cNvPr>
            <p:cNvSpPr/>
            <p:nvPr/>
          </p:nvSpPr>
          <p:spPr>
            <a:xfrm>
              <a:off x="967275" y="1676939"/>
              <a:ext cx="10683550" cy="804947"/>
            </a:xfrm>
            <a:prstGeom prst="roundRect">
              <a:avLst>
                <a:gd name="adj" fmla="val 10000"/>
              </a:avLst>
            </a:prstGeom>
            <a:solidFill>
              <a:srgbClr val="59AF94"/>
            </a:solidFill>
            <a:effectLst>
              <a:softEdge rad="0"/>
            </a:effectLst>
          </p:spPr>
          <p:style>
            <a:lnRef idx="0">
              <a:schemeClr val="accent1">
                <a:hueOff val="0"/>
                <a:satOff val="0"/>
                <a:lumOff val="0"/>
                <a:alphaOff val="0"/>
              </a:schemeClr>
            </a:lnRef>
            <a:fillRef idx="1">
              <a:scrgbClr r="0" g="0" b="0"/>
            </a:fillRef>
            <a:effectRef idx="0">
              <a:scrgbClr r="0" g="0" b="0"/>
            </a:effectRef>
            <a:fontRef idx="minor">
              <a:schemeClr val="dk1">
                <a:hueOff val="0"/>
                <a:satOff val="0"/>
                <a:lumOff val="0"/>
                <a:alphaOff val="0"/>
              </a:schemeClr>
            </a:fontRef>
          </p:style>
          <p:txBody>
            <a:bodyPr/>
            <a:lstStyle/>
            <a:p>
              <a:endParaRPr lang="en-US"/>
            </a:p>
          </p:txBody>
        </p:sp>
        <p:sp>
          <p:nvSpPr>
            <p:cNvPr id="5" name="Rectangle 4" descr="Filter">
              <a:extLst>
                <a:ext uri="{FF2B5EF4-FFF2-40B4-BE49-F238E27FC236}">
                  <a16:creationId xmlns:a16="http://schemas.microsoft.com/office/drawing/2014/main" id="{014433C9-6118-CCC6-D4EE-1C5E54081391}"/>
                </a:ext>
              </a:extLst>
            </p:cNvPr>
            <p:cNvSpPr/>
            <p:nvPr/>
          </p:nvSpPr>
          <p:spPr>
            <a:xfrm>
              <a:off x="1210771" y="1858052"/>
              <a:ext cx="442721" cy="44272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8" name="Freeform: Shape 7">
              <a:extLst>
                <a:ext uri="{FF2B5EF4-FFF2-40B4-BE49-F238E27FC236}">
                  <a16:creationId xmlns:a16="http://schemas.microsoft.com/office/drawing/2014/main" id="{F9D55F01-1CAC-856A-D1F6-7BC750D41000}"/>
                </a:ext>
              </a:extLst>
            </p:cNvPr>
            <p:cNvSpPr/>
            <p:nvPr/>
          </p:nvSpPr>
          <p:spPr>
            <a:xfrm>
              <a:off x="1896989" y="1676939"/>
              <a:ext cx="4807597" cy="804947"/>
            </a:xfrm>
            <a:custGeom>
              <a:avLst/>
              <a:gdLst>
                <a:gd name="connsiteX0" fmla="*/ 0 w 4807597"/>
                <a:gd name="connsiteY0" fmla="*/ 0 h 804947"/>
                <a:gd name="connsiteX1" fmla="*/ 4807597 w 4807597"/>
                <a:gd name="connsiteY1" fmla="*/ 0 h 804947"/>
                <a:gd name="connsiteX2" fmla="*/ 4807597 w 4807597"/>
                <a:gd name="connsiteY2" fmla="*/ 804947 h 804947"/>
                <a:gd name="connsiteX3" fmla="*/ 0 w 4807597"/>
                <a:gd name="connsiteY3" fmla="*/ 804947 h 804947"/>
                <a:gd name="connsiteX4" fmla="*/ 0 w 4807597"/>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7597" h="804947">
                  <a:moveTo>
                    <a:pt x="0" y="0"/>
                  </a:moveTo>
                  <a:lnTo>
                    <a:pt x="4807597" y="0"/>
                  </a:lnTo>
                  <a:lnTo>
                    <a:pt x="4807597" y="804947"/>
                  </a:lnTo>
                  <a:lnTo>
                    <a:pt x="0" y="8049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srgbClr val="002060"/>
                  </a:solidFill>
                  <a:latin typeface="High Tower Text" panose="02040502050506030303" pitchFamily="18" charset="0"/>
                </a:rPr>
                <a:t>Converting</a:t>
              </a:r>
              <a:endParaRPr lang="en-US" sz="1900" b="1" kern="1200" dirty="0">
                <a:solidFill>
                  <a:srgbClr val="002060"/>
                </a:solidFill>
                <a:latin typeface="High Tower Text" panose="02040502050506030303" pitchFamily="18" charset="0"/>
              </a:endParaRPr>
            </a:p>
          </p:txBody>
        </p:sp>
        <p:sp>
          <p:nvSpPr>
            <p:cNvPr id="10" name="Freeform: Shape 9">
              <a:extLst>
                <a:ext uri="{FF2B5EF4-FFF2-40B4-BE49-F238E27FC236}">
                  <a16:creationId xmlns:a16="http://schemas.microsoft.com/office/drawing/2014/main" id="{D9B9C0DD-D55A-06E5-94FE-F21D0A483EF8}"/>
                </a:ext>
              </a:extLst>
            </p:cNvPr>
            <p:cNvSpPr/>
            <p:nvPr/>
          </p:nvSpPr>
          <p:spPr>
            <a:xfrm>
              <a:off x="5181600" y="1676939"/>
              <a:ext cx="6468315" cy="804947"/>
            </a:xfrm>
            <a:custGeom>
              <a:avLst/>
              <a:gdLst>
                <a:gd name="connsiteX0" fmla="*/ 0 w 4945329"/>
                <a:gd name="connsiteY0" fmla="*/ 0 h 804947"/>
                <a:gd name="connsiteX1" fmla="*/ 4945329 w 4945329"/>
                <a:gd name="connsiteY1" fmla="*/ 0 h 804947"/>
                <a:gd name="connsiteX2" fmla="*/ 4945329 w 4945329"/>
                <a:gd name="connsiteY2" fmla="*/ 804947 h 804947"/>
                <a:gd name="connsiteX3" fmla="*/ 0 w 4945329"/>
                <a:gd name="connsiteY3" fmla="*/ 804947 h 804947"/>
                <a:gd name="connsiteX4" fmla="*/ 0 w 4945329"/>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5329" h="804947">
                  <a:moveTo>
                    <a:pt x="0" y="0"/>
                  </a:moveTo>
                  <a:lnTo>
                    <a:pt x="4945329" y="0"/>
                  </a:lnTo>
                  <a:lnTo>
                    <a:pt x="4945329" y="804947"/>
                  </a:lnTo>
                  <a:lnTo>
                    <a:pt x="0" y="804947"/>
                  </a:lnTo>
                  <a:lnTo>
                    <a:pt x="0" y="0"/>
                  </a:lnTo>
                  <a:close/>
                </a:path>
              </a:pathLst>
            </a:custGeom>
            <a:solidFill>
              <a:schemeClr val="bg2">
                <a:lumMod val="75000"/>
              </a:schemeClr>
            </a:solidFill>
            <a:effectLst>
              <a:softEdge rad="0"/>
            </a:effectLst>
          </p:spPr>
          <p:style>
            <a:lnRef idx="0">
              <a:schemeClr val="dk1">
                <a:alpha val="0"/>
                <a:hueOff val="0"/>
                <a:satOff val="0"/>
                <a:lumOff val="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rgbClr val="002060"/>
                  </a:solidFill>
                  <a:latin typeface="High Tower Text" panose="02040502050506030303" pitchFamily="18" charset="0"/>
                </a:rPr>
                <a:t>Converting raw data into interactive dashboards by gaining useful insights about , Country, State, City, etc. </a:t>
              </a:r>
            </a:p>
          </p:txBody>
        </p:sp>
        <p:sp>
          <p:nvSpPr>
            <p:cNvPr id="11" name="Rectangle: Rounded Corners 10">
              <a:extLst>
                <a:ext uri="{FF2B5EF4-FFF2-40B4-BE49-F238E27FC236}">
                  <a16:creationId xmlns:a16="http://schemas.microsoft.com/office/drawing/2014/main" id="{0B421713-7774-4E23-B300-64D338965E2A}"/>
                </a:ext>
              </a:extLst>
            </p:cNvPr>
            <p:cNvSpPr/>
            <p:nvPr/>
          </p:nvSpPr>
          <p:spPr>
            <a:xfrm>
              <a:off x="967275" y="2683123"/>
              <a:ext cx="10683550" cy="804947"/>
            </a:xfrm>
            <a:prstGeom prst="roundRect">
              <a:avLst>
                <a:gd name="adj" fmla="val 10000"/>
              </a:avLst>
            </a:prstGeom>
            <a:solidFill>
              <a:srgbClr val="59AF94"/>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Rectangle 11" descr="Database">
              <a:extLst>
                <a:ext uri="{FF2B5EF4-FFF2-40B4-BE49-F238E27FC236}">
                  <a16:creationId xmlns:a16="http://schemas.microsoft.com/office/drawing/2014/main" id="{E43E3B0B-3893-DBA9-EE54-10B0C6E3058C}"/>
                </a:ext>
              </a:extLst>
            </p:cNvPr>
            <p:cNvSpPr/>
            <p:nvPr/>
          </p:nvSpPr>
          <p:spPr>
            <a:xfrm>
              <a:off x="1210771" y="2864236"/>
              <a:ext cx="442721" cy="44272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3" name="Freeform: Shape 12">
              <a:extLst>
                <a:ext uri="{FF2B5EF4-FFF2-40B4-BE49-F238E27FC236}">
                  <a16:creationId xmlns:a16="http://schemas.microsoft.com/office/drawing/2014/main" id="{7E9FA51E-C72D-246C-B528-9EB0EBFD1148}"/>
                </a:ext>
              </a:extLst>
            </p:cNvPr>
            <p:cNvSpPr/>
            <p:nvPr/>
          </p:nvSpPr>
          <p:spPr>
            <a:xfrm>
              <a:off x="1896989" y="2683123"/>
              <a:ext cx="4807597" cy="804947"/>
            </a:xfrm>
            <a:custGeom>
              <a:avLst/>
              <a:gdLst>
                <a:gd name="connsiteX0" fmla="*/ 0 w 4807597"/>
                <a:gd name="connsiteY0" fmla="*/ 0 h 804947"/>
                <a:gd name="connsiteX1" fmla="*/ 4807597 w 4807597"/>
                <a:gd name="connsiteY1" fmla="*/ 0 h 804947"/>
                <a:gd name="connsiteX2" fmla="*/ 4807597 w 4807597"/>
                <a:gd name="connsiteY2" fmla="*/ 804947 h 804947"/>
                <a:gd name="connsiteX3" fmla="*/ 0 w 4807597"/>
                <a:gd name="connsiteY3" fmla="*/ 804947 h 804947"/>
                <a:gd name="connsiteX4" fmla="*/ 0 w 4807597"/>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7597" h="804947">
                  <a:moveTo>
                    <a:pt x="0" y="0"/>
                  </a:moveTo>
                  <a:lnTo>
                    <a:pt x="4807597" y="0"/>
                  </a:lnTo>
                  <a:lnTo>
                    <a:pt x="4807597" y="804947"/>
                  </a:lnTo>
                  <a:lnTo>
                    <a:pt x="0" y="8049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srgbClr val="002060"/>
                  </a:solidFill>
                  <a:latin typeface="High Tower Text" panose="02040502050506030303" pitchFamily="18" charset="0"/>
                </a:rPr>
                <a:t>Observing</a:t>
              </a:r>
              <a:endParaRPr lang="en-US" sz="1900" b="1" kern="1200" dirty="0">
                <a:solidFill>
                  <a:srgbClr val="002060"/>
                </a:solidFill>
                <a:latin typeface="High Tower Text" panose="02040502050506030303" pitchFamily="18" charset="0"/>
              </a:endParaRPr>
            </a:p>
          </p:txBody>
        </p:sp>
        <p:sp>
          <p:nvSpPr>
            <p:cNvPr id="14" name="Freeform: Shape 13">
              <a:extLst>
                <a:ext uri="{FF2B5EF4-FFF2-40B4-BE49-F238E27FC236}">
                  <a16:creationId xmlns:a16="http://schemas.microsoft.com/office/drawing/2014/main" id="{217E88F9-DEF2-842D-86E3-05493A2FDB98}"/>
                </a:ext>
              </a:extLst>
            </p:cNvPr>
            <p:cNvSpPr/>
            <p:nvPr/>
          </p:nvSpPr>
          <p:spPr>
            <a:xfrm>
              <a:off x="5181600" y="2683123"/>
              <a:ext cx="6468315" cy="804947"/>
            </a:xfrm>
            <a:custGeom>
              <a:avLst/>
              <a:gdLst>
                <a:gd name="connsiteX0" fmla="*/ 0 w 4945329"/>
                <a:gd name="connsiteY0" fmla="*/ 0 h 804947"/>
                <a:gd name="connsiteX1" fmla="*/ 4945329 w 4945329"/>
                <a:gd name="connsiteY1" fmla="*/ 0 h 804947"/>
                <a:gd name="connsiteX2" fmla="*/ 4945329 w 4945329"/>
                <a:gd name="connsiteY2" fmla="*/ 804947 h 804947"/>
                <a:gd name="connsiteX3" fmla="*/ 0 w 4945329"/>
                <a:gd name="connsiteY3" fmla="*/ 804947 h 804947"/>
                <a:gd name="connsiteX4" fmla="*/ 0 w 4945329"/>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5329" h="804947">
                  <a:moveTo>
                    <a:pt x="0" y="0"/>
                  </a:moveTo>
                  <a:lnTo>
                    <a:pt x="4945329" y="0"/>
                  </a:lnTo>
                  <a:lnTo>
                    <a:pt x="4945329" y="804947"/>
                  </a:lnTo>
                  <a:lnTo>
                    <a:pt x="0" y="804947"/>
                  </a:lnTo>
                  <a:lnTo>
                    <a:pt x="0" y="0"/>
                  </a:lnTo>
                  <a:close/>
                </a:path>
              </a:pathLst>
            </a:custGeom>
            <a:solidFill>
              <a:schemeClr val="bg2">
                <a:lumMod val="75000"/>
              </a:schemeClr>
            </a:soli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rgbClr val="002060"/>
                  </a:solidFill>
                  <a:latin typeface="High Tower Text" panose="02040502050506030303" pitchFamily="18" charset="0"/>
                </a:rPr>
                <a:t>Observing the data, cleaning the data into power query for excel and Power BI, creating single relationships workbooks and if needed creating additional columns. </a:t>
              </a:r>
            </a:p>
          </p:txBody>
        </p:sp>
        <p:sp>
          <p:nvSpPr>
            <p:cNvPr id="15" name="Rectangle: Rounded Corners 14">
              <a:extLst>
                <a:ext uri="{FF2B5EF4-FFF2-40B4-BE49-F238E27FC236}">
                  <a16:creationId xmlns:a16="http://schemas.microsoft.com/office/drawing/2014/main" id="{02109CFA-78F8-9CB3-4842-4F80BA059D95}"/>
                </a:ext>
              </a:extLst>
            </p:cNvPr>
            <p:cNvSpPr/>
            <p:nvPr/>
          </p:nvSpPr>
          <p:spPr>
            <a:xfrm>
              <a:off x="967275" y="3689307"/>
              <a:ext cx="10683550" cy="804947"/>
            </a:xfrm>
            <a:prstGeom prst="roundRect">
              <a:avLst>
                <a:gd name="adj" fmla="val 10000"/>
              </a:avLst>
            </a:prstGeom>
            <a:solidFill>
              <a:srgbClr val="59AF94"/>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6" name="Rectangle 15" descr="Statistics">
              <a:extLst>
                <a:ext uri="{FF2B5EF4-FFF2-40B4-BE49-F238E27FC236}">
                  <a16:creationId xmlns:a16="http://schemas.microsoft.com/office/drawing/2014/main" id="{685723BB-987F-D37B-91FF-66B21A56EC4F}"/>
                </a:ext>
              </a:extLst>
            </p:cNvPr>
            <p:cNvSpPr/>
            <p:nvPr/>
          </p:nvSpPr>
          <p:spPr>
            <a:xfrm>
              <a:off x="1210771" y="3870420"/>
              <a:ext cx="442721" cy="44272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7" name="Freeform: Shape 16">
              <a:extLst>
                <a:ext uri="{FF2B5EF4-FFF2-40B4-BE49-F238E27FC236}">
                  <a16:creationId xmlns:a16="http://schemas.microsoft.com/office/drawing/2014/main" id="{16DB1B30-D1F7-1BFD-9FF3-5FC330974A6F}"/>
                </a:ext>
              </a:extLst>
            </p:cNvPr>
            <p:cNvSpPr/>
            <p:nvPr/>
          </p:nvSpPr>
          <p:spPr>
            <a:xfrm>
              <a:off x="1896989" y="3689307"/>
              <a:ext cx="4807597" cy="804947"/>
            </a:xfrm>
            <a:custGeom>
              <a:avLst/>
              <a:gdLst>
                <a:gd name="connsiteX0" fmla="*/ 0 w 4807597"/>
                <a:gd name="connsiteY0" fmla="*/ 0 h 804947"/>
                <a:gd name="connsiteX1" fmla="*/ 4807597 w 4807597"/>
                <a:gd name="connsiteY1" fmla="*/ 0 h 804947"/>
                <a:gd name="connsiteX2" fmla="*/ 4807597 w 4807597"/>
                <a:gd name="connsiteY2" fmla="*/ 804947 h 804947"/>
                <a:gd name="connsiteX3" fmla="*/ 0 w 4807597"/>
                <a:gd name="connsiteY3" fmla="*/ 804947 h 804947"/>
                <a:gd name="connsiteX4" fmla="*/ 0 w 4807597"/>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7597" h="804947">
                  <a:moveTo>
                    <a:pt x="0" y="0"/>
                  </a:moveTo>
                  <a:lnTo>
                    <a:pt x="4807597" y="0"/>
                  </a:lnTo>
                  <a:lnTo>
                    <a:pt x="4807597" y="804947"/>
                  </a:lnTo>
                  <a:lnTo>
                    <a:pt x="0" y="8049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srgbClr val="002060"/>
                  </a:solidFill>
                  <a:latin typeface="High Tower Text" panose="02040502050506030303" pitchFamily="18" charset="0"/>
                </a:rPr>
                <a:t>Applying</a:t>
              </a:r>
              <a:endParaRPr lang="en-US" sz="1900" b="1" kern="1200" dirty="0">
                <a:solidFill>
                  <a:srgbClr val="002060"/>
                </a:solidFill>
                <a:latin typeface="High Tower Text" panose="02040502050506030303" pitchFamily="18" charset="0"/>
              </a:endParaRPr>
            </a:p>
          </p:txBody>
        </p:sp>
        <p:sp>
          <p:nvSpPr>
            <p:cNvPr id="18" name="Freeform: Shape 17">
              <a:extLst>
                <a:ext uri="{FF2B5EF4-FFF2-40B4-BE49-F238E27FC236}">
                  <a16:creationId xmlns:a16="http://schemas.microsoft.com/office/drawing/2014/main" id="{DBB46602-4B6A-3F60-9EB5-6EC025510571}"/>
                </a:ext>
              </a:extLst>
            </p:cNvPr>
            <p:cNvSpPr/>
            <p:nvPr/>
          </p:nvSpPr>
          <p:spPr>
            <a:xfrm>
              <a:off x="5181600" y="3689307"/>
              <a:ext cx="6468315" cy="804947"/>
            </a:xfrm>
            <a:custGeom>
              <a:avLst/>
              <a:gdLst>
                <a:gd name="connsiteX0" fmla="*/ 0 w 4945329"/>
                <a:gd name="connsiteY0" fmla="*/ 0 h 804947"/>
                <a:gd name="connsiteX1" fmla="*/ 4945329 w 4945329"/>
                <a:gd name="connsiteY1" fmla="*/ 0 h 804947"/>
                <a:gd name="connsiteX2" fmla="*/ 4945329 w 4945329"/>
                <a:gd name="connsiteY2" fmla="*/ 804947 h 804947"/>
                <a:gd name="connsiteX3" fmla="*/ 0 w 4945329"/>
                <a:gd name="connsiteY3" fmla="*/ 804947 h 804947"/>
                <a:gd name="connsiteX4" fmla="*/ 0 w 4945329"/>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5329" h="804947">
                  <a:moveTo>
                    <a:pt x="0" y="0"/>
                  </a:moveTo>
                  <a:lnTo>
                    <a:pt x="4945329" y="0"/>
                  </a:lnTo>
                  <a:lnTo>
                    <a:pt x="4945329" y="804947"/>
                  </a:lnTo>
                  <a:lnTo>
                    <a:pt x="0" y="804947"/>
                  </a:lnTo>
                  <a:lnTo>
                    <a:pt x="0" y="0"/>
                  </a:lnTo>
                  <a:close/>
                </a:path>
              </a:pathLst>
            </a:custGeom>
            <a:solidFill>
              <a:schemeClr val="bg2">
                <a:lumMod val="75000"/>
              </a:schemeClr>
            </a:soli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666750">
                <a:lnSpc>
                  <a:spcPct val="100000"/>
                </a:lnSpc>
                <a:spcBef>
                  <a:spcPct val="0"/>
                </a:spcBef>
                <a:spcAft>
                  <a:spcPct val="35000"/>
                </a:spcAft>
                <a:buNone/>
              </a:pPr>
              <a:r>
                <a:rPr lang="en-US" sz="1200" b="1" kern="1200" dirty="0">
                  <a:solidFill>
                    <a:srgbClr val="002060"/>
                  </a:solidFill>
                  <a:latin typeface="High Tower Text" panose="02040502050506030303" pitchFamily="18" charset="0"/>
                </a:rPr>
                <a:t>Applying DAX formulas combining data from various sources in power BI. Creating measures for Power BI and also created parameter and calculated filed  for Tableau Creating relationships in tableau, calculated field for various formulas for creating </a:t>
              </a:r>
              <a:r>
                <a:rPr lang="en-US" sz="1200" b="1" kern="1200" dirty="0" err="1">
                  <a:solidFill>
                    <a:srgbClr val="002060"/>
                  </a:solidFill>
                  <a:latin typeface="High Tower Text" panose="02040502050506030303" pitchFamily="18" charset="0"/>
                </a:rPr>
                <a:t>kpi’s</a:t>
              </a:r>
              <a:r>
                <a:rPr lang="en-US" sz="1200" b="1" kern="1200" dirty="0">
                  <a:solidFill>
                    <a:srgbClr val="002060"/>
                  </a:solidFill>
                  <a:latin typeface="High Tower Text" panose="02040502050506030303" pitchFamily="18" charset="0"/>
                </a:rPr>
                <a:t> and dashboard. </a:t>
              </a:r>
            </a:p>
          </p:txBody>
        </p:sp>
        <p:sp>
          <p:nvSpPr>
            <p:cNvPr id="19" name="Rectangle: Rounded Corners 18">
              <a:extLst>
                <a:ext uri="{FF2B5EF4-FFF2-40B4-BE49-F238E27FC236}">
                  <a16:creationId xmlns:a16="http://schemas.microsoft.com/office/drawing/2014/main" id="{1E5CDDB9-896B-8C39-1E5F-93E824FB92FD}"/>
                </a:ext>
              </a:extLst>
            </p:cNvPr>
            <p:cNvSpPr/>
            <p:nvPr/>
          </p:nvSpPr>
          <p:spPr>
            <a:xfrm>
              <a:off x="967275" y="4695492"/>
              <a:ext cx="10683550" cy="804947"/>
            </a:xfrm>
            <a:prstGeom prst="roundRect">
              <a:avLst>
                <a:gd name="adj" fmla="val 10000"/>
              </a:avLst>
            </a:prstGeom>
            <a:solidFill>
              <a:srgbClr val="59AF94"/>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Rectangle 19" descr="Calculator">
              <a:extLst>
                <a:ext uri="{FF2B5EF4-FFF2-40B4-BE49-F238E27FC236}">
                  <a16:creationId xmlns:a16="http://schemas.microsoft.com/office/drawing/2014/main" id="{494B0D64-63A2-8E09-8EE9-089D39E8C335}"/>
                </a:ext>
              </a:extLst>
            </p:cNvPr>
            <p:cNvSpPr/>
            <p:nvPr/>
          </p:nvSpPr>
          <p:spPr>
            <a:xfrm>
              <a:off x="1210771" y="4876605"/>
              <a:ext cx="442721" cy="442721"/>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Freeform: Shape 20">
              <a:extLst>
                <a:ext uri="{FF2B5EF4-FFF2-40B4-BE49-F238E27FC236}">
                  <a16:creationId xmlns:a16="http://schemas.microsoft.com/office/drawing/2014/main" id="{0840BC16-DF9F-CF50-9C55-752DEACE6955}"/>
                </a:ext>
              </a:extLst>
            </p:cNvPr>
            <p:cNvSpPr/>
            <p:nvPr/>
          </p:nvSpPr>
          <p:spPr>
            <a:xfrm>
              <a:off x="1896989" y="4695492"/>
              <a:ext cx="4807597" cy="804947"/>
            </a:xfrm>
            <a:custGeom>
              <a:avLst/>
              <a:gdLst>
                <a:gd name="connsiteX0" fmla="*/ 0 w 4807597"/>
                <a:gd name="connsiteY0" fmla="*/ 0 h 804947"/>
                <a:gd name="connsiteX1" fmla="*/ 4807597 w 4807597"/>
                <a:gd name="connsiteY1" fmla="*/ 0 h 804947"/>
                <a:gd name="connsiteX2" fmla="*/ 4807597 w 4807597"/>
                <a:gd name="connsiteY2" fmla="*/ 804947 h 804947"/>
                <a:gd name="connsiteX3" fmla="*/ 0 w 4807597"/>
                <a:gd name="connsiteY3" fmla="*/ 804947 h 804947"/>
                <a:gd name="connsiteX4" fmla="*/ 0 w 4807597"/>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7597" h="804947">
                  <a:moveTo>
                    <a:pt x="0" y="0"/>
                  </a:moveTo>
                  <a:lnTo>
                    <a:pt x="4807597" y="0"/>
                  </a:lnTo>
                  <a:lnTo>
                    <a:pt x="4807597" y="804947"/>
                  </a:lnTo>
                  <a:lnTo>
                    <a:pt x="0" y="8049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srgbClr val="002060"/>
                  </a:solidFill>
                  <a:latin typeface="High Tower Text" panose="02040502050506030303" pitchFamily="18" charset="0"/>
                </a:rPr>
                <a:t>Designing, editing and formatting</a:t>
              </a:r>
            </a:p>
          </p:txBody>
        </p:sp>
        <p:sp>
          <p:nvSpPr>
            <p:cNvPr id="22" name="Freeform: Shape 21">
              <a:extLst>
                <a:ext uri="{FF2B5EF4-FFF2-40B4-BE49-F238E27FC236}">
                  <a16:creationId xmlns:a16="http://schemas.microsoft.com/office/drawing/2014/main" id="{BBC325FB-96BC-0B60-F2C2-8FBD4DBC9C6A}"/>
                </a:ext>
              </a:extLst>
            </p:cNvPr>
            <p:cNvSpPr/>
            <p:nvPr/>
          </p:nvSpPr>
          <p:spPr>
            <a:xfrm>
              <a:off x="5818094" y="4695492"/>
              <a:ext cx="5831821" cy="804947"/>
            </a:xfrm>
            <a:custGeom>
              <a:avLst/>
              <a:gdLst>
                <a:gd name="connsiteX0" fmla="*/ 0 w 4945329"/>
                <a:gd name="connsiteY0" fmla="*/ 0 h 804947"/>
                <a:gd name="connsiteX1" fmla="*/ 4945329 w 4945329"/>
                <a:gd name="connsiteY1" fmla="*/ 0 h 804947"/>
                <a:gd name="connsiteX2" fmla="*/ 4945329 w 4945329"/>
                <a:gd name="connsiteY2" fmla="*/ 804947 h 804947"/>
                <a:gd name="connsiteX3" fmla="*/ 0 w 4945329"/>
                <a:gd name="connsiteY3" fmla="*/ 804947 h 804947"/>
                <a:gd name="connsiteX4" fmla="*/ 0 w 4945329"/>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5329" h="804947">
                  <a:moveTo>
                    <a:pt x="0" y="0"/>
                  </a:moveTo>
                  <a:lnTo>
                    <a:pt x="4945329" y="0"/>
                  </a:lnTo>
                  <a:lnTo>
                    <a:pt x="4945329" y="804947"/>
                  </a:lnTo>
                  <a:lnTo>
                    <a:pt x="0" y="804947"/>
                  </a:lnTo>
                  <a:lnTo>
                    <a:pt x="0" y="0"/>
                  </a:lnTo>
                  <a:close/>
                </a:path>
              </a:pathLst>
            </a:custGeom>
            <a:solidFill>
              <a:schemeClr val="bg2">
                <a:lumMod val="75000"/>
              </a:schemeClr>
            </a:soli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rgbClr val="002060"/>
                  </a:solidFill>
                  <a:latin typeface="High Tower Text" panose="02040502050506030303" pitchFamily="18" charset="0"/>
                </a:rPr>
                <a:t>Designing, editing and formatting the dashboard in Excel, Power BI and tableau enabling dynamic data visualization. Filters, slicers, formatting techniques, Actions </a:t>
              </a:r>
              <a:r>
                <a:rPr lang="en-US" sz="1600" b="1" kern="1200" dirty="0" err="1">
                  <a:solidFill>
                    <a:srgbClr val="002060"/>
                  </a:solidFill>
                  <a:latin typeface="High Tower Text" panose="02040502050506030303" pitchFamily="18" charset="0"/>
                </a:rPr>
                <a:t>etc</a:t>
              </a:r>
              <a:endParaRPr lang="en-US" sz="1600" b="1" kern="1200" dirty="0">
                <a:solidFill>
                  <a:srgbClr val="002060"/>
                </a:solidFill>
                <a:latin typeface="High Tower Text" panose="02040502050506030303" pitchFamily="18" charset="0"/>
              </a:endParaRPr>
            </a:p>
          </p:txBody>
        </p:sp>
        <p:sp>
          <p:nvSpPr>
            <p:cNvPr id="23" name="Rectangle: Rounded Corners 22">
              <a:extLst>
                <a:ext uri="{FF2B5EF4-FFF2-40B4-BE49-F238E27FC236}">
                  <a16:creationId xmlns:a16="http://schemas.microsoft.com/office/drawing/2014/main" id="{60D80B20-CDFC-2804-7A69-81AD97E4E6E4}"/>
                </a:ext>
              </a:extLst>
            </p:cNvPr>
            <p:cNvSpPr/>
            <p:nvPr/>
          </p:nvSpPr>
          <p:spPr>
            <a:xfrm>
              <a:off x="967275" y="5701676"/>
              <a:ext cx="10683550" cy="804947"/>
            </a:xfrm>
            <a:prstGeom prst="roundRect">
              <a:avLst>
                <a:gd name="adj" fmla="val 10000"/>
              </a:avLst>
            </a:prstGeom>
            <a:solidFill>
              <a:srgbClr val="59AF94"/>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Table">
              <a:extLst>
                <a:ext uri="{FF2B5EF4-FFF2-40B4-BE49-F238E27FC236}">
                  <a16:creationId xmlns:a16="http://schemas.microsoft.com/office/drawing/2014/main" id="{9DD0AA1D-3632-15DB-A201-9C9A5960151D}"/>
                </a:ext>
              </a:extLst>
            </p:cNvPr>
            <p:cNvSpPr/>
            <p:nvPr/>
          </p:nvSpPr>
          <p:spPr>
            <a:xfrm>
              <a:off x="1210771" y="5882789"/>
              <a:ext cx="442721" cy="442721"/>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F6630609-FF75-C6CA-0083-BB98A81B1C61}"/>
                </a:ext>
              </a:extLst>
            </p:cNvPr>
            <p:cNvSpPr/>
            <p:nvPr/>
          </p:nvSpPr>
          <p:spPr>
            <a:xfrm>
              <a:off x="1896989" y="5701676"/>
              <a:ext cx="4807597" cy="804947"/>
            </a:xfrm>
            <a:custGeom>
              <a:avLst/>
              <a:gdLst>
                <a:gd name="connsiteX0" fmla="*/ 0 w 4807597"/>
                <a:gd name="connsiteY0" fmla="*/ 0 h 804947"/>
                <a:gd name="connsiteX1" fmla="*/ 4807597 w 4807597"/>
                <a:gd name="connsiteY1" fmla="*/ 0 h 804947"/>
                <a:gd name="connsiteX2" fmla="*/ 4807597 w 4807597"/>
                <a:gd name="connsiteY2" fmla="*/ 804947 h 804947"/>
                <a:gd name="connsiteX3" fmla="*/ 0 w 4807597"/>
                <a:gd name="connsiteY3" fmla="*/ 804947 h 804947"/>
                <a:gd name="connsiteX4" fmla="*/ 0 w 4807597"/>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7597" h="804947">
                  <a:moveTo>
                    <a:pt x="0" y="0"/>
                  </a:moveTo>
                  <a:lnTo>
                    <a:pt x="4807597" y="0"/>
                  </a:lnTo>
                  <a:lnTo>
                    <a:pt x="4807597" y="804947"/>
                  </a:lnTo>
                  <a:lnTo>
                    <a:pt x="0" y="8049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889000">
                <a:lnSpc>
                  <a:spcPct val="100000"/>
                </a:lnSpc>
                <a:spcBef>
                  <a:spcPct val="0"/>
                </a:spcBef>
                <a:spcAft>
                  <a:spcPct val="35000"/>
                </a:spcAft>
                <a:buNone/>
              </a:pPr>
              <a:r>
                <a:rPr lang="en-US" sz="2000" b="1" kern="1200" dirty="0">
                  <a:solidFill>
                    <a:srgbClr val="002060"/>
                  </a:solidFill>
                  <a:latin typeface="High Tower Text" panose="02040502050506030303" pitchFamily="18" charset="0"/>
                </a:rPr>
                <a:t>Extracting</a:t>
              </a:r>
            </a:p>
          </p:txBody>
        </p:sp>
        <p:sp>
          <p:nvSpPr>
            <p:cNvPr id="26" name="Freeform: Shape 25">
              <a:extLst>
                <a:ext uri="{FF2B5EF4-FFF2-40B4-BE49-F238E27FC236}">
                  <a16:creationId xmlns:a16="http://schemas.microsoft.com/office/drawing/2014/main" id="{1E09BB43-FDB5-B110-AA1E-A59D4486F98B}"/>
                </a:ext>
              </a:extLst>
            </p:cNvPr>
            <p:cNvSpPr/>
            <p:nvPr/>
          </p:nvSpPr>
          <p:spPr>
            <a:xfrm>
              <a:off x="5289176" y="5701676"/>
              <a:ext cx="6360739" cy="804947"/>
            </a:xfrm>
            <a:custGeom>
              <a:avLst/>
              <a:gdLst>
                <a:gd name="connsiteX0" fmla="*/ 0 w 4945329"/>
                <a:gd name="connsiteY0" fmla="*/ 0 h 804947"/>
                <a:gd name="connsiteX1" fmla="*/ 4945329 w 4945329"/>
                <a:gd name="connsiteY1" fmla="*/ 0 h 804947"/>
                <a:gd name="connsiteX2" fmla="*/ 4945329 w 4945329"/>
                <a:gd name="connsiteY2" fmla="*/ 804947 h 804947"/>
                <a:gd name="connsiteX3" fmla="*/ 0 w 4945329"/>
                <a:gd name="connsiteY3" fmla="*/ 804947 h 804947"/>
                <a:gd name="connsiteX4" fmla="*/ 0 w 4945329"/>
                <a:gd name="connsiteY4" fmla="*/ 0 h 804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5329" h="804947">
                  <a:moveTo>
                    <a:pt x="0" y="0"/>
                  </a:moveTo>
                  <a:lnTo>
                    <a:pt x="4945329" y="0"/>
                  </a:lnTo>
                  <a:lnTo>
                    <a:pt x="4945329" y="804947"/>
                  </a:lnTo>
                  <a:lnTo>
                    <a:pt x="0" y="804947"/>
                  </a:lnTo>
                  <a:lnTo>
                    <a:pt x="0" y="0"/>
                  </a:lnTo>
                  <a:close/>
                </a:path>
              </a:pathLst>
            </a:custGeom>
            <a:solidFill>
              <a:schemeClr val="bg2">
                <a:lumMod val="75000"/>
              </a:schemeClr>
            </a:solidFill>
          </p:spPr>
          <p:style>
            <a:lnRef idx="0">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5190" tIns="85190" rIns="85190" bIns="85190" numCol="1" spcCol="1270" anchor="ctr" anchorCtr="0">
              <a:noAutofit/>
            </a:bodyPr>
            <a:lstStyle/>
            <a:p>
              <a:pPr marL="0" lvl="0" indent="0" algn="l" defTabSz="711200">
                <a:lnSpc>
                  <a:spcPct val="100000"/>
                </a:lnSpc>
                <a:spcBef>
                  <a:spcPct val="0"/>
                </a:spcBef>
                <a:spcAft>
                  <a:spcPct val="35000"/>
                </a:spcAft>
                <a:buNone/>
              </a:pPr>
              <a:r>
                <a:rPr lang="en-US" sz="1600" b="1" kern="1200" dirty="0">
                  <a:solidFill>
                    <a:srgbClr val="002060"/>
                  </a:solidFill>
                  <a:latin typeface="High Tower Text" panose="02040502050506030303" pitchFamily="18" charset="0"/>
                </a:rPr>
                <a:t>Extracting excel CSV file into MySQL databases and executing queries based on the given </a:t>
              </a:r>
              <a:r>
                <a:rPr lang="en-US" sz="1600" b="1" kern="1200" dirty="0" err="1">
                  <a:solidFill>
                    <a:srgbClr val="002060"/>
                  </a:solidFill>
                  <a:latin typeface="High Tower Text" panose="02040502050506030303" pitchFamily="18" charset="0"/>
                </a:rPr>
                <a:t>kpi’s</a:t>
              </a:r>
              <a:r>
                <a:rPr lang="en-US" sz="1600" b="1" kern="1200" dirty="0">
                  <a:solidFill>
                    <a:srgbClr val="002060"/>
                  </a:solidFill>
                  <a:latin typeface="High Tower Text" panose="02040502050506030303" pitchFamily="18" charset="0"/>
                </a:rPr>
                <a:t> using joins for multiple table columns.</a:t>
              </a:r>
            </a:p>
          </p:txBody>
        </p:sp>
      </p:grpSp>
      <p:sp>
        <p:nvSpPr>
          <p:cNvPr id="7" name="Freeform: Shape 6">
            <a:extLst>
              <a:ext uri="{FF2B5EF4-FFF2-40B4-BE49-F238E27FC236}">
                <a16:creationId xmlns:a16="http://schemas.microsoft.com/office/drawing/2014/main" id="{29803C36-CD84-D71E-6FE2-DFDA9F73D492}"/>
              </a:ext>
            </a:extLst>
          </p:cNvPr>
          <p:cNvSpPr>
            <a:spLocks noGrp="1" noRot="1" noMove="1" noResize="1" noEditPoints="1" noAdjustHandles="1" noChangeArrowheads="1" noChangeShapeType="1"/>
          </p:cNvSpPr>
          <p:nvPr/>
        </p:nvSpPr>
        <p:spPr>
          <a:xfrm>
            <a:off x="422988" y="345233"/>
            <a:ext cx="1895669" cy="1754155"/>
          </a:xfrm>
          <a:custGeom>
            <a:avLst/>
            <a:gdLst>
              <a:gd name="connsiteX0" fmla="*/ 967467 w 2505074"/>
              <a:gd name="connsiteY0" fmla="*/ 287336 h 2486024"/>
              <a:gd name="connsiteX1" fmla="*/ 1590674 w 2505074"/>
              <a:gd name="connsiteY1" fmla="*/ 287336 h 2486024"/>
              <a:gd name="connsiteX2" fmla="*/ 1590674 w 2505074"/>
              <a:gd name="connsiteY2" fmla="*/ 900223 h 2486024"/>
              <a:gd name="connsiteX3" fmla="*/ 2203561 w 2505074"/>
              <a:gd name="connsiteY3" fmla="*/ 900223 h 2486024"/>
              <a:gd name="connsiteX4" fmla="*/ 2203561 w 2505074"/>
              <a:gd name="connsiteY4" fmla="*/ 1523430 h 2486024"/>
              <a:gd name="connsiteX5" fmla="*/ 1590674 w 2505074"/>
              <a:gd name="connsiteY5" fmla="*/ 1523430 h 2486024"/>
              <a:gd name="connsiteX6" fmla="*/ 1590674 w 2505074"/>
              <a:gd name="connsiteY6" fmla="*/ 2136319 h 2486024"/>
              <a:gd name="connsiteX7" fmla="*/ 967467 w 2505074"/>
              <a:gd name="connsiteY7" fmla="*/ 2136319 h 2486024"/>
              <a:gd name="connsiteX8" fmla="*/ 967467 w 2505074"/>
              <a:gd name="connsiteY8" fmla="*/ 1523430 h 2486024"/>
              <a:gd name="connsiteX9" fmla="*/ 354578 w 2505074"/>
              <a:gd name="connsiteY9" fmla="*/ 1523430 h 2486024"/>
              <a:gd name="connsiteX10" fmla="*/ 354578 w 2505074"/>
              <a:gd name="connsiteY10" fmla="*/ 900223 h 2486024"/>
              <a:gd name="connsiteX11" fmla="*/ 967467 w 2505074"/>
              <a:gd name="connsiteY11" fmla="*/ 900223 h 2486024"/>
              <a:gd name="connsiteX12" fmla="*/ 1252537 w 2505074"/>
              <a:gd name="connsiteY12" fmla="*/ 145830 h 2486024"/>
              <a:gd name="connsiteX13" fmla="*/ 145830 w 2505074"/>
              <a:gd name="connsiteY13" fmla="*/ 1243012 h 2486024"/>
              <a:gd name="connsiteX14" fmla="*/ 1252537 w 2505074"/>
              <a:gd name="connsiteY14" fmla="*/ 2340194 h 2486024"/>
              <a:gd name="connsiteX15" fmla="*/ 2359244 w 2505074"/>
              <a:gd name="connsiteY15" fmla="*/ 1243012 h 2486024"/>
              <a:gd name="connsiteX16" fmla="*/ 1252537 w 2505074"/>
              <a:gd name="connsiteY16" fmla="*/ 145830 h 2486024"/>
              <a:gd name="connsiteX17" fmla="*/ 1252537 w 2505074"/>
              <a:gd name="connsiteY17" fmla="*/ 0 h 2486024"/>
              <a:gd name="connsiteX18" fmla="*/ 2505074 w 2505074"/>
              <a:gd name="connsiteY18" fmla="*/ 1243012 h 2486024"/>
              <a:gd name="connsiteX19" fmla="*/ 1252537 w 2505074"/>
              <a:gd name="connsiteY19" fmla="*/ 2486024 h 2486024"/>
              <a:gd name="connsiteX20" fmla="*/ 0 w 2505074"/>
              <a:gd name="connsiteY20" fmla="*/ 1243012 h 2486024"/>
              <a:gd name="connsiteX21" fmla="*/ 1252537 w 2505074"/>
              <a:gd name="connsiteY21" fmla="*/ 0 h 248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5074" h="2486024">
                <a:moveTo>
                  <a:pt x="967467" y="287336"/>
                </a:moveTo>
                <a:lnTo>
                  <a:pt x="1590674" y="287336"/>
                </a:lnTo>
                <a:lnTo>
                  <a:pt x="1590674" y="900223"/>
                </a:lnTo>
                <a:lnTo>
                  <a:pt x="2203561" y="900223"/>
                </a:lnTo>
                <a:lnTo>
                  <a:pt x="2203561" y="1523430"/>
                </a:lnTo>
                <a:lnTo>
                  <a:pt x="1590674" y="1523430"/>
                </a:lnTo>
                <a:lnTo>
                  <a:pt x="1590674" y="2136319"/>
                </a:lnTo>
                <a:lnTo>
                  <a:pt x="967467" y="2136319"/>
                </a:lnTo>
                <a:lnTo>
                  <a:pt x="967467" y="1523430"/>
                </a:lnTo>
                <a:lnTo>
                  <a:pt x="354578" y="1523430"/>
                </a:lnTo>
                <a:lnTo>
                  <a:pt x="354578" y="900223"/>
                </a:lnTo>
                <a:lnTo>
                  <a:pt x="967467" y="900223"/>
                </a:lnTo>
                <a:close/>
                <a:moveTo>
                  <a:pt x="1252537" y="145830"/>
                </a:moveTo>
                <a:cubicBezTo>
                  <a:pt x="641320" y="145830"/>
                  <a:pt x="145830" y="637055"/>
                  <a:pt x="145830" y="1243012"/>
                </a:cubicBezTo>
                <a:cubicBezTo>
                  <a:pt x="145830" y="1848969"/>
                  <a:pt x="641320" y="2340194"/>
                  <a:pt x="1252537" y="2340194"/>
                </a:cubicBezTo>
                <a:cubicBezTo>
                  <a:pt x="1863754" y="2340194"/>
                  <a:pt x="2359244" y="1848969"/>
                  <a:pt x="2359244" y="1243012"/>
                </a:cubicBezTo>
                <a:cubicBezTo>
                  <a:pt x="2359244" y="637055"/>
                  <a:pt x="1863754" y="145830"/>
                  <a:pt x="1252537" y="145830"/>
                </a:cubicBezTo>
                <a:close/>
                <a:moveTo>
                  <a:pt x="1252537" y="0"/>
                </a:moveTo>
                <a:cubicBezTo>
                  <a:pt x="1944294" y="0"/>
                  <a:pt x="2505074" y="556515"/>
                  <a:pt x="2505074" y="1243012"/>
                </a:cubicBezTo>
                <a:cubicBezTo>
                  <a:pt x="2505074" y="1929509"/>
                  <a:pt x="1944294" y="2486024"/>
                  <a:pt x="1252537" y="2486024"/>
                </a:cubicBezTo>
                <a:cubicBezTo>
                  <a:pt x="560780" y="2486024"/>
                  <a:pt x="0" y="1929509"/>
                  <a:pt x="0" y="1243012"/>
                </a:cubicBezTo>
                <a:cubicBezTo>
                  <a:pt x="0" y="556515"/>
                  <a:pt x="560780" y="0"/>
                  <a:pt x="1252537" y="0"/>
                </a:cubicBezTo>
                <a:close/>
              </a:path>
            </a:pathLst>
          </a:custGeom>
          <a:solidFill>
            <a:srgbClr val="FF0000">
              <a:alpha val="59000"/>
            </a:srgbClr>
          </a:solidFill>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256731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blue and white background&#10;&#10;Description automatically generated">
            <a:extLst>
              <a:ext uri="{FF2B5EF4-FFF2-40B4-BE49-F238E27FC236}">
                <a16:creationId xmlns:a16="http://schemas.microsoft.com/office/drawing/2014/main" id="{902981C4-4695-3F45-B929-002288349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2" y="0"/>
            <a:ext cx="12187958" cy="6858000"/>
          </a:xfrm>
          <a:prstGeom prst="rect">
            <a:avLst/>
          </a:prstGeom>
        </p:spPr>
      </p:pic>
      <p:sp>
        <p:nvSpPr>
          <p:cNvPr id="2" name="Title 1">
            <a:extLst>
              <a:ext uri="{FF2B5EF4-FFF2-40B4-BE49-F238E27FC236}">
                <a16:creationId xmlns:a16="http://schemas.microsoft.com/office/drawing/2014/main" id="{CA346575-437E-7B89-26A3-4EB74BA1A69B}"/>
              </a:ext>
            </a:extLst>
          </p:cNvPr>
          <p:cNvSpPr>
            <a:spLocks noGrp="1"/>
          </p:cNvSpPr>
          <p:nvPr>
            <p:ph type="title"/>
          </p:nvPr>
        </p:nvSpPr>
        <p:spPr>
          <a:xfrm>
            <a:off x="1548882" y="365125"/>
            <a:ext cx="9804918" cy="1325563"/>
          </a:xfrm>
        </p:spPr>
        <p:txBody>
          <a:bodyPr/>
          <a:lstStyle/>
          <a:p>
            <a:pPr algn="ctr"/>
            <a:r>
              <a:rPr lang="en-US" b="1" dirty="0">
                <a:solidFill>
                  <a:srgbClr val="FF0000"/>
                </a:solidFill>
                <a:latin typeface="High Tower Text" panose="02040502050506030303" pitchFamily="18" charset="0"/>
              </a:rPr>
              <a:t>Suggestion </a:t>
            </a:r>
          </a:p>
        </p:txBody>
      </p:sp>
      <p:grpSp>
        <p:nvGrpSpPr>
          <p:cNvPr id="7" name="Group 6">
            <a:extLst>
              <a:ext uri="{FF2B5EF4-FFF2-40B4-BE49-F238E27FC236}">
                <a16:creationId xmlns:a16="http://schemas.microsoft.com/office/drawing/2014/main" id="{BCE51434-56A1-7E1C-E199-6127CBD9BAD7}"/>
              </a:ext>
            </a:extLst>
          </p:cNvPr>
          <p:cNvGrpSpPr/>
          <p:nvPr/>
        </p:nvGrpSpPr>
        <p:grpSpPr>
          <a:xfrm>
            <a:off x="1212980" y="1950357"/>
            <a:ext cx="10140820" cy="3693458"/>
            <a:chOff x="1212980" y="1942978"/>
            <a:chExt cx="10140820" cy="4609014"/>
          </a:xfrm>
        </p:grpSpPr>
        <p:sp>
          <p:nvSpPr>
            <p:cNvPr id="8" name="Freeform: Shape 7">
              <a:extLst>
                <a:ext uri="{FF2B5EF4-FFF2-40B4-BE49-F238E27FC236}">
                  <a16:creationId xmlns:a16="http://schemas.microsoft.com/office/drawing/2014/main" id="{AE891394-3FB2-96D7-BB55-B75C2AF3C738}"/>
                </a:ext>
              </a:extLst>
            </p:cNvPr>
            <p:cNvSpPr/>
            <p:nvPr/>
          </p:nvSpPr>
          <p:spPr>
            <a:xfrm>
              <a:off x="1212980" y="1942978"/>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dirty="0">
                  <a:solidFill>
                    <a:srgbClr val="002060"/>
                  </a:solidFill>
                  <a:latin typeface="High Tower Text" panose="02040502050506030303" pitchFamily="18" charset="0"/>
                </a:rPr>
                <a:t>Visualization: Add bar/pie charts for star rating distribution.</a:t>
              </a:r>
              <a:endParaRPr lang="en-US" sz="1800" kern="1200" dirty="0">
                <a:solidFill>
                  <a:srgbClr val="002060"/>
                </a:solidFill>
                <a:latin typeface="High Tower Text" panose="02040502050506030303" pitchFamily="18" charset="0"/>
              </a:endParaRPr>
            </a:p>
          </p:txBody>
        </p:sp>
        <p:sp>
          <p:nvSpPr>
            <p:cNvPr id="9" name="Freeform: Shape 8">
              <a:extLst>
                <a:ext uri="{FF2B5EF4-FFF2-40B4-BE49-F238E27FC236}">
                  <a16:creationId xmlns:a16="http://schemas.microsoft.com/office/drawing/2014/main" id="{8983AA7A-CD48-1539-9D83-421D121C82B5}"/>
                </a:ext>
              </a:extLst>
            </p:cNvPr>
            <p:cNvSpPr/>
            <p:nvPr/>
          </p:nvSpPr>
          <p:spPr>
            <a:xfrm>
              <a:off x="1212980" y="24739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a:solidFill>
                    <a:srgbClr val="002060"/>
                  </a:solidFill>
                  <a:latin typeface="High Tower Text" panose="02040502050506030303" pitchFamily="18" charset="0"/>
                </a:rPr>
                <a:t>Interactivity: Enable detailed info on hospitals/groups.</a:t>
              </a:r>
              <a:endParaRPr lang="en-US" sz="1800" kern="1200">
                <a:solidFill>
                  <a:srgbClr val="002060"/>
                </a:solidFill>
                <a:latin typeface="High Tower Text" panose="02040502050506030303" pitchFamily="18" charset="0"/>
              </a:endParaRPr>
            </a:p>
          </p:txBody>
        </p:sp>
        <p:sp>
          <p:nvSpPr>
            <p:cNvPr id="11" name="Freeform: Shape 10">
              <a:extLst>
                <a:ext uri="{FF2B5EF4-FFF2-40B4-BE49-F238E27FC236}">
                  <a16:creationId xmlns:a16="http://schemas.microsoft.com/office/drawing/2014/main" id="{CE78FFEB-06E8-7B05-3A5D-E6264B941C8D}"/>
                </a:ext>
              </a:extLst>
            </p:cNvPr>
            <p:cNvSpPr/>
            <p:nvPr/>
          </p:nvSpPr>
          <p:spPr>
            <a:xfrm>
              <a:off x="1212980" y="29923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a:solidFill>
                    <a:srgbClr val="002060"/>
                  </a:solidFill>
                  <a:latin typeface="High Tower Text" panose="02040502050506030303" pitchFamily="18" charset="0"/>
                </a:rPr>
                <a:t>Navigation: Implement user-friendly filtering.</a:t>
              </a:r>
              <a:endParaRPr lang="en-US" sz="1800" kern="1200">
                <a:solidFill>
                  <a:srgbClr val="002060"/>
                </a:solidFill>
                <a:latin typeface="High Tower Text" panose="02040502050506030303" pitchFamily="18" charset="0"/>
              </a:endParaRPr>
            </a:p>
          </p:txBody>
        </p:sp>
        <p:sp>
          <p:nvSpPr>
            <p:cNvPr id="12" name="Freeform: Shape 11">
              <a:extLst>
                <a:ext uri="{FF2B5EF4-FFF2-40B4-BE49-F238E27FC236}">
                  <a16:creationId xmlns:a16="http://schemas.microsoft.com/office/drawing/2014/main" id="{FE37C0B3-CF56-8FBE-08C3-A494A03D4AFD}"/>
                </a:ext>
              </a:extLst>
            </p:cNvPr>
            <p:cNvSpPr/>
            <p:nvPr/>
          </p:nvSpPr>
          <p:spPr>
            <a:xfrm>
              <a:off x="1212980" y="35107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dirty="0">
                  <a:solidFill>
                    <a:srgbClr val="002060"/>
                  </a:solidFill>
                  <a:latin typeface="High Tower Text" panose="02040502050506030303" pitchFamily="18" charset="0"/>
                </a:rPr>
                <a:t>Terminology: Provide tooltips for better understanding.</a:t>
              </a:r>
              <a:endParaRPr lang="en-US" sz="1800" kern="1200" dirty="0">
                <a:solidFill>
                  <a:srgbClr val="002060"/>
                </a:solidFill>
                <a:latin typeface="High Tower Text" panose="02040502050506030303" pitchFamily="18" charset="0"/>
              </a:endParaRPr>
            </a:p>
          </p:txBody>
        </p:sp>
        <p:sp>
          <p:nvSpPr>
            <p:cNvPr id="13" name="Freeform: Shape 12">
              <a:extLst>
                <a:ext uri="{FF2B5EF4-FFF2-40B4-BE49-F238E27FC236}">
                  <a16:creationId xmlns:a16="http://schemas.microsoft.com/office/drawing/2014/main" id="{99BB5F89-916E-7E2D-64C9-934318630BB6}"/>
                </a:ext>
              </a:extLst>
            </p:cNvPr>
            <p:cNvSpPr/>
            <p:nvPr/>
          </p:nvSpPr>
          <p:spPr>
            <a:xfrm>
              <a:off x="1212980" y="40291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a:solidFill>
                    <a:srgbClr val="002060"/>
                  </a:solidFill>
                  <a:latin typeface="High Tower Text" panose="02040502050506030303" pitchFamily="18" charset="0"/>
                </a:rPr>
                <a:t>Comparisons: Include benchmarks for measure groups.</a:t>
              </a:r>
              <a:endParaRPr lang="en-US" sz="1800" kern="1200">
                <a:solidFill>
                  <a:srgbClr val="002060"/>
                </a:solidFill>
                <a:latin typeface="High Tower Text" panose="02040502050506030303" pitchFamily="18" charset="0"/>
              </a:endParaRPr>
            </a:p>
          </p:txBody>
        </p:sp>
        <p:sp>
          <p:nvSpPr>
            <p:cNvPr id="14" name="Freeform: Shape 13">
              <a:extLst>
                <a:ext uri="{FF2B5EF4-FFF2-40B4-BE49-F238E27FC236}">
                  <a16:creationId xmlns:a16="http://schemas.microsoft.com/office/drawing/2014/main" id="{39A4F5E9-88D7-5749-8A46-F6819984C761}"/>
                </a:ext>
              </a:extLst>
            </p:cNvPr>
            <p:cNvSpPr/>
            <p:nvPr/>
          </p:nvSpPr>
          <p:spPr>
            <a:xfrm>
              <a:off x="1212980" y="45475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a:solidFill>
                    <a:srgbClr val="002060"/>
                  </a:solidFill>
                  <a:latin typeface="High Tower Text" panose="02040502050506030303" pitchFamily="18" charset="0"/>
                </a:rPr>
                <a:t>Mobile Optimization: Adapt layout for broader device accessibility.</a:t>
              </a:r>
              <a:endParaRPr lang="en-US" sz="1800" kern="1200">
                <a:solidFill>
                  <a:srgbClr val="002060"/>
                </a:solidFill>
                <a:latin typeface="High Tower Text" panose="02040502050506030303" pitchFamily="18" charset="0"/>
              </a:endParaRPr>
            </a:p>
          </p:txBody>
        </p:sp>
        <p:sp>
          <p:nvSpPr>
            <p:cNvPr id="15" name="Freeform: Shape 14">
              <a:extLst>
                <a:ext uri="{FF2B5EF4-FFF2-40B4-BE49-F238E27FC236}">
                  <a16:creationId xmlns:a16="http://schemas.microsoft.com/office/drawing/2014/main" id="{D3CD3FF9-1546-5C44-9CE5-91BC926DA260}"/>
                </a:ext>
              </a:extLst>
            </p:cNvPr>
            <p:cNvSpPr/>
            <p:nvPr/>
          </p:nvSpPr>
          <p:spPr>
            <a:xfrm>
              <a:off x="1212980" y="50659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a:solidFill>
                    <a:srgbClr val="002060"/>
                  </a:solidFill>
                  <a:latin typeface="High Tower Text" panose="02040502050506030303" pitchFamily="18" charset="0"/>
                </a:rPr>
                <a:t>Highlight Trends: Add a summary section for key findings.</a:t>
              </a:r>
              <a:endParaRPr lang="en-US" sz="1800" kern="1200">
                <a:solidFill>
                  <a:srgbClr val="002060"/>
                </a:solidFill>
                <a:latin typeface="High Tower Text" panose="02040502050506030303" pitchFamily="18" charset="0"/>
              </a:endParaRPr>
            </a:p>
          </p:txBody>
        </p:sp>
        <p:sp>
          <p:nvSpPr>
            <p:cNvPr id="16" name="Freeform: Shape 15">
              <a:extLst>
                <a:ext uri="{FF2B5EF4-FFF2-40B4-BE49-F238E27FC236}">
                  <a16:creationId xmlns:a16="http://schemas.microsoft.com/office/drawing/2014/main" id="{063A76D1-5E54-CD0B-68A8-8433E0C1BBB4}"/>
                </a:ext>
              </a:extLst>
            </p:cNvPr>
            <p:cNvSpPr/>
            <p:nvPr/>
          </p:nvSpPr>
          <p:spPr>
            <a:xfrm>
              <a:off x="1212980" y="55843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dirty="0">
                  <a:solidFill>
                    <a:srgbClr val="002060"/>
                  </a:solidFill>
                  <a:latin typeface="High Tower Text" panose="02040502050506030303" pitchFamily="18" charset="0"/>
                </a:rPr>
                <a:t>Data Drill-Down: Allow detailed insights into measures/groups.</a:t>
              </a:r>
              <a:endParaRPr lang="en-US" sz="1800" kern="1200" dirty="0">
                <a:solidFill>
                  <a:srgbClr val="002060"/>
                </a:solidFill>
                <a:latin typeface="High Tower Text" panose="02040502050506030303" pitchFamily="18" charset="0"/>
              </a:endParaRPr>
            </a:p>
          </p:txBody>
        </p:sp>
        <p:sp>
          <p:nvSpPr>
            <p:cNvPr id="17" name="Freeform: Shape 16">
              <a:extLst>
                <a:ext uri="{FF2B5EF4-FFF2-40B4-BE49-F238E27FC236}">
                  <a16:creationId xmlns:a16="http://schemas.microsoft.com/office/drawing/2014/main" id="{7C1F3748-D105-30DC-F17D-764BA74D8DAE}"/>
                </a:ext>
              </a:extLst>
            </p:cNvPr>
            <p:cNvSpPr/>
            <p:nvPr/>
          </p:nvSpPr>
          <p:spPr>
            <a:xfrm>
              <a:off x="1212980" y="6102712"/>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i="0" kern="1200" dirty="0">
                  <a:solidFill>
                    <a:srgbClr val="002060"/>
                  </a:solidFill>
                  <a:latin typeface="High Tower Text" panose="02040502050506030303" pitchFamily="18" charset="0"/>
                </a:rPr>
                <a:t>Time Trend Analysis: Show the evolution of star ratings over time.</a:t>
              </a:r>
              <a:endParaRPr lang="en-US" sz="1800" kern="1200" dirty="0">
                <a:solidFill>
                  <a:srgbClr val="002060"/>
                </a:solidFill>
                <a:latin typeface="High Tower Text" panose="02040502050506030303" pitchFamily="18" charset="0"/>
              </a:endParaRPr>
            </a:p>
          </p:txBody>
        </p:sp>
      </p:grpSp>
      <p:sp>
        <p:nvSpPr>
          <p:cNvPr id="6" name="Freeform: Shape 5">
            <a:extLst>
              <a:ext uri="{FF2B5EF4-FFF2-40B4-BE49-F238E27FC236}">
                <a16:creationId xmlns:a16="http://schemas.microsoft.com/office/drawing/2014/main" id="{A6C19618-629A-4EAA-E58C-E84A307945E9}"/>
              </a:ext>
            </a:extLst>
          </p:cNvPr>
          <p:cNvSpPr>
            <a:spLocks noGrp="1" noRot="1" noMove="1" noResize="1" noEditPoints="1" noAdjustHandles="1" noChangeArrowheads="1" noChangeShapeType="1"/>
          </p:cNvSpPr>
          <p:nvPr/>
        </p:nvSpPr>
        <p:spPr>
          <a:xfrm>
            <a:off x="422988" y="345233"/>
            <a:ext cx="1895669" cy="1754155"/>
          </a:xfrm>
          <a:custGeom>
            <a:avLst/>
            <a:gdLst>
              <a:gd name="connsiteX0" fmla="*/ 967467 w 2505074"/>
              <a:gd name="connsiteY0" fmla="*/ 287336 h 2486024"/>
              <a:gd name="connsiteX1" fmla="*/ 1590674 w 2505074"/>
              <a:gd name="connsiteY1" fmla="*/ 287336 h 2486024"/>
              <a:gd name="connsiteX2" fmla="*/ 1590674 w 2505074"/>
              <a:gd name="connsiteY2" fmla="*/ 900223 h 2486024"/>
              <a:gd name="connsiteX3" fmla="*/ 2203561 w 2505074"/>
              <a:gd name="connsiteY3" fmla="*/ 900223 h 2486024"/>
              <a:gd name="connsiteX4" fmla="*/ 2203561 w 2505074"/>
              <a:gd name="connsiteY4" fmla="*/ 1523430 h 2486024"/>
              <a:gd name="connsiteX5" fmla="*/ 1590674 w 2505074"/>
              <a:gd name="connsiteY5" fmla="*/ 1523430 h 2486024"/>
              <a:gd name="connsiteX6" fmla="*/ 1590674 w 2505074"/>
              <a:gd name="connsiteY6" fmla="*/ 2136319 h 2486024"/>
              <a:gd name="connsiteX7" fmla="*/ 967467 w 2505074"/>
              <a:gd name="connsiteY7" fmla="*/ 2136319 h 2486024"/>
              <a:gd name="connsiteX8" fmla="*/ 967467 w 2505074"/>
              <a:gd name="connsiteY8" fmla="*/ 1523430 h 2486024"/>
              <a:gd name="connsiteX9" fmla="*/ 354578 w 2505074"/>
              <a:gd name="connsiteY9" fmla="*/ 1523430 h 2486024"/>
              <a:gd name="connsiteX10" fmla="*/ 354578 w 2505074"/>
              <a:gd name="connsiteY10" fmla="*/ 900223 h 2486024"/>
              <a:gd name="connsiteX11" fmla="*/ 967467 w 2505074"/>
              <a:gd name="connsiteY11" fmla="*/ 900223 h 2486024"/>
              <a:gd name="connsiteX12" fmla="*/ 1252537 w 2505074"/>
              <a:gd name="connsiteY12" fmla="*/ 145830 h 2486024"/>
              <a:gd name="connsiteX13" fmla="*/ 145830 w 2505074"/>
              <a:gd name="connsiteY13" fmla="*/ 1243012 h 2486024"/>
              <a:gd name="connsiteX14" fmla="*/ 1252537 w 2505074"/>
              <a:gd name="connsiteY14" fmla="*/ 2340194 h 2486024"/>
              <a:gd name="connsiteX15" fmla="*/ 2359244 w 2505074"/>
              <a:gd name="connsiteY15" fmla="*/ 1243012 h 2486024"/>
              <a:gd name="connsiteX16" fmla="*/ 1252537 w 2505074"/>
              <a:gd name="connsiteY16" fmla="*/ 145830 h 2486024"/>
              <a:gd name="connsiteX17" fmla="*/ 1252537 w 2505074"/>
              <a:gd name="connsiteY17" fmla="*/ 0 h 2486024"/>
              <a:gd name="connsiteX18" fmla="*/ 2505074 w 2505074"/>
              <a:gd name="connsiteY18" fmla="*/ 1243012 h 2486024"/>
              <a:gd name="connsiteX19" fmla="*/ 1252537 w 2505074"/>
              <a:gd name="connsiteY19" fmla="*/ 2486024 h 2486024"/>
              <a:gd name="connsiteX20" fmla="*/ 0 w 2505074"/>
              <a:gd name="connsiteY20" fmla="*/ 1243012 h 2486024"/>
              <a:gd name="connsiteX21" fmla="*/ 1252537 w 2505074"/>
              <a:gd name="connsiteY21" fmla="*/ 0 h 248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05074" h="2486024">
                <a:moveTo>
                  <a:pt x="967467" y="287336"/>
                </a:moveTo>
                <a:lnTo>
                  <a:pt x="1590674" y="287336"/>
                </a:lnTo>
                <a:lnTo>
                  <a:pt x="1590674" y="900223"/>
                </a:lnTo>
                <a:lnTo>
                  <a:pt x="2203561" y="900223"/>
                </a:lnTo>
                <a:lnTo>
                  <a:pt x="2203561" y="1523430"/>
                </a:lnTo>
                <a:lnTo>
                  <a:pt x="1590674" y="1523430"/>
                </a:lnTo>
                <a:lnTo>
                  <a:pt x="1590674" y="2136319"/>
                </a:lnTo>
                <a:lnTo>
                  <a:pt x="967467" y="2136319"/>
                </a:lnTo>
                <a:lnTo>
                  <a:pt x="967467" y="1523430"/>
                </a:lnTo>
                <a:lnTo>
                  <a:pt x="354578" y="1523430"/>
                </a:lnTo>
                <a:lnTo>
                  <a:pt x="354578" y="900223"/>
                </a:lnTo>
                <a:lnTo>
                  <a:pt x="967467" y="900223"/>
                </a:lnTo>
                <a:close/>
                <a:moveTo>
                  <a:pt x="1252537" y="145830"/>
                </a:moveTo>
                <a:cubicBezTo>
                  <a:pt x="641320" y="145830"/>
                  <a:pt x="145830" y="637055"/>
                  <a:pt x="145830" y="1243012"/>
                </a:cubicBezTo>
                <a:cubicBezTo>
                  <a:pt x="145830" y="1848969"/>
                  <a:pt x="641320" y="2340194"/>
                  <a:pt x="1252537" y="2340194"/>
                </a:cubicBezTo>
                <a:cubicBezTo>
                  <a:pt x="1863754" y="2340194"/>
                  <a:pt x="2359244" y="1848969"/>
                  <a:pt x="2359244" y="1243012"/>
                </a:cubicBezTo>
                <a:cubicBezTo>
                  <a:pt x="2359244" y="637055"/>
                  <a:pt x="1863754" y="145830"/>
                  <a:pt x="1252537" y="145830"/>
                </a:cubicBezTo>
                <a:close/>
                <a:moveTo>
                  <a:pt x="1252537" y="0"/>
                </a:moveTo>
                <a:cubicBezTo>
                  <a:pt x="1944294" y="0"/>
                  <a:pt x="2505074" y="556515"/>
                  <a:pt x="2505074" y="1243012"/>
                </a:cubicBezTo>
                <a:cubicBezTo>
                  <a:pt x="2505074" y="1929509"/>
                  <a:pt x="1944294" y="2486024"/>
                  <a:pt x="1252537" y="2486024"/>
                </a:cubicBezTo>
                <a:cubicBezTo>
                  <a:pt x="560780" y="2486024"/>
                  <a:pt x="0" y="1929509"/>
                  <a:pt x="0" y="1243012"/>
                </a:cubicBezTo>
                <a:cubicBezTo>
                  <a:pt x="0" y="556515"/>
                  <a:pt x="560780" y="0"/>
                  <a:pt x="1252537" y="0"/>
                </a:cubicBezTo>
                <a:close/>
              </a:path>
            </a:pathLst>
          </a:custGeom>
          <a:solidFill>
            <a:srgbClr val="FF0000">
              <a:alpha val="59000"/>
            </a:srgbClr>
          </a:solidFill>
          <a:ln>
            <a:no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B8B929BF-B47F-8979-B0EC-F7BE3D56D1FD}"/>
              </a:ext>
            </a:extLst>
          </p:cNvPr>
          <p:cNvSpPr/>
          <p:nvPr/>
        </p:nvSpPr>
        <p:spPr>
          <a:xfrm>
            <a:off x="1212980" y="5703155"/>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marL="0" lvl="0" indent="0" algn="just" defTabSz="800100">
              <a:lnSpc>
                <a:spcPct val="90000"/>
              </a:lnSpc>
              <a:spcBef>
                <a:spcPct val="0"/>
              </a:spcBef>
              <a:spcAft>
                <a:spcPct val="35000"/>
              </a:spcAft>
              <a:buNone/>
            </a:pPr>
            <a:r>
              <a:rPr lang="en-US" sz="1800" kern="1200" dirty="0">
                <a:solidFill>
                  <a:srgbClr val="002060"/>
                </a:solidFill>
                <a:latin typeface="High Tower Text" panose="02040502050506030303" pitchFamily="18" charset="0"/>
              </a:rPr>
              <a:t>Payment: Provide cost-effective analytics solutions</a:t>
            </a:r>
          </a:p>
        </p:txBody>
      </p:sp>
      <p:sp>
        <p:nvSpPr>
          <p:cNvPr id="19" name="Freeform: Shape 18">
            <a:extLst>
              <a:ext uri="{FF2B5EF4-FFF2-40B4-BE49-F238E27FC236}">
                <a16:creationId xmlns:a16="http://schemas.microsoft.com/office/drawing/2014/main" id="{16074CCA-7E77-E354-5DA1-6C292906E8D5}"/>
              </a:ext>
            </a:extLst>
          </p:cNvPr>
          <p:cNvSpPr/>
          <p:nvPr/>
        </p:nvSpPr>
        <p:spPr>
          <a:xfrm>
            <a:off x="1212980" y="6211775"/>
            <a:ext cx="10140820" cy="449280"/>
          </a:xfrm>
          <a:custGeom>
            <a:avLst/>
            <a:gdLst>
              <a:gd name="connsiteX0" fmla="*/ 0 w 10140820"/>
              <a:gd name="connsiteY0" fmla="*/ 74881 h 449280"/>
              <a:gd name="connsiteX1" fmla="*/ 74881 w 10140820"/>
              <a:gd name="connsiteY1" fmla="*/ 0 h 449280"/>
              <a:gd name="connsiteX2" fmla="*/ 10065939 w 10140820"/>
              <a:gd name="connsiteY2" fmla="*/ 0 h 449280"/>
              <a:gd name="connsiteX3" fmla="*/ 10140820 w 10140820"/>
              <a:gd name="connsiteY3" fmla="*/ 74881 h 449280"/>
              <a:gd name="connsiteX4" fmla="*/ 10140820 w 10140820"/>
              <a:gd name="connsiteY4" fmla="*/ 374399 h 449280"/>
              <a:gd name="connsiteX5" fmla="*/ 10065939 w 10140820"/>
              <a:gd name="connsiteY5" fmla="*/ 449280 h 449280"/>
              <a:gd name="connsiteX6" fmla="*/ 74881 w 10140820"/>
              <a:gd name="connsiteY6" fmla="*/ 449280 h 449280"/>
              <a:gd name="connsiteX7" fmla="*/ 0 w 10140820"/>
              <a:gd name="connsiteY7" fmla="*/ 374399 h 449280"/>
              <a:gd name="connsiteX8" fmla="*/ 0 w 10140820"/>
              <a:gd name="connsiteY8" fmla="*/ 74881 h 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40820" h="449280">
                <a:moveTo>
                  <a:pt x="0" y="74881"/>
                </a:moveTo>
                <a:cubicBezTo>
                  <a:pt x="0" y="33525"/>
                  <a:pt x="33525" y="0"/>
                  <a:pt x="74881" y="0"/>
                </a:cubicBezTo>
                <a:lnTo>
                  <a:pt x="10065939" y="0"/>
                </a:lnTo>
                <a:cubicBezTo>
                  <a:pt x="10107295" y="0"/>
                  <a:pt x="10140820" y="33525"/>
                  <a:pt x="10140820" y="74881"/>
                </a:cubicBezTo>
                <a:lnTo>
                  <a:pt x="10140820" y="374399"/>
                </a:lnTo>
                <a:cubicBezTo>
                  <a:pt x="10140820" y="415755"/>
                  <a:pt x="10107295" y="449280"/>
                  <a:pt x="10065939" y="449280"/>
                </a:cubicBezTo>
                <a:lnTo>
                  <a:pt x="74881" y="449280"/>
                </a:lnTo>
                <a:cubicBezTo>
                  <a:pt x="33525" y="449280"/>
                  <a:pt x="0" y="415755"/>
                  <a:pt x="0" y="374399"/>
                </a:cubicBezTo>
                <a:lnTo>
                  <a:pt x="0" y="74881"/>
                </a:lnTo>
                <a:close/>
              </a:path>
            </a:pathLst>
          </a:custGeom>
          <a:solidFill>
            <a:srgbClr val="59AF9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0512" tIns="90512" rIns="90512" bIns="90512" numCol="1" spcCol="1270" anchor="ctr" anchorCtr="0">
            <a:noAutofit/>
          </a:bodyPr>
          <a:lstStyle/>
          <a:p>
            <a:pPr algn="just" defTabSz="800100">
              <a:lnSpc>
                <a:spcPct val="90000"/>
              </a:lnSpc>
              <a:spcBef>
                <a:spcPct val="0"/>
              </a:spcBef>
              <a:spcAft>
                <a:spcPct val="35000"/>
              </a:spcAft>
            </a:pPr>
            <a:r>
              <a:rPr lang="en-US" sz="1800" dirty="0">
                <a:solidFill>
                  <a:schemeClr val="accent1">
                    <a:lumMod val="50000"/>
                  </a:schemeClr>
                </a:solidFill>
                <a:latin typeface="High Tower Text" panose="02040502050506030303" pitchFamily="18" charset="0"/>
              </a:rPr>
              <a:t>Blank data: </a:t>
            </a:r>
            <a:r>
              <a:rPr lang="en-US" sz="1800" kern="1200" dirty="0">
                <a:solidFill>
                  <a:schemeClr val="accent1">
                    <a:lumMod val="50000"/>
                  </a:schemeClr>
                </a:solidFill>
                <a:latin typeface="High Tower Text" panose="02040502050506030303" pitchFamily="18" charset="0"/>
              </a:rPr>
              <a:t>Improve data quality and integrity &amp; Strengthen data privacy and security measures</a:t>
            </a:r>
            <a:r>
              <a:rPr lang="en-US" sz="1800" b="1" i="0" kern="1200" dirty="0">
                <a:solidFill>
                  <a:schemeClr val="accent1">
                    <a:lumMod val="50000"/>
                  </a:schemeClr>
                </a:solidFill>
                <a:latin typeface="High Tower Text" panose="02040502050506030303" pitchFamily="18" charset="0"/>
              </a:rPr>
              <a:t>.</a:t>
            </a:r>
            <a:endParaRPr lang="en-US" sz="1800" kern="1200" dirty="0">
              <a:solidFill>
                <a:schemeClr val="accent1">
                  <a:lumMod val="50000"/>
                </a:schemeClr>
              </a:solidFill>
              <a:latin typeface="High Tower Text" panose="02040502050506030303" pitchFamily="18" charset="0"/>
            </a:endParaRPr>
          </a:p>
        </p:txBody>
      </p:sp>
    </p:spTree>
    <p:extLst>
      <p:ext uri="{BB962C8B-B14F-4D97-AF65-F5344CB8AC3E}">
        <p14:creationId xmlns:p14="http://schemas.microsoft.com/office/powerpoint/2010/main" val="880810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blue and white background&#10;&#10;Description automatically generated">
            <a:extLst>
              <a:ext uri="{FF2B5EF4-FFF2-40B4-BE49-F238E27FC236}">
                <a16:creationId xmlns:a16="http://schemas.microsoft.com/office/drawing/2014/main" id="{D177EFC5-F825-9329-1464-8B9F8FDAB62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1"/>
            <a:ext cx="12192000" cy="6860275"/>
          </a:xfrm>
          <a:prstGeom prst="rect">
            <a:avLst/>
          </a:prstGeom>
        </p:spPr>
      </p:pic>
      <p:sp>
        <p:nvSpPr>
          <p:cNvPr id="2" name="Title 1">
            <a:extLst>
              <a:ext uri="{FF2B5EF4-FFF2-40B4-BE49-F238E27FC236}">
                <a16:creationId xmlns:a16="http://schemas.microsoft.com/office/drawing/2014/main" id="{CD3C630A-70A5-1BC2-BC32-787496E3A673}"/>
              </a:ext>
            </a:extLst>
          </p:cNvPr>
          <p:cNvSpPr>
            <a:spLocks noGrp="1"/>
          </p:cNvSpPr>
          <p:nvPr>
            <p:ph type="title"/>
          </p:nvPr>
        </p:nvSpPr>
        <p:spPr>
          <a:xfrm>
            <a:off x="838200" y="1"/>
            <a:ext cx="10515600" cy="869575"/>
          </a:xfrm>
        </p:spPr>
        <p:txBody>
          <a:bodyPr/>
          <a:lstStyle/>
          <a:p>
            <a:pPr algn="ctr"/>
            <a:r>
              <a:rPr lang="en-US" b="1" dirty="0">
                <a:solidFill>
                  <a:srgbClr val="FF0000"/>
                </a:solidFill>
                <a:effectLst>
                  <a:outerShdw blurRad="38100" dist="38100" dir="2700000" algn="tl">
                    <a:srgbClr val="000000">
                      <a:alpha val="43137"/>
                    </a:srgbClr>
                  </a:outerShdw>
                </a:effectLst>
                <a:latin typeface="High Tower Text" panose="02040502050506030303" pitchFamily="18" charset="0"/>
              </a:rPr>
              <a:t>Excel Dashboard</a:t>
            </a:r>
          </a:p>
        </p:txBody>
      </p:sp>
      <p:pic>
        <p:nvPicPr>
          <p:cNvPr id="11" name="Content Placeholder 10">
            <a:extLst>
              <a:ext uri="{FF2B5EF4-FFF2-40B4-BE49-F238E27FC236}">
                <a16:creationId xmlns:a16="http://schemas.microsoft.com/office/drawing/2014/main" id="{B6209660-FE46-DA79-0428-89C974484A01}"/>
              </a:ext>
            </a:extLst>
          </p:cNvPr>
          <p:cNvPicPr>
            <a:picLocks noGrp="1" noChangeAspect="1"/>
          </p:cNvPicPr>
          <p:nvPr>
            <p:ph idx="1"/>
          </p:nvPr>
        </p:nvPicPr>
        <p:blipFill rotWithShape="1">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118" t="279"/>
          <a:stretch/>
        </p:blipFill>
        <p:spPr>
          <a:xfrm>
            <a:off x="1" y="944072"/>
            <a:ext cx="12192000" cy="5913928"/>
          </a:xfrm>
        </p:spPr>
      </p:pic>
      <p:pic>
        <p:nvPicPr>
          <p:cNvPr id="12" name="Picture 11">
            <a:extLst>
              <a:ext uri="{FF2B5EF4-FFF2-40B4-BE49-F238E27FC236}">
                <a16:creationId xmlns:a16="http://schemas.microsoft.com/office/drawing/2014/main" id="{9E048AEE-F876-F846-0D19-38197F3F0BA5}"/>
              </a:ext>
            </a:extLst>
          </p:cNvPr>
          <p:cNvPicPr>
            <a:picLocks noChangeAspect="1"/>
          </p:cNvPicPr>
          <p:nvPr/>
        </p:nvPicPr>
        <p:blipFill>
          <a:blip r:embed="rId5"/>
          <a:stretch>
            <a:fillRect/>
          </a:stretch>
        </p:blipFill>
        <p:spPr>
          <a:xfrm>
            <a:off x="57225" y="74497"/>
            <a:ext cx="830279" cy="795079"/>
          </a:xfrm>
          <a:prstGeom prst="rect">
            <a:avLst/>
          </a:prstGeom>
        </p:spPr>
      </p:pic>
      <p:sp>
        <p:nvSpPr>
          <p:cNvPr id="13" name="Rectangle 12">
            <a:extLst>
              <a:ext uri="{FF2B5EF4-FFF2-40B4-BE49-F238E27FC236}">
                <a16:creationId xmlns:a16="http://schemas.microsoft.com/office/drawing/2014/main" id="{9318D27E-988F-FFEF-A2F6-E05E1F795AAF}"/>
              </a:ext>
            </a:extLst>
          </p:cNvPr>
          <p:cNvSpPr/>
          <p:nvPr/>
        </p:nvSpPr>
        <p:spPr>
          <a:xfrm>
            <a:off x="57225" y="982708"/>
            <a:ext cx="1072328" cy="7950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679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blue and white background&#10;&#10;Description automatically generated">
            <a:extLst>
              <a:ext uri="{FF2B5EF4-FFF2-40B4-BE49-F238E27FC236}">
                <a16:creationId xmlns:a16="http://schemas.microsoft.com/office/drawing/2014/main" id="{D177EFC5-F825-9329-1464-8B9F8FDAB62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1"/>
            <a:ext cx="12192000" cy="6860275"/>
          </a:xfrm>
          <a:prstGeom prst="rect">
            <a:avLst/>
          </a:prstGeom>
        </p:spPr>
      </p:pic>
      <p:sp>
        <p:nvSpPr>
          <p:cNvPr id="2" name="Title 1">
            <a:extLst>
              <a:ext uri="{FF2B5EF4-FFF2-40B4-BE49-F238E27FC236}">
                <a16:creationId xmlns:a16="http://schemas.microsoft.com/office/drawing/2014/main" id="{CD3C630A-70A5-1BC2-BC32-787496E3A673}"/>
              </a:ext>
            </a:extLst>
          </p:cNvPr>
          <p:cNvSpPr>
            <a:spLocks noGrp="1"/>
          </p:cNvSpPr>
          <p:nvPr>
            <p:ph type="title"/>
          </p:nvPr>
        </p:nvSpPr>
        <p:spPr>
          <a:xfrm>
            <a:off x="838200" y="1"/>
            <a:ext cx="10515600" cy="869575"/>
          </a:xfrm>
        </p:spPr>
        <p:txBody>
          <a:bodyPr/>
          <a:lstStyle/>
          <a:p>
            <a:pPr algn="ctr"/>
            <a:r>
              <a:rPr lang="en-US" b="1" dirty="0">
                <a:solidFill>
                  <a:srgbClr val="FF0000"/>
                </a:solidFill>
                <a:effectLst>
                  <a:outerShdw blurRad="38100" dist="38100" dir="2700000" algn="tl">
                    <a:srgbClr val="000000">
                      <a:alpha val="43137"/>
                    </a:srgbClr>
                  </a:outerShdw>
                </a:effectLst>
                <a:latin typeface="High Tower Text" panose="02040502050506030303" pitchFamily="18" charset="0"/>
              </a:rPr>
              <a:t>Power BI Dashboard</a:t>
            </a:r>
          </a:p>
        </p:txBody>
      </p:sp>
      <p:pic>
        <p:nvPicPr>
          <p:cNvPr id="3" name="Picture 2">
            <a:extLst>
              <a:ext uri="{FF2B5EF4-FFF2-40B4-BE49-F238E27FC236}">
                <a16:creationId xmlns:a16="http://schemas.microsoft.com/office/drawing/2014/main" id="{7D01C6F1-EDDD-06A9-A8EF-A1F80C0F07D4}"/>
              </a:ext>
            </a:extLst>
          </p:cNvPr>
          <p:cNvPicPr>
            <a:picLocks noChangeAspect="1"/>
          </p:cNvPicPr>
          <p:nvPr/>
        </p:nvPicPr>
        <p:blipFill>
          <a:blip r:embed="rId3"/>
          <a:stretch>
            <a:fillRect/>
          </a:stretch>
        </p:blipFill>
        <p:spPr>
          <a:xfrm>
            <a:off x="57225" y="74497"/>
            <a:ext cx="830279" cy="795079"/>
          </a:xfrm>
          <a:prstGeom prst="rect">
            <a:avLst/>
          </a:prstGeom>
        </p:spPr>
      </p:pic>
      <p:pic>
        <p:nvPicPr>
          <p:cNvPr id="9" name="Content Placeholder 8">
            <a:extLst>
              <a:ext uri="{FF2B5EF4-FFF2-40B4-BE49-F238E27FC236}">
                <a16:creationId xmlns:a16="http://schemas.microsoft.com/office/drawing/2014/main" id="{E19C902F-341F-69DF-E12B-D6CFD7392F84}"/>
              </a:ext>
            </a:extLst>
          </p:cNvPr>
          <p:cNvPicPr>
            <a:picLocks noGrp="1" noChangeAspect="1"/>
          </p:cNvPicPr>
          <p:nvPr>
            <p:ph idx="1"/>
          </p:nvPr>
        </p:nvPicPr>
        <p:blipFill>
          <a:blip r:embed="rId4"/>
          <a:stretch>
            <a:fillRect/>
          </a:stretch>
        </p:blipFill>
        <p:spPr>
          <a:xfrm>
            <a:off x="0" y="944072"/>
            <a:ext cx="12192000" cy="5913927"/>
          </a:xfrm>
        </p:spPr>
      </p:pic>
    </p:spTree>
    <p:extLst>
      <p:ext uri="{BB962C8B-B14F-4D97-AF65-F5344CB8AC3E}">
        <p14:creationId xmlns:p14="http://schemas.microsoft.com/office/powerpoint/2010/main" val="1681268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blue and white background&#10;&#10;Description automatically generated">
            <a:extLst>
              <a:ext uri="{FF2B5EF4-FFF2-40B4-BE49-F238E27FC236}">
                <a16:creationId xmlns:a16="http://schemas.microsoft.com/office/drawing/2014/main" id="{D177EFC5-F825-9329-1464-8B9F8FDAB62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1"/>
            <a:ext cx="12192000" cy="6860275"/>
          </a:xfrm>
          <a:prstGeom prst="rect">
            <a:avLst/>
          </a:prstGeom>
        </p:spPr>
      </p:pic>
      <p:sp>
        <p:nvSpPr>
          <p:cNvPr id="2" name="Title 1">
            <a:extLst>
              <a:ext uri="{FF2B5EF4-FFF2-40B4-BE49-F238E27FC236}">
                <a16:creationId xmlns:a16="http://schemas.microsoft.com/office/drawing/2014/main" id="{CD3C630A-70A5-1BC2-BC32-787496E3A673}"/>
              </a:ext>
            </a:extLst>
          </p:cNvPr>
          <p:cNvSpPr>
            <a:spLocks noGrp="1"/>
          </p:cNvSpPr>
          <p:nvPr>
            <p:ph type="title"/>
          </p:nvPr>
        </p:nvSpPr>
        <p:spPr>
          <a:xfrm>
            <a:off x="838200" y="1"/>
            <a:ext cx="10515600" cy="869575"/>
          </a:xfrm>
        </p:spPr>
        <p:txBody>
          <a:bodyPr/>
          <a:lstStyle/>
          <a:p>
            <a:pPr algn="ctr"/>
            <a:r>
              <a:rPr lang="en-US" b="1" dirty="0">
                <a:solidFill>
                  <a:srgbClr val="FF0000"/>
                </a:solidFill>
                <a:effectLst>
                  <a:outerShdw blurRad="38100" dist="38100" dir="2700000" algn="tl">
                    <a:srgbClr val="000000">
                      <a:alpha val="43137"/>
                    </a:srgbClr>
                  </a:outerShdw>
                </a:effectLst>
                <a:latin typeface="High Tower Text" panose="02040502050506030303" pitchFamily="18" charset="0"/>
              </a:rPr>
              <a:t>Tableau Dashboard</a:t>
            </a:r>
          </a:p>
        </p:txBody>
      </p:sp>
      <p:pic>
        <p:nvPicPr>
          <p:cNvPr id="12" name="Picture 11">
            <a:extLst>
              <a:ext uri="{FF2B5EF4-FFF2-40B4-BE49-F238E27FC236}">
                <a16:creationId xmlns:a16="http://schemas.microsoft.com/office/drawing/2014/main" id="{C78A90F6-E658-A3AA-F4DA-576F7778C7F3}"/>
              </a:ext>
            </a:extLst>
          </p:cNvPr>
          <p:cNvPicPr>
            <a:picLocks noChangeAspect="1"/>
          </p:cNvPicPr>
          <p:nvPr/>
        </p:nvPicPr>
        <p:blipFill>
          <a:blip r:embed="rId3"/>
          <a:stretch>
            <a:fillRect/>
          </a:stretch>
        </p:blipFill>
        <p:spPr>
          <a:xfrm>
            <a:off x="57225" y="74497"/>
            <a:ext cx="830279" cy="795079"/>
          </a:xfrm>
          <a:prstGeom prst="rect">
            <a:avLst/>
          </a:prstGeom>
        </p:spPr>
      </p:pic>
      <p:pic>
        <p:nvPicPr>
          <p:cNvPr id="16" name="Content Placeholder 15">
            <a:extLst>
              <a:ext uri="{FF2B5EF4-FFF2-40B4-BE49-F238E27FC236}">
                <a16:creationId xmlns:a16="http://schemas.microsoft.com/office/drawing/2014/main" id="{52DE4E30-7718-3D59-EB45-25EF9182A951}"/>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0" y="944072"/>
            <a:ext cx="12192000" cy="5913928"/>
          </a:xfrm>
        </p:spPr>
      </p:pic>
    </p:spTree>
    <p:extLst>
      <p:ext uri="{BB962C8B-B14F-4D97-AF65-F5344CB8AC3E}">
        <p14:creationId xmlns:p14="http://schemas.microsoft.com/office/powerpoint/2010/main" val="1284339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648</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High Tower Text</vt:lpstr>
      <vt:lpstr>Office Theme</vt:lpstr>
      <vt:lpstr>PowerPoint Presentation</vt:lpstr>
      <vt:lpstr>CMS Information</vt:lpstr>
      <vt:lpstr>Hospital Data analysis KPI’s</vt:lpstr>
      <vt:lpstr>Problem Statement</vt:lpstr>
      <vt:lpstr>Data Challenges / Transformation</vt:lpstr>
      <vt:lpstr>Suggestion </vt:lpstr>
      <vt:lpstr>Excel Dashboard</vt:lpstr>
      <vt:lpstr>Power BI Dashboard</vt:lpstr>
      <vt:lpstr>Tableau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Prathamesh Patil</dc:creator>
  <cp:lastModifiedBy>Mayur Dhunal</cp:lastModifiedBy>
  <cp:revision>4</cp:revision>
  <dcterms:created xsi:type="dcterms:W3CDTF">2023-11-25T09:45:12Z</dcterms:created>
  <dcterms:modified xsi:type="dcterms:W3CDTF">2023-11-27T14:54:19Z</dcterms:modified>
</cp:coreProperties>
</file>