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6" r:id="rId3"/>
    <p:sldId id="278" r:id="rId4"/>
    <p:sldId id="280" r:id="rId5"/>
    <p:sldId id="259" r:id="rId6"/>
    <p:sldId id="274" r:id="rId7"/>
    <p:sldId id="275" r:id="rId8"/>
    <p:sldId id="257" r:id="rId9"/>
    <p:sldId id="258"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4" autoAdjust="0"/>
    <p:restoredTop sz="94660"/>
  </p:normalViewPr>
  <p:slideViewPr>
    <p:cSldViewPr snapToGrid="0">
      <p:cViewPr varScale="1">
        <p:scale>
          <a:sx n="85" d="100"/>
          <a:sy n="85" d="100"/>
        </p:scale>
        <p:origin x="-514"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72290-F63B-43C4-9F1A-D3D2381D1A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33AF8CE-506F-43CC-98A2-B9AA9DF3BE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D5CD520-162E-4E7D-A13B-90717A9BB3F8}"/>
              </a:ext>
            </a:extLst>
          </p:cNvPr>
          <p:cNvSpPr>
            <a:spLocks noGrp="1"/>
          </p:cNvSpPr>
          <p:nvPr>
            <p:ph type="dt" sz="half" idx="10"/>
          </p:nvPr>
        </p:nvSpPr>
        <p:spPr/>
        <p:txBody>
          <a:bodyPr/>
          <a:lstStyle/>
          <a:p>
            <a:fld id="{1CF77135-8032-4775-AEF7-1FD8B0935712}" type="datetimeFigureOut">
              <a:rPr lang="en-IN" smtClean="0"/>
              <a:pPr/>
              <a:t>29/09/2021</a:t>
            </a:fld>
            <a:endParaRPr lang="en-IN"/>
          </a:p>
        </p:txBody>
      </p:sp>
      <p:sp>
        <p:nvSpPr>
          <p:cNvPr id="5" name="Footer Placeholder 4">
            <a:extLst>
              <a:ext uri="{FF2B5EF4-FFF2-40B4-BE49-F238E27FC236}">
                <a16:creationId xmlns:a16="http://schemas.microsoft.com/office/drawing/2014/main" xmlns="" id="{5A6AEDA4-EDF1-4EE1-A1ED-62BF03BBEB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9788C05-CD13-48FC-B180-7D7BEFCD514B}"/>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3172296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765877-FE35-4998-8D30-AEA70DCD25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29DD378-B90C-4D7E-A99C-42F64ADBB5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F3C36E8-8C78-4C92-9472-E4EC452D58A2}"/>
              </a:ext>
            </a:extLst>
          </p:cNvPr>
          <p:cNvSpPr>
            <a:spLocks noGrp="1"/>
          </p:cNvSpPr>
          <p:nvPr>
            <p:ph type="dt" sz="half" idx="10"/>
          </p:nvPr>
        </p:nvSpPr>
        <p:spPr/>
        <p:txBody>
          <a:bodyPr/>
          <a:lstStyle/>
          <a:p>
            <a:fld id="{1CF77135-8032-4775-AEF7-1FD8B0935712}" type="datetimeFigureOut">
              <a:rPr lang="en-IN" smtClean="0"/>
              <a:pPr/>
              <a:t>29/09/2021</a:t>
            </a:fld>
            <a:endParaRPr lang="en-IN"/>
          </a:p>
        </p:txBody>
      </p:sp>
      <p:sp>
        <p:nvSpPr>
          <p:cNvPr id="5" name="Footer Placeholder 4">
            <a:extLst>
              <a:ext uri="{FF2B5EF4-FFF2-40B4-BE49-F238E27FC236}">
                <a16:creationId xmlns:a16="http://schemas.microsoft.com/office/drawing/2014/main" xmlns="" id="{3F93E2E5-CF4C-4553-9DFE-D1A848110E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F58AAEC-2349-4649-A625-08B8F9A17756}"/>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3595767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D8B53A9-9B28-4B6A-8284-99DD4AAD77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4DB2265-8A2A-4EA8-9949-59D6D94AA5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E8A362D-6116-430B-AD60-9CC34FEEBA80}"/>
              </a:ext>
            </a:extLst>
          </p:cNvPr>
          <p:cNvSpPr>
            <a:spLocks noGrp="1"/>
          </p:cNvSpPr>
          <p:nvPr>
            <p:ph type="dt" sz="half" idx="10"/>
          </p:nvPr>
        </p:nvSpPr>
        <p:spPr/>
        <p:txBody>
          <a:bodyPr/>
          <a:lstStyle/>
          <a:p>
            <a:fld id="{1CF77135-8032-4775-AEF7-1FD8B0935712}" type="datetimeFigureOut">
              <a:rPr lang="en-IN" smtClean="0"/>
              <a:pPr/>
              <a:t>29/09/2021</a:t>
            </a:fld>
            <a:endParaRPr lang="en-IN"/>
          </a:p>
        </p:txBody>
      </p:sp>
      <p:sp>
        <p:nvSpPr>
          <p:cNvPr id="5" name="Footer Placeholder 4">
            <a:extLst>
              <a:ext uri="{FF2B5EF4-FFF2-40B4-BE49-F238E27FC236}">
                <a16:creationId xmlns:a16="http://schemas.microsoft.com/office/drawing/2014/main" xmlns="" id="{8F14CEEA-B19D-4E82-9A61-A097DE1FC6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CBA5FA4-D703-444A-A779-835D480BD504}"/>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1210754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C3CC4F-FE37-4202-B812-55F036CD1D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6B23B08-C7AB-45B3-A85D-2F2819D603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C315BD3-0376-4FB3-A484-25D1F92A0319}"/>
              </a:ext>
            </a:extLst>
          </p:cNvPr>
          <p:cNvSpPr>
            <a:spLocks noGrp="1"/>
          </p:cNvSpPr>
          <p:nvPr>
            <p:ph type="dt" sz="half" idx="10"/>
          </p:nvPr>
        </p:nvSpPr>
        <p:spPr/>
        <p:txBody>
          <a:bodyPr/>
          <a:lstStyle/>
          <a:p>
            <a:fld id="{1CF77135-8032-4775-AEF7-1FD8B0935712}" type="datetimeFigureOut">
              <a:rPr lang="en-IN" smtClean="0"/>
              <a:pPr/>
              <a:t>29/09/2021</a:t>
            </a:fld>
            <a:endParaRPr lang="en-IN"/>
          </a:p>
        </p:txBody>
      </p:sp>
      <p:sp>
        <p:nvSpPr>
          <p:cNvPr id="5" name="Footer Placeholder 4">
            <a:extLst>
              <a:ext uri="{FF2B5EF4-FFF2-40B4-BE49-F238E27FC236}">
                <a16:creationId xmlns:a16="http://schemas.microsoft.com/office/drawing/2014/main" xmlns="" id="{BFED5174-6020-4CEB-BA65-9F7B034CE4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83C281F-524C-4312-8E70-84AB94F594C2}"/>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713125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315CCA-9F1F-4484-8E0C-C979E5EB0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0BE8D54-582B-4A7D-ABFD-78C57C49DD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41F27E4-A19A-4894-8D93-08DDE88CE850}"/>
              </a:ext>
            </a:extLst>
          </p:cNvPr>
          <p:cNvSpPr>
            <a:spLocks noGrp="1"/>
          </p:cNvSpPr>
          <p:nvPr>
            <p:ph type="dt" sz="half" idx="10"/>
          </p:nvPr>
        </p:nvSpPr>
        <p:spPr/>
        <p:txBody>
          <a:bodyPr/>
          <a:lstStyle/>
          <a:p>
            <a:fld id="{1CF77135-8032-4775-AEF7-1FD8B0935712}" type="datetimeFigureOut">
              <a:rPr lang="en-IN" smtClean="0"/>
              <a:pPr/>
              <a:t>29/09/2021</a:t>
            </a:fld>
            <a:endParaRPr lang="en-IN"/>
          </a:p>
        </p:txBody>
      </p:sp>
      <p:sp>
        <p:nvSpPr>
          <p:cNvPr id="5" name="Footer Placeholder 4">
            <a:extLst>
              <a:ext uri="{FF2B5EF4-FFF2-40B4-BE49-F238E27FC236}">
                <a16:creationId xmlns:a16="http://schemas.microsoft.com/office/drawing/2014/main" xmlns="" id="{5AA5CDFB-3286-4C32-8363-6497509A57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06FD494-2FFB-459C-9D65-A86B143875A9}"/>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77920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6C8B1E-3828-4A25-9C5D-87B73269B3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D07C43A-0B7F-431C-B2AC-E2F7E13BD6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43E9FE7-F00B-43AE-A374-6C85D1108C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5857910-8A18-4FAB-9340-9D1C52E09EE6}"/>
              </a:ext>
            </a:extLst>
          </p:cNvPr>
          <p:cNvSpPr>
            <a:spLocks noGrp="1"/>
          </p:cNvSpPr>
          <p:nvPr>
            <p:ph type="dt" sz="half" idx="10"/>
          </p:nvPr>
        </p:nvSpPr>
        <p:spPr/>
        <p:txBody>
          <a:bodyPr/>
          <a:lstStyle/>
          <a:p>
            <a:fld id="{1CF77135-8032-4775-AEF7-1FD8B0935712}" type="datetimeFigureOut">
              <a:rPr lang="en-IN" smtClean="0"/>
              <a:pPr/>
              <a:t>29/09/2021</a:t>
            </a:fld>
            <a:endParaRPr lang="en-IN"/>
          </a:p>
        </p:txBody>
      </p:sp>
      <p:sp>
        <p:nvSpPr>
          <p:cNvPr id="6" name="Footer Placeholder 5">
            <a:extLst>
              <a:ext uri="{FF2B5EF4-FFF2-40B4-BE49-F238E27FC236}">
                <a16:creationId xmlns:a16="http://schemas.microsoft.com/office/drawing/2014/main" xmlns="" id="{AECB77FB-B46F-45E4-BF11-ADD9AC5473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18A6604-AA60-4AFB-B649-2C18F156DE34}"/>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373684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D31FE8-E001-42ED-83AD-0B2C43A92E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6EFE8FD-2DB9-49C2-8F78-E08E77DCB3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9C157B5-A9DB-4614-A238-06745EAACF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16E21BA-8F72-4FB3-B9EC-B82F950D9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5B19E07-3F15-4CAC-B5AB-0D575A623D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54AEE77-44C6-4B4B-AB54-57D1A97B87D6}"/>
              </a:ext>
            </a:extLst>
          </p:cNvPr>
          <p:cNvSpPr>
            <a:spLocks noGrp="1"/>
          </p:cNvSpPr>
          <p:nvPr>
            <p:ph type="dt" sz="half" idx="10"/>
          </p:nvPr>
        </p:nvSpPr>
        <p:spPr/>
        <p:txBody>
          <a:bodyPr/>
          <a:lstStyle/>
          <a:p>
            <a:fld id="{1CF77135-8032-4775-AEF7-1FD8B0935712}" type="datetimeFigureOut">
              <a:rPr lang="en-IN" smtClean="0"/>
              <a:pPr/>
              <a:t>29/09/2021</a:t>
            </a:fld>
            <a:endParaRPr lang="en-IN"/>
          </a:p>
        </p:txBody>
      </p:sp>
      <p:sp>
        <p:nvSpPr>
          <p:cNvPr id="8" name="Footer Placeholder 7">
            <a:extLst>
              <a:ext uri="{FF2B5EF4-FFF2-40B4-BE49-F238E27FC236}">
                <a16:creationId xmlns:a16="http://schemas.microsoft.com/office/drawing/2014/main" xmlns="" id="{92CD287E-343C-4A77-BC0F-323452FC4C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A0C4DF03-C4CC-4EC7-A16F-9958A3C9BD11}"/>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1276734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81764E-CB04-4910-8412-A11D6BEA7B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2514039-17C5-4B34-8963-7E7356F8B4C1}"/>
              </a:ext>
            </a:extLst>
          </p:cNvPr>
          <p:cNvSpPr>
            <a:spLocks noGrp="1"/>
          </p:cNvSpPr>
          <p:nvPr>
            <p:ph type="dt" sz="half" idx="10"/>
          </p:nvPr>
        </p:nvSpPr>
        <p:spPr/>
        <p:txBody>
          <a:bodyPr/>
          <a:lstStyle/>
          <a:p>
            <a:fld id="{1CF77135-8032-4775-AEF7-1FD8B0935712}" type="datetimeFigureOut">
              <a:rPr lang="en-IN" smtClean="0"/>
              <a:pPr/>
              <a:t>29/09/2021</a:t>
            </a:fld>
            <a:endParaRPr lang="en-IN"/>
          </a:p>
        </p:txBody>
      </p:sp>
      <p:sp>
        <p:nvSpPr>
          <p:cNvPr id="4" name="Footer Placeholder 3">
            <a:extLst>
              <a:ext uri="{FF2B5EF4-FFF2-40B4-BE49-F238E27FC236}">
                <a16:creationId xmlns:a16="http://schemas.microsoft.com/office/drawing/2014/main" xmlns="" id="{17E5D006-9E86-4B81-8C38-5004DCE81A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5AE582A-6E2F-45B3-BB31-F5CA451536A8}"/>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147106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368EA9A-B0FC-4BDC-8771-2BEEA166EA34}"/>
              </a:ext>
            </a:extLst>
          </p:cNvPr>
          <p:cNvSpPr>
            <a:spLocks noGrp="1"/>
          </p:cNvSpPr>
          <p:nvPr>
            <p:ph type="dt" sz="half" idx="10"/>
          </p:nvPr>
        </p:nvSpPr>
        <p:spPr/>
        <p:txBody>
          <a:bodyPr/>
          <a:lstStyle/>
          <a:p>
            <a:fld id="{1CF77135-8032-4775-AEF7-1FD8B0935712}" type="datetimeFigureOut">
              <a:rPr lang="en-IN" smtClean="0"/>
              <a:pPr/>
              <a:t>29/09/2021</a:t>
            </a:fld>
            <a:endParaRPr lang="en-IN"/>
          </a:p>
        </p:txBody>
      </p:sp>
      <p:sp>
        <p:nvSpPr>
          <p:cNvPr id="3" name="Footer Placeholder 2">
            <a:extLst>
              <a:ext uri="{FF2B5EF4-FFF2-40B4-BE49-F238E27FC236}">
                <a16:creationId xmlns:a16="http://schemas.microsoft.com/office/drawing/2014/main" xmlns="" id="{F219702F-39E4-453F-857E-A3E51D6447B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25CA86F-6F03-4268-ADAB-AADAACB27C35}"/>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1794050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AD6DDD-57D7-44FB-B272-B05D80201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368BEA5-8027-481F-9C7A-505686EE12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231D71F-C32F-4797-8800-E66CB6C87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BC38627-0A80-4E1F-B6E0-920038FD1D34}"/>
              </a:ext>
            </a:extLst>
          </p:cNvPr>
          <p:cNvSpPr>
            <a:spLocks noGrp="1"/>
          </p:cNvSpPr>
          <p:nvPr>
            <p:ph type="dt" sz="half" idx="10"/>
          </p:nvPr>
        </p:nvSpPr>
        <p:spPr/>
        <p:txBody>
          <a:bodyPr/>
          <a:lstStyle/>
          <a:p>
            <a:fld id="{1CF77135-8032-4775-AEF7-1FD8B0935712}" type="datetimeFigureOut">
              <a:rPr lang="en-IN" smtClean="0"/>
              <a:pPr/>
              <a:t>29/09/2021</a:t>
            </a:fld>
            <a:endParaRPr lang="en-IN"/>
          </a:p>
        </p:txBody>
      </p:sp>
      <p:sp>
        <p:nvSpPr>
          <p:cNvPr id="6" name="Footer Placeholder 5">
            <a:extLst>
              <a:ext uri="{FF2B5EF4-FFF2-40B4-BE49-F238E27FC236}">
                <a16:creationId xmlns:a16="http://schemas.microsoft.com/office/drawing/2014/main" xmlns="" id="{F72F6783-6118-45D0-896A-E2A1DAAD8F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F6485BD-018F-426B-861B-92870E131914}"/>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231275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25AB1D-7E33-4621-BE28-7F4E0036CA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4ADC0F0-718A-4158-B135-8D2FEC5D0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774162D-3C56-4670-B7FE-0D91A8FAB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3999375-06C2-44B5-B2BA-3F7B17C9A240}"/>
              </a:ext>
            </a:extLst>
          </p:cNvPr>
          <p:cNvSpPr>
            <a:spLocks noGrp="1"/>
          </p:cNvSpPr>
          <p:nvPr>
            <p:ph type="dt" sz="half" idx="10"/>
          </p:nvPr>
        </p:nvSpPr>
        <p:spPr/>
        <p:txBody>
          <a:bodyPr/>
          <a:lstStyle/>
          <a:p>
            <a:fld id="{1CF77135-8032-4775-AEF7-1FD8B0935712}" type="datetimeFigureOut">
              <a:rPr lang="en-IN" smtClean="0"/>
              <a:pPr/>
              <a:t>29/09/2021</a:t>
            </a:fld>
            <a:endParaRPr lang="en-IN"/>
          </a:p>
        </p:txBody>
      </p:sp>
      <p:sp>
        <p:nvSpPr>
          <p:cNvPr id="6" name="Footer Placeholder 5">
            <a:extLst>
              <a:ext uri="{FF2B5EF4-FFF2-40B4-BE49-F238E27FC236}">
                <a16:creationId xmlns:a16="http://schemas.microsoft.com/office/drawing/2014/main" xmlns="" id="{C86BCEAF-B08C-4BD2-AB87-D80058F91B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4096928-A3FA-495D-A233-F4ADFBEFCD48}"/>
              </a:ext>
            </a:extLst>
          </p:cNvPr>
          <p:cNvSpPr>
            <a:spLocks noGrp="1"/>
          </p:cNvSpPr>
          <p:nvPr>
            <p:ph type="sldNum" sz="quarter" idx="12"/>
          </p:nvPr>
        </p:nvSpPr>
        <p:spPr/>
        <p:txBody>
          <a:body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2123058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D78C556-7EBC-49B5-B5BA-92409A5B82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E19DC5D-79AB-400F-81C0-78400A6BB4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2E53E3A-C245-46B8-A782-1A2439873E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F77135-8032-4775-AEF7-1FD8B0935712}" type="datetimeFigureOut">
              <a:rPr lang="en-IN" smtClean="0"/>
              <a:pPr/>
              <a:t>29/09/2021</a:t>
            </a:fld>
            <a:endParaRPr lang="en-IN"/>
          </a:p>
        </p:txBody>
      </p:sp>
      <p:sp>
        <p:nvSpPr>
          <p:cNvPr id="5" name="Footer Placeholder 4">
            <a:extLst>
              <a:ext uri="{FF2B5EF4-FFF2-40B4-BE49-F238E27FC236}">
                <a16:creationId xmlns:a16="http://schemas.microsoft.com/office/drawing/2014/main" xmlns="" id="{9183A977-A18B-4697-AA87-F35D698D5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D3DF9A9-24BE-4940-8DB6-4724CB34C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77AE1-076C-4506-B1FA-980BBA97C76A}" type="slidenum">
              <a:rPr lang="en-IN" smtClean="0"/>
              <a:pPr/>
              <a:t>‹#›</a:t>
            </a:fld>
            <a:endParaRPr lang="en-IN"/>
          </a:p>
        </p:txBody>
      </p:sp>
    </p:spTree>
    <p:extLst>
      <p:ext uri="{BB962C8B-B14F-4D97-AF65-F5344CB8AC3E}">
        <p14:creationId xmlns:p14="http://schemas.microsoft.com/office/powerpoint/2010/main" xmlns="" val="2587894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RUSHIKESH\Downloads\NLP image.png"/>
          <p:cNvPicPr>
            <a:picLocks noGrp="1" noChangeAspect="1" noChangeArrowheads="1"/>
          </p:cNvPicPr>
          <p:nvPr>
            <p:ph idx="1"/>
          </p:nvPr>
        </p:nvPicPr>
        <p:blipFill>
          <a:blip r:embed="rId2"/>
          <a:srcRect/>
          <a:stretch>
            <a:fillRect/>
          </a:stretch>
        </p:blipFill>
        <p:spPr bwMode="auto">
          <a:xfrm>
            <a:off x="954483" y="660212"/>
            <a:ext cx="10530002" cy="54895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010" y="233082"/>
            <a:ext cx="11609295" cy="6320118"/>
          </a:xfrm>
        </p:spPr>
        <p:txBody>
          <a:bodyPr>
            <a:normAutofit/>
          </a:bodyPr>
          <a:lstStyle/>
          <a:p>
            <a:pPr marL="228600" lvl="1">
              <a:spcBef>
                <a:spcPts val="1000"/>
              </a:spcBef>
              <a:buFont typeface="Wingdings" pitchFamily="2" charset="2"/>
              <a:buChar char="Ø"/>
            </a:pPr>
            <a:r>
              <a:rPr lang="en-US" sz="1800" dirty="0" smtClean="0"/>
              <a:t> Stop words removal </a:t>
            </a:r>
          </a:p>
          <a:p>
            <a:pPr>
              <a:buNone/>
            </a:pPr>
            <a:r>
              <a:rPr lang="en-US" sz="1800" dirty="0" smtClean="0">
                <a:latin typeface="Times New Roman" pitchFamily="18" charset="0"/>
                <a:cs typeface="Times New Roman" pitchFamily="18" charset="0"/>
              </a:rPr>
              <a:t>• Stop words are very commonly used words (a, an, the, etc.) in the documents.</a:t>
            </a:r>
          </a:p>
          <a:p>
            <a:pPr>
              <a:buNone/>
            </a:pPr>
            <a:r>
              <a:rPr lang="en-US" sz="1800" dirty="0" smtClean="0">
                <a:latin typeface="Times New Roman" pitchFamily="18" charset="0"/>
                <a:cs typeface="Times New Roman" pitchFamily="18" charset="0"/>
              </a:rPr>
              <a:t> • These words do not really signify any importance as they do not help in distinguishing two documents.</a:t>
            </a:r>
          </a:p>
          <a:p>
            <a:pPr>
              <a:buNone/>
            </a:pPr>
            <a:endParaRPr lang="en-US" sz="2000" dirty="0" smtClean="0"/>
          </a:p>
          <a:p>
            <a:pPr marL="228600" lvl="1">
              <a:spcBef>
                <a:spcPts val="1000"/>
              </a:spcBef>
              <a:buFont typeface="Wingdings" pitchFamily="2" charset="2"/>
              <a:buChar char="Ø"/>
            </a:pPr>
            <a:r>
              <a:rPr lang="en-US" sz="1800" dirty="0" smtClean="0"/>
              <a:t># Remove stop words</a:t>
            </a:r>
          </a:p>
          <a:p>
            <a:r>
              <a:rPr lang="en-US" sz="1400" dirty="0" smtClean="0">
                <a:solidFill>
                  <a:srgbClr val="0000FF"/>
                </a:solidFill>
                <a:latin typeface="Courier New" panose="02070309020205020404" pitchFamily="49" charset="0"/>
              </a:rPr>
              <a:t>from </a:t>
            </a:r>
            <a:r>
              <a:rPr lang="en-US" sz="1400" dirty="0" err="1" smtClean="0">
                <a:solidFill>
                  <a:srgbClr val="0000FF"/>
                </a:solidFill>
                <a:latin typeface="Courier New" panose="02070309020205020404" pitchFamily="49" charset="0"/>
              </a:rPr>
              <a:t>nltk.corpus</a:t>
            </a:r>
            <a:r>
              <a:rPr lang="en-US" sz="1400" dirty="0" smtClean="0">
                <a:solidFill>
                  <a:srgbClr val="0000FF"/>
                </a:solidFill>
                <a:latin typeface="Courier New" panose="02070309020205020404" pitchFamily="49" charset="0"/>
              </a:rPr>
              <a:t> import </a:t>
            </a:r>
            <a:r>
              <a:rPr lang="en-US" sz="1400" dirty="0" err="1" smtClean="0">
                <a:solidFill>
                  <a:srgbClr val="0000FF"/>
                </a:solidFill>
                <a:latin typeface="Courier New" panose="02070309020205020404" pitchFamily="49" charset="0"/>
              </a:rPr>
              <a:t>stopwords</a:t>
            </a:r>
            <a:endParaRPr lang="en-US" sz="1400" dirty="0" smtClean="0">
              <a:solidFill>
                <a:srgbClr val="0000FF"/>
              </a:solidFill>
              <a:latin typeface="Courier New" panose="02070309020205020404" pitchFamily="49" charset="0"/>
            </a:endParaRPr>
          </a:p>
          <a:p>
            <a:r>
              <a:rPr lang="en-US" sz="1400" dirty="0" err="1" smtClean="0">
                <a:solidFill>
                  <a:srgbClr val="0000FF"/>
                </a:solidFill>
                <a:latin typeface="Courier New" panose="02070309020205020404" pitchFamily="49" charset="0"/>
              </a:rPr>
              <a:t>nltk.download</a:t>
            </a:r>
            <a:r>
              <a:rPr lang="en-US" sz="1400" dirty="0" smtClean="0">
                <a:solidFill>
                  <a:srgbClr val="0000FF"/>
                </a:solidFill>
                <a:latin typeface="Courier New" panose="02070309020205020404" pitchFamily="49" charset="0"/>
              </a:rPr>
              <a:t>('</a:t>
            </a:r>
            <a:r>
              <a:rPr lang="en-US" sz="1400" dirty="0" err="1" smtClean="0">
                <a:solidFill>
                  <a:srgbClr val="0000FF"/>
                </a:solidFill>
                <a:latin typeface="Courier New" panose="02070309020205020404" pitchFamily="49" charset="0"/>
              </a:rPr>
              <a:t>stopwords</a:t>
            </a:r>
            <a:r>
              <a:rPr lang="en-US" sz="1400" dirty="0" smtClean="0">
                <a:solidFill>
                  <a:srgbClr val="0000FF"/>
                </a:solidFill>
                <a:latin typeface="Courier New" panose="02070309020205020404" pitchFamily="49" charset="0"/>
              </a:rPr>
              <a:t>')</a:t>
            </a:r>
          </a:p>
          <a:p>
            <a:r>
              <a:rPr lang="en-US" sz="1400" dirty="0" err="1" smtClean="0">
                <a:solidFill>
                  <a:srgbClr val="0000FF"/>
                </a:solidFill>
                <a:latin typeface="Courier New" panose="02070309020205020404" pitchFamily="49" charset="0"/>
              </a:rPr>
              <a:t>stopwords</a:t>
            </a:r>
            <a:r>
              <a:rPr lang="en-US" sz="1400" dirty="0" smtClean="0">
                <a:solidFill>
                  <a:srgbClr val="0000FF"/>
                </a:solidFill>
                <a:latin typeface="Courier New" panose="02070309020205020404" pitchFamily="49" charset="0"/>
              </a:rPr>
              <a:t> = </a:t>
            </a:r>
            <a:r>
              <a:rPr lang="en-US" sz="1400" dirty="0" err="1" smtClean="0">
                <a:solidFill>
                  <a:srgbClr val="0000FF"/>
                </a:solidFill>
                <a:latin typeface="Courier New" panose="02070309020205020404" pitchFamily="49" charset="0"/>
              </a:rPr>
              <a:t>nltk.corpus.stopwords.words</a:t>
            </a:r>
            <a:r>
              <a:rPr lang="en-US" sz="1400" dirty="0" smtClean="0">
                <a:solidFill>
                  <a:srgbClr val="0000FF"/>
                </a:solidFill>
                <a:latin typeface="Courier New" panose="02070309020205020404" pitchFamily="49" charset="0"/>
              </a:rPr>
              <a:t>('</a:t>
            </a:r>
            <a:r>
              <a:rPr lang="en-US" sz="1400" dirty="0" err="1" smtClean="0">
                <a:solidFill>
                  <a:srgbClr val="0000FF"/>
                </a:solidFill>
                <a:latin typeface="Courier New" panose="02070309020205020404" pitchFamily="49" charset="0"/>
              </a:rPr>
              <a:t>english</a:t>
            </a:r>
            <a:r>
              <a:rPr lang="en-US" sz="1400" dirty="0" smtClean="0">
                <a:solidFill>
                  <a:srgbClr val="0000FF"/>
                </a:solidFill>
                <a:latin typeface="Courier New" panose="02070309020205020404" pitchFamily="49" charset="0"/>
              </a:rPr>
              <a:t>')</a:t>
            </a:r>
          </a:p>
          <a:p>
            <a:r>
              <a:rPr lang="en-US" sz="1400" dirty="0" smtClean="0">
                <a:solidFill>
                  <a:srgbClr val="0000FF"/>
                </a:solidFill>
                <a:latin typeface="Courier New" panose="02070309020205020404" pitchFamily="49" charset="0"/>
              </a:rPr>
              <a:t>def </a:t>
            </a:r>
            <a:r>
              <a:rPr lang="en-US" sz="1400" dirty="0" err="1" smtClean="0">
                <a:solidFill>
                  <a:srgbClr val="0000FF"/>
                </a:solidFill>
                <a:latin typeface="Courier New" panose="02070309020205020404" pitchFamily="49" charset="0"/>
              </a:rPr>
              <a:t>remove_stopwords</a:t>
            </a:r>
            <a:r>
              <a:rPr lang="en-US" sz="1400" dirty="0" smtClean="0">
                <a:solidFill>
                  <a:srgbClr val="0000FF"/>
                </a:solidFill>
                <a:latin typeface="Courier New" panose="02070309020205020404" pitchFamily="49" charset="0"/>
              </a:rPr>
              <a:t>(text):</a:t>
            </a:r>
          </a:p>
          <a:p>
            <a:r>
              <a:rPr lang="en-US" sz="1400" dirty="0" smtClean="0">
                <a:solidFill>
                  <a:srgbClr val="0000FF"/>
                </a:solidFill>
                <a:latin typeface="Courier New" panose="02070309020205020404" pitchFamily="49" charset="0"/>
              </a:rPr>
              <a:t>  </a:t>
            </a:r>
            <a:r>
              <a:rPr lang="en-US" sz="1400" dirty="0" err="1" smtClean="0">
                <a:solidFill>
                  <a:srgbClr val="0000FF"/>
                </a:solidFill>
                <a:latin typeface="Courier New" panose="02070309020205020404" pitchFamily="49" charset="0"/>
              </a:rPr>
              <a:t>txt_clean</a:t>
            </a:r>
            <a:r>
              <a:rPr lang="en-US" sz="1400" dirty="0" smtClean="0">
                <a:solidFill>
                  <a:srgbClr val="0000FF"/>
                </a:solidFill>
                <a:latin typeface="Courier New" panose="02070309020205020404" pitchFamily="49" charset="0"/>
              </a:rPr>
              <a:t> = [word for word in text if word not in </a:t>
            </a:r>
            <a:r>
              <a:rPr lang="en-US" sz="1400" dirty="0" err="1" smtClean="0">
                <a:solidFill>
                  <a:srgbClr val="0000FF"/>
                </a:solidFill>
                <a:latin typeface="Courier New" panose="02070309020205020404" pitchFamily="49" charset="0"/>
              </a:rPr>
              <a:t>stopwords</a:t>
            </a:r>
            <a:r>
              <a:rPr lang="en-US" sz="1400" dirty="0" smtClean="0">
                <a:solidFill>
                  <a:srgbClr val="0000FF"/>
                </a:solidFill>
                <a:latin typeface="Courier New" panose="02070309020205020404" pitchFamily="49" charset="0"/>
              </a:rPr>
              <a:t>]</a:t>
            </a:r>
          </a:p>
          <a:p>
            <a:r>
              <a:rPr lang="en-US" sz="1400" dirty="0" smtClean="0">
                <a:solidFill>
                  <a:srgbClr val="0000FF"/>
                </a:solidFill>
                <a:latin typeface="Courier New" panose="02070309020205020404" pitchFamily="49" charset="0"/>
              </a:rPr>
              <a:t>  return </a:t>
            </a:r>
            <a:r>
              <a:rPr lang="en-US" sz="1400" dirty="0" err="1" smtClean="0">
                <a:solidFill>
                  <a:srgbClr val="0000FF"/>
                </a:solidFill>
                <a:latin typeface="Courier New" panose="02070309020205020404" pitchFamily="49" charset="0"/>
              </a:rPr>
              <a:t>txt_clean</a:t>
            </a:r>
            <a:endParaRPr lang="en-US" sz="1400" dirty="0" smtClean="0">
              <a:solidFill>
                <a:srgbClr val="0000FF"/>
              </a:solidFill>
              <a:latin typeface="Courier New" panose="02070309020205020404" pitchFamily="49" charset="0"/>
            </a:endParaRPr>
          </a:p>
          <a:p>
            <a:endParaRPr lang="en-US" sz="1400" dirty="0" smtClean="0">
              <a:solidFill>
                <a:srgbClr val="0000FF"/>
              </a:solidFill>
              <a:latin typeface="Courier New" panose="02070309020205020404" pitchFamily="49" charset="0"/>
            </a:endParaRPr>
          </a:p>
          <a:p>
            <a:r>
              <a:rPr lang="en-US" sz="1400" dirty="0" err="1" smtClean="0">
                <a:solidFill>
                  <a:srgbClr val="0000FF"/>
                </a:solidFill>
                <a:latin typeface="Courier New" panose="02070309020205020404" pitchFamily="49" charset="0"/>
              </a:rPr>
              <a:t>df</a:t>
            </a:r>
            <a:r>
              <a:rPr lang="en-US" sz="1400" dirty="0" smtClean="0">
                <a:solidFill>
                  <a:srgbClr val="0000FF"/>
                </a:solidFill>
                <a:latin typeface="Courier New" panose="02070309020205020404" pitchFamily="49" charset="0"/>
              </a:rPr>
              <a:t>["</a:t>
            </a:r>
            <a:r>
              <a:rPr lang="en-US" sz="1400" dirty="0" err="1" smtClean="0">
                <a:solidFill>
                  <a:srgbClr val="0000FF"/>
                </a:solidFill>
                <a:latin typeface="Courier New" panose="02070309020205020404" pitchFamily="49" charset="0"/>
              </a:rPr>
              <a:t>stop_Text</a:t>
            </a:r>
            <a:r>
              <a:rPr lang="en-US" sz="1400" dirty="0" smtClean="0">
                <a:solidFill>
                  <a:srgbClr val="0000FF"/>
                </a:solidFill>
                <a:latin typeface="Courier New" panose="02070309020205020404" pitchFamily="49" charset="0"/>
              </a:rPr>
              <a:t>"]=</a:t>
            </a:r>
            <a:r>
              <a:rPr lang="en-US" sz="1400" dirty="0" err="1" smtClean="0">
                <a:solidFill>
                  <a:srgbClr val="0000FF"/>
                </a:solidFill>
                <a:latin typeface="Courier New" panose="02070309020205020404" pitchFamily="49" charset="0"/>
              </a:rPr>
              <a:t>df</a:t>
            </a:r>
            <a:r>
              <a:rPr lang="en-US" sz="1400" dirty="0" smtClean="0">
                <a:solidFill>
                  <a:srgbClr val="0000FF"/>
                </a:solidFill>
                <a:latin typeface="Courier New" panose="02070309020205020404" pitchFamily="49" charset="0"/>
              </a:rPr>
              <a:t>["</a:t>
            </a:r>
            <a:r>
              <a:rPr lang="en-US" sz="1400" dirty="0" err="1" smtClean="0">
                <a:solidFill>
                  <a:srgbClr val="0000FF"/>
                </a:solidFill>
                <a:latin typeface="Courier New" panose="02070309020205020404" pitchFamily="49" charset="0"/>
              </a:rPr>
              <a:t>token_Text</a:t>
            </a:r>
            <a:r>
              <a:rPr lang="en-US" sz="1400" dirty="0" smtClean="0">
                <a:solidFill>
                  <a:srgbClr val="0000FF"/>
                </a:solidFill>
                <a:latin typeface="Courier New" panose="02070309020205020404" pitchFamily="49" charset="0"/>
              </a:rPr>
              <a:t>"].apply(</a:t>
            </a:r>
            <a:r>
              <a:rPr lang="en-US" sz="1400" dirty="0" err="1" smtClean="0">
                <a:solidFill>
                  <a:srgbClr val="0000FF"/>
                </a:solidFill>
                <a:latin typeface="Courier New" panose="02070309020205020404" pitchFamily="49" charset="0"/>
              </a:rPr>
              <a:t>remove_stopwords</a:t>
            </a:r>
            <a:r>
              <a:rPr lang="en-US" sz="1400" dirty="0" smtClean="0">
                <a:solidFill>
                  <a:srgbClr val="0000FF"/>
                </a:solidFill>
                <a:latin typeface="Courier New" panose="02070309020205020404" pitchFamily="49" charset="0"/>
              </a:rPr>
              <a:t>)</a:t>
            </a:r>
          </a:p>
          <a:p>
            <a:r>
              <a:rPr lang="en-US" sz="1400" dirty="0" err="1" smtClean="0">
                <a:solidFill>
                  <a:srgbClr val="0000FF"/>
                </a:solidFill>
                <a:latin typeface="Courier New" panose="02070309020205020404" pitchFamily="49" charset="0"/>
              </a:rPr>
              <a:t>df.head</a:t>
            </a:r>
            <a:r>
              <a:rPr lang="en-US" sz="1400" dirty="0" smtClean="0">
                <a:solidFill>
                  <a:srgbClr val="0000FF"/>
                </a:solidFill>
                <a:latin typeface="Courier New" panose="02070309020205020404" pitchFamily="49" charset="0"/>
              </a:rPr>
              <a:t>()</a:t>
            </a:r>
          </a:p>
          <a:p>
            <a:pPr>
              <a:buNone/>
            </a:pP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482" y="259976"/>
            <a:ext cx="11376212" cy="6167718"/>
          </a:xfrm>
        </p:spPr>
        <p:txBody>
          <a:bodyPr/>
          <a:lstStyle/>
          <a:p>
            <a:pPr marL="228600" lvl="1">
              <a:spcBef>
                <a:spcPts val="1000"/>
              </a:spcBef>
              <a:buFont typeface="Wingdings" pitchFamily="2" charset="2"/>
              <a:buChar char="Ø"/>
            </a:pPr>
            <a:r>
              <a:rPr lang="en-US" sz="1800" dirty="0" smtClean="0"/>
              <a:t> </a:t>
            </a:r>
            <a:r>
              <a:rPr lang="en-US" sz="2000" dirty="0" smtClean="0"/>
              <a:t>Stemming </a:t>
            </a:r>
            <a:endParaRPr lang="en-US" sz="1800" dirty="0" smtClean="0"/>
          </a:p>
          <a:p>
            <a:r>
              <a:rPr lang="en-US" sz="1800" dirty="0" smtClean="0">
                <a:latin typeface="Times New Roman" pitchFamily="18" charset="0"/>
                <a:cs typeface="Times New Roman" pitchFamily="18" charset="0"/>
              </a:rPr>
              <a:t>Stemming is the process of removing a part of a word, or reducing a word to its stem or root. </a:t>
            </a:r>
          </a:p>
          <a:p>
            <a:r>
              <a:rPr lang="en-US" sz="1800" dirty="0" smtClean="0">
                <a:latin typeface="Times New Roman" pitchFamily="18" charset="0"/>
                <a:cs typeface="Times New Roman" pitchFamily="18" charset="0"/>
              </a:rPr>
              <a:t>A stemming algorithm might also reduce the words fishing, fished, and fisher to the stem fish. </a:t>
            </a:r>
          </a:p>
          <a:p>
            <a:r>
              <a:rPr lang="en-US" sz="1800" dirty="0" smtClean="0">
                <a:latin typeface="Times New Roman" pitchFamily="18" charset="0"/>
                <a:cs typeface="Times New Roman" pitchFamily="18" charset="0"/>
              </a:rPr>
              <a:t>The stem need not be a word, for example the Porter algorithm reduces, argue, argued, argues, arguing, and </a:t>
            </a:r>
            <a:r>
              <a:rPr lang="en-US" sz="1800" dirty="0" err="1" smtClean="0">
                <a:latin typeface="Times New Roman" pitchFamily="18" charset="0"/>
                <a:cs typeface="Times New Roman" pitchFamily="18" charset="0"/>
              </a:rPr>
              <a:t>argus</a:t>
            </a:r>
            <a:r>
              <a:rPr lang="en-US" sz="1800" dirty="0" smtClean="0">
                <a:latin typeface="Times New Roman" pitchFamily="18" charset="0"/>
                <a:cs typeface="Times New Roman" pitchFamily="18" charset="0"/>
              </a:rPr>
              <a:t> to the stem </a:t>
            </a:r>
            <a:r>
              <a:rPr lang="en-US" sz="1800" dirty="0" err="1" smtClean="0">
                <a:latin typeface="Times New Roman" pitchFamily="18" charset="0"/>
                <a:cs typeface="Times New Roman" pitchFamily="18" charset="0"/>
              </a:rPr>
              <a:t>argu</a:t>
            </a:r>
            <a:r>
              <a:rPr lang="en-US" sz="1800" dirty="0" smtClean="0">
                <a:latin typeface="Times New Roman" pitchFamily="18" charset="0"/>
                <a:cs typeface="Times New Roman" pitchFamily="18" charset="0"/>
              </a:rPr>
              <a:t>.</a:t>
            </a:r>
          </a:p>
          <a:p>
            <a:pPr>
              <a:buNone/>
            </a:pPr>
            <a:endParaRPr lang="en-US" sz="2000" dirty="0" smtClean="0"/>
          </a:p>
          <a:p>
            <a:r>
              <a:rPr lang="en-US" sz="1400" dirty="0" err="1" smtClean="0">
                <a:solidFill>
                  <a:srgbClr val="0000FF"/>
                </a:solidFill>
                <a:latin typeface="Courier New" panose="02070309020205020404" pitchFamily="49" charset="0"/>
              </a:rPr>
              <a:t>from nltk.stem import PorterStemmer</a:t>
            </a:r>
          </a:p>
          <a:p>
            <a:r>
              <a:rPr lang="en-US" sz="1400" dirty="0" err="1" smtClean="0">
                <a:solidFill>
                  <a:srgbClr val="0000FF"/>
                </a:solidFill>
                <a:latin typeface="Courier New" panose="02070309020205020404" pitchFamily="49" charset="0"/>
              </a:rPr>
              <a:t>ps=PorterStemmer()</a:t>
            </a:r>
          </a:p>
          <a:p>
            <a:r>
              <a:rPr lang="en-US" sz="1400" dirty="0" err="1" smtClean="0">
                <a:solidFill>
                  <a:srgbClr val="0000FF"/>
                </a:solidFill>
                <a:latin typeface="Courier New" panose="02070309020205020404" pitchFamily="49" charset="0"/>
              </a:rPr>
              <a:t>def stemming(text):</a:t>
            </a:r>
          </a:p>
          <a:p>
            <a:r>
              <a:rPr lang="en-US" sz="1400" dirty="0" err="1" smtClean="0">
                <a:solidFill>
                  <a:srgbClr val="0000FF"/>
                </a:solidFill>
                <a:latin typeface="Courier New" panose="02070309020205020404" pitchFamily="49" charset="0"/>
              </a:rPr>
              <a:t>    stem_text=[ps.stem(word) for word in text]</a:t>
            </a:r>
          </a:p>
          <a:p>
            <a:r>
              <a:rPr lang="en-US" sz="1400" dirty="0" err="1" smtClean="0">
                <a:solidFill>
                  <a:srgbClr val="0000FF"/>
                </a:solidFill>
                <a:latin typeface="Courier New" panose="02070309020205020404" pitchFamily="49" charset="0"/>
              </a:rPr>
              <a:t>    return stem_text</a:t>
            </a:r>
          </a:p>
          <a:p>
            <a:endParaRPr lang="en-US" sz="1400" dirty="0" err="1" smtClean="0">
              <a:solidFill>
                <a:srgbClr val="0000FF"/>
              </a:solidFill>
              <a:latin typeface="Courier New" panose="02070309020205020404" pitchFamily="49" charset="0"/>
            </a:endParaRPr>
          </a:p>
          <a:p>
            <a:r>
              <a:rPr lang="en-US" sz="1400" dirty="0" err="1" smtClean="0">
                <a:solidFill>
                  <a:srgbClr val="0000FF"/>
                </a:solidFill>
                <a:latin typeface="Courier New" panose="02070309020205020404" pitchFamily="49" charset="0"/>
              </a:rPr>
              <a:t>df["stem_Text"]=df["stop_Text"].apply(stemming)</a:t>
            </a:r>
          </a:p>
          <a:p>
            <a:r>
              <a:rPr lang="en-US" sz="1400" dirty="0" err="1" smtClean="0">
                <a:solidFill>
                  <a:srgbClr val="0000FF"/>
                </a:solidFill>
                <a:latin typeface="Courier New" panose="02070309020205020404" pitchFamily="49" charset="0"/>
              </a:rPr>
              <a:t>df.head()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7553" y="295835"/>
            <a:ext cx="11353800" cy="6024282"/>
          </a:xfrm>
        </p:spPr>
        <p:txBody>
          <a:bodyPr/>
          <a:lstStyle/>
          <a:p>
            <a:pPr marL="228600" lvl="1">
              <a:spcBef>
                <a:spcPts val="1000"/>
              </a:spcBef>
              <a:buFont typeface="Wingdings" pitchFamily="2" charset="2"/>
              <a:buChar char="Ø"/>
            </a:pPr>
            <a:r>
              <a:rPr lang="en-IN" sz="1800" dirty="0" smtClean="0"/>
              <a:t> </a:t>
            </a:r>
            <a:r>
              <a:rPr lang="en-IN" sz="2000" dirty="0" smtClean="0">
                <a:latin typeface="Times New Roman" pitchFamily="18" charset="0"/>
                <a:cs typeface="Times New Roman" pitchFamily="18" charset="0"/>
              </a:rPr>
              <a:t>Bag of Word :</a:t>
            </a:r>
            <a:endParaRPr lang="en-IN" sz="1800" dirty="0" smtClean="0">
              <a:latin typeface="Times New Roman" pitchFamily="18" charset="0"/>
              <a:cs typeface="Times New Roman" pitchFamily="18" charset="0"/>
            </a:endParaRPr>
          </a:p>
          <a:p>
            <a:pPr marL="228600" lvl="1">
              <a:spcBef>
                <a:spcPts val="1000"/>
              </a:spcBef>
            </a:pPr>
            <a:r>
              <a:rPr lang="en-US" sz="1800" dirty="0" smtClean="0">
                <a:latin typeface="Times New Roman" pitchFamily="18" charset="0"/>
                <a:cs typeface="Times New Roman" pitchFamily="18" charset="0"/>
              </a:rPr>
              <a:t>A bag of words is a representation of text that describes the occurrence of words within a document.</a:t>
            </a:r>
          </a:p>
          <a:p>
            <a:pPr marL="228600" lvl="1">
              <a:spcBef>
                <a:spcPts val="1000"/>
              </a:spcBef>
            </a:pPr>
            <a:r>
              <a:rPr lang="en-US" sz="1800" dirty="0" smtClean="0">
                <a:latin typeface="Times New Roman" pitchFamily="18" charset="0"/>
                <a:cs typeface="Times New Roman" pitchFamily="18" charset="0"/>
              </a:rPr>
              <a:t>We just keep track of word counts and disregard the grammatical details and the word order. </a:t>
            </a:r>
          </a:p>
          <a:p>
            <a:pPr marL="228600" lvl="1">
              <a:spcBef>
                <a:spcPts val="1000"/>
              </a:spcBef>
            </a:pPr>
            <a:r>
              <a:rPr lang="en-US" sz="1800" dirty="0" smtClean="0">
                <a:latin typeface="Times New Roman" pitchFamily="18" charset="0"/>
                <a:cs typeface="Times New Roman" pitchFamily="18" charset="0"/>
              </a:rPr>
              <a:t>It is called a “bag” of words because any information about the order or structure of words in the document is discarded.</a:t>
            </a:r>
          </a:p>
          <a:p>
            <a:pPr marL="228600" lvl="1">
              <a:spcBef>
                <a:spcPts val="1000"/>
              </a:spcBef>
            </a:pPr>
            <a:r>
              <a:rPr lang="en-IN" sz="1800" dirty="0" smtClean="0">
                <a:latin typeface="Times New Roman" pitchFamily="18" charset="0"/>
                <a:cs typeface="Times New Roman" pitchFamily="18" charset="0"/>
              </a:rPr>
              <a:t>A bag-of-words model is a way of extracting features from text for use in modelling, such as with Machine Learning algorithms. In this approach we look at the histogram of the words within the text. i.e.  Considering each word count as a feature. </a:t>
            </a:r>
          </a:p>
          <a:p>
            <a:pPr marL="228600" lvl="1">
              <a:spcBef>
                <a:spcPts val="1000"/>
              </a:spcBef>
              <a:buNone/>
            </a:pPr>
            <a:endParaRPr lang="en-US" sz="1400" dirty="0" smtClean="0"/>
          </a:p>
          <a:p>
            <a:pPr marL="228600" lvl="1">
              <a:spcBef>
                <a:spcPts val="1000"/>
              </a:spcBef>
            </a:pPr>
            <a:endParaRPr lang="en-US" sz="1800" dirty="0" smtClean="0"/>
          </a:p>
        </p:txBody>
      </p:sp>
      <p:pic>
        <p:nvPicPr>
          <p:cNvPr id="1027" name="Picture 3"/>
          <p:cNvPicPr>
            <a:picLocks noChangeAspect="1" noChangeArrowheads="1"/>
          </p:cNvPicPr>
          <p:nvPr/>
        </p:nvPicPr>
        <p:blipFill>
          <a:blip r:embed="rId2"/>
          <a:srcRect/>
          <a:stretch>
            <a:fillRect/>
          </a:stretch>
        </p:blipFill>
        <p:spPr bwMode="auto">
          <a:xfrm>
            <a:off x="544468" y="3805417"/>
            <a:ext cx="10756933" cy="3052583"/>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750235" y="2868988"/>
            <a:ext cx="7506259" cy="948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506" y="116542"/>
            <a:ext cx="11896165" cy="5934916"/>
          </a:xfrm>
        </p:spPr>
        <p:txBody>
          <a:bodyPr/>
          <a:lstStyle/>
          <a:p>
            <a:pPr marL="228600" lvl="1">
              <a:spcBef>
                <a:spcPts val="1000"/>
              </a:spcBef>
              <a:buFont typeface="Wingdings" pitchFamily="2" charset="2"/>
              <a:buChar char="Ø"/>
            </a:pPr>
            <a:r>
              <a:rPr lang="en-IN" sz="1800" dirty="0" smtClean="0"/>
              <a:t> </a:t>
            </a:r>
            <a:r>
              <a:rPr lang="en-IN" sz="2000" dirty="0" smtClean="0"/>
              <a:t>TF-IDF (Term Frequency - Inverse Document Frequency):</a:t>
            </a:r>
            <a:endParaRPr lang="en-IN" sz="1800" dirty="0" smtClean="0"/>
          </a:p>
          <a:p>
            <a:pPr marL="228600" lvl="1">
              <a:spcBef>
                <a:spcPts val="1000"/>
              </a:spcBef>
            </a:pPr>
            <a:r>
              <a:rPr lang="en-US" sz="1800" dirty="0" smtClean="0">
                <a:latin typeface="Times New Roman" pitchFamily="18" charset="0"/>
                <a:cs typeface="Times New Roman" pitchFamily="18" charset="0"/>
              </a:rPr>
              <a:t>TF-IDF is a statistical measure that evaluates how relevant a word is to a document in a collection of documents. </a:t>
            </a:r>
          </a:p>
          <a:p>
            <a:pPr marL="228600" lvl="1">
              <a:spcBef>
                <a:spcPts val="1000"/>
              </a:spcBef>
            </a:pPr>
            <a:r>
              <a:rPr lang="en-US" sz="1800" dirty="0" smtClean="0">
                <a:latin typeface="Times New Roman" pitchFamily="18" charset="0"/>
                <a:cs typeface="Times New Roman" pitchFamily="18" charset="0"/>
              </a:rPr>
              <a:t>This is done by multiplying two metrics: how many times a word appears in a document, and the inverse document frequency of the word across a set of documents.</a:t>
            </a:r>
          </a:p>
          <a:p>
            <a:pPr marL="228600" lvl="1">
              <a:spcBef>
                <a:spcPts val="1000"/>
              </a:spcBef>
              <a:buNone/>
            </a:pPr>
            <a:endParaRPr lang="en-IN" sz="1800" dirty="0" smtClean="0"/>
          </a:p>
          <a:p>
            <a:pPr>
              <a:buNone/>
            </a:pPr>
            <a:endParaRPr lang="en-US" dirty="0"/>
          </a:p>
        </p:txBody>
      </p:sp>
      <p:sp>
        <p:nvSpPr>
          <p:cNvPr id="6" name="TextBox 5"/>
          <p:cNvSpPr txBox="1"/>
          <p:nvPr/>
        </p:nvSpPr>
        <p:spPr>
          <a:xfrm>
            <a:off x="1156447" y="2859741"/>
            <a:ext cx="6589059" cy="646331"/>
          </a:xfrm>
          <a:prstGeom prst="rect">
            <a:avLst/>
          </a:prstGeom>
          <a:noFill/>
        </p:spPr>
        <p:txBody>
          <a:bodyPr wrap="square" rtlCol="0">
            <a:spAutoFit/>
          </a:bodyPr>
          <a:lstStyle/>
          <a:p>
            <a:r>
              <a:rPr lang="en-IN" b="1" dirty="0" smtClean="0"/>
              <a:t> </a:t>
            </a:r>
            <a:endParaRPr lang="en-US" dirty="0" smtClean="0"/>
          </a:p>
          <a:p>
            <a:endParaRPr lang="en-US" dirty="0"/>
          </a:p>
        </p:txBody>
      </p:sp>
      <p:sp>
        <p:nvSpPr>
          <p:cNvPr id="205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1" name="Rectangle 3"/>
          <p:cNvSpPr>
            <a:spLocks noChangeArrowheads="1"/>
          </p:cNvSpPr>
          <p:nvPr/>
        </p:nvSpPr>
        <p:spPr bwMode="auto">
          <a:xfrm>
            <a:off x="0" y="815975"/>
            <a:ext cx="12192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Rectangle 5"/>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815975"/>
            <a:ext cx="12192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7" name="Rectangle 9"/>
          <p:cNvSpPr>
            <a:spLocks noChangeArrowheads="1"/>
          </p:cNvSpPr>
          <p:nvPr/>
        </p:nvSpPr>
        <p:spPr bwMode="auto">
          <a:xfrm>
            <a:off x="0" y="815975"/>
            <a:ext cx="12192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9" name="Rectangle 1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8"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221504" y="1658473"/>
            <a:ext cx="4999613" cy="597183"/>
          </a:xfrm>
          <a:prstGeom prst="rect">
            <a:avLst/>
          </a:prstGeom>
          <a:noFill/>
        </p:spPr>
      </p:pic>
      <p:sp>
        <p:nvSpPr>
          <p:cNvPr id="2060" name="Rectangle 12"/>
          <p:cNvSpPr>
            <a:spLocks noChangeArrowheads="1"/>
          </p:cNvSpPr>
          <p:nvPr/>
        </p:nvSpPr>
        <p:spPr bwMode="auto">
          <a:xfrm>
            <a:off x="0" y="854075"/>
            <a:ext cx="12192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2" name="Rectangle 1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61" name="Picture 1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85482" y="1703294"/>
            <a:ext cx="4965540" cy="564777"/>
          </a:xfrm>
          <a:prstGeom prst="rect">
            <a:avLst/>
          </a:prstGeom>
          <a:noFill/>
        </p:spPr>
      </p:pic>
      <p:sp>
        <p:nvSpPr>
          <p:cNvPr id="2063" name="Rectangle 15"/>
          <p:cNvSpPr>
            <a:spLocks noChangeArrowheads="1"/>
          </p:cNvSpPr>
          <p:nvPr/>
        </p:nvSpPr>
        <p:spPr bwMode="auto">
          <a:xfrm>
            <a:off x="0" y="815975"/>
            <a:ext cx="12192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5" name="Rectangle 17"/>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64" name="Picture 1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545106" y="2456329"/>
            <a:ext cx="2554942" cy="341418"/>
          </a:xfrm>
          <a:prstGeom prst="rect">
            <a:avLst/>
          </a:prstGeom>
          <a:noFill/>
        </p:spPr>
      </p:pic>
      <p:sp>
        <p:nvSpPr>
          <p:cNvPr id="2066" name="Rectangle 18"/>
          <p:cNvSpPr>
            <a:spLocks noChangeArrowheads="1"/>
          </p:cNvSpPr>
          <p:nvPr/>
        </p:nvSpPr>
        <p:spPr bwMode="auto">
          <a:xfrm>
            <a:off x="0" y="647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67" name="Picture 19"/>
          <p:cNvPicPr>
            <a:picLocks noChangeAspect="1" noChangeArrowheads="1"/>
          </p:cNvPicPr>
          <p:nvPr/>
        </p:nvPicPr>
        <p:blipFill>
          <a:blip r:embed="rId5"/>
          <a:srcRect/>
          <a:stretch>
            <a:fillRect/>
          </a:stretch>
        </p:blipFill>
        <p:spPr bwMode="auto">
          <a:xfrm>
            <a:off x="776666" y="2975298"/>
            <a:ext cx="7617957" cy="927013"/>
          </a:xfrm>
          <a:prstGeom prst="rect">
            <a:avLst/>
          </a:prstGeom>
          <a:noFill/>
          <a:ln w="9525">
            <a:noFill/>
            <a:miter lim="800000"/>
            <a:headEnd/>
            <a:tailEnd/>
          </a:ln>
          <a:effectLst/>
        </p:spPr>
      </p:pic>
      <p:pic>
        <p:nvPicPr>
          <p:cNvPr id="2068" name="Picture 20"/>
          <p:cNvPicPr>
            <a:picLocks noChangeAspect="1" noChangeArrowheads="1"/>
          </p:cNvPicPr>
          <p:nvPr/>
        </p:nvPicPr>
        <p:blipFill>
          <a:blip r:embed="rId6"/>
          <a:srcRect/>
          <a:stretch>
            <a:fillRect/>
          </a:stretch>
        </p:blipFill>
        <p:spPr bwMode="auto">
          <a:xfrm>
            <a:off x="853293" y="3818965"/>
            <a:ext cx="9291120" cy="30390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376" y="0"/>
            <a:ext cx="9516035" cy="656851"/>
          </a:xfrm>
        </p:spPr>
        <p:txBody>
          <a:bodyPr>
            <a:normAutofit/>
          </a:bodyPr>
          <a:lstStyle/>
          <a:p>
            <a:pPr algn="ctr"/>
            <a:r>
              <a:rPr lang="en-IN" sz="2400" b="1" dirty="0" smtClean="0"/>
              <a:t>Fitting Machine Learning Algorithms.</a:t>
            </a:r>
            <a:endParaRPr lang="en-US" sz="2400" b="1" dirty="0"/>
          </a:p>
        </p:txBody>
      </p:sp>
      <p:sp>
        <p:nvSpPr>
          <p:cNvPr id="3" name="Content Placeholder 2"/>
          <p:cNvSpPr>
            <a:spLocks noGrp="1"/>
          </p:cNvSpPr>
          <p:nvPr>
            <p:ph idx="1"/>
          </p:nvPr>
        </p:nvSpPr>
        <p:spPr>
          <a:xfrm>
            <a:off x="134470" y="627528"/>
            <a:ext cx="11896165" cy="5235390"/>
          </a:xfrm>
        </p:spPr>
        <p:txBody>
          <a:bodyPr/>
          <a:lstStyle/>
          <a:p>
            <a:pPr>
              <a:buFont typeface="Wingdings" pitchFamily="2" charset="2"/>
              <a:buChar char="Ø"/>
            </a:pPr>
            <a:r>
              <a:rPr lang="en-IN" sz="2000" dirty="0" smtClean="0"/>
              <a:t> Naïve-</a:t>
            </a:r>
            <a:r>
              <a:rPr lang="en-IN" sz="2000" dirty="0" err="1" smtClean="0"/>
              <a:t>Bayes</a:t>
            </a:r>
            <a:r>
              <a:rPr lang="en-IN" sz="2000" dirty="0" smtClean="0"/>
              <a:t> :</a:t>
            </a:r>
          </a:p>
          <a:p>
            <a:pPr marL="514350" indent="-514350"/>
            <a:r>
              <a:rPr lang="en-US" sz="1800" dirty="0" smtClean="0">
                <a:latin typeface="Times New Roman" pitchFamily="18" charset="0"/>
                <a:cs typeface="Times New Roman" pitchFamily="18" charset="0"/>
              </a:rPr>
              <a:t>Naive </a:t>
            </a:r>
            <a:r>
              <a:rPr lang="en-US" sz="1800" dirty="0" err="1" smtClean="0">
                <a:latin typeface="Times New Roman" pitchFamily="18" charset="0"/>
                <a:cs typeface="Times New Roman" pitchFamily="18" charset="0"/>
              </a:rPr>
              <a:t>Bayes</a:t>
            </a:r>
            <a:r>
              <a:rPr lang="en-US" sz="1800" dirty="0" smtClean="0">
                <a:latin typeface="Times New Roman" pitchFamily="18" charset="0"/>
                <a:cs typeface="Times New Roman" pitchFamily="18" charset="0"/>
              </a:rPr>
              <a:t> is a kind of classifier which uses the </a:t>
            </a:r>
            <a:r>
              <a:rPr lang="en-US" sz="1800" dirty="0" err="1" smtClean="0">
                <a:latin typeface="Times New Roman" pitchFamily="18" charset="0"/>
                <a:cs typeface="Times New Roman" pitchFamily="18" charset="0"/>
              </a:rPr>
              <a:t>Bayes</a:t>
            </a:r>
            <a:r>
              <a:rPr lang="en-US" sz="1800" dirty="0" smtClean="0">
                <a:latin typeface="Times New Roman" pitchFamily="18" charset="0"/>
                <a:cs typeface="Times New Roman" pitchFamily="18" charset="0"/>
              </a:rPr>
              <a:t> Theorem. </a:t>
            </a:r>
          </a:p>
          <a:p>
            <a:pPr marL="514350" indent="-514350"/>
            <a:r>
              <a:rPr lang="en-US" sz="1800" dirty="0" smtClean="0">
                <a:latin typeface="Times New Roman" pitchFamily="18" charset="0"/>
                <a:cs typeface="Times New Roman" pitchFamily="18" charset="0"/>
              </a:rPr>
              <a:t>It predicts membership probabilities for each class such as the probability that given record or data point belongs to a particular class.</a:t>
            </a:r>
            <a:r>
              <a:rPr lang="en-US" dirty="0" smtClean="0"/>
              <a:t> </a:t>
            </a:r>
            <a:r>
              <a:rPr lang="en-US" sz="1800" dirty="0" smtClean="0">
                <a:latin typeface="Times New Roman" pitchFamily="18" charset="0"/>
                <a:cs typeface="Times New Roman" pitchFamily="18" charset="0"/>
              </a:rPr>
              <a:t>The class with the highest probability is considered as the most likely class.</a:t>
            </a:r>
          </a:p>
          <a:p>
            <a:pPr marL="514350" indent="-514350"/>
            <a:r>
              <a:rPr lang="en-US" sz="1800" dirty="0" smtClean="0">
                <a:latin typeface="Times New Roman" pitchFamily="18" charset="0"/>
                <a:cs typeface="Times New Roman" pitchFamily="18" charset="0"/>
              </a:rPr>
              <a:t>They calculate the probability of each category for a given text and then output the category with the highest one.</a:t>
            </a:r>
          </a:p>
          <a:p>
            <a:pPr marL="514350" indent="-514350">
              <a:buNone/>
            </a:pPr>
            <a:r>
              <a:rPr lang="en-IN" sz="1800" dirty="0" smtClean="0">
                <a:latin typeface="Times New Roman" pitchFamily="18" charset="0"/>
                <a:cs typeface="Times New Roman" pitchFamily="18" charset="0"/>
              </a:rPr>
              <a:t>Advantage :</a:t>
            </a:r>
          </a:p>
          <a:p>
            <a:pPr marL="514350" indent="-514350"/>
            <a:r>
              <a:rPr lang="en-US" sz="1800" dirty="0" smtClean="0">
                <a:latin typeface="Times New Roman" pitchFamily="18" charset="0"/>
                <a:cs typeface="Times New Roman" pitchFamily="18" charset="0"/>
              </a:rPr>
              <a:t>It is easy and fast to predict class of test data set. It also perform well in multi class prediction. </a:t>
            </a:r>
          </a:p>
          <a:p>
            <a:pPr marL="514350" indent="-514350"/>
            <a:r>
              <a:rPr lang="en-US" sz="1800" dirty="0" smtClean="0">
                <a:latin typeface="Times New Roman" pitchFamily="18" charset="0"/>
                <a:cs typeface="Times New Roman" pitchFamily="18" charset="0"/>
              </a:rPr>
              <a:t>When assumption of independence holds, with less training data a Naive </a:t>
            </a:r>
            <a:r>
              <a:rPr lang="en-US" sz="1800" dirty="0" err="1" smtClean="0">
                <a:latin typeface="Times New Roman" pitchFamily="18" charset="0"/>
                <a:cs typeface="Times New Roman" pitchFamily="18" charset="0"/>
              </a:rPr>
              <a:t>Bayes</a:t>
            </a:r>
            <a:r>
              <a:rPr lang="en-US" sz="1800" dirty="0" smtClean="0">
                <a:latin typeface="Times New Roman" pitchFamily="18" charset="0"/>
                <a:cs typeface="Times New Roman" pitchFamily="18" charset="0"/>
              </a:rPr>
              <a:t> classifier performs better compare to other models like logistic regression.</a:t>
            </a:r>
          </a:p>
        </p:txBody>
      </p:sp>
      <p:pic>
        <p:nvPicPr>
          <p:cNvPr id="21508" name="Picture 4"/>
          <p:cNvPicPr>
            <a:picLocks noChangeAspect="1" noChangeArrowheads="1"/>
          </p:cNvPicPr>
          <p:nvPr/>
        </p:nvPicPr>
        <p:blipFill>
          <a:blip r:embed="rId2"/>
          <a:srcRect/>
          <a:stretch>
            <a:fillRect/>
          </a:stretch>
        </p:blipFill>
        <p:spPr bwMode="auto">
          <a:xfrm>
            <a:off x="669272" y="5477996"/>
            <a:ext cx="8666930" cy="1182781"/>
          </a:xfrm>
          <a:prstGeom prst="rect">
            <a:avLst/>
          </a:prstGeom>
          <a:noFill/>
          <a:ln w="9525">
            <a:noFill/>
            <a:miter lim="800000"/>
            <a:headEnd/>
            <a:tailEnd/>
          </a:ln>
          <a:effectLst/>
        </p:spPr>
      </p:pic>
      <p:pic>
        <p:nvPicPr>
          <p:cNvPr id="21509" name="Picture 5"/>
          <p:cNvPicPr>
            <a:picLocks noChangeAspect="1" noChangeArrowheads="1"/>
          </p:cNvPicPr>
          <p:nvPr/>
        </p:nvPicPr>
        <p:blipFill>
          <a:blip r:embed="rId3"/>
          <a:srcRect/>
          <a:stretch>
            <a:fillRect/>
          </a:stretch>
        </p:blipFill>
        <p:spPr bwMode="auto">
          <a:xfrm>
            <a:off x="645458" y="3868271"/>
            <a:ext cx="4607859" cy="17398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259" y="125506"/>
            <a:ext cx="11806517" cy="6051457"/>
          </a:xfrm>
        </p:spPr>
        <p:txBody>
          <a:bodyPr/>
          <a:lstStyle/>
          <a:p>
            <a:pPr>
              <a:buFont typeface="Wingdings" pitchFamily="2" charset="2"/>
              <a:buChar char="Ø"/>
            </a:pPr>
            <a:r>
              <a:rPr lang="en-IN" sz="2000" dirty="0" smtClean="0"/>
              <a:t>SVM :</a:t>
            </a:r>
          </a:p>
          <a:p>
            <a:pPr lvl="1"/>
            <a:r>
              <a:rPr lang="en-IN" sz="1800" dirty="0" smtClean="0">
                <a:latin typeface="Times New Roman" pitchFamily="18" charset="0"/>
                <a:cs typeface="Times New Roman" pitchFamily="18" charset="0"/>
              </a:rPr>
              <a:t>For classification problem statements SVM tries to differentiate data points of different classes by finding a </a:t>
            </a:r>
            <a:r>
              <a:rPr lang="en-IN" sz="1800" dirty="0" err="1" smtClean="0">
                <a:latin typeface="Times New Roman" pitchFamily="18" charset="0"/>
                <a:cs typeface="Times New Roman" pitchFamily="18" charset="0"/>
              </a:rPr>
              <a:t>hyperplane</a:t>
            </a:r>
            <a:r>
              <a:rPr lang="en-IN" sz="1800" dirty="0" smtClean="0">
                <a:latin typeface="Times New Roman" pitchFamily="18" charset="0"/>
                <a:cs typeface="Times New Roman" pitchFamily="18" charset="0"/>
              </a:rPr>
              <a:t> that maximize the margin between the classes in the training data.</a:t>
            </a:r>
            <a:endParaRPr lang="en-US" sz="1800" dirty="0" smtClean="0">
              <a:latin typeface="Times New Roman" pitchFamily="18" charset="0"/>
              <a:cs typeface="Times New Roman" pitchFamily="18" charset="0"/>
            </a:endParaRPr>
          </a:p>
          <a:p>
            <a:pPr lvl="1">
              <a:buNone/>
            </a:pPr>
            <a:endParaRPr lang="en-IN" dirty="0" smtClean="0"/>
          </a:p>
        </p:txBody>
      </p:sp>
      <p:pic>
        <p:nvPicPr>
          <p:cNvPr id="22530" name="Picture 2"/>
          <p:cNvPicPr>
            <a:picLocks noChangeAspect="1" noChangeArrowheads="1"/>
          </p:cNvPicPr>
          <p:nvPr/>
        </p:nvPicPr>
        <p:blipFill>
          <a:blip r:embed="rId2"/>
          <a:srcRect/>
          <a:stretch>
            <a:fillRect/>
          </a:stretch>
        </p:blipFill>
        <p:spPr bwMode="auto">
          <a:xfrm>
            <a:off x="777128" y="1344986"/>
            <a:ext cx="5195156" cy="1855413"/>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648260" y="3772460"/>
            <a:ext cx="10608724" cy="13194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259" y="349624"/>
            <a:ext cx="11770659" cy="5827339"/>
          </a:xfrm>
        </p:spPr>
        <p:txBody>
          <a:bodyPr/>
          <a:lstStyle/>
          <a:p>
            <a:pPr>
              <a:buFont typeface="Wingdings" pitchFamily="2" charset="2"/>
              <a:buChar char="Ø"/>
            </a:pPr>
            <a:r>
              <a:rPr lang="en-IN" sz="2000" dirty="0" smtClean="0"/>
              <a:t>Decision Tree:</a:t>
            </a:r>
          </a:p>
          <a:p>
            <a:pPr lvl="1"/>
            <a:r>
              <a:rPr lang="en-IN" sz="1800" dirty="0" smtClean="0">
                <a:latin typeface="Times New Roman" pitchFamily="18" charset="0"/>
                <a:cs typeface="Times New Roman" pitchFamily="18" charset="0"/>
              </a:rPr>
              <a:t>A Decision Tree is a supervised machine learning algorithm that can be used for both regression and classification problem .</a:t>
            </a:r>
          </a:p>
          <a:p>
            <a:pPr lvl="1"/>
            <a:r>
              <a:rPr lang="en-IN" sz="1800" dirty="0" smtClean="0">
                <a:latin typeface="Times New Roman" pitchFamily="18" charset="0"/>
                <a:cs typeface="Times New Roman" pitchFamily="18" charset="0"/>
              </a:rPr>
              <a:t>Decision Tree divides complete dataset into smaller subsets while at a same time associated decision tree is incrementally develop.</a:t>
            </a:r>
          </a:p>
          <a:p>
            <a:pPr lvl="1"/>
            <a:r>
              <a:rPr lang="en-IN" sz="1800" dirty="0" smtClean="0">
                <a:latin typeface="Times New Roman" pitchFamily="18" charset="0"/>
                <a:cs typeface="Times New Roman" pitchFamily="18" charset="0"/>
              </a:rPr>
              <a:t>Final output of the Decision tree is a tree having decision nodes and leaf nodes.</a:t>
            </a:r>
          </a:p>
          <a:p>
            <a:pPr lvl="1">
              <a:buNone/>
            </a:pPr>
            <a:endParaRPr lang="en-US" dirty="0"/>
          </a:p>
        </p:txBody>
      </p:sp>
      <p:pic>
        <p:nvPicPr>
          <p:cNvPr id="23554" name="Picture 2"/>
          <p:cNvPicPr>
            <a:picLocks noChangeAspect="1" noChangeArrowheads="1"/>
          </p:cNvPicPr>
          <p:nvPr/>
        </p:nvPicPr>
        <p:blipFill>
          <a:blip r:embed="rId2"/>
          <a:srcRect/>
          <a:stretch>
            <a:fillRect/>
          </a:stretch>
        </p:blipFill>
        <p:spPr bwMode="auto">
          <a:xfrm>
            <a:off x="318249" y="2411784"/>
            <a:ext cx="6100482" cy="2160587"/>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a:srcRect/>
          <a:stretch>
            <a:fillRect/>
          </a:stretch>
        </p:blipFill>
        <p:spPr bwMode="auto">
          <a:xfrm>
            <a:off x="331135" y="4842343"/>
            <a:ext cx="10489266" cy="12373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329" y="224118"/>
            <a:ext cx="11752730" cy="5952845"/>
          </a:xfrm>
        </p:spPr>
        <p:txBody>
          <a:bodyPr/>
          <a:lstStyle/>
          <a:p>
            <a:pPr>
              <a:buFont typeface="Wingdings" pitchFamily="2" charset="2"/>
              <a:buChar char="Ø"/>
            </a:pPr>
            <a:r>
              <a:rPr lang="en-IN" sz="2000" dirty="0" smtClean="0"/>
              <a:t>Random Forest :</a:t>
            </a:r>
          </a:p>
          <a:p>
            <a:pPr lvl="1"/>
            <a:r>
              <a:rPr lang="en-IN" sz="1800" dirty="0" smtClean="0">
                <a:latin typeface="Times New Roman" pitchFamily="18" charset="0"/>
                <a:cs typeface="Times New Roman" pitchFamily="18" charset="0"/>
              </a:rPr>
              <a:t>Random forest is an ensemble algorithm that follows the bagging technique. It is an extension of bagging estimator algorithm the base estimators in random forest are decision tree.</a:t>
            </a:r>
          </a:p>
          <a:p>
            <a:pPr lvl="1"/>
            <a:r>
              <a:rPr lang="en-IN" sz="1800" dirty="0" smtClean="0">
                <a:latin typeface="Times New Roman" pitchFamily="18" charset="0"/>
                <a:cs typeface="Times New Roman" pitchFamily="18" charset="0"/>
              </a:rPr>
              <a:t>Random Forest randomly select set of features which are used to decide a best split at each node of the decision tree.</a:t>
            </a:r>
          </a:p>
          <a:p>
            <a:pPr lvl="1"/>
            <a:r>
              <a:rPr lang="en-IN" sz="1800" dirty="0" smtClean="0">
                <a:latin typeface="Times New Roman" pitchFamily="18" charset="0"/>
                <a:cs typeface="Times New Roman" pitchFamily="18" charset="0"/>
              </a:rPr>
              <a:t>The final prediction  is taken by the majority of class from all decision trees. </a:t>
            </a:r>
          </a:p>
        </p:txBody>
      </p:sp>
      <p:pic>
        <p:nvPicPr>
          <p:cNvPr id="24578" name="Picture 2"/>
          <p:cNvPicPr>
            <a:picLocks noChangeAspect="1" noChangeArrowheads="1"/>
          </p:cNvPicPr>
          <p:nvPr/>
        </p:nvPicPr>
        <p:blipFill>
          <a:blip r:embed="rId2"/>
          <a:srcRect/>
          <a:stretch>
            <a:fillRect/>
          </a:stretch>
        </p:blipFill>
        <p:spPr bwMode="auto">
          <a:xfrm>
            <a:off x="642376" y="2077570"/>
            <a:ext cx="10981365" cy="33460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294" y="394447"/>
            <a:ext cx="11788588" cy="5782516"/>
          </a:xfrm>
        </p:spPr>
        <p:txBody>
          <a:bodyPr/>
          <a:lstStyle/>
          <a:p>
            <a:pPr>
              <a:buFont typeface="Wingdings" pitchFamily="2" charset="2"/>
              <a:buChar char="Ø"/>
            </a:pPr>
            <a:r>
              <a:rPr lang="en-US" sz="2000" dirty="0" smtClean="0"/>
              <a:t> Word Embedding :</a:t>
            </a:r>
          </a:p>
          <a:p>
            <a:r>
              <a:rPr lang="en-US" sz="1800" dirty="0" smtClean="0">
                <a:latin typeface="Times New Roman" pitchFamily="18" charset="0"/>
                <a:cs typeface="Times New Roman" pitchFamily="18" charset="0"/>
              </a:rPr>
              <a:t>Word embedding is one of the most popular representation of document vocabulary. It is capable of capturing context of a word in a document, semantic and syntactic similarity, relation with other words, etc.</a:t>
            </a:r>
          </a:p>
          <a:p>
            <a:r>
              <a:rPr lang="en-US" sz="1800" dirty="0" smtClean="0">
                <a:latin typeface="Times New Roman" pitchFamily="18" charset="0"/>
                <a:cs typeface="Times New Roman" pitchFamily="18" charset="0"/>
              </a:rPr>
              <a:t> Loosely speaking, they are vector representations of a particular word.</a:t>
            </a:r>
          </a:p>
          <a:p>
            <a:pPr>
              <a:buNone/>
            </a:pPr>
            <a:r>
              <a:rPr lang="en-US" sz="1800" dirty="0" smtClean="0">
                <a:latin typeface="Times New Roman" pitchFamily="18" charset="0"/>
                <a:cs typeface="Times New Roman" pitchFamily="18" charset="0"/>
              </a:rPr>
              <a:t>Why we use Word Embedding?</a:t>
            </a:r>
          </a:p>
          <a:p>
            <a:r>
              <a:rPr lang="en-US" sz="1800" dirty="0" smtClean="0">
                <a:latin typeface="Times New Roman" pitchFamily="18" charset="0"/>
                <a:cs typeface="Times New Roman" pitchFamily="18" charset="0"/>
              </a:rPr>
              <a:t>Bag of word and TF-IDF has one disadvantage that it does not gives semantic information. To overcome the problem of BOW and TF-IDF we use word embedding technique.</a:t>
            </a:r>
          </a:p>
          <a:p>
            <a:r>
              <a:rPr lang="en-US" sz="1800" dirty="0" smtClean="0">
                <a:latin typeface="Times New Roman" pitchFamily="18" charset="0"/>
                <a:cs typeface="Times New Roman" pitchFamily="18" charset="0"/>
              </a:rPr>
              <a:t>Word embedding techniques include two techniques </a:t>
            </a:r>
          </a:p>
          <a:p>
            <a:pPr>
              <a:buNone/>
            </a:pPr>
            <a:r>
              <a:rPr lang="en-US" sz="1800" dirty="0" smtClean="0">
                <a:latin typeface="Times New Roman" pitchFamily="18" charset="0"/>
                <a:cs typeface="Times New Roman" pitchFamily="18" charset="0"/>
              </a:rPr>
              <a:t>       1) Word2Vec 	</a:t>
            </a:r>
          </a:p>
          <a:p>
            <a:pPr>
              <a:buNone/>
            </a:pPr>
            <a:r>
              <a:rPr lang="en-US" sz="1800" dirty="0" smtClean="0">
                <a:latin typeface="Times New Roman" pitchFamily="18" charset="0"/>
                <a:cs typeface="Times New Roman" pitchFamily="18" charset="0"/>
              </a:rPr>
              <a:t>	   2) Glove</a:t>
            </a:r>
          </a:p>
          <a:p>
            <a:pPr marL="457200" indent="-457200">
              <a:buAutoNum type="arabicParenR"/>
            </a:pPr>
            <a:r>
              <a:rPr lang="en-US" sz="1800" dirty="0" smtClean="0">
                <a:latin typeface="Times New Roman" pitchFamily="18" charset="0"/>
                <a:cs typeface="Times New Roman" pitchFamily="18" charset="0"/>
              </a:rPr>
              <a:t>Word2Vec :</a:t>
            </a:r>
          </a:p>
          <a:p>
            <a:pPr marL="457200" indent="-457200"/>
            <a:r>
              <a:rPr lang="en-US" sz="1800" dirty="0" smtClean="0">
                <a:latin typeface="Times New Roman" pitchFamily="18" charset="0"/>
                <a:cs typeface="Times New Roman" pitchFamily="18" charset="0"/>
              </a:rPr>
              <a:t>Word2Vec algorithm uses neural network model to learn association from large corpus of test. Once trained, such a model can detect a synonymous words or suggest additional words for a partial sentence. </a:t>
            </a:r>
          </a:p>
          <a:p>
            <a:pPr marL="457200" indent="-457200"/>
            <a:r>
              <a:rPr lang="en-US" sz="1800" dirty="0" smtClean="0">
                <a:latin typeface="Times New Roman" pitchFamily="18" charset="0"/>
                <a:cs typeface="Times New Roman" pitchFamily="18" charset="0"/>
              </a:rPr>
              <a:t>In this specific model, each word is basically represented as vector of 32 or more dimension instead of single number.</a:t>
            </a:r>
          </a:p>
          <a:p>
            <a:pPr marL="457200" indent="-457200"/>
            <a:r>
              <a:rPr lang="en-US" sz="1800" dirty="0" smtClean="0">
                <a:latin typeface="Times New Roman" pitchFamily="18" charset="0"/>
                <a:cs typeface="Times New Roman" pitchFamily="18" charset="0"/>
              </a:rPr>
              <a:t>Here the semantic information and the relationship between different words is also preserved.</a:t>
            </a:r>
          </a:p>
          <a:p>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152400"/>
            <a:ext cx="11546542" cy="6024563"/>
          </a:xfrm>
        </p:spPr>
        <p:txBody>
          <a:bodyPr>
            <a:normAutofit/>
          </a:bodyPr>
          <a:lstStyle/>
          <a:p>
            <a:pPr>
              <a:buFont typeface="Wingdings" pitchFamily="2" charset="2"/>
              <a:buChar char="Ø"/>
            </a:pPr>
            <a:r>
              <a:rPr lang="en-US" sz="2000" dirty="0" err="1" smtClean="0"/>
              <a:t>Onehot</a:t>
            </a:r>
            <a:r>
              <a:rPr lang="en-US" sz="2000" dirty="0" smtClean="0"/>
              <a:t> Representation :</a:t>
            </a:r>
          </a:p>
          <a:p>
            <a:r>
              <a:rPr lang="en-US" sz="1800" dirty="0" smtClean="0">
                <a:latin typeface="Times New Roman" pitchFamily="18" charset="0"/>
                <a:cs typeface="Times New Roman" pitchFamily="18" charset="0"/>
              </a:rPr>
              <a:t>A one hot encoding allows the representation of Text data to be more expressive because machine learning algorithms cannot work with text data directly. The words must be converted into numbers.</a:t>
            </a:r>
          </a:p>
          <a:p>
            <a:endParaRPr lang="en-US" sz="1800" dirty="0" smtClean="0">
              <a:latin typeface="Times New Roman" pitchFamily="18" charset="0"/>
              <a:cs typeface="Times New Roman" pitchFamily="18" charset="0"/>
            </a:endParaRPr>
          </a:p>
          <a:p>
            <a:pPr>
              <a:buFont typeface="Wingdings" pitchFamily="2" charset="2"/>
              <a:buChar char="Ø"/>
            </a:pPr>
            <a:r>
              <a:rPr lang="en-US" sz="2000" dirty="0" smtClean="0"/>
              <a:t>Padding :</a:t>
            </a:r>
          </a:p>
          <a:p>
            <a:r>
              <a:rPr lang="en-US" sz="1800" dirty="0" smtClean="0">
                <a:latin typeface="Times New Roman" pitchFamily="18" charset="0"/>
                <a:cs typeface="Times New Roman" pitchFamily="18" charset="0"/>
              </a:rPr>
              <a:t>To get equal number of size of sentence we add some zero values to left side of sentence by using ‘padding’ technique.</a:t>
            </a:r>
          </a:p>
          <a:p>
            <a:endParaRPr lang="en-US" sz="1800" dirty="0" smtClean="0">
              <a:latin typeface="Times New Roman" pitchFamily="18" charset="0"/>
              <a:cs typeface="Times New Roman" pitchFamily="18" charset="0"/>
            </a:endParaRPr>
          </a:p>
        </p:txBody>
      </p:sp>
      <p:pic>
        <p:nvPicPr>
          <p:cNvPr id="1026" name="Picture 2" descr="C:\Users\RUSHIKESH\Downloads\Screenshot 2021-09-29 124514.png"/>
          <p:cNvPicPr>
            <a:picLocks noChangeAspect="1" noChangeArrowheads="1"/>
          </p:cNvPicPr>
          <p:nvPr/>
        </p:nvPicPr>
        <p:blipFill>
          <a:blip r:embed="rId2"/>
          <a:srcRect/>
          <a:stretch>
            <a:fillRect/>
          </a:stretch>
        </p:blipFill>
        <p:spPr bwMode="auto">
          <a:xfrm>
            <a:off x="471392" y="2479302"/>
            <a:ext cx="6491048" cy="418147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655"/>
            <a:ext cx="10515600" cy="1158875"/>
          </a:xfrm>
        </p:spPr>
        <p:txBody>
          <a:bodyPr>
            <a:normAutofit/>
          </a:bodyPr>
          <a:lstStyle/>
          <a:p>
            <a:r>
              <a:rPr lang="en-IN" dirty="0" smtClean="0">
                <a:latin typeface="Times New Roman" pitchFamily="18" charset="0"/>
                <a:cs typeface="Times New Roman" pitchFamily="18" charset="0"/>
              </a:rPr>
              <a:t>Project Title : </a:t>
            </a:r>
            <a:r>
              <a:rPr lang="en-IN" b="1" dirty="0" smtClean="0">
                <a:latin typeface="Times New Roman" pitchFamily="18" charset="0"/>
                <a:cs typeface="Times New Roman" pitchFamily="18" charset="0"/>
              </a:rPr>
              <a:t>BBC News Articles Sorting.</a:t>
            </a:r>
            <a:endParaRPr lang="en-US" b="1" dirty="0">
              <a:latin typeface="Times New Roman" pitchFamily="18" charset="0"/>
              <a:cs typeface="Times New Roman" pitchFamily="18" charset="0"/>
            </a:endParaRPr>
          </a:p>
        </p:txBody>
      </p:sp>
      <p:sp>
        <p:nvSpPr>
          <p:cNvPr id="6" name="Content Placeholder 5"/>
          <p:cNvSpPr>
            <a:spLocks noGrp="1"/>
          </p:cNvSpPr>
          <p:nvPr>
            <p:ph idx="1"/>
          </p:nvPr>
        </p:nvSpPr>
        <p:spPr>
          <a:xfrm>
            <a:off x="838200" y="1398494"/>
            <a:ext cx="10515600" cy="5459506"/>
          </a:xfrm>
        </p:spPr>
        <p:txBody>
          <a:bodyPr>
            <a:normAutofit fontScale="92500" lnSpcReduction="10000"/>
          </a:bodyPr>
          <a:lstStyle/>
          <a:p>
            <a:pPr marL="0" indent="0" algn="ctr">
              <a:buNone/>
            </a:pPr>
            <a:r>
              <a:rPr lang="en-IN" dirty="0" smtClean="0">
                <a:latin typeface="Times New Roman" pitchFamily="18" charset="0"/>
                <a:cs typeface="Times New Roman" pitchFamily="18" charset="0"/>
              </a:rPr>
              <a:t>PRESENTED BY </a:t>
            </a:r>
          </a:p>
          <a:p>
            <a:pPr marL="0" indent="0" algn="ctr">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Sanket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Andalkar</a:t>
            </a:r>
            <a:r>
              <a:rPr lang="en-IN" dirty="0" smtClean="0">
                <a:latin typeface="Times New Roman" pitchFamily="18" charset="0"/>
                <a:cs typeface="Times New Roman" pitchFamily="18" charset="0"/>
              </a:rPr>
              <a:t>	</a:t>
            </a:r>
          </a:p>
          <a:p>
            <a:pPr marL="85725" indent="0" algn="ctr">
              <a:buNone/>
            </a:pPr>
            <a:r>
              <a:rPr lang="en-IN" dirty="0" err="1" smtClean="0">
                <a:latin typeface="Times New Roman" pitchFamily="18" charset="0"/>
                <a:cs typeface="Times New Roman" pitchFamily="18" charset="0"/>
              </a:rPr>
              <a:t>Rushikesh</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Pawar</a:t>
            </a:r>
            <a:endParaRPr lang="en-IN" dirty="0" smtClean="0">
              <a:latin typeface="Times New Roman" pitchFamily="18" charset="0"/>
              <a:cs typeface="Times New Roman" pitchFamily="18" charset="0"/>
            </a:endParaRPr>
          </a:p>
          <a:p>
            <a:pPr marL="85725" indent="0" algn="ctr">
              <a:buNone/>
            </a:pPr>
            <a:r>
              <a:rPr lang="en-IN" dirty="0" err="1" smtClean="0">
                <a:latin typeface="Times New Roman" pitchFamily="18" charset="0"/>
                <a:cs typeface="Times New Roman" pitchFamily="18" charset="0"/>
              </a:rPr>
              <a:t>Santosh</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Waghmode</a:t>
            </a:r>
            <a:endParaRPr lang="en-IN" dirty="0" smtClean="0">
              <a:latin typeface="Times New Roman" pitchFamily="18" charset="0"/>
              <a:cs typeface="Times New Roman" pitchFamily="18" charset="0"/>
            </a:endParaRPr>
          </a:p>
          <a:p>
            <a:pPr marL="85725" indent="0" algn="ctr">
              <a:buNone/>
            </a:pPr>
            <a:r>
              <a:rPr lang="en-IN" dirty="0" err="1" smtClean="0">
                <a:latin typeface="Times New Roman" pitchFamily="18" charset="0"/>
                <a:cs typeface="Times New Roman" pitchFamily="18" charset="0"/>
              </a:rPr>
              <a:t>Rutuja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Balak</a:t>
            </a:r>
            <a:endParaRPr lang="en-IN" dirty="0" smtClean="0">
              <a:latin typeface="Times New Roman" pitchFamily="18" charset="0"/>
              <a:cs typeface="Times New Roman" pitchFamily="18" charset="0"/>
            </a:endParaRPr>
          </a:p>
          <a:p>
            <a:pPr marL="85725" indent="0" algn="ctr">
              <a:buNone/>
            </a:pPr>
            <a:endParaRPr lang="en-IN" dirty="0" smtClean="0">
              <a:latin typeface="Times New Roman" pitchFamily="18" charset="0"/>
              <a:cs typeface="Times New Roman" pitchFamily="18" charset="0"/>
            </a:endParaRPr>
          </a:p>
          <a:p>
            <a:pPr marL="85725" indent="0" algn="ctr">
              <a:buNone/>
            </a:pPr>
            <a:r>
              <a:rPr lang="en-IN" dirty="0" smtClean="0">
                <a:latin typeface="Times New Roman" pitchFamily="18" charset="0"/>
                <a:cs typeface="Times New Roman" pitchFamily="18" charset="0"/>
              </a:rPr>
              <a:t>PROJECT GUIDE</a:t>
            </a:r>
            <a:r>
              <a:rPr lang="en-US" dirty="0" smtClean="0">
                <a:latin typeface="Times New Roman" pitchFamily="18" charset="0"/>
                <a:cs typeface="Times New Roman" pitchFamily="18" charset="0"/>
              </a:rPr>
              <a:t> </a:t>
            </a:r>
          </a:p>
          <a:p>
            <a:pPr marL="85725" indent="0" algn="ctr">
              <a:buNone/>
            </a:pPr>
            <a:r>
              <a:rPr lang="en-IN" dirty="0" err="1" smtClean="0">
                <a:latin typeface="Times New Roman" pitchFamily="18" charset="0"/>
                <a:cs typeface="Times New Roman" pitchFamily="18" charset="0"/>
              </a:rPr>
              <a:t>Ms.Ankita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Kanchan</a:t>
            </a:r>
            <a:endParaRPr lang="en-IN" dirty="0" smtClean="0">
              <a:latin typeface="Times New Roman" pitchFamily="18" charset="0"/>
              <a:cs typeface="Times New Roman" pitchFamily="18" charset="0"/>
            </a:endParaRPr>
          </a:p>
          <a:p>
            <a:pPr marL="85725" indent="0" algn="ctr">
              <a:buNone/>
            </a:pPr>
            <a:endParaRPr lang="en-IN" sz="2000" dirty="0" smtClean="0">
              <a:latin typeface="Times New Roman" pitchFamily="18" charset="0"/>
              <a:cs typeface="Times New Roman" pitchFamily="18" charset="0"/>
            </a:endParaRPr>
          </a:p>
          <a:p>
            <a:pPr marL="85725" indent="0" algn="ctr">
              <a:buNone/>
            </a:pPr>
            <a:r>
              <a:rPr lang="en-IN" dirty="0" smtClean="0">
                <a:latin typeface="Times New Roman" pitchFamily="18" charset="0"/>
                <a:cs typeface="Times New Roman" pitchFamily="18" charset="0"/>
              </a:rPr>
              <a:t>Symbiosis Skills</a:t>
            </a:r>
          </a:p>
          <a:p>
            <a:pPr marL="85725" indent="0" algn="ctr">
              <a:buNone/>
            </a:pPr>
            <a:r>
              <a:rPr lang="en-IN" dirty="0" smtClean="0">
                <a:latin typeface="Times New Roman" pitchFamily="18" charset="0"/>
                <a:cs typeface="Times New Roman" pitchFamily="18" charset="0"/>
              </a:rPr>
              <a:t> and </a:t>
            </a:r>
          </a:p>
          <a:p>
            <a:pPr marL="85725" indent="0" algn="ctr">
              <a:buNone/>
            </a:pPr>
            <a:r>
              <a:rPr lang="en-IN" dirty="0" smtClean="0">
                <a:latin typeface="Times New Roman" pitchFamily="18" charset="0"/>
                <a:cs typeface="Times New Roman" pitchFamily="18" charset="0"/>
              </a:rPr>
              <a:t>Professional University, </a:t>
            </a:r>
            <a:r>
              <a:rPr lang="en-IN" dirty="0" err="1" smtClean="0">
                <a:latin typeface="Times New Roman" pitchFamily="18" charset="0"/>
                <a:cs typeface="Times New Roman" pitchFamily="18" charset="0"/>
              </a:rPr>
              <a:t>Kiwale</a:t>
            </a:r>
            <a:endParaRPr lang="en-IN" dirty="0" smtClean="0">
              <a:latin typeface="Times New Roman" pitchFamily="18" charset="0"/>
              <a:cs typeface="Times New Roman" pitchFamily="18" charset="0"/>
            </a:endParaRPr>
          </a:p>
          <a:p>
            <a:pPr marL="85725" indent="0" algn="ctr">
              <a:buNone/>
            </a:pPr>
            <a:endParaRPr lang="en-IN" sz="2400" dirty="0" smtClean="0">
              <a:latin typeface="Times New Roman" pitchFamily="18" charset="0"/>
              <a:cs typeface="Times New Roman" pitchFamily="18" charset="0"/>
            </a:endParaRPr>
          </a:p>
          <a:p>
            <a:pPr marL="85725" indent="0" algn="ctr">
              <a:buNone/>
            </a:pPr>
            <a:endParaRPr lang="en-IN" sz="2400" dirty="0" smtClean="0">
              <a:latin typeface="Times New Roman" pitchFamily="18" charset="0"/>
              <a:cs typeface="Times New Roman" pitchFamily="18" charset="0"/>
            </a:endParaRPr>
          </a:p>
          <a:p>
            <a:pPr marL="85725" indent="0" algn="ctr">
              <a:buNone/>
            </a:pPr>
            <a:endParaRPr lang="en-IN" sz="2400" dirty="0" smtClean="0">
              <a:latin typeface="Times New Roman" pitchFamily="18" charset="0"/>
              <a:cs typeface="Times New Roman" pitchFamily="18" charset="0"/>
            </a:endParaRPr>
          </a:p>
          <a:p>
            <a:pPr marL="85725" indent="0" algn="ctr">
              <a:buNone/>
            </a:pPr>
            <a:endParaRPr lang="en-IN" sz="2400" dirty="0" smtClean="0">
              <a:latin typeface="Times New Roman" pitchFamily="18" charset="0"/>
              <a:cs typeface="Times New Roman" pitchFamily="18" charset="0"/>
            </a:endParaRPr>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765" y="170329"/>
            <a:ext cx="11725835" cy="6006634"/>
          </a:xfrm>
        </p:spPr>
        <p:txBody>
          <a:bodyPr/>
          <a:lstStyle/>
          <a:p>
            <a:pPr>
              <a:buFont typeface="Wingdings" pitchFamily="2" charset="2"/>
              <a:buChar char="Ø"/>
            </a:pPr>
            <a:r>
              <a:rPr lang="en-IN" sz="2000" dirty="0" smtClean="0"/>
              <a:t>LSTM Model :</a:t>
            </a:r>
          </a:p>
          <a:p>
            <a:r>
              <a:rPr lang="en-IN" sz="1800" dirty="0" smtClean="0">
                <a:latin typeface="Times New Roman" pitchFamily="18" charset="0"/>
                <a:cs typeface="Times New Roman" pitchFamily="18" charset="0"/>
              </a:rPr>
              <a:t>Humans don’t start their thinking from scratch every second. As you read this essay, you understand each word based on your understanding of previous words. You don’t throw everything away and start thinking from scratch again. Your thoughts have persistence.</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Traditional neural networks can’t do this, and it seems like a major shortcoming. For example, imagine you want to classify what kind of event is happening at every point in a movie. It’s unclear how a traditional neural network could use its reasoning about previous events in the film to inform later ones.</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Recurrent neural networks address this issue. They are networks with loops in them, allowing information to persist.</a:t>
            </a:r>
          </a:p>
          <a:p>
            <a:r>
              <a:rPr lang="en-IN" sz="1800" dirty="0" smtClean="0">
                <a:latin typeface="Times New Roman" pitchFamily="18" charset="0"/>
                <a:cs typeface="Times New Roman" pitchFamily="18" charset="0"/>
              </a:rPr>
              <a:t>Long Short-Term Memory networks usually just called “LSTMs” are a special kind of RNN, capable of learning long- term dependencies. They work tremendously well on a large variety of problems, and are now widely used.</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LSTMs are explicitly designed to avoid the long-term dependency problem. Remembering information for long periods of time is practically their default behaviour , not something they struggle to learn!</a:t>
            </a:r>
            <a:endParaRPr lang="en-US" sz="1800" dirty="0" smtClean="0">
              <a:latin typeface="Times New Roman" pitchFamily="18" charset="0"/>
              <a:cs typeface="Times New Roman" pitchFamily="18" charset="0"/>
            </a:endParaRPr>
          </a:p>
          <a:p>
            <a:endParaRPr lang="en-US" sz="1800" dirty="0" smtClean="0"/>
          </a:p>
        </p:txBody>
      </p:sp>
      <p:pic>
        <p:nvPicPr>
          <p:cNvPr id="4" name="Picture 3" descr="A LSTM neural network."/>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2349373" y="3914665"/>
            <a:ext cx="6086416" cy="2145478"/>
          </a:xfrm>
          <a:prstGeom prst="rect">
            <a:avLst/>
          </a:prstGeom>
          <a:noFill/>
          <a:ln>
            <a:noFill/>
          </a:ln>
        </p:spPr>
      </p:pic>
      <p:sp>
        <p:nvSpPr>
          <p:cNvPr id="5" name="TextBox 4"/>
          <p:cNvSpPr txBox="1"/>
          <p:nvPr/>
        </p:nvSpPr>
        <p:spPr>
          <a:xfrm>
            <a:off x="2286000" y="6211669"/>
            <a:ext cx="6499412" cy="646331"/>
          </a:xfrm>
          <a:prstGeom prst="rect">
            <a:avLst/>
          </a:prstGeom>
          <a:noFill/>
        </p:spPr>
        <p:txBody>
          <a:bodyPr wrap="square" rtlCol="0">
            <a:spAutoFit/>
          </a:bodyPr>
          <a:lstStyle/>
          <a:p>
            <a:r>
              <a:rPr lang="en-IN" b="1" dirty="0" smtClean="0"/>
              <a:t>The repeating module in an LSTM contains four interacting layers</a:t>
            </a: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506" y="179294"/>
            <a:ext cx="11940988" cy="5997669"/>
          </a:xfrm>
        </p:spPr>
        <p:txBody>
          <a:bodyPr/>
          <a:lstStyle/>
          <a:p>
            <a:pPr>
              <a:buFont typeface="Wingdings" pitchFamily="2" charset="2"/>
              <a:buChar char="Ø"/>
            </a:pPr>
            <a:r>
              <a:rPr lang="en-US" sz="2000" dirty="0" smtClean="0">
                <a:latin typeface="Times New Roman" pitchFamily="18" charset="0"/>
                <a:cs typeface="Times New Roman" pitchFamily="18" charset="0"/>
              </a:rPr>
              <a:t>Bidirectional LSTM :</a:t>
            </a:r>
          </a:p>
          <a:p>
            <a:r>
              <a:rPr lang="en-US" sz="1800" dirty="0" smtClean="0">
                <a:latin typeface="Times New Roman" pitchFamily="18" charset="0"/>
                <a:cs typeface="Times New Roman" pitchFamily="18" charset="0"/>
              </a:rPr>
              <a:t>Bidirectional LSTMs are an extension of traditional LSTMs that can improve model performance on sequence classification problems. In problems where all time steps of the input sequence are available, Bidirectional LSTMs train two instead of one LSTMs on the input sequence.</a:t>
            </a:r>
          </a:p>
          <a:p>
            <a:endParaRPr lang="en-US" sz="1800" dirty="0" smtClean="0">
              <a:latin typeface="Times New Roman" pitchFamily="18" charset="0"/>
              <a:cs typeface="Times New Roman" pitchFamily="18" charset="0"/>
            </a:endParaRPr>
          </a:p>
        </p:txBody>
      </p:sp>
      <p:pic>
        <p:nvPicPr>
          <p:cNvPr id="2050" name="Picture 2" descr="C:\Users\RUSHIKESH\Desktop\1_6QnPUSv_t9BY9Fv8_aLb-Q.png"/>
          <p:cNvPicPr>
            <a:picLocks noChangeAspect="1" noChangeArrowheads="1"/>
          </p:cNvPicPr>
          <p:nvPr/>
        </p:nvPicPr>
        <p:blipFill>
          <a:blip r:embed="rId2"/>
          <a:srcRect/>
          <a:stretch>
            <a:fillRect/>
          </a:stretch>
        </p:blipFill>
        <p:spPr bwMode="auto">
          <a:xfrm>
            <a:off x="1767168" y="1856255"/>
            <a:ext cx="7277100" cy="257175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RUSHIKESH\Downloads\Screenshot 2021-09-29 124740.png"/>
          <p:cNvPicPr>
            <a:picLocks noChangeAspect="1" noChangeArrowheads="1"/>
          </p:cNvPicPr>
          <p:nvPr/>
        </p:nvPicPr>
        <p:blipFill>
          <a:blip r:embed="rId2"/>
          <a:srcRect/>
          <a:stretch>
            <a:fillRect/>
          </a:stretch>
        </p:blipFill>
        <p:spPr bwMode="auto">
          <a:xfrm>
            <a:off x="2" y="1"/>
            <a:ext cx="7709646" cy="4304054"/>
          </a:xfrm>
          <a:prstGeom prst="rect">
            <a:avLst/>
          </a:prstGeom>
          <a:noFill/>
        </p:spPr>
      </p:pic>
      <p:pic>
        <p:nvPicPr>
          <p:cNvPr id="1026" name="Picture 2" descr="C:\Users\RUSHIKESH\Downloads\Screenshot (236).png"/>
          <p:cNvPicPr>
            <a:picLocks noChangeAspect="1" noChangeArrowheads="1"/>
          </p:cNvPicPr>
          <p:nvPr/>
        </p:nvPicPr>
        <p:blipFill>
          <a:blip r:embed="rId3"/>
          <a:srcRect/>
          <a:stretch>
            <a:fillRect/>
          </a:stretch>
        </p:blipFill>
        <p:spPr bwMode="auto">
          <a:xfrm>
            <a:off x="194982" y="4586568"/>
            <a:ext cx="10985340" cy="2065244"/>
          </a:xfrm>
          <a:prstGeom prst="rect">
            <a:avLst/>
          </a:prstGeom>
          <a:noFill/>
        </p:spPr>
      </p:pic>
      <p:sp>
        <p:nvSpPr>
          <p:cNvPr id="5" name="TextBox 4"/>
          <p:cNvSpPr txBox="1"/>
          <p:nvPr/>
        </p:nvSpPr>
        <p:spPr>
          <a:xfrm>
            <a:off x="277906" y="4222377"/>
            <a:ext cx="5620871" cy="400110"/>
          </a:xfrm>
          <a:prstGeom prst="rect">
            <a:avLst/>
          </a:prstGeom>
          <a:noFill/>
        </p:spPr>
        <p:txBody>
          <a:bodyPr wrap="square" rtlCol="0">
            <a:spAutoFit/>
          </a:bodyPr>
          <a:lstStyle/>
          <a:p>
            <a:r>
              <a:rPr lang="en-IN" sz="2000" dirty="0" smtClean="0">
                <a:latin typeface="Times New Roman" pitchFamily="18" charset="0"/>
                <a:cs typeface="Times New Roman" pitchFamily="18" charset="0"/>
              </a:rPr>
              <a:t>Training </a:t>
            </a:r>
            <a:r>
              <a:rPr lang="en-IN" sz="2000" dirty="0" smtClean="0">
                <a:latin typeface="Times New Roman" pitchFamily="18" charset="0"/>
                <a:cs typeface="Times New Roman" pitchFamily="18" charset="0"/>
              </a:rPr>
              <a:t>Model :</a:t>
            </a: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659" y="5223248"/>
            <a:ext cx="11591364" cy="1285129"/>
          </a:xfrm>
        </p:spPr>
        <p:txBody>
          <a:bodyPr>
            <a:normAutofit/>
          </a:bodyPr>
          <a:lstStyle/>
          <a:p>
            <a:pPr>
              <a:buFont typeface="Wingdings" pitchFamily="2" charset="2"/>
              <a:buChar char="Ø"/>
            </a:pPr>
            <a:r>
              <a:rPr lang="en-IN" sz="2400" dirty="0" smtClean="0">
                <a:latin typeface="Times New Roman" pitchFamily="18" charset="0"/>
                <a:cs typeface="Times New Roman" pitchFamily="18" charset="0"/>
              </a:rPr>
              <a:t>Conclusion</a:t>
            </a:r>
            <a:r>
              <a:rPr lang="en-IN" sz="3200" dirty="0" smtClean="0"/>
              <a:t> </a:t>
            </a:r>
            <a:r>
              <a:rPr lang="en-IN" dirty="0" smtClean="0"/>
              <a:t>:</a:t>
            </a:r>
          </a:p>
          <a:p>
            <a:pPr>
              <a:buNone/>
            </a:pP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From </a:t>
            </a:r>
            <a:r>
              <a:rPr lang="en-IN" sz="2000" dirty="0" smtClean="0">
                <a:latin typeface="Times New Roman" pitchFamily="18" charset="0"/>
                <a:cs typeface="Times New Roman" pitchFamily="18" charset="0"/>
              </a:rPr>
              <a:t>the above models we conclude that for sorting of BBC’s news article  Naïve </a:t>
            </a:r>
            <a:r>
              <a:rPr lang="en-IN" sz="2000" dirty="0" err="1" smtClean="0">
                <a:latin typeface="Times New Roman" pitchFamily="18" charset="0"/>
                <a:cs typeface="Times New Roman" pitchFamily="18" charset="0"/>
              </a:rPr>
              <a:t>Bayes</a:t>
            </a:r>
            <a:r>
              <a:rPr lang="en-IN" sz="2000" dirty="0" smtClean="0">
                <a:latin typeface="Times New Roman" pitchFamily="18" charset="0"/>
                <a:cs typeface="Times New Roman" pitchFamily="18" charset="0"/>
              </a:rPr>
              <a:t> gives highest Accuracy </a:t>
            </a:r>
            <a:r>
              <a:rPr lang="en-IN" sz="2000" dirty="0" err="1" smtClean="0">
                <a:latin typeface="Times New Roman" pitchFamily="18" charset="0"/>
                <a:cs typeface="Times New Roman" pitchFamily="18" charset="0"/>
              </a:rPr>
              <a:t>i.e</a:t>
            </a:r>
            <a:r>
              <a:rPr lang="en-IN" sz="2000" dirty="0" smtClean="0">
                <a:latin typeface="Times New Roman" pitchFamily="18" charset="0"/>
                <a:cs typeface="Times New Roman" pitchFamily="18" charset="0"/>
              </a:rPr>
              <a:t> 71.25 % using TF-IDF feature extraction method</a:t>
            </a:r>
            <a:r>
              <a:rPr lang="en-IN" sz="2000" dirty="0" smtClean="0"/>
              <a:t>.</a:t>
            </a:r>
            <a:endParaRPr lang="en-IN" sz="2000" dirty="0" smtClean="0"/>
          </a:p>
        </p:txBody>
      </p:sp>
      <p:graphicFrame>
        <p:nvGraphicFramePr>
          <p:cNvPr id="5" name="Table 4"/>
          <p:cNvGraphicFramePr>
            <a:graphicFrameLocks noGrp="1"/>
          </p:cNvGraphicFramePr>
          <p:nvPr/>
        </p:nvGraphicFramePr>
        <p:xfrm>
          <a:off x="2085788" y="943785"/>
          <a:ext cx="7058211" cy="2955860"/>
        </p:xfrm>
        <a:graphic>
          <a:graphicData uri="http://schemas.openxmlformats.org/drawingml/2006/table">
            <a:tbl>
              <a:tblPr firstRow="1" bandRow="1">
                <a:tableStyleId>{2D5ABB26-0587-4C30-8999-92F81FD0307C}</a:tableStyleId>
              </a:tblPr>
              <a:tblGrid>
                <a:gridCol w="2352737"/>
                <a:gridCol w="2352737"/>
                <a:gridCol w="2352737"/>
              </a:tblGrid>
              <a:tr h="591172">
                <a:tc>
                  <a:txBody>
                    <a:bodyPr/>
                    <a:lstStyle/>
                    <a:p>
                      <a:r>
                        <a:rPr lang="en-IN" dirty="0" smtClean="0"/>
                        <a:t>ML  Models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Accuracy with BOW</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Accuracy with</a:t>
                      </a:r>
                      <a:r>
                        <a:rPr lang="en-IN" baseline="0" dirty="0" smtClean="0"/>
                        <a:t> TF-IDF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1172">
                <a:tc>
                  <a:txBody>
                    <a:bodyPr/>
                    <a:lstStyle/>
                    <a:p>
                      <a:r>
                        <a:rPr lang="en-IN" dirty="0" smtClean="0"/>
                        <a:t>Naïve </a:t>
                      </a:r>
                      <a:r>
                        <a:rPr lang="en-IN" dirty="0" err="1" smtClean="0"/>
                        <a:t>Bayes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70.95%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71.25%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1172">
                <a:tc>
                  <a:txBody>
                    <a:bodyPr/>
                    <a:lstStyle/>
                    <a:p>
                      <a:r>
                        <a:rPr lang="en-IN" dirty="0" smtClean="0"/>
                        <a:t>SVM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69.16%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68.11%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1172">
                <a:tc>
                  <a:txBody>
                    <a:bodyPr/>
                    <a:lstStyle/>
                    <a:p>
                      <a:r>
                        <a:rPr lang="en-IN" dirty="0" smtClean="0"/>
                        <a:t>Decision Tree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46.40%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49.25%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1172">
                <a:tc>
                  <a:txBody>
                    <a:bodyPr/>
                    <a:lstStyle/>
                    <a:p>
                      <a:r>
                        <a:rPr lang="en-IN" dirty="0" smtClean="0"/>
                        <a:t>Random Forest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69.16%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68.11%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2076824" y="4260725"/>
          <a:ext cx="7246470" cy="732616"/>
        </p:xfrm>
        <a:graphic>
          <a:graphicData uri="http://schemas.openxmlformats.org/drawingml/2006/table">
            <a:tbl>
              <a:tblPr firstRow="1" bandRow="1">
                <a:tableStyleId>{2D5ABB26-0587-4C30-8999-92F81FD0307C}</a:tableStyleId>
              </a:tblPr>
              <a:tblGrid>
                <a:gridCol w="3623235"/>
                <a:gridCol w="3623235"/>
              </a:tblGrid>
              <a:tr h="366308">
                <a:tc>
                  <a:txBody>
                    <a:bodyPr/>
                    <a:lstStyle/>
                    <a:p>
                      <a:r>
                        <a:rPr lang="en-IN" dirty="0" smtClean="0"/>
                        <a:t>Neural</a:t>
                      </a:r>
                      <a:r>
                        <a:rPr lang="en-IN" baseline="0" dirty="0" smtClean="0"/>
                        <a:t> Network Model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Accuracy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6308">
                <a:tc>
                  <a:txBody>
                    <a:bodyPr/>
                    <a:lstStyle/>
                    <a:p>
                      <a:r>
                        <a:rPr lang="en-IN" dirty="0" smtClean="0"/>
                        <a:t>Bidirectional LSTM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51.25%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412378" y="134471"/>
            <a:ext cx="3541058" cy="1015663"/>
          </a:xfrm>
          <a:prstGeom prst="rect">
            <a:avLst/>
          </a:prstGeom>
          <a:noFill/>
        </p:spPr>
        <p:txBody>
          <a:bodyPr wrap="square" rtlCol="0">
            <a:spAutoFit/>
          </a:bodyPr>
          <a:lstStyle/>
          <a:p>
            <a:pPr>
              <a:buFont typeface="Wingdings" pitchFamily="2" charset="2"/>
              <a:buChar char="Ø"/>
            </a:pPr>
            <a:r>
              <a:rPr lang="en-IN" sz="2400" dirty="0" smtClean="0">
                <a:latin typeface="Times New Roman" pitchFamily="18" charset="0"/>
                <a:cs typeface="Times New Roman" pitchFamily="18" charset="0"/>
              </a:rPr>
              <a:t>Model </a:t>
            </a:r>
            <a:r>
              <a:rPr lang="en-IN" sz="2400" dirty="0" smtClean="0">
                <a:latin typeface="Times New Roman" pitchFamily="18" charset="0"/>
                <a:cs typeface="Times New Roman" pitchFamily="18" charset="0"/>
              </a:rPr>
              <a:t>Accuracy Table : </a:t>
            </a:r>
            <a:endParaRPr lang="en-IN" sz="2400" dirty="0" smtClean="0">
              <a:latin typeface="Times New Roman" pitchFamily="18" charset="0"/>
              <a:cs typeface="Times New Roman" pitchFamily="18" charset="0"/>
            </a:endParaRPr>
          </a:p>
          <a:p>
            <a:endParaRPr lang="en-IN" dirty="0" smtClean="0"/>
          </a:p>
          <a:p>
            <a:r>
              <a:rPr lang="en-IN" dirty="0" smtClean="0"/>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9992" y="1255075"/>
            <a:ext cx="11033795" cy="3603796"/>
          </a:xfrm>
          <a:prstGeom prst="rect">
            <a:avLst/>
          </a:prstGeom>
          <a:noFill/>
          <a:effectLst>
            <a:outerShdw blurRad="76200" dist="12700" dir="2700000" sy="-23000" kx="-800400" algn="bl" rotWithShape="0">
              <a:prstClr val="black">
                <a:alpha val="20000"/>
              </a:prstClr>
            </a:outerShdw>
          </a:effectLst>
        </p:spPr>
        <p:txBody>
          <a:bodyPr wrap="none" lIns="91440" tIns="45720" rIns="91440" bIns="45720">
            <a:prstTxWarp prst="textChevronInverted">
              <a:avLst/>
            </a:prstTxWarp>
            <a:spAutoFit/>
          </a:bodyPr>
          <a:lstStyle/>
          <a:p>
            <a:pPr algn="ctr"/>
            <a:r>
              <a:rPr lang="en-IN"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8941"/>
            <a:ext cx="10515600" cy="5908022"/>
          </a:xfrm>
        </p:spPr>
        <p:txBody>
          <a:bodyPr>
            <a:normAutofit fontScale="92500" lnSpcReduction="20000"/>
          </a:bodyPr>
          <a:lstStyle/>
          <a:p>
            <a:pPr>
              <a:lnSpc>
                <a:spcPct val="150000"/>
              </a:lnSpc>
              <a:buFont typeface="Wingdings" pitchFamily="2" charset="2"/>
              <a:buChar char="v"/>
            </a:pPr>
            <a:r>
              <a:rPr lang="en-US" dirty="0" smtClean="0">
                <a:latin typeface="Times New Roman" pitchFamily="18" charset="0"/>
                <a:cs typeface="Times New Roman" pitchFamily="18" charset="0"/>
              </a:rPr>
              <a:t>OUTLINE</a:t>
            </a:r>
          </a:p>
          <a:p>
            <a:pPr marL="514350" indent="-514350">
              <a:lnSpc>
                <a:spcPct val="150000"/>
              </a:lnSpc>
              <a:buFont typeface="Wingdings" pitchFamily="2" charset="2"/>
              <a:buChar char="q"/>
            </a:pPr>
            <a:r>
              <a:rPr lang="en-US" dirty="0" smtClean="0">
                <a:latin typeface="Times New Roman" pitchFamily="18" charset="0"/>
                <a:cs typeface="Times New Roman" pitchFamily="18" charset="0"/>
              </a:rPr>
              <a:t>Introduction</a:t>
            </a:r>
          </a:p>
          <a:p>
            <a:pPr marL="514350" indent="-514350">
              <a:lnSpc>
                <a:spcPct val="150000"/>
              </a:lnSpc>
              <a:buFont typeface="Wingdings" pitchFamily="2" charset="2"/>
              <a:buChar char="q"/>
            </a:pPr>
            <a:r>
              <a:rPr lang="en-US" dirty="0" smtClean="0">
                <a:latin typeface="Times New Roman" pitchFamily="18" charset="0"/>
                <a:cs typeface="Times New Roman" pitchFamily="18" charset="0"/>
              </a:rPr>
              <a:t>Objectives</a:t>
            </a:r>
            <a:endParaRPr lang="en-US" dirty="0" smtClean="0">
              <a:latin typeface="Times New Roman" pitchFamily="18" charset="0"/>
              <a:cs typeface="Times New Roman" pitchFamily="18" charset="0"/>
            </a:endParaRPr>
          </a:p>
          <a:p>
            <a:pPr marL="514350" indent="-514350">
              <a:lnSpc>
                <a:spcPct val="150000"/>
              </a:lnSpc>
              <a:buFont typeface="Wingdings" pitchFamily="2" charset="2"/>
              <a:buChar char="q"/>
            </a:pPr>
            <a:r>
              <a:rPr lang="en-US" dirty="0" smtClean="0">
                <a:latin typeface="Times New Roman" pitchFamily="18" charset="0"/>
                <a:cs typeface="Times New Roman" pitchFamily="18" charset="0"/>
              </a:rPr>
              <a:t>Data </a:t>
            </a:r>
            <a:r>
              <a:rPr lang="en-US" dirty="0" smtClean="0">
                <a:latin typeface="Times New Roman" pitchFamily="18" charset="0"/>
                <a:cs typeface="Times New Roman" pitchFamily="18" charset="0"/>
              </a:rPr>
              <a:t>source</a:t>
            </a:r>
          </a:p>
          <a:p>
            <a:pPr marL="514350" indent="-514350">
              <a:lnSpc>
                <a:spcPct val="150000"/>
              </a:lnSpc>
              <a:buFont typeface="Wingdings" pitchFamily="2" charset="2"/>
              <a:buChar char="q"/>
            </a:pPr>
            <a:r>
              <a:rPr lang="en-US" dirty="0" smtClean="0">
                <a:latin typeface="Times New Roman" pitchFamily="18" charset="0"/>
                <a:cs typeface="Times New Roman" pitchFamily="18" charset="0"/>
              </a:rPr>
              <a:t>Exploratory </a:t>
            </a:r>
            <a:r>
              <a:rPr lang="en-US" dirty="0" smtClean="0">
                <a:latin typeface="Times New Roman" pitchFamily="18" charset="0"/>
                <a:cs typeface="Times New Roman" pitchFamily="18" charset="0"/>
              </a:rPr>
              <a:t>Data Analysis</a:t>
            </a:r>
          </a:p>
          <a:p>
            <a:pPr marL="514350" indent="-514350">
              <a:lnSpc>
                <a:spcPct val="150000"/>
              </a:lnSpc>
              <a:buFont typeface="Wingdings" pitchFamily="2" charset="2"/>
              <a:buChar char="q"/>
            </a:pPr>
            <a:r>
              <a:rPr lang="en-US" dirty="0" smtClean="0">
                <a:latin typeface="Times New Roman" pitchFamily="18" charset="0"/>
                <a:cs typeface="Times New Roman" pitchFamily="18" charset="0"/>
              </a:rPr>
              <a:t>Text Preprocessing</a:t>
            </a:r>
            <a:endParaRPr lang="en-US" dirty="0" smtClean="0">
              <a:latin typeface="Times New Roman" pitchFamily="18" charset="0"/>
              <a:cs typeface="Times New Roman" pitchFamily="18" charset="0"/>
            </a:endParaRPr>
          </a:p>
          <a:p>
            <a:pPr marL="514350" indent="-514350">
              <a:lnSpc>
                <a:spcPct val="150000"/>
              </a:lnSpc>
              <a:buFont typeface="Wingdings" pitchFamily="2" charset="2"/>
              <a:buChar char="q"/>
            </a:pPr>
            <a:r>
              <a:rPr lang="en-US" dirty="0" smtClean="0">
                <a:latin typeface="Times New Roman" pitchFamily="18" charset="0"/>
                <a:cs typeface="Times New Roman" pitchFamily="18" charset="0"/>
              </a:rPr>
              <a:t>Machine learning Model </a:t>
            </a:r>
            <a:r>
              <a:rPr lang="en-US" dirty="0" smtClean="0">
                <a:latin typeface="Times New Roman" pitchFamily="18" charset="0"/>
                <a:cs typeface="Times New Roman" pitchFamily="18" charset="0"/>
              </a:rPr>
              <a:t>fitting</a:t>
            </a:r>
          </a:p>
          <a:p>
            <a:pPr marL="514350" indent="-514350">
              <a:lnSpc>
                <a:spcPct val="150000"/>
              </a:lnSpc>
              <a:buFont typeface="Wingdings" pitchFamily="2" charset="2"/>
              <a:buChar char="q"/>
            </a:pPr>
            <a:r>
              <a:rPr lang="en-IN" dirty="0" smtClean="0">
                <a:latin typeface="Times New Roman" pitchFamily="18" charset="0"/>
                <a:cs typeface="Times New Roman" pitchFamily="18" charset="0"/>
              </a:rPr>
              <a:t>LSTM Model Fitting</a:t>
            </a:r>
            <a:endParaRPr lang="en-US" dirty="0" smtClean="0">
              <a:latin typeface="Times New Roman" pitchFamily="18" charset="0"/>
              <a:cs typeface="Times New Roman" pitchFamily="18" charset="0"/>
            </a:endParaRPr>
          </a:p>
          <a:p>
            <a:pPr marL="514350" indent="-514350">
              <a:lnSpc>
                <a:spcPct val="150000"/>
              </a:lnSpc>
              <a:buFont typeface="Wingdings" pitchFamily="2" charset="2"/>
              <a:buChar char="q"/>
            </a:pPr>
            <a:r>
              <a:rPr lang="en-US" dirty="0" smtClean="0">
                <a:latin typeface="Times New Roman" pitchFamily="18" charset="0"/>
                <a:cs typeface="Times New Roman" pitchFamily="18" charset="0"/>
              </a:rPr>
              <a:t>Conclusion</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2" y="188258"/>
            <a:ext cx="11331388" cy="6284259"/>
          </a:xfrm>
        </p:spPr>
        <p:txBody>
          <a:bodyPr>
            <a:normAutofit/>
          </a:bodyPr>
          <a:lstStyle/>
          <a:p>
            <a:pPr>
              <a:buFont typeface="Wingdings" pitchFamily="2" charset="2"/>
              <a:buChar char="q"/>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Introduction :</a:t>
            </a:r>
          </a:p>
          <a:p>
            <a:r>
              <a:rPr lang="en-IN" dirty="0" smtClean="0">
                <a:latin typeface="Times New Roman" pitchFamily="18" charset="0"/>
                <a:cs typeface="Times New Roman" pitchFamily="18" charset="0"/>
              </a:rPr>
              <a:t>This study uses Natural Language Process, Machine learning and Neural Network models to predict category of BBC news.</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Objectives</a:t>
            </a:r>
          </a:p>
          <a:p>
            <a:r>
              <a:rPr lang="en-IN" dirty="0" smtClean="0"/>
              <a:t>To predict the categories of the BBC news articles by using Machine Learning models and Neural Network models.</a:t>
            </a:r>
          </a:p>
          <a:p>
            <a:endParaRPr lang="en-IN" dirty="0" smtClean="0"/>
          </a:p>
          <a:p>
            <a:pPr>
              <a:buFont typeface="Wingdings" pitchFamily="2" charset="2"/>
              <a:buChar char="q"/>
            </a:pPr>
            <a:r>
              <a:rPr lang="en-IN" dirty="0" smtClean="0"/>
              <a:t> Data Source :</a:t>
            </a:r>
          </a:p>
          <a:p>
            <a:r>
              <a:rPr lang="en-US" dirty="0" smtClean="0">
                <a:latin typeface="Times New Roman" pitchFamily="18" charset="0"/>
                <a:cs typeface="Times New Roman" pitchFamily="18" charset="0"/>
              </a:rPr>
              <a:t>The  data </a:t>
            </a:r>
            <a:r>
              <a:rPr lang="en-US" dirty="0" smtClean="0">
                <a:latin typeface="Times New Roman" pitchFamily="18" charset="0"/>
                <a:cs typeface="Times New Roman" pitchFamily="18" charset="0"/>
              </a:rPr>
              <a:t>of </a:t>
            </a:r>
            <a:r>
              <a:rPr lang="en-IN" dirty="0" smtClean="0"/>
              <a:t>BBC news articles</a:t>
            </a:r>
            <a:r>
              <a:rPr lang="en-US" dirty="0" smtClean="0">
                <a:latin typeface="Times New Roman" pitchFamily="18" charset="0"/>
                <a:cs typeface="Times New Roman" pitchFamily="18" charset="0"/>
              </a:rPr>
              <a:t> is </a:t>
            </a:r>
            <a:r>
              <a:rPr lang="en-US" dirty="0" smtClean="0">
                <a:latin typeface="Times New Roman" pitchFamily="18" charset="0"/>
                <a:cs typeface="Times New Roman" pitchFamily="18" charset="0"/>
              </a:rPr>
              <a:t>collected from the </a:t>
            </a:r>
            <a:r>
              <a:rPr lang="en-US" dirty="0" err="1" smtClean="0">
                <a:latin typeface="Times New Roman" pitchFamily="18" charset="0"/>
                <a:cs typeface="Times New Roman" pitchFamily="18" charset="0"/>
              </a:rPr>
              <a:t>Kaggle</a:t>
            </a:r>
            <a:r>
              <a:rPr lang="en-US" dirty="0" smtClean="0">
                <a:latin typeface="Times New Roman" pitchFamily="18" charset="0"/>
                <a:cs typeface="Times New Roman" pitchFamily="18" charset="0"/>
              </a:rPr>
              <a:t> website.</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494B15-29BC-4D76-9907-1118921FD6D6}"/>
              </a:ext>
            </a:extLst>
          </p:cNvPr>
          <p:cNvSpPr>
            <a:spLocks noGrp="1"/>
          </p:cNvSpPr>
          <p:nvPr>
            <p:ph type="title"/>
          </p:nvPr>
        </p:nvSpPr>
        <p:spPr>
          <a:xfrm>
            <a:off x="811306" y="0"/>
            <a:ext cx="10515600" cy="880969"/>
          </a:xfrm>
        </p:spPr>
        <p:txBody>
          <a:bodyPr>
            <a:normAutofit/>
          </a:bodyPr>
          <a:lstStyle/>
          <a:p>
            <a:pPr algn="ctr"/>
            <a:r>
              <a:rPr lang="en-US" sz="2400" b="1" dirty="0" smtClean="0"/>
              <a:t>Natural Language Processing (NLP).</a:t>
            </a:r>
            <a:endParaRPr lang="en-IN" sz="2400" b="1" dirty="0"/>
          </a:p>
        </p:txBody>
      </p:sp>
      <p:sp>
        <p:nvSpPr>
          <p:cNvPr id="3" name="Content Placeholder 2">
            <a:extLst>
              <a:ext uri="{FF2B5EF4-FFF2-40B4-BE49-F238E27FC236}">
                <a16:creationId xmlns:a16="http://schemas.microsoft.com/office/drawing/2014/main" xmlns="" id="{045EC06C-C4CC-4A24-A382-A06637B353C1}"/>
              </a:ext>
            </a:extLst>
          </p:cNvPr>
          <p:cNvSpPr>
            <a:spLocks noGrp="1"/>
          </p:cNvSpPr>
          <p:nvPr>
            <p:ph idx="1"/>
          </p:nvPr>
        </p:nvSpPr>
        <p:spPr>
          <a:xfrm>
            <a:off x="206188" y="887506"/>
            <a:ext cx="11833412" cy="5764306"/>
          </a:xfrm>
        </p:spPr>
        <p:txBody>
          <a:bodyPr>
            <a:normAutofit/>
          </a:bodyPr>
          <a:lstStyle/>
          <a:p>
            <a:r>
              <a:rPr lang="en-US" sz="1800" dirty="0" smtClean="0">
                <a:latin typeface="Times New Roman" pitchFamily="18" charset="0"/>
                <a:cs typeface="Times New Roman" pitchFamily="18" charset="0"/>
              </a:rPr>
              <a:t>Natural Language Processing is defined as understanding text or speech with the aid of any software program or machine.</a:t>
            </a:r>
          </a:p>
          <a:p>
            <a:r>
              <a:rPr lang="en-US" sz="1800" dirty="0" smtClean="0">
                <a:latin typeface="Times New Roman" pitchFamily="18" charset="0"/>
                <a:cs typeface="Times New Roman" pitchFamily="18" charset="0"/>
              </a:rPr>
              <a:t> An analogy is that humans can interact and understand each other views and reply with the perfect answer. In NLP, a computer made interactions, not a human. </a:t>
            </a:r>
          </a:p>
          <a:p>
            <a:pPr>
              <a:buNone/>
            </a:pPr>
            <a:r>
              <a:rPr lang="en-US" sz="1800" dirty="0" smtClean="0">
                <a:latin typeface="Times New Roman" pitchFamily="18" charset="0"/>
                <a:cs typeface="Times New Roman" pitchFamily="18" charset="0"/>
              </a:rPr>
              <a:t>Applications of NLP</a:t>
            </a:r>
          </a:p>
          <a:p>
            <a:pPr lvl="1">
              <a:buNone/>
            </a:pPr>
            <a:r>
              <a:rPr lang="en-US" sz="1800" dirty="0" smtClean="0">
                <a:latin typeface="Times New Roman" pitchFamily="18" charset="0"/>
                <a:cs typeface="Times New Roman" pitchFamily="18" charset="0"/>
              </a:rPr>
              <a:t> ➢ Sentiment Analysis </a:t>
            </a:r>
          </a:p>
          <a:p>
            <a:pPr lvl="1">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Chatbots</a:t>
            </a:r>
            <a:endParaRPr lang="en-US" sz="1800" dirty="0" smtClean="0">
              <a:latin typeface="Times New Roman" pitchFamily="18" charset="0"/>
              <a:cs typeface="Times New Roman" pitchFamily="18" charset="0"/>
            </a:endParaRPr>
          </a:p>
          <a:p>
            <a:pPr lvl="1">
              <a:buNone/>
            </a:pPr>
            <a:r>
              <a:rPr lang="en-US" sz="1800" dirty="0" smtClean="0">
                <a:latin typeface="Times New Roman" pitchFamily="18" charset="0"/>
                <a:cs typeface="Times New Roman" pitchFamily="18" charset="0"/>
              </a:rPr>
              <a:t>➢ Machine Translation</a:t>
            </a:r>
          </a:p>
          <a:p>
            <a:pPr lvl="1">
              <a:buNone/>
            </a:pPr>
            <a:r>
              <a:rPr lang="en-US" sz="1800" dirty="0" smtClean="0">
                <a:latin typeface="Times New Roman" pitchFamily="18" charset="0"/>
                <a:cs typeface="Times New Roman" pitchFamily="18" charset="0"/>
              </a:rPr>
              <a:t> ➢ Auto-Correct </a:t>
            </a:r>
          </a:p>
          <a:p>
            <a:pPr lvl="1">
              <a:buNone/>
            </a:pPr>
            <a:r>
              <a:rPr lang="en-US" sz="1800" dirty="0" smtClean="0">
                <a:latin typeface="Times New Roman" pitchFamily="18" charset="0"/>
                <a:cs typeface="Times New Roman" pitchFamily="18" charset="0"/>
              </a:rPr>
              <a:t>➢ Speech Recognition </a:t>
            </a:r>
          </a:p>
          <a:p>
            <a:pPr lvl="1">
              <a:buNone/>
            </a:pPr>
            <a:r>
              <a:rPr lang="en-US" sz="2000" dirty="0" smtClean="0"/>
              <a:t>➢ </a:t>
            </a:r>
            <a:r>
              <a:rPr lang="en-US" sz="1800" dirty="0" smtClean="0">
                <a:latin typeface="Times New Roman" pitchFamily="18" charset="0"/>
                <a:cs typeface="Times New Roman" pitchFamily="18" charset="0"/>
              </a:rPr>
              <a:t>Keyword-Search </a:t>
            </a:r>
          </a:p>
          <a:p>
            <a:pPr lvl="1">
              <a:buNone/>
            </a:pPr>
            <a:r>
              <a:rPr lang="en-US" sz="2000" dirty="0" smtClean="0"/>
              <a:t>➢ </a:t>
            </a:r>
            <a:r>
              <a:rPr lang="en-US" sz="1800" dirty="0" smtClean="0">
                <a:latin typeface="Times New Roman" pitchFamily="18" charset="0"/>
                <a:cs typeface="Times New Roman" pitchFamily="18" charset="0"/>
              </a:rPr>
              <a:t>Virtual Assistants</a:t>
            </a:r>
            <a:endParaRPr lang="en-IN" sz="18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NLTK Library :</a:t>
            </a:r>
          </a:p>
          <a:p>
            <a:r>
              <a:rPr lang="en-US" sz="2000" dirty="0" smtClean="0"/>
              <a:t> </a:t>
            </a:r>
            <a:r>
              <a:rPr lang="en-US" sz="1800" dirty="0" smtClean="0">
                <a:latin typeface="Times New Roman" pitchFamily="18" charset="0"/>
                <a:cs typeface="Times New Roman" pitchFamily="18" charset="0"/>
              </a:rPr>
              <a:t>NLTK stands for Natural Language Tool Kit and is one of the most powerful NLP libraries.</a:t>
            </a:r>
          </a:p>
          <a:p>
            <a:r>
              <a:rPr lang="en-US" sz="1800" dirty="0" smtClean="0">
                <a:latin typeface="Times New Roman" pitchFamily="18" charset="0"/>
                <a:cs typeface="Times New Roman" pitchFamily="18" charset="0"/>
              </a:rPr>
              <a:t> Natural Language Tool Kit is the mother of all NLP libraries. </a:t>
            </a:r>
          </a:p>
          <a:p>
            <a:r>
              <a:rPr lang="en-US" sz="1800" dirty="0" smtClean="0">
                <a:latin typeface="Times New Roman" pitchFamily="18" charset="0"/>
                <a:cs typeface="Times New Roman" pitchFamily="18" charset="0"/>
              </a:rPr>
              <a:t> Machine Learning projects and data pre-processing use NLTK. </a:t>
            </a:r>
          </a:p>
          <a:p>
            <a:r>
              <a:rPr lang="en-US" sz="1800" dirty="0" smtClean="0">
                <a:latin typeface="Times New Roman" pitchFamily="18" charset="0"/>
                <a:cs typeface="Times New Roman" pitchFamily="18" charset="0"/>
              </a:rPr>
              <a:t> It is used in data pre-processing.</a:t>
            </a:r>
          </a:p>
          <a:p>
            <a:endParaRPr lang="en-IN" dirty="0" smtClean="0"/>
          </a:p>
          <a:p>
            <a:pPr lvl="1">
              <a:buNone/>
            </a:pPr>
            <a:endParaRPr lang="en-IN"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249811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129" y="239620"/>
            <a:ext cx="10515600" cy="665815"/>
          </a:xfrm>
        </p:spPr>
        <p:txBody>
          <a:bodyPr>
            <a:normAutofit/>
          </a:bodyPr>
          <a:lstStyle/>
          <a:p>
            <a:pPr marL="514350" indent="-514350" algn="ctr">
              <a:lnSpc>
                <a:spcPct val="150000"/>
              </a:lnSpc>
            </a:pPr>
            <a:r>
              <a:rPr lang="en-US" sz="2600" dirty="0" smtClean="0">
                <a:latin typeface="Times New Roman" pitchFamily="18" charset="0"/>
                <a:ea typeface="+mn-ea"/>
                <a:cs typeface="Times New Roman" pitchFamily="18" charset="0"/>
              </a:rPr>
              <a:t>Exploratory Data Analysis</a:t>
            </a:r>
          </a:p>
        </p:txBody>
      </p:sp>
      <p:sp>
        <p:nvSpPr>
          <p:cNvPr id="3" name="Content Placeholder 2"/>
          <p:cNvSpPr>
            <a:spLocks noGrp="1"/>
          </p:cNvSpPr>
          <p:nvPr>
            <p:ph idx="1"/>
          </p:nvPr>
        </p:nvSpPr>
        <p:spPr>
          <a:xfrm>
            <a:off x="304799" y="893295"/>
            <a:ext cx="11645153" cy="4351338"/>
          </a:xfrm>
        </p:spPr>
        <p:txBody>
          <a:bodyPr>
            <a:normAutofit/>
          </a:bodyPr>
          <a:lstStyle/>
          <a:p>
            <a:r>
              <a:rPr lang="en-IN" sz="1800" dirty="0" smtClean="0">
                <a:latin typeface="Times New Roman" pitchFamily="18" charset="0"/>
                <a:cs typeface="Times New Roman" pitchFamily="18" charset="0"/>
              </a:rPr>
              <a:t>Data :</a:t>
            </a:r>
            <a:endParaRPr lang="en-US" sz="18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1973915" y="1015252"/>
            <a:ext cx="8374825" cy="376293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134441" y="4972050"/>
            <a:ext cx="2562225" cy="1885950"/>
          </a:xfrm>
          <a:prstGeom prst="rect">
            <a:avLst/>
          </a:prstGeom>
          <a:noFill/>
          <a:ln w="9525">
            <a:noFill/>
            <a:miter lim="800000"/>
            <a:headEnd/>
            <a:tailEnd/>
          </a:ln>
          <a:effectLst/>
        </p:spPr>
      </p:pic>
      <p:sp>
        <p:nvSpPr>
          <p:cNvPr id="6" name="TextBox 5"/>
          <p:cNvSpPr txBox="1"/>
          <p:nvPr/>
        </p:nvSpPr>
        <p:spPr>
          <a:xfrm>
            <a:off x="295836" y="5038165"/>
            <a:ext cx="2653553" cy="369332"/>
          </a:xfrm>
          <a:prstGeom prst="rect">
            <a:avLst/>
          </a:prstGeom>
          <a:noFill/>
        </p:spPr>
        <p:txBody>
          <a:bodyPr wrap="square" rtlCol="0">
            <a:spAutoFit/>
          </a:bodyPr>
          <a:lstStyle/>
          <a:p>
            <a:r>
              <a:rPr lang="en-IN" dirty="0" smtClean="0">
                <a:latin typeface="Times New Roman" pitchFamily="18" charset="0"/>
                <a:cs typeface="Times New Roman" pitchFamily="18" charset="0"/>
              </a:rPr>
              <a:t>Null values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215153"/>
            <a:ext cx="11618259" cy="5961810"/>
          </a:xfrm>
        </p:spPr>
        <p:txBody>
          <a:bodyPr>
            <a:normAutofit/>
          </a:bodyPr>
          <a:lstStyle/>
          <a:p>
            <a:r>
              <a:rPr lang="en-IN" sz="2000" dirty="0" smtClean="0">
                <a:latin typeface="Times New Roman" pitchFamily="18" charset="0"/>
                <a:cs typeface="Times New Roman" pitchFamily="18" charset="0"/>
              </a:rPr>
              <a:t>Pie chart of Categories in dataset : </a:t>
            </a:r>
            <a:endParaRPr lang="en-US" sz="2000" dirty="0" smtClean="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a:srcRect/>
          <a:stretch>
            <a:fillRect/>
          </a:stretch>
        </p:blipFill>
        <p:spPr bwMode="auto">
          <a:xfrm>
            <a:off x="2238376" y="769004"/>
            <a:ext cx="4987177" cy="3930024"/>
          </a:xfrm>
          <a:prstGeom prst="rect">
            <a:avLst/>
          </a:prstGeom>
          <a:noFill/>
          <a:ln w="9525">
            <a:noFill/>
            <a:miter lim="800000"/>
            <a:headEnd/>
            <a:tailEnd/>
          </a:ln>
          <a:effectLst/>
        </p:spPr>
      </p:pic>
      <p:sp>
        <p:nvSpPr>
          <p:cNvPr id="6" name="TextBox 5"/>
          <p:cNvSpPr txBox="1"/>
          <p:nvPr/>
        </p:nvSpPr>
        <p:spPr>
          <a:xfrm>
            <a:off x="448235" y="5091953"/>
            <a:ext cx="8928847" cy="954107"/>
          </a:xfrm>
          <a:prstGeom prst="rect">
            <a:avLst/>
          </a:prstGeom>
          <a:noFill/>
        </p:spPr>
        <p:txBody>
          <a:bodyPr wrap="square" rtlCol="0">
            <a:spAutoFit/>
          </a:bodyPr>
          <a:lstStyle/>
          <a:p>
            <a:r>
              <a:rPr lang="en-IN" sz="2000" dirty="0" smtClean="0">
                <a:latin typeface="Times New Roman" pitchFamily="18" charset="0"/>
                <a:cs typeface="Times New Roman" pitchFamily="18" charset="0"/>
              </a:rPr>
              <a:t>Conclusion :</a:t>
            </a:r>
          </a:p>
          <a:p>
            <a:r>
              <a:rPr lang="en-IN" dirty="0" smtClean="0">
                <a:latin typeface="Times New Roman" pitchFamily="18" charset="0"/>
                <a:cs typeface="Times New Roman" pitchFamily="18" charset="0"/>
              </a:rPr>
              <a:t>	The proportion of categories in dataset are almost similar. </a:t>
            </a:r>
          </a:p>
          <a:p>
            <a:r>
              <a:rPr lang="en-IN" dirty="0" smtClean="0">
                <a:latin typeface="Times New Roman" pitchFamily="18" charset="0"/>
                <a:cs typeface="Times New Roman" pitchFamily="18" charset="0"/>
              </a:rPr>
              <a:t>	There is no bias </a:t>
            </a:r>
            <a:r>
              <a:rPr lang="en-IN" dirty="0" smtClean="0">
                <a:latin typeface="Times New Roman" pitchFamily="18" charset="0"/>
                <a:cs typeface="Times New Roman" pitchFamily="18" charset="0"/>
              </a:rPr>
              <a:t>in </a:t>
            </a:r>
            <a:r>
              <a:rPr lang="en-IN" dirty="0" smtClean="0">
                <a:latin typeface="Times New Roman" pitchFamily="18" charset="0"/>
                <a:cs typeface="Times New Roman" pitchFamily="18" charset="0"/>
              </a:rPr>
              <a:t>dataset.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25925C-6BD8-48F1-9397-D38FCF357370}"/>
              </a:ext>
            </a:extLst>
          </p:cNvPr>
          <p:cNvSpPr>
            <a:spLocks noGrp="1"/>
          </p:cNvSpPr>
          <p:nvPr>
            <p:ph type="title"/>
          </p:nvPr>
        </p:nvSpPr>
        <p:spPr>
          <a:xfrm>
            <a:off x="820270" y="221690"/>
            <a:ext cx="10515600" cy="872548"/>
          </a:xfrm>
        </p:spPr>
        <p:txBody>
          <a:bodyPr>
            <a:normAutofit/>
          </a:bodyPr>
          <a:lstStyle/>
          <a:p>
            <a:pPr algn="ctr"/>
            <a:r>
              <a:rPr lang="en-US" sz="2400" b="1" dirty="0"/>
              <a:t>Text preprocessing in </a:t>
            </a:r>
            <a:r>
              <a:rPr lang="en-US" sz="2400" b="1" dirty="0" smtClean="0"/>
              <a:t>NLP</a:t>
            </a:r>
            <a:endParaRPr lang="en-IN" sz="2400" b="1" dirty="0"/>
          </a:p>
        </p:txBody>
      </p:sp>
      <p:sp>
        <p:nvSpPr>
          <p:cNvPr id="3" name="Content Placeholder 2">
            <a:extLst>
              <a:ext uri="{FF2B5EF4-FFF2-40B4-BE49-F238E27FC236}">
                <a16:creationId xmlns:a16="http://schemas.microsoft.com/office/drawing/2014/main" xmlns="" id="{3A30BC21-BD2F-4769-BA99-7A35CBAB097D}"/>
              </a:ext>
            </a:extLst>
          </p:cNvPr>
          <p:cNvSpPr>
            <a:spLocks noGrp="1"/>
          </p:cNvSpPr>
          <p:nvPr>
            <p:ph idx="1"/>
          </p:nvPr>
        </p:nvSpPr>
        <p:spPr>
          <a:xfrm>
            <a:off x="479136" y="1237674"/>
            <a:ext cx="11233727" cy="5369502"/>
          </a:xfrm>
        </p:spPr>
        <p:txBody>
          <a:bodyPr>
            <a:normAutofit/>
          </a:bodyPr>
          <a:lstStyle/>
          <a:p>
            <a:r>
              <a:rPr lang="en-US" sz="1800" dirty="0">
                <a:latin typeface="Times New Roman" pitchFamily="18" charset="0"/>
                <a:cs typeface="Times New Roman" pitchFamily="18" charset="0"/>
              </a:rPr>
              <a:t>In NLP, text preprocessing is the first step in the process of building a model. </a:t>
            </a:r>
          </a:p>
          <a:p>
            <a:r>
              <a:rPr lang="en-US" sz="1800" dirty="0">
                <a:latin typeface="Times New Roman" pitchFamily="18" charset="0"/>
                <a:cs typeface="Times New Roman" pitchFamily="18" charset="0"/>
              </a:rPr>
              <a:t>The various text preprocessing steps are:</a:t>
            </a:r>
          </a:p>
          <a:p>
            <a:pPr marL="685800" lvl="2">
              <a:spcBef>
                <a:spcPts val="1000"/>
              </a:spcBef>
              <a:buNone/>
            </a:pPr>
            <a:r>
              <a:rPr lang="en-US" sz="1400" dirty="0">
                <a:latin typeface="Times New Roman" pitchFamily="18" charset="0"/>
                <a:cs typeface="Times New Roman" pitchFamily="18" charset="0"/>
              </a:rPr>
              <a:t>➢ Clean Text </a:t>
            </a:r>
          </a:p>
          <a:p>
            <a:pPr marL="685800" lvl="2">
              <a:spcBef>
                <a:spcPts val="1000"/>
              </a:spcBef>
              <a:buNone/>
            </a:pP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Lower casing </a:t>
            </a:r>
            <a:endParaRPr lang="en-US" sz="1400" dirty="0" smtClean="0">
              <a:latin typeface="Times New Roman" pitchFamily="18" charset="0"/>
              <a:cs typeface="Times New Roman" pitchFamily="18" charset="0"/>
            </a:endParaRPr>
          </a:p>
          <a:p>
            <a:pPr marL="685800" lvl="2">
              <a:spcBef>
                <a:spcPts val="1000"/>
              </a:spcBef>
              <a:buNone/>
            </a:pPr>
            <a:r>
              <a:rPr lang="en-US" sz="1400" dirty="0" smtClean="0">
                <a:latin typeface="Times New Roman" pitchFamily="18" charset="0"/>
                <a:cs typeface="Times New Roman" pitchFamily="18" charset="0"/>
              </a:rPr>
              <a:t>➢ Tokenization </a:t>
            </a:r>
            <a:endParaRPr lang="en-US" sz="1400" dirty="0">
              <a:latin typeface="Times New Roman" pitchFamily="18" charset="0"/>
              <a:cs typeface="Times New Roman" pitchFamily="18" charset="0"/>
            </a:endParaRPr>
          </a:p>
          <a:p>
            <a:pPr marL="685800" lvl="2">
              <a:spcBef>
                <a:spcPts val="1000"/>
              </a:spcBef>
              <a:buNone/>
            </a:pPr>
            <a:r>
              <a:rPr lang="en-US" sz="1400" dirty="0">
                <a:latin typeface="Times New Roman" pitchFamily="18" charset="0"/>
                <a:cs typeface="Times New Roman" pitchFamily="18" charset="0"/>
              </a:rPr>
              <a:t>➢ Stop words removal </a:t>
            </a:r>
          </a:p>
          <a:p>
            <a:pPr marL="685800" lvl="2">
              <a:spcBef>
                <a:spcPts val="1000"/>
              </a:spcBef>
              <a:buNone/>
            </a:pPr>
            <a:r>
              <a:rPr lang="en-US" sz="1400" dirty="0">
                <a:latin typeface="Times New Roman" pitchFamily="18" charset="0"/>
                <a:cs typeface="Times New Roman" pitchFamily="18" charset="0"/>
              </a:rPr>
              <a:t>➢ Stemming </a:t>
            </a:r>
          </a:p>
          <a:p>
            <a:pPr marL="685800" lvl="2">
              <a:spcBef>
                <a:spcPts val="1000"/>
              </a:spcBef>
              <a:buNone/>
            </a:pP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Lemmatization</a:t>
            </a:r>
          </a:p>
          <a:p>
            <a:pPr marL="685800" lvl="2">
              <a:spcBef>
                <a:spcPts val="1000"/>
              </a:spcBef>
              <a:buNone/>
            </a:pPr>
            <a:endParaRPr lang="en-US" sz="1400" dirty="0" smtClean="0">
              <a:latin typeface="Times New Roman" pitchFamily="18" charset="0"/>
              <a:cs typeface="Times New Roman" pitchFamily="18" charset="0"/>
            </a:endParaRPr>
          </a:p>
          <a:p>
            <a:pPr marL="228600" lvl="1">
              <a:spcBef>
                <a:spcPts val="1000"/>
              </a:spcBef>
            </a:pPr>
            <a:r>
              <a:rPr lang="en-US" sz="1800" dirty="0" smtClean="0">
                <a:latin typeface="Times New Roman" pitchFamily="18" charset="0"/>
                <a:cs typeface="Times New Roman" pitchFamily="18" charset="0"/>
              </a:rPr>
              <a:t>Function </a:t>
            </a:r>
            <a:r>
              <a:rPr lang="en-US" sz="1800" dirty="0">
                <a:latin typeface="Times New Roman" pitchFamily="18" charset="0"/>
                <a:cs typeface="Times New Roman" pitchFamily="18" charset="0"/>
              </a:rPr>
              <a:t>to clean </a:t>
            </a:r>
            <a:r>
              <a:rPr lang="en-US" sz="1800" dirty="0" smtClean="0">
                <a:latin typeface="Times New Roman" pitchFamily="18" charset="0"/>
                <a:cs typeface="Times New Roman" pitchFamily="18" charset="0"/>
              </a:rPr>
              <a:t>Text  and lower case the text</a:t>
            </a:r>
            <a:endParaRPr lang="en-US" sz="1800" dirty="0">
              <a:latin typeface="Times New Roman" pitchFamily="18" charset="0"/>
              <a:cs typeface="Times New Roman" pitchFamily="18" charset="0"/>
            </a:endParaRPr>
          </a:p>
          <a:p>
            <a:r>
              <a:rPr lang="en-US" sz="1400" b="0" dirty="0">
                <a:solidFill>
                  <a:srgbClr val="0000FF"/>
                </a:solidFill>
                <a:effectLst/>
                <a:latin typeface="Courier New" panose="02070309020205020404" pitchFamily="49" charset="0"/>
              </a:rPr>
              <a:t>def</a:t>
            </a:r>
            <a:r>
              <a:rPr lang="en-US" sz="1400" b="0" dirty="0">
                <a:solidFill>
                  <a:srgbClr val="000000"/>
                </a:solidFill>
                <a:effectLst/>
                <a:latin typeface="Courier New" panose="02070309020205020404" pitchFamily="49" charset="0"/>
              </a:rPr>
              <a:t> </a:t>
            </a:r>
            <a:r>
              <a:rPr lang="en-US" sz="1400" b="0" dirty="0" err="1">
                <a:solidFill>
                  <a:srgbClr val="795E26"/>
                </a:solidFill>
                <a:effectLst/>
                <a:latin typeface="Courier New" panose="02070309020205020404" pitchFamily="49" charset="0"/>
              </a:rPr>
              <a:t>CleanText</a:t>
            </a:r>
            <a:r>
              <a:rPr lang="en-US" sz="1400" b="0" dirty="0">
                <a:solidFill>
                  <a:srgbClr val="000000"/>
                </a:solidFill>
                <a:effectLst/>
                <a:latin typeface="Courier New" panose="02070309020205020404" pitchFamily="49" charset="0"/>
              </a:rPr>
              <a:t>(</a:t>
            </a:r>
            <a:r>
              <a:rPr lang="en-US" sz="1400" b="0" dirty="0">
                <a:solidFill>
                  <a:srgbClr val="001080"/>
                </a:solidFill>
                <a:effectLst/>
                <a:latin typeface="Courier New" panose="02070309020205020404" pitchFamily="49" charset="0"/>
              </a:rPr>
              <a:t>text</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text=</a:t>
            </a:r>
            <a:r>
              <a:rPr lang="en-US" sz="1400" b="0" dirty="0" err="1">
                <a:solidFill>
                  <a:srgbClr val="000000"/>
                </a:solidFill>
                <a:effectLst/>
                <a:latin typeface="Courier New" panose="02070309020205020404" pitchFamily="49" charset="0"/>
              </a:rPr>
              <a:t>re.sub</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'\d'</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 '</a:t>
            </a:r>
            <a:r>
              <a:rPr lang="en-US" sz="1400" b="0" dirty="0">
                <a:solidFill>
                  <a:srgbClr val="000000"/>
                </a:solidFill>
                <a:effectLst/>
                <a:latin typeface="Courier New" panose="02070309020205020404" pitchFamily="49" charset="0"/>
              </a:rPr>
              <a:t>,text) </a:t>
            </a:r>
            <a:r>
              <a:rPr lang="en-US" sz="1400" b="0" dirty="0">
                <a:solidFill>
                  <a:srgbClr val="008000"/>
                </a:solidFill>
                <a:effectLst/>
                <a:latin typeface="Courier New" panose="02070309020205020404" pitchFamily="49" charset="0"/>
              </a:rPr>
              <a:t># Remove number</a:t>
            </a:r>
            <a:endParaRPr lang="en-US" sz="1400" b="0" dirty="0">
              <a:solidFill>
                <a:srgbClr val="000000"/>
              </a:solidFill>
              <a:effectLst/>
              <a:latin typeface="Courier New" panose="02070309020205020404" pitchFamily="49" charset="0"/>
            </a:endParaRPr>
          </a:p>
          <a:p>
            <a:r>
              <a:rPr lang="en-US" sz="1400" b="0" dirty="0">
                <a:solidFill>
                  <a:srgbClr val="000000"/>
                </a:solidFill>
                <a:effectLst/>
                <a:latin typeface="Courier New" panose="02070309020205020404" pitchFamily="49" charset="0"/>
              </a:rPr>
              <a:t>    text=</a:t>
            </a:r>
            <a:r>
              <a:rPr lang="en-US" sz="1400" b="0" dirty="0" err="1">
                <a:solidFill>
                  <a:srgbClr val="000000"/>
                </a:solidFill>
                <a:effectLst/>
                <a:latin typeface="Courier New" panose="02070309020205020404" pitchFamily="49" charset="0"/>
              </a:rPr>
              <a:t>re.sub</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 +'</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 '</a:t>
            </a:r>
            <a:r>
              <a:rPr lang="en-US" sz="1400" b="0" dirty="0">
                <a:solidFill>
                  <a:srgbClr val="000000"/>
                </a:solidFill>
                <a:effectLst/>
                <a:latin typeface="Courier New" panose="02070309020205020404" pitchFamily="49" charset="0"/>
              </a:rPr>
              <a:t>,text) </a:t>
            </a:r>
            <a:r>
              <a:rPr lang="en-US" sz="1400" b="0" dirty="0">
                <a:solidFill>
                  <a:srgbClr val="008000"/>
                </a:solidFill>
                <a:effectLst/>
                <a:latin typeface="Courier New" panose="02070309020205020404" pitchFamily="49" charset="0"/>
              </a:rPr>
              <a:t># Remove extra spaces</a:t>
            </a:r>
            <a:endParaRPr lang="en-US" sz="1400" b="0" dirty="0">
              <a:solidFill>
                <a:srgbClr val="000000"/>
              </a:solidFill>
              <a:effectLst/>
              <a:latin typeface="Courier New" panose="02070309020205020404" pitchFamily="49" charset="0"/>
            </a:endParaRPr>
          </a:p>
          <a:p>
            <a:r>
              <a:rPr lang="en-US" sz="1400" b="0" dirty="0">
                <a:solidFill>
                  <a:srgbClr val="000000"/>
                </a:solidFill>
                <a:effectLst/>
                <a:latin typeface="Courier New" panose="02070309020205020404" pitchFamily="49" charset="0"/>
              </a:rPr>
              <a:t>    text = </a:t>
            </a:r>
            <a:r>
              <a:rPr lang="en-US" sz="1400" b="0" dirty="0">
                <a:solidFill>
                  <a:srgbClr val="A31515"/>
                </a:solidFill>
                <a:effectLst/>
                <a:latin typeface="Courier New" panose="02070309020205020404" pitchFamily="49" charset="0"/>
              </a:rPr>
              <a:t>""</a:t>
            </a:r>
            <a:r>
              <a:rPr lang="en-US" sz="1400" b="0" dirty="0">
                <a:solidFill>
                  <a:srgbClr val="000000"/>
                </a:solidFill>
                <a:effectLst/>
                <a:latin typeface="Courier New" panose="02070309020205020404" pitchFamily="49" charset="0"/>
              </a:rPr>
              <a:t>.join([</a:t>
            </a:r>
            <a:r>
              <a:rPr lang="en-US" sz="1400" b="0" dirty="0" err="1">
                <a:solidFill>
                  <a:srgbClr val="000000"/>
                </a:solidFill>
                <a:effectLst/>
                <a:latin typeface="Courier New" panose="02070309020205020404" pitchFamily="49" charset="0"/>
              </a:rPr>
              <a:t>char.lower</a:t>
            </a:r>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for</a:t>
            </a:r>
            <a:r>
              <a:rPr lang="en-US" sz="1400" b="0" dirty="0">
                <a:solidFill>
                  <a:srgbClr val="000000"/>
                </a:solidFill>
                <a:effectLst/>
                <a:latin typeface="Courier New" panose="02070309020205020404" pitchFamily="49" charset="0"/>
              </a:rPr>
              <a:t> char </a:t>
            </a:r>
            <a:r>
              <a:rPr lang="en-US" sz="1400" b="0" dirty="0">
                <a:solidFill>
                  <a:srgbClr val="0000FF"/>
                </a:solidFill>
                <a:effectLst/>
                <a:latin typeface="Courier New" panose="02070309020205020404" pitchFamily="49" charset="0"/>
              </a:rPr>
              <a:t>in</a:t>
            </a:r>
            <a:r>
              <a:rPr lang="en-US" sz="1400" b="0" dirty="0">
                <a:solidFill>
                  <a:srgbClr val="000000"/>
                </a:solidFill>
                <a:effectLst/>
                <a:latin typeface="Courier New" panose="02070309020205020404" pitchFamily="49" charset="0"/>
              </a:rPr>
              <a:t> text </a:t>
            </a:r>
            <a:r>
              <a:rPr lang="en-US" sz="1400" b="0" dirty="0">
                <a:solidFill>
                  <a:srgbClr val="AF00DB"/>
                </a:solidFill>
                <a:effectLst/>
                <a:latin typeface="Courier New" panose="02070309020205020404" pitchFamily="49" charset="0"/>
              </a:rPr>
              <a:t>if</a:t>
            </a:r>
            <a:r>
              <a:rPr lang="en-US" sz="1400" b="0" dirty="0">
                <a:solidFill>
                  <a:srgbClr val="000000"/>
                </a:solidFill>
                <a:effectLst/>
                <a:latin typeface="Courier New" panose="02070309020205020404" pitchFamily="49" charset="0"/>
              </a:rPr>
              <a:t> char </a:t>
            </a:r>
            <a:r>
              <a:rPr lang="en-US" sz="1400" b="0" dirty="0">
                <a:solidFill>
                  <a:srgbClr val="0000FF"/>
                </a:solidFill>
                <a:effectLst/>
                <a:latin typeface="Courier New" panose="02070309020205020404" pitchFamily="49" charset="0"/>
              </a:rPr>
              <a:t>not</a:t>
            </a:r>
            <a:r>
              <a:rPr lang="en-US" sz="1400" b="0" dirty="0">
                <a:solidFill>
                  <a:srgbClr val="000000"/>
                </a:solidFill>
                <a:effectLst/>
                <a:latin typeface="Courier New" panose="02070309020205020404" pitchFamily="49" charset="0"/>
              </a:rPr>
              <a:t> </a:t>
            </a:r>
            <a:r>
              <a:rPr lang="en-US" sz="1400" b="0" dirty="0">
                <a:solidFill>
                  <a:srgbClr val="0000FF"/>
                </a:solidFill>
                <a:effectLst/>
                <a:latin typeface="Courier New" panose="02070309020205020404" pitchFamily="49" charset="0"/>
              </a:rPr>
              <a:t>in</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string.punctuation</a:t>
            </a:r>
            <a:r>
              <a:rPr lang="en-US" sz="1400" b="0" dirty="0">
                <a:solidFill>
                  <a:srgbClr val="000000"/>
                </a:solidFill>
                <a:effectLst/>
                <a:latin typeface="Courier New" panose="02070309020205020404" pitchFamily="49" charset="0"/>
              </a:rPr>
              <a:t>]) </a:t>
            </a:r>
            <a:r>
              <a:rPr lang="en-US" sz="1400" b="0" dirty="0">
                <a:solidFill>
                  <a:srgbClr val="008000"/>
                </a:solidFill>
                <a:effectLst/>
                <a:latin typeface="Courier New" panose="02070309020205020404" pitchFamily="49" charset="0"/>
              </a:rPr>
              <a:t># Removing punctuation and normalization</a:t>
            </a:r>
            <a:r>
              <a:rPr lang="en-US" sz="1400" b="0" dirty="0">
                <a:solidFill>
                  <a:srgbClr val="000000"/>
                </a:solidFill>
                <a:effectLst/>
                <a:latin typeface="Courier New" panose="02070309020205020404" pitchFamily="49" charset="0"/>
              </a:rPr>
              <a:t>    </a:t>
            </a:r>
          </a:p>
          <a:p>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return</a:t>
            </a:r>
            <a:r>
              <a:rPr lang="en-US" sz="1400" b="0" dirty="0">
                <a:solidFill>
                  <a:srgbClr val="000000"/>
                </a:solidFill>
                <a:effectLst/>
                <a:latin typeface="Courier New" panose="02070309020205020404" pitchFamily="49" charset="0"/>
              </a:rPr>
              <a:t> text</a:t>
            </a:r>
          </a:p>
          <a:p>
            <a:pPr marL="457200" lvl="1" indent="0">
              <a:buNone/>
            </a:pPr>
            <a:endParaRPr lang="en-IN" sz="1800" dirty="0"/>
          </a:p>
        </p:txBody>
      </p:sp>
    </p:spTree>
    <p:extLst>
      <p:ext uri="{BB962C8B-B14F-4D97-AF65-F5344CB8AC3E}">
        <p14:creationId xmlns:p14="http://schemas.microsoft.com/office/powerpoint/2010/main" xmlns="" val="3569142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5037978-8591-445E-9DDC-505E002C1709}"/>
              </a:ext>
            </a:extLst>
          </p:cNvPr>
          <p:cNvSpPr>
            <a:spLocks noGrp="1"/>
          </p:cNvSpPr>
          <p:nvPr>
            <p:ph idx="1"/>
          </p:nvPr>
        </p:nvSpPr>
        <p:spPr>
          <a:xfrm>
            <a:off x="838200" y="193964"/>
            <a:ext cx="10515600" cy="5982999"/>
          </a:xfrm>
        </p:spPr>
        <p:txBody>
          <a:bodyPr>
            <a:normAutofit/>
          </a:bodyPr>
          <a:lstStyle/>
          <a:p>
            <a:pPr marL="228600" lvl="1">
              <a:spcBef>
                <a:spcPts val="1000"/>
              </a:spcBef>
              <a:buFont typeface="Wingdings" pitchFamily="2" charset="2"/>
              <a:buChar char="Ø"/>
            </a:pPr>
            <a:r>
              <a:rPr lang="en-US" sz="1800" dirty="0" smtClean="0"/>
              <a:t> Tokenization </a:t>
            </a:r>
            <a:endParaRPr lang="en-US" sz="1800" dirty="0"/>
          </a:p>
          <a:p>
            <a:r>
              <a:rPr lang="en-US" sz="1800" dirty="0">
                <a:latin typeface="Times New Roman" pitchFamily="18" charset="0"/>
                <a:cs typeface="Times New Roman" pitchFamily="18" charset="0"/>
              </a:rPr>
              <a:t>Splitting the sentence into words.</a:t>
            </a:r>
          </a:p>
          <a:p>
            <a:r>
              <a:rPr lang="en-US" sz="1800" dirty="0">
                <a:latin typeface="Times New Roman" pitchFamily="18" charset="0"/>
                <a:cs typeface="Times New Roman" pitchFamily="18" charset="0"/>
              </a:rPr>
              <a:t>Tokenization is the first step in text analytics. It is the process of breaking down a textual content paragraph into smaller chunks. </a:t>
            </a:r>
          </a:p>
          <a:p>
            <a:r>
              <a:rPr lang="en-US" sz="1800" dirty="0">
                <a:latin typeface="Times New Roman" pitchFamily="18" charset="0"/>
                <a:cs typeface="Times New Roman" pitchFamily="18" charset="0"/>
              </a:rPr>
              <a:t>A token is a single entity which is building block for sentence or paragraph. For example, each word is a token if a sentence “tokenized” in words. </a:t>
            </a:r>
          </a:p>
          <a:p>
            <a:r>
              <a:rPr lang="en-US" sz="1800" dirty="0">
                <a:latin typeface="Times New Roman" pitchFamily="18" charset="0"/>
                <a:cs typeface="Times New Roman" pitchFamily="18" charset="0"/>
              </a:rPr>
              <a:t>Every word is a token if a sentence is tokenized into a word.</a:t>
            </a:r>
          </a:p>
          <a:p>
            <a:pPr marL="228600" lvl="1">
              <a:spcBef>
                <a:spcPts val="1000"/>
              </a:spcBef>
              <a:buFont typeface="Wingdings" pitchFamily="2" charset="2"/>
              <a:buChar char="Ø"/>
            </a:pPr>
            <a:r>
              <a:rPr lang="en-US" sz="1800" dirty="0"/>
              <a:t># Tokenization</a:t>
            </a:r>
          </a:p>
          <a:p>
            <a:r>
              <a:rPr lang="en-US" sz="1400" b="0" dirty="0">
                <a:solidFill>
                  <a:srgbClr val="0000FF"/>
                </a:solidFill>
                <a:effectLst/>
                <a:latin typeface="Courier New" panose="02070309020205020404" pitchFamily="49" charset="0"/>
              </a:rPr>
              <a:t>def</a:t>
            </a:r>
            <a:r>
              <a:rPr lang="en-US" sz="1400" b="0" dirty="0">
                <a:solidFill>
                  <a:srgbClr val="000000"/>
                </a:solidFill>
                <a:effectLst/>
                <a:latin typeface="Courier New" panose="02070309020205020404" pitchFamily="49" charset="0"/>
              </a:rPr>
              <a:t> </a:t>
            </a:r>
            <a:r>
              <a:rPr lang="en-US" sz="1400" b="0" dirty="0">
                <a:solidFill>
                  <a:srgbClr val="795E26"/>
                </a:solidFill>
                <a:effectLst/>
                <a:latin typeface="Courier New" panose="02070309020205020404" pitchFamily="49" charset="0"/>
              </a:rPr>
              <a:t>tokenize</a:t>
            </a:r>
            <a:r>
              <a:rPr lang="en-US" sz="1400" b="0" dirty="0">
                <a:solidFill>
                  <a:srgbClr val="000000"/>
                </a:solidFill>
                <a:effectLst/>
                <a:latin typeface="Courier New" panose="02070309020205020404" pitchFamily="49" charset="0"/>
              </a:rPr>
              <a:t>(</a:t>
            </a:r>
            <a:r>
              <a:rPr lang="en-US" sz="1400" b="0" dirty="0">
                <a:solidFill>
                  <a:srgbClr val="001080"/>
                </a:solidFill>
                <a:effectLst/>
                <a:latin typeface="Courier New" panose="02070309020205020404" pitchFamily="49" charset="0"/>
              </a:rPr>
              <a:t>text</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token=</a:t>
            </a:r>
            <a:r>
              <a:rPr lang="en-US" sz="1400" b="0" dirty="0" err="1">
                <a:solidFill>
                  <a:srgbClr val="000000"/>
                </a:solidFill>
                <a:effectLst/>
                <a:latin typeface="Courier New" panose="02070309020205020404" pitchFamily="49" charset="0"/>
              </a:rPr>
              <a:t>word_tokenize</a:t>
            </a:r>
            <a:r>
              <a:rPr lang="en-US" sz="1400" b="0" dirty="0">
                <a:solidFill>
                  <a:srgbClr val="000000"/>
                </a:solidFill>
                <a:effectLst/>
                <a:latin typeface="Courier New" panose="02070309020205020404" pitchFamily="49" charset="0"/>
              </a:rPr>
              <a:t>(text)</a:t>
            </a:r>
          </a:p>
          <a:p>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return</a:t>
            </a:r>
            <a:r>
              <a:rPr lang="en-US" sz="1400" b="0" dirty="0">
                <a:solidFill>
                  <a:srgbClr val="000000"/>
                </a:solidFill>
                <a:effectLst/>
                <a:latin typeface="Courier New" panose="02070309020205020404" pitchFamily="49" charset="0"/>
              </a:rPr>
              <a:t> token</a:t>
            </a:r>
          </a:p>
          <a:p>
            <a:r>
              <a:rPr lang="en-US" sz="1400" b="0" dirty="0">
                <a:solidFill>
                  <a:srgbClr val="000000"/>
                </a:solidFill>
                <a:effectLst/>
                <a:latin typeface="Courier New" panose="02070309020205020404" pitchFamily="49" charset="0"/>
              </a:rPr>
              <a:t/>
            </a:r>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df[</a:t>
            </a:r>
            <a:r>
              <a:rPr lang="en-US" sz="1400" b="0" dirty="0">
                <a:solidFill>
                  <a:srgbClr val="A31515"/>
                </a:solidFill>
                <a:effectLst/>
                <a:latin typeface="Courier New" panose="02070309020205020404" pitchFamily="49" charset="0"/>
              </a:rPr>
              <a:t>"</a:t>
            </a:r>
            <a:r>
              <a:rPr lang="en-US" sz="1400" b="0" dirty="0" err="1">
                <a:solidFill>
                  <a:srgbClr val="A31515"/>
                </a:solidFill>
                <a:effectLst/>
                <a:latin typeface="Courier New" panose="02070309020205020404" pitchFamily="49" charset="0"/>
              </a:rPr>
              <a:t>token_Text</a:t>
            </a:r>
            <a:r>
              <a:rPr lang="en-US" sz="1400" b="0" dirty="0">
                <a:solidFill>
                  <a:srgbClr val="A31515"/>
                </a:solidFill>
                <a:effectLst/>
                <a:latin typeface="Courier New" panose="02070309020205020404" pitchFamily="49" charset="0"/>
              </a:rPr>
              <a:t>"</a:t>
            </a:r>
            <a:r>
              <a:rPr lang="en-US" sz="1400" b="0" dirty="0">
                <a:solidFill>
                  <a:srgbClr val="000000"/>
                </a:solidFill>
                <a:effectLst/>
                <a:latin typeface="Courier New" panose="02070309020205020404" pitchFamily="49" charset="0"/>
              </a:rPr>
              <a:t>]=df[</a:t>
            </a:r>
            <a:r>
              <a:rPr lang="en-US" sz="1400" b="0" dirty="0">
                <a:solidFill>
                  <a:srgbClr val="A31515"/>
                </a:solidFill>
                <a:effectLst/>
                <a:latin typeface="Courier New" panose="02070309020205020404" pitchFamily="49" charset="0"/>
              </a:rPr>
              <a:t>"</a:t>
            </a:r>
            <a:r>
              <a:rPr lang="en-US" sz="1400" b="0" dirty="0" err="1">
                <a:solidFill>
                  <a:srgbClr val="A31515"/>
                </a:solidFill>
                <a:effectLst/>
                <a:latin typeface="Courier New" panose="02070309020205020404" pitchFamily="49" charset="0"/>
              </a:rPr>
              <a:t>clean_Text</a:t>
            </a:r>
            <a:r>
              <a:rPr lang="en-US" sz="1400" b="0" dirty="0">
                <a:solidFill>
                  <a:srgbClr val="A31515"/>
                </a:solidFill>
                <a:effectLst/>
                <a:latin typeface="Courier New" panose="02070309020205020404" pitchFamily="49" charset="0"/>
              </a:rPr>
              <a:t>"</a:t>
            </a:r>
            <a:r>
              <a:rPr lang="en-US" sz="1400" b="0" dirty="0">
                <a:solidFill>
                  <a:srgbClr val="000000"/>
                </a:solidFill>
                <a:effectLst/>
                <a:latin typeface="Courier New" panose="02070309020205020404" pitchFamily="49" charset="0"/>
              </a:rPr>
              <a:t>].apply(tokenize)</a:t>
            </a:r>
          </a:p>
          <a:p>
            <a:r>
              <a:rPr lang="en-US" sz="1400" b="0" dirty="0" err="1">
                <a:solidFill>
                  <a:srgbClr val="000000"/>
                </a:solidFill>
                <a:effectLst/>
                <a:latin typeface="Courier New" panose="02070309020205020404" pitchFamily="49" charset="0"/>
              </a:rPr>
              <a:t>df.head</a:t>
            </a:r>
            <a:r>
              <a:rPr lang="en-US" sz="1400" b="0" dirty="0">
                <a:solidFill>
                  <a:srgbClr val="000000"/>
                </a:solidFill>
                <a:effectLst/>
                <a:latin typeface="Courier New" panose="02070309020205020404" pitchFamily="49" charset="0"/>
              </a:rPr>
              <a:t>()</a:t>
            </a:r>
          </a:p>
          <a:p>
            <a:endParaRPr lang="en-IN" sz="2000" dirty="0"/>
          </a:p>
        </p:txBody>
      </p:sp>
    </p:spTree>
    <p:extLst>
      <p:ext uri="{BB962C8B-B14F-4D97-AF65-F5344CB8AC3E}">
        <p14:creationId xmlns:p14="http://schemas.microsoft.com/office/powerpoint/2010/main" xmlns="" val="1042049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868</TotalTime>
  <Words>1097</Words>
  <Application>Microsoft Office PowerPoint</Application>
  <PresentationFormat>Custom</PresentationFormat>
  <Paragraphs>190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Project Title : BBC News Articles Sorting.</vt:lpstr>
      <vt:lpstr>Slide 3</vt:lpstr>
      <vt:lpstr>Slide 4</vt:lpstr>
      <vt:lpstr>Natural Language Processing (NLP).</vt:lpstr>
      <vt:lpstr>Exploratory Data Analysis</vt:lpstr>
      <vt:lpstr>Slide 7</vt:lpstr>
      <vt:lpstr>Text preprocessing in NLP</vt:lpstr>
      <vt:lpstr>Slide 9</vt:lpstr>
      <vt:lpstr>Slide 10</vt:lpstr>
      <vt:lpstr>Slide 11</vt:lpstr>
      <vt:lpstr>Slide 12</vt:lpstr>
      <vt:lpstr>Slide 13</vt:lpstr>
      <vt:lpstr>Fitting Machine Learning Algorithms.</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RUSHIKESH</dc:creator>
  <cp:lastModifiedBy>RUSHIKESH</cp:lastModifiedBy>
  <cp:revision>76</cp:revision>
  <dcterms:created xsi:type="dcterms:W3CDTF">2021-09-27T14:38:06Z</dcterms:created>
  <dcterms:modified xsi:type="dcterms:W3CDTF">2021-09-29T13:48:12Z</dcterms:modified>
</cp:coreProperties>
</file>