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7"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tamaran" panose="020B0604020202020204" charset="0"/>
      <p:regular r:id="rId18"/>
      <p:bold r:id="rId19"/>
    </p:embeddedFont>
    <p:embeddedFont>
      <p:font typeface="Catamaran Thin"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jwal Nikam" initials="UN" lastIdx="1" clrIdx="0">
    <p:extLst>
      <p:ext uri="{19B8F6BF-5375-455C-9EA6-DF929625EA0E}">
        <p15:presenceInfo xmlns:p15="http://schemas.microsoft.com/office/powerpoint/2012/main" userId="587e95d5c946ea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4" d="100"/>
          <a:sy n="114" d="100"/>
        </p:scale>
        <p:origin x="53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0T01:27:22.32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705e3bb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705e3bb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71466d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f71466d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7051079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7051079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7051079b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7051079b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0" name="Google Shape;30;p2"/>
          <p:cNvSpPr txBox="1">
            <a:spLocks noGrp="1"/>
          </p:cNvSpPr>
          <p:nvPr>
            <p:ph type="ctrTitle"/>
          </p:nvPr>
        </p:nvSpPr>
        <p:spPr>
          <a:xfrm>
            <a:off x="702900" y="3250075"/>
            <a:ext cx="49551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7"/>
        <p:cNvGrpSpPr/>
        <p:nvPr/>
      </p:nvGrpSpPr>
      <p:grpSpPr>
        <a:xfrm>
          <a:off x="0" y="0"/>
          <a:ext cx="0" cy="0"/>
          <a:chOff x="0" y="0"/>
          <a:chExt cx="0" cy="0"/>
        </a:xfrm>
      </p:grpSpPr>
      <p:grpSp>
        <p:nvGrpSpPr>
          <p:cNvPr id="178" name="Google Shape;178;p11"/>
          <p:cNvGrpSpPr/>
          <p:nvPr/>
        </p:nvGrpSpPr>
        <p:grpSpPr>
          <a:xfrm>
            <a:off x="-981075" y="-3"/>
            <a:ext cx="11516344" cy="5143455"/>
            <a:chOff x="-981075" y="-3"/>
            <a:chExt cx="11516344" cy="5143455"/>
          </a:xfrm>
        </p:grpSpPr>
        <p:sp>
          <p:nvSpPr>
            <p:cNvPr id="179" name="Google Shape;179;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0" name="Google Shape;180;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1" name="Google Shape;181;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2" name="Google Shape;182;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3" name="Google Shape;183;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4" name="Google Shape;184;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5" name="Google Shape;185;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6" name="Google Shape;186;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7" name="Google Shape;187;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8" name="Google Shape;188;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 name="Google Shape;189;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0" name="Google Shape;190;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91" name="Google Shape;191;p11"/>
          <p:cNvSpPr txBox="1">
            <a:spLocks noGrp="1"/>
          </p:cNvSpPr>
          <p:nvPr>
            <p:ph type="body" idx="1"/>
          </p:nvPr>
        </p:nvSpPr>
        <p:spPr>
          <a:xfrm>
            <a:off x="855300" y="4330100"/>
            <a:ext cx="7433400" cy="280200"/>
          </a:xfrm>
          <a:prstGeom prst="rect">
            <a:avLst/>
          </a:prstGeom>
          <a:noFill/>
          <a:ln>
            <a:noFill/>
          </a:ln>
        </p:spPr>
        <p:txBody>
          <a:bodyPr spcFirstLastPara="1" wrap="square" lIns="0" tIns="0" rIns="0" bIns="0" anchor="t" anchorCtr="0">
            <a:noAutofit/>
          </a:bodyPr>
          <a:lstStyle>
            <a:lvl1pPr marL="457200" lvl="0" indent="-228600" algn="ctr">
              <a:lnSpc>
                <a:spcPct val="115000"/>
              </a:lnSpc>
              <a:spcBef>
                <a:spcPts val="0"/>
              </a:spcBef>
              <a:spcAft>
                <a:spcPts val="800"/>
              </a:spcAft>
              <a:buSzPts val="1800"/>
              <a:buNone/>
              <a:defRPr sz="1800"/>
            </a:lvl1pPr>
          </a:lstStyle>
          <a:p>
            <a:endParaRPr/>
          </a:p>
        </p:txBody>
      </p:sp>
      <p:sp>
        <p:nvSpPr>
          <p:cNvPr id="192" name="Google Shape;192;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11"/>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3"/>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33" name="Google Shape;33;p3"/>
          <p:cNvGrpSpPr/>
          <p:nvPr/>
        </p:nvGrpSpPr>
        <p:grpSpPr>
          <a:xfrm>
            <a:off x="6320991" y="-7"/>
            <a:ext cx="3630819" cy="5143499"/>
            <a:chOff x="6320991" y="-7"/>
            <a:chExt cx="3630819" cy="5143499"/>
          </a:xfrm>
        </p:grpSpPr>
        <p:sp>
          <p:nvSpPr>
            <p:cNvPr id="34" name="Google Shape;34;p3"/>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 name="Google Shape;35;p3"/>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 name="Google Shape;36;p3"/>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7" name="Google Shape;37;p3"/>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8" name="Google Shape;38;p3"/>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9" name="Google Shape;39;p3"/>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 name="Google Shape;40;p3"/>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 name="Google Shape;41;p3"/>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 name="Google Shape;42;p3"/>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3" name="Google Shape;43;p3"/>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4" name="Google Shape;44;p3"/>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5" name="Google Shape;45;p3"/>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6" name="Google Shape;46;p3"/>
          <p:cNvSpPr txBox="1">
            <a:spLocks noGrp="1"/>
          </p:cNvSpPr>
          <p:nvPr>
            <p:ph type="body" idx="1"/>
          </p:nvPr>
        </p:nvSpPr>
        <p:spPr>
          <a:xfrm>
            <a:off x="779075"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47" name="Google Shape;47;p3"/>
          <p:cNvSpPr txBox="1">
            <a:spLocks noGrp="1"/>
          </p:cNvSpPr>
          <p:nvPr>
            <p:ph type="body" idx="2"/>
          </p:nvPr>
        </p:nvSpPr>
        <p:spPr>
          <a:xfrm>
            <a:off x="3981304"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48" name="Google Shape;48;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grpSp>
        <p:nvGrpSpPr>
          <p:cNvPr id="50" name="Google Shape;50;p4"/>
          <p:cNvGrpSpPr/>
          <p:nvPr/>
        </p:nvGrpSpPr>
        <p:grpSpPr>
          <a:xfrm>
            <a:off x="-981075" y="-3"/>
            <a:ext cx="11516344" cy="5143455"/>
            <a:chOff x="-981075" y="-3"/>
            <a:chExt cx="11516344" cy="5143455"/>
          </a:xfrm>
        </p:grpSpPr>
        <p:sp>
          <p:nvSpPr>
            <p:cNvPr id="51" name="Google Shape;51;p4"/>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 name="Google Shape;52;p4"/>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3" name="Google Shape;53;p4"/>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4" name="Google Shape;54;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5" name="Google Shape;55;p4"/>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6" name="Google Shape;56;p4"/>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7" name="Google Shape;57;p4"/>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8" name="Google Shape;58;p4"/>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9" name="Google Shape;59;p4"/>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0" name="Google Shape;60;p4"/>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1" name="Google Shape;61;p4"/>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2" name="Google Shape;62;p4"/>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3" name="Google Shape;63;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4"/>
        <p:cNvGrpSpPr/>
        <p:nvPr/>
      </p:nvGrpSpPr>
      <p:grpSpPr>
        <a:xfrm>
          <a:off x="0" y="0"/>
          <a:ext cx="0" cy="0"/>
          <a:chOff x="0" y="0"/>
          <a:chExt cx="0" cy="0"/>
        </a:xfrm>
      </p:grpSpPr>
      <p:grpSp>
        <p:nvGrpSpPr>
          <p:cNvPr id="65" name="Google Shape;65;p5"/>
          <p:cNvGrpSpPr/>
          <p:nvPr/>
        </p:nvGrpSpPr>
        <p:grpSpPr>
          <a:xfrm>
            <a:off x="-981075" y="-78100"/>
            <a:ext cx="11516344" cy="5221552"/>
            <a:chOff x="-981075" y="-78100"/>
            <a:chExt cx="11516344" cy="5221552"/>
          </a:xfrm>
        </p:grpSpPr>
        <p:sp>
          <p:nvSpPr>
            <p:cNvPr id="66" name="Google Shape;66;p5"/>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7" name="Google Shape;67;p5"/>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 name="Google Shape;68;p5"/>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 name="Google Shape;69;p5"/>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 name="Google Shape;70;p5"/>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 name="Google Shape;71;p5"/>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2" name="Google Shape;72;p5"/>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 name="Google Shape;73;p5"/>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4" name="Google Shape;74;p5"/>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5" name="Google Shape;75;p5"/>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 name="Google Shape;76;p5"/>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7" name="Google Shape;77;p5"/>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 name="Google Shape;78;p5"/>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9" name="Google Shape;79;p5"/>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 name="Google Shape;80;p5"/>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1" name="Google Shape;81;p5"/>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 name="Google Shape;82;p5"/>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3" name="Google Shape;83;p5"/>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4" name="Google Shape;84;p5"/>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85" name="Google Shape;85;p5"/>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a:endParaRPr/>
          </a:p>
        </p:txBody>
      </p:sp>
      <p:sp>
        <p:nvSpPr>
          <p:cNvPr id="86" name="Google Shape;86;p5"/>
          <p:cNvSpPr txBox="1">
            <a:spLocks noGrp="1"/>
          </p:cNvSpPr>
          <p:nvPr>
            <p:ph type="subTitle" idx="1"/>
          </p:nvPr>
        </p:nvSpPr>
        <p:spPr>
          <a:xfrm>
            <a:off x="2305150" y="3385436"/>
            <a:ext cx="5811000" cy="4107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dk1"/>
              </a:buClr>
              <a:buSzPts val="1600"/>
              <a:buNone/>
              <a:defRPr/>
            </a:lvl1pPr>
            <a:lvl2pPr lvl="1" algn="l">
              <a:lnSpc>
                <a:spcPct val="115000"/>
              </a:lnSpc>
              <a:spcBef>
                <a:spcPts val="800"/>
              </a:spcBef>
              <a:spcAft>
                <a:spcPts val="0"/>
              </a:spcAft>
              <a:buClr>
                <a:schemeClr val="dk1"/>
              </a:buClr>
              <a:buSzPts val="3000"/>
              <a:buNone/>
              <a:defRPr sz="3000"/>
            </a:lvl2pPr>
            <a:lvl3pPr lvl="2" algn="l">
              <a:lnSpc>
                <a:spcPct val="115000"/>
              </a:lnSpc>
              <a:spcBef>
                <a:spcPts val="800"/>
              </a:spcBef>
              <a:spcAft>
                <a:spcPts val="0"/>
              </a:spcAft>
              <a:buClr>
                <a:schemeClr val="dk1"/>
              </a:buClr>
              <a:buSzPts val="3000"/>
              <a:buNone/>
              <a:defRPr sz="3000"/>
            </a:lvl3pPr>
            <a:lvl4pPr lvl="3" algn="l">
              <a:lnSpc>
                <a:spcPct val="115000"/>
              </a:lnSpc>
              <a:spcBef>
                <a:spcPts val="800"/>
              </a:spcBef>
              <a:spcAft>
                <a:spcPts val="0"/>
              </a:spcAft>
              <a:buSzPts val="3000"/>
              <a:buNone/>
              <a:defRPr sz="3000"/>
            </a:lvl4pPr>
            <a:lvl5pPr lvl="4" algn="l">
              <a:lnSpc>
                <a:spcPct val="115000"/>
              </a:lnSpc>
              <a:spcBef>
                <a:spcPts val="800"/>
              </a:spcBef>
              <a:spcAft>
                <a:spcPts val="0"/>
              </a:spcAft>
              <a:buSzPts val="3000"/>
              <a:buNone/>
              <a:defRPr sz="3000"/>
            </a:lvl5pPr>
            <a:lvl6pPr lvl="5" algn="l">
              <a:lnSpc>
                <a:spcPct val="115000"/>
              </a:lnSpc>
              <a:spcBef>
                <a:spcPts val="800"/>
              </a:spcBef>
              <a:spcAft>
                <a:spcPts val="0"/>
              </a:spcAft>
              <a:buSzPts val="3000"/>
              <a:buNone/>
              <a:defRPr sz="3000"/>
            </a:lvl6pPr>
            <a:lvl7pPr lvl="6" algn="l">
              <a:lnSpc>
                <a:spcPct val="115000"/>
              </a:lnSpc>
              <a:spcBef>
                <a:spcPts val="800"/>
              </a:spcBef>
              <a:spcAft>
                <a:spcPts val="0"/>
              </a:spcAft>
              <a:buSzPts val="3000"/>
              <a:buNone/>
              <a:defRPr sz="3000"/>
            </a:lvl7pPr>
            <a:lvl8pPr lvl="7" algn="l">
              <a:lnSpc>
                <a:spcPct val="115000"/>
              </a:lnSpc>
              <a:spcBef>
                <a:spcPts val="800"/>
              </a:spcBef>
              <a:spcAft>
                <a:spcPts val="0"/>
              </a:spcAft>
              <a:buSzPts val="3000"/>
              <a:buNone/>
              <a:defRPr sz="3000"/>
            </a:lvl8pPr>
            <a:lvl9pPr lvl="8" algn="l">
              <a:lnSpc>
                <a:spcPct val="115000"/>
              </a:lnSpc>
              <a:spcBef>
                <a:spcPts val="800"/>
              </a:spcBef>
              <a:spcAft>
                <a:spcPts val="80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87"/>
        <p:cNvGrpSpPr/>
        <p:nvPr/>
      </p:nvGrpSpPr>
      <p:grpSpPr>
        <a:xfrm>
          <a:off x="0" y="0"/>
          <a:ext cx="0" cy="0"/>
          <a:chOff x="0" y="0"/>
          <a:chExt cx="0" cy="0"/>
        </a:xfrm>
      </p:grpSpPr>
      <p:sp>
        <p:nvSpPr>
          <p:cNvPr id="88" name="Google Shape;88;p6"/>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 name="Google Shape;89;p6"/>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0" name="Google Shape;90;p6"/>
          <p:cNvSpPr txBox="1">
            <a:spLocks noGrp="1"/>
          </p:cNvSpPr>
          <p:nvPr>
            <p:ph type="body" idx="1"/>
          </p:nvPr>
        </p:nvSpPr>
        <p:spPr>
          <a:xfrm>
            <a:off x="2753950" y="839775"/>
            <a:ext cx="3636000" cy="3636300"/>
          </a:xfrm>
          <a:prstGeom prst="rect">
            <a:avLst/>
          </a:prstGeom>
          <a:noFill/>
          <a:ln>
            <a:noFill/>
          </a:ln>
        </p:spPr>
        <p:txBody>
          <a:bodyPr spcFirstLastPara="1" wrap="square" lIns="0" tIns="0" rIns="0" bIns="0" anchor="ctr" anchorCtr="0">
            <a:noAutofit/>
          </a:bodyPr>
          <a:lstStyle>
            <a:lvl1pPr marL="457200" lvl="0" indent="-330200" algn="ctr">
              <a:lnSpc>
                <a:spcPct val="115000"/>
              </a:lnSpc>
              <a:spcBef>
                <a:spcPts val="0"/>
              </a:spcBef>
              <a:spcAft>
                <a:spcPts val="0"/>
              </a:spcAft>
              <a:buClr>
                <a:schemeClr val="lt1"/>
              </a:buClr>
              <a:buSzPts val="1600"/>
              <a:buChar char="⬢"/>
              <a:defRPr i="1">
                <a:solidFill>
                  <a:schemeClr val="lt1"/>
                </a:solidFill>
              </a:defRPr>
            </a:lvl1pPr>
            <a:lvl2pPr marL="914400" lvl="1" indent="-330200" algn="ctr">
              <a:lnSpc>
                <a:spcPct val="115000"/>
              </a:lnSpc>
              <a:spcBef>
                <a:spcPts val="800"/>
              </a:spcBef>
              <a:spcAft>
                <a:spcPts val="0"/>
              </a:spcAft>
              <a:buClr>
                <a:schemeClr val="lt1"/>
              </a:buClr>
              <a:buSzPts val="1600"/>
              <a:buChar char="⬡"/>
              <a:defRPr i="1">
                <a:solidFill>
                  <a:schemeClr val="lt1"/>
                </a:solidFill>
              </a:defRPr>
            </a:lvl2pPr>
            <a:lvl3pPr marL="1371600" lvl="2" indent="-330200" algn="ctr">
              <a:lnSpc>
                <a:spcPct val="115000"/>
              </a:lnSpc>
              <a:spcBef>
                <a:spcPts val="800"/>
              </a:spcBef>
              <a:spcAft>
                <a:spcPts val="0"/>
              </a:spcAft>
              <a:buClr>
                <a:schemeClr val="lt1"/>
              </a:buClr>
              <a:buSzPts val="1600"/>
              <a:buChar char="⬡"/>
              <a:defRPr i="1">
                <a:solidFill>
                  <a:schemeClr val="lt1"/>
                </a:solidFill>
              </a:defRPr>
            </a:lvl3pPr>
            <a:lvl4pPr marL="1828800" lvl="3" indent="-381000" algn="ctr">
              <a:lnSpc>
                <a:spcPct val="115000"/>
              </a:lnSpc>
              <a:spcBef>
                <a:spcPts val="800"/>
              </a:spcBef>
              <a:spcAft>
                <a:spcPts val="0"/>
              </a:spcAft>
              <a:buClr>
                <a:schemeClr val="lt1"/>
              </a:buClr>
              <a:buSzPts val="2400"/>
              <a:buChar char="●"/>
              <a:defRPr i="1">
                <a:solidFill>
                  <a:schemeClr val="lt1"/>
                </a:solidFill>
              </a:defRPr>
            </a:lvl4pPr>
            <a:lvl5pPr marL="2286000" lvl="4" indent="-381000" algn="ctr">
              <a:lnSpc>
                <a:spcPct val="115000"/>
              </a:lnSpc>
              <a:spcBef>
                <a:spcPts val="800"/>
              </a:spcBef>
              <a:spcAft>
                <a:spcPts val="0"/>
              </a:spcAft>
              <a:buClr>
                <a:schemeClr val="lt1"/>
              </a:buClr>
              <a:buSzPts val="2400"/>
              <a:buChar char="○"/>
              <a:defRPr i="1">
                <a:solidFill>
                  <a:schemeClr val="lt1"/>
                </a:solidFill>
              </a:defRPr>
            </a:lvl5pPr>
            <a:lvl6pPr marL="2743200" lvl="5" indent="-381000" algn="ctr">
              <a:lnSpc>
                <a:spcPct val="115000"/>
              </a:lnSpc>
              <a:spcBef>
                <a:spcPts val="800"/>
              </a:spcBef>
              <a:spcAft>
                <a:spcPts val="0"/>
              </a:spcAft>
              <a:buClr>
                <a:schemeClr val="lt1"/>
              </a:buClr>
              <a:buSzPts val="2400"/>
              <a:buChar char="■"/>
              <a:defRPr i="1">
                <a:solidFill>
                  <a:schemeClr val="lt1"/>
                </a:solidFill>
              </a:defRPr>
            </a:lvl6pPr>
            <a:lvl7pPr marL="3200400" lvl="6" indent="-381000" algn="ctr">
              <a:lnSpc>
                <a:spcPct val="115000"/>
              </a:lnSpc>
              <a:spcBef>
                <a:spcPts val="800"/>
              </a:spcBef>
              <a:spcAft>
                <a:spcPts val="0"/>
              </a:spcAft>
              <a:buClr>
                <a:schemeClr val="lt1"/>
              </a:buClr>
              <a:buSzPts val="2400"/>
              <a:buChar char="●"/>
              <a:defRPr i="1">
                <a:solidFill>
                  <a:schemeClr val="lt1"/>
                </a:solidFill>
              </a:defRPr>
            </a:lvl7pPr>
            <a:lvl8pPr marL="3657600" lvl="7" indent="-381000" algn="ctr">
              <a:lnSpc>
                <a:spcPct val="115000"/>
              </a:lnSpc>
              <a:spcBef>
                <a:spcPts val="800"/>
              </a:spcBef>
              <a:spcAft>
                <a:spcPts val="0"/>
              </a:spcAft>
              <a:buClr>
                <a:schemeClr val="lt1"/>
              </a:buClr>
              <a:buSzPts val="2400"/>
              <a:buChar char="○"/>
              <a:defRPr i="1">
                <a:solidFill>
                  <a:schemeClr val="lt1"/>
                </a:solidFill>
              </a:defRPr>
            </a:lvl8pPr>
            <a:lvl9pPr marL="4114800" lvl="8" indent="-381000" algn="ctr">
              <a:lnSpc>
                <a:spcPct val="115000"/>
              </a:lnSpc>
              <a:spcBef>
                <a:spcPts val="800"/>
              </a:spcBef>
              <a:spcAft>
                <a:spcPts val="800"/>
              </a:spcAft>
              <a:buClr>
                <a:schemeClr val="lt1"/>
              </a:buClr>
              <a:buSzPts val="2400"/>
              <a:buChar char="■"/>
              <a:defRPr i="1">
                <a:solidFill>
                  <a:schemeClr val="lt1"/>
                </a:solidFill>
              </a:defRPr>
            </a:lvl9pPr>
          </a:lstStyle>
          <a:p>
            <a:endParaRPr/>
          </a:p>
        </p:txBody>
      </p:sp>
      <p:sp>
        <p:nvSpPr>
          <p:cNvPr id="91" name="Google Shape;91;p6"/>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chemeClr val="accent1"/>
                </a:solidFill>
                <a:latin typeface="Catamaran"/>
                <a:ea typeface="Catamaran"/>
                <a:cs typeface="Catamaran"/>
                <a:sym typeface="Catamaran"/>
              </a:rPr>
              <a:t>“</a:t>
            </a:r>
            <a:endParaRPr sz="9600" b="0" i="0" u="none" strike="noStrike" cap="none">
              <a:solidFill>
                <a:schemeClr val="accent1"/>
              </a:solidFill>
              <a:latin typeface="Catamaran"/>
              <a:ea typeface="Catamaran"/>
              <a:cs typeface="Catamaran"/>
              <a:sym typeface="Catamaran"/>
            </a:endParaRPr>
          </a:p>
        </p:txBody>
      </p:sp>
      <p:sp>
        <p:nvSpPr>
          <p:cNvPr id="92" name="Google Shape;92;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6"/>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 name="Google Shape;94;p6"/>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5" name="Google Shape;95;p6"/>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 name="Google Shape;96;p6"/>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 name="Google Shape;97;p6"/>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8" name="Google Shape;98;p6"/>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9" name="Google Shape;99;p6"/>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0" name="Google Shape;100;p6"/>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1" name="Google Shape;101;p6"/>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2" name="Google Shape;102;p6"/>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3"/>
        <p:cNvGrpSpPr/>
        <p:nvPr/>
      </p:nvGrpSpPr>
      <p:grpSpPr>
        <a:xfrm>
          <a:off x="0" y="0"/>
          <a:ext cx="0" cy="0"/>
          <a:chOff x="0" y="0"/>
          <a:chExt cx="0" cy="0"/>
        </a:xfrm>
      </p:grpSpPr>
      <p:sp>
        <p:nvSpPr>
          <p:cNvPr id="104" name="Google Shape;104;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05" name="Google Shape;105;p7"/>
          <p:cNvGrpSpPr/>
          <p:nvPr/>
        </p:nvGrpSpPr>
        <p:grpSpPr>
          <a:xfrm>
            <a:off x="6320991" y="-7"/>
            <a:ext cx="3630819" cy="5143499"/>
            <a:chOff x="6320991" y="-7"/>
            <a:chExt cx="3630819" cy="5143499"/>
          </a:xfrm>
        </p:grpSpPr>
        <p:sp>
          <p:nvSpPr>
            <p:cNvPr id="106" name="Google Shape;106;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7" name="Google Shape;107;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 name="Google Shape;108;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9" name="Google Shape;109;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 name="Google Shape;110;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1" name="Google Shape;111;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 name="Google Shape;112;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3" name="Google Shape;113;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4" name="Google Shape;114;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5" name="Google Shape;115;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 name="Google Shape;116;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17" name="Google Shape;117;p7"/>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18" name="Google Shape;118;p7"/>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19" name="Google Shape;119;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20"/>
        <p:cNvGrpSpPr/>
        <p:nvPr/>
      </p:nvGrpSpPr>
      <p:grpSpPr>
        <a:xfrm>
          <a:off x="0" y="0"/>
          <a:ext cx="0" cy="0"/>
          <a:chOff x="0" y="0"/>
          <a:chExt cx="0" cy="0"/>
        </a:xfrm>
      </p:grpSpPr>
      <p:sp>
        <p:nvSpPr>
          <p:cNvPr id="121" name="Google Shape;121;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grpSp>
        <p:nvGrpSpPr>
          <p:cNvPr id="122" name="Google Shape;122;p8"/>
          <p:cNvGrpSpPr/>
          <p:nvPr/>
        </p:nvGrpSpPr>
        <p:grpSpPr>
          <a:xfrm>
            <a:off x="-981075" y="-78100"/>
            <a:ext cx="11516344" cy="5221552"/>
            <a:chOff x="-981075" y="-78100"/>
            <a:chExt cx="11516344" cy="5221552"/>
          </a:xfrm>
        </p:grpSpPr>
        <p:sp>
          <p:nvSpPr>
            <p:cNvPr id="123" name="Google Shape;123;p8"/>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 name="Google Shape;124;p8"/>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5" name="Google Shape;125;p8"/>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6" name="Google Shape;126;p8"/>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7" name="Google Shape;127;p8"/>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8" name="Google Shape;128;p8"/>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9" name="Google Shape;129;p8"/>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0" name="Google Shape;130;p8"/>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1" name="Google Shape;131;p8"/>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2" name="Google Shape;132;p8"/>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3" name="Google Shape;133;p8"/>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4" name="Google Shape;134;p8"/>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5" name="Google Shape;135;p8"/>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6" name="Google Shape;136;p8"/>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7" name="Google Shape;137;p8"/>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8" name="Google Shape;138;p8"/>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9" name="Google Shape;139;p8"/>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0" name="Google Shape;140;p8"/>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1" name="Google Shape;141;p8"/>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9"/>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44" name="Google Shape;144;p9"/>
          <p:cNvGrpSpPr/>
          <p:nvPr/>
        </p:nvGrpSpPr>
        <p:grpSpPr>
          <a:xfrm>
            <a:off x="6320991" y="-7"/>
            <a:ext cx="3630819" cy="5143499"/>
            <a:chOff x="6320991" y="-7"/>
            <a:chExt cx="3630819" cy="5143499"/>
          </a:xfrm>
        </p:grpSpPr>
        <p:sp>
          <p:nvSpPr>
            <p:cNvPr id="145" name="Google Shape;145;p9"/>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6" name="Google Shape;146;p9"/>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7" name="Google Shape;147;p9"/>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8" name="Google Shape;148;p9"/>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9" name="Google Shape;149;p9"/>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0" name="Google Shape;150;p9"/>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1" name="Google Shape;151;p9"/>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2" name="Google Shape;152;p9"/>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3" name="Google Shape;153;p9"/>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4" name="Google Shape;154;p9"/>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5" name="Google Shape;155;p9"/>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56" name="Google Shape;156;p9"/>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7" name="Google Shape;157;p9"/>
          <p:cNvSpPr txBox="1">
            <a:spLocks noGrp="1"/>
          </p:cNvSpPr>
          <p:nvPr>
            <p:ph type="body" idx="1"/>
          </p:nvPr>
        </p:nvSpPr>
        <p:spPr>
          <a:xfrm>
            <a:off x="779100"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58" name="Google Shape;158;p9"/>
          <p:cNvSpPr txBox="1">
            <a:spLocks noGrp="1"/>
          </p:cNvSpPr>
          <p:nvPr>
            <p:ph type="body" idx="2"/>
          </p:nvPr>
        </p:nvSpPr>
        <p:spPr>
          <a:xfrm>
            <a:off x="3077669"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59" name="Google Shape;159;p9"/>
          <p:cNvSpPr txBox="1">
            <a:spLocks noGrp="1"/>
          </p:cNvSpPr>
          <p:nvPr>
            <p:ph type="body" idx="3"/>
          </p:nvPr>
        </p:nvSpPr>
        <p:spPr>
          <a:xfrm>
            <a:off x="5376238"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60" name="Google Shape;160;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10"/>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63" name="Google Shape;163;p10"/>
          <p:cNvGrpSpPr/>
          <p:nvPr/>
        </p:nvGrpSpPr>
        <p:grpSpPr>
          <a:xfrm>
            <a:off x="6320991" y="-7"/>
            <a:ext cx="3630819" cy="5143499"/>
            <a:chOff x="6320991" y="-7"/>
            <a:chExt cx="3630819" cy="5143499"/>
          </a:xfrm>
        </p:grpSpPr>
        <p:sp>
          <p:nvSpPr>
            <p:cNvPr id="164" name="Google Shape;164;p10"/>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5" name="Google Shape;165;p10"/>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6" name="Google Shape;166;p10"/>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7" name="Google Shape;167;p10"/>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8" name="Google Shape;168;p10"/>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9" name="Google Shape;169;p10"/>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0" name="Google Shape;170;p10"/>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1" name="Google Shape;171;p10"/>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2" name="Google Shape;172;p10"/>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3" name="Google Shape;173;p10"/>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4" name="Google Shape;174;p10"/>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75" name="Google Shape;175;p10"/>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76" name="Google Shape;176;p1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l="20843" t="3474" r="20836"/>
          <a:stretch/>
        </p:blipFill>
        <p:spPr>
          <a:xfrm>
            <a:off x="5380122" y="407824"/>
            <a:ext cx="1982750" cy="2188887"/>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663350" y="1664575"/>
            <a:ext cx="4955100" cy="2879700"/>
          </a:xfrm>
          <a:prstGeom prst="rect">
            <a:avLst/>
          </a:prstGeom>
          <a:noFill/>
          <a:ln>
            <a:noFill/>
          </a:ln>
        </p:spPr>
        <p:txBody>
          <a:bodyPr spcFirstLastPara="1" wrap="square" lIns="0" tIns="0" rIns="0" bIns="0" anchor="b" anchorCtr="0">
            <a:noAutofit/>
          </a:bodyPr>
          <a:lstStyle/>
          <a:p>
            <a:pPr marL="0" lvl="0" indent="0" algn="l" rtl="0">
              <a:lnSpc>
                <a:spcPct val="150000"/>
              </a:lnSpc>
              <a:spcBef>
                <a:spcPts val="0"/>
              </a:spcBef>
              <a:spcAft>
                <a:spcPts val="0"/>
              </a:spcAft>
              <a:buNone/>
            </a:pPr>
            <a:r>
              <a:rPr lang="en" sz="1500"/>
              <a:t>Problem Statement Number : </a:t>
            </a:r>
            <a:r>
              <a:rPr lang="en" sz="1700"/>
              <a:t>PS02</a:t>
            </a:r>
            <a:endParaRPr sz="1700"/>
          </a:p>
          <a:p>
            <a:pPr marL="0" lvl="0" indent="0" algn="l" rtl="0">
              <a:lnSpc>
                <a:spcPct val="150000"/>
              </a:lnSpc>
              <a:spcBef>
                <a:spcPts val="0"/>
              </a:spcBef>
              <a:spcAft>
                <a:spcPts val="0"/>
              </a:spcAft>
              <a:buNone/>
            </a:pPr>
            <a:r>
              <a:rPr lang="en" sz="1500"/>
              <a:t>Team Name : Error 404</a:t>
            </a:r>
            <a:endParaRPr sz="1500"/>
          </a:p>
          <a:p>
            <a:pPr marL="0" lvl="0" indent="0" algn="l" rtl="0">
              <a:lnSpc>
                <a:spcPct val="150000"/>
              </a:lnSpc>
              <a:spcBef>
                <a:spcPts val="0"/>
              </a:spcBef>
              <a:spcAft>
                <a:spcPts val="0"/>
              </a:spcAft>
              <a:buNone/>
            </a:pPr>
            <a:r>
              <a:rPr lang="en" sz="1500"/>
              <a:t>Team Number: HS107</a:t>
            </a:r>
            <a:endParaRPr sz="1500"/>
          </a:p>
          <a:p>
            <a:pPr marL="0" lvl="0" indent="0" algn="l" rtl="0">
              <a:lnSpc>
                <a:spcPct val="115000"/>
              </a:lnSpc>
              <a:spcBef>
                <a:spcPts val="0"/>
              </a:spcBef>
              <a:spcAft>
                <a:spcPts val="0"/>
              </a:spcAft>
              <a:buNone/>
            </a:pPr>
            <a:r>
              <a:rPr lang="en" sz="1500"/>
              <a:t>College Name: RSCOE / MMCOE</a:t>
            </a:r>
            <a:endParaRPr sz="1500"/>
          </a:p>
          <a:p>
            <a:pPr marL="0" lvl="0" indent="0" algn="l" rtl="0">
              <a:spcBef>
                <a:spcPts val="0"/>
              </a:spcBef>
              <a:spcAft>
                <a:spcPts val="0"/>
              </a:spcAft>
              <a:buSzPts val="4800"/>
              <a:buNone/>
            </a:pPr>
            <a:endParaRPr>
              <a:latin typeface="Nunito"/>
              <a:ea typeface="Nunito"/>
              <a:cs typeface="Nunito"/>
              <a:sym typeface="Nunito"/>
            </a:endParaRPr>
          </a:p>
          <a:p>
            <a:pPr marL="0" lvl="0" indent="0" algn="l" rtl="0">
              <a:lnSpc>
                <a:spcPct val="90000"/>
              </a:lnSpc>
              <a:spcBef>
                <a:spcPts val="0"/>
              </a:spcBef>
              <a:spcAft>
                <a:spcPts val="0"/>
              </a:spcAft>
              <a:buSzPts val="4800"/>
              <a:buNone/>
            </a:pPr>
            <a:endParaRPr>
              <a:latin typeface="Nunito"/>
              <a:ea typeface="Nunito"/>
              <a:cs typeface="Nunito"/>
              <a:sym typeface="Nunito"/>
            </a:endParaRPr>
          </a:p>
        </p:txBody>
      </p:sp>
      <p:sp>
        <p:nvSpPr>
          <p:cNvPr id="200" name="Google Shape;200;p12"/>
          <p:cNvSpPr txBox="1"/>
          <p:nvPr/>
        </p:nvSpPr>
        <p:spPr>
          <a:xfrm>
            <a:off x="513550" y="133125"/>
            <a:ext cx="4710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500" b="1">
                <a:solidFill>
                  <a:schemeClr val="lt2"/>
                </a:solidFill>
                <a:latin typeface="Nunito"/>
                <a:ea typeface="Nunito"/>
                <a:cs typeface="Nunito"/>
                <a:sym typeface="Nunito"/>
              </a:rPr>
              <a:t>HackerSprint</a:t>
            </a:r>
            <a:endParaRPr sz="5500" b="1">
              <a:solidFill>
                <a:schemeClr val="lt2"/>
              </a:solidFill>
              <a:latin typeface="Nunito"/>
              <a:ea typeface="Nunito"/>
              <a:cs typeface="Nunito"/>
              <a:sym typeface="Nunito"/>
            </a:endParaRPr>
          </a:p>
        </p:txBody>
      </p:sp>
      <p:pic>
        <p:nvPicPr>
          <p:cNvPr id="201" name="Google Shape;201;p12"/>
          <p:cNvPicPr preferRelativeResize="0"/>
          <p:nvPr/>
        </p:nvPicPr>
        <p:blipFill rotWithShape="1">
          <a:blip r:embed="rId4">
            <a:alphaModFix/>
          </a:blip>
          <a:srcRect l="13256" t="14942" r="13256" b="3934"/>
          <a:stretch/>
        </p:blipFill>
        <p:spPr>
          <a:xfrm>
            <a:off x="6448150" y="2178775"/>
            <a:ext cx="1975353" cy="218073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Next Part</a:t>
            </a:r>
            <a:endParaRPr/>
          </a:p>
        </p:txBody>
      </p:sp>
      <p:sp>
        <p:nvSpPr>
          <p:cNvPr id="341" name="Google Shape;341;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10</a:t>
            </a:fld>
            <a:endParaRPr/>
          </a:p>
        </p:txBody>
      </p:sp>
      <p:grpSp>
        <p:nvGrpSpPr>
          <p:cNvPr id="342" name="Google Shape;342;p20"/>
          <p:cNvGrpSpPr/>
          <p:nvPr/>
        </p:nvGrpSpPr>
        <p:grpSpPr>
          <a:xfrm>
            <a:off x="135880" y="874785"/>
            <a:ext cx="257118" cy="276131"/>
            <a:chOff x="611175" y="2326900"/>
            <a:chExt cx="362700" cy="389575"/>
          </a:xfrm>
        </p:grpSpPr>
        <p:sp>
          <p:nvSpPr>
            <p:cNvPr id="343" name="Google Shape;343;p2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4" name="Google Shape;344;p2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5" name="Google Shape;345;p2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6" name="Google Shape;346;p2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47" name="Google Shape;347;p20"/>
          <p:cNvSpPr txBox="1"/>
          <p:nvPr/>
        </p:nvSpPr>
        <p:spPr>
          <a:xfrm>
            <a:off x="779100" y="1273375"/>
            <a:ext cx="638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tamaran Thin"/>
                <a:ea typeface="Catamaran Thin"/>
                <a:cs typeface="Catamaran Thin"/>
                <a:sym typeface="Catamaran Thin"/>
              </a:rPr>
              <a:t>Now as we have Amplified the differences we  find following observations </a:t>
            </a:r>
            <a:endParaRPr>
              <a:latin typeface="Catamaran Thin"/>
              <a:ea typeface="Catamaran Thin"/>
              <a:cs typeface="Catamaran Thin"/>
              <a:sym typeface="Catamaran Thin"/>
            </a:endParaRPr>
          </a:p>
        </p:txBody>
      </p:sp>
      <p:pic>
        <p:nvPicPr>
          <p:cNvPr id="348" name="Google Shape;348;p20"/>
          <p:cNvPicPr preferRelativeResize="0"/>
          <p:nvPr/>
        </p:nvPicPr>
        <p:blipFill>
          <a:blip r:embed="rId3">
            <a:alphaModFix/>
          </a:blip>
          <a:stretch>
            <a:fillRect/>
          </a:stretch>
        </p:blipFill>
        <p:spPr>
          <a:xfrm>
            <a:off x="1059675" y="1673575"/>
            <a:ext cx="4499975" cy="1539824"/>
          </a:xfrm>
          <a:prstGeom prst="rect">
            <a:avLst/>
          </a:prstGeom>
          <a:noFill/>
          <a:ln>
            <a:noFill/>
          </a:ln>
        </p:spPr>
      </p:pic>
      <p:pic>
        <p:nvPicPr>
          <p:cNvPr id="349" name="Google Shape;349;p20"/>
          <p:cNvPicPr preferRelativeResize="0"/>
          <p:nvPr/>
        </p:nvPicPr>
        <p:blipFill>
          <a:blip r:embed="rId4">
            <a:alphaModFix/>
          </a:blip>
          <a:stretch>
            <a:fillRect/>
          </a:stretch>
        </p:blipFill>
        <p:spPr>
          <a:xfrm>
            <a:off x="393000" y="4073250"/>
            <a:ext cx="5690225" cy="735950"/>
          </a:xfrm>
          <a:prstGeom prst="rect">
            <a:avLst/>
          </a:prstGeom>
          <a:noFill/>
          <a:ln>
            <a:noFill/>
          </a:ln>
        </p:spPr>
      </p:pic>
      <p:pic>
        <p:nvPicPr>
          <p:cNvPr id="350" name="Google Shape;350;p20"/>
          <p:cNvPicPr preferRelativeResize="0"/>
          <p:nvPr/>
        </p:nvPicPr>
        <p:blipFill rotWithShape="1">
          <a:blip r:embed="rId5">
            <a:alphaModFix/>
          </a:blip>
          <a:srcRect t="64046" b="-4168"/>
          <a:stretch/>
        </p:blipFill>
        <p:spPr>
          <a:xfrm>
            <a:off x="135874" y="3654675"/>
            <a:ext cx="6072100" cy="4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ctrTitle" idx="4294967295"/>
          </p:nvPr>
        </p:nvSpPr>
        <p:spPr>
          <a:xfrm>
            <a:off x="4086738" y="77475"/>
            <a:ext cx="4182300" cy="1927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1"/>
              </a:buClr>
              <a:buSzPts val="3200"/>
              <a:buFont typeface="Catamaran"/>
              <a:buNone/>
            </a:pPr>
            <a:r>
              <a:rPr lang="en" sz="7200">
                <a:solidFill>
                  <a:schemeClr val="lt1"/>
                </a:solidFill>
              </a:rPr>
              <a:t>OutPut</a:t>
            </a:r>
            <a:endParaRPr sz="7200" b="1" i="0" u="none" strike="noStrike" cap="none">
              <a:solidFill>
                <a:schemeClr val="lt1"/>
              </a:solidFill>
              <a:latin typeface="Catamaran"/>
              <a:ea typeface="Catamaran"/>
              <a:cs typeface="Catamaran"/>
              <a:sym typeface="Catamaran"/>
            </a:endParaRPr>
          </a:p>
        </p:txBody>
      </p:sp>
      <p:sp>
        <p:nvSpPr>
          <p:cNvPr id="356" name="Google Shape;356;p2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11</a:t>
            </a:fld>
            <a:endParaRPr>
              <a:solidFill>
                <a:schemeClr val="lt1"/>
              </a:solidFill>
            </a:endParaRPr>
          </a:p>
        </p:txBody>
      </p:sp>
      <p:sp>
        <p:nvSpPr>
          <p:cNvPr id="357" name="Google Shape;357;p21"/>
          <p:cNvSpPr/>
          <p:nvPr/>
        </p:nvSpPr>
        <p:spPr>
          <a:xfrm>
            <a:off x="6139623" y="3522627"/>
            <a:ext cx="2984472" cy="1814357"/>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dist="95250" dir="16200000" algn="bl" rotWithShape="0">
              <a:schemeClr val="dk1">
                <a:alpha val="24710"/>
              </a:scheme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8" name="Google Shape;358;p21"/>
          <p:cNvSpPr/>
          <p:nvPr/>
        </p:nvSpPr>
        <p:spPr>
          <a:xfrm>
            <a:off x="6842030" y="4523001"/>
            <a:ext cx="322719" cy="308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9" name="Google Shape;359;p21"/>
          <p:cNvGrpSpPr/>
          <p:nvPr/>
        </p:nvGrpSpPr>
        <p:grpSpPr>
          <a:xfrm>
            <a:off x="7371034" y="3978270"/>
            <a:ext cx="1146871" cy="1026372"/>
            <a:chOff x="6654650" y="3665275"/>
            <a:chExt cx="409100" cy="409125"/>
          </a:xfrm>
        </p:grpSpPr>
        <p:sp>
          <p:nvSpPr>
            <p:cNvPr id="360" name="Google Shape;360;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21"/>
          <p:cNvGrpSpPr/>
          <p:nvPr/>
        </p:nvGrpSpPr>
        <p:grpSpPr>
          <a:xfrm rot="1056760">
            <a:off x="5109526" y="3879443"/>
            <a:ext cx="913321" cy="913415"/>
            <a:chOff x="570875" y="4322250"/>
            <a:chExt cx="443300" cy="443325"/>
          </a:xfrm>
        </p:grpSpPr>
        <p:sp>
          <p:nvSpPr>
            <p:cNvPr id="363" name="Google Shape;363;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7" name="Google Shape;367;p21"/>
          <p:cNvSpPr/>
          <p:nvPr/>
        </p:nvSpPr>
        <p:spPr>
          <a:xfrm rot="2466688">
            <a:off x="6797686" y="3923434"/>
            <a:ext cx="189091" cy="21078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1"/>
          <p:cNvSpPr/>
          <p:nvPr/>
        </p:nvSpPr>
        <p:spPr>
          <a:xfrm rot="-1609435">
            <a:off x="6511956" y="4392854"/>
            <a:ext cx="101184" cy="14466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1"/>
          <p:cNvSpPr/>
          <p:nvPr/>
        </p:nvSpPr>
        <p:spPr>
          <a:xfrm rot="2925957">
            <a:off x="7823620" y="3574180"/>
            <a:ext cx="241702" cy="2307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1"/>
          <p:cNvSpPr/>
          <p:nvPr/>
        </p:nvSpPr>
        <p:spPr>
          <a:xfrm rot="-1609409">
            <a:off x="8515769" y="4678014"/>
            <a:ext cx="217724" cy="2078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1"/>
          <p:cNvSpPr txBox="1"/>
          <p:nvPr/>
        </p:nvSpPr>
        <p:spPr>
          <a:xfrm>
            <a:off x="4086750" y="1190025"/>
            <a:ext cx="4469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atamaran"/>
                <a:ea typeface="Catamaran"/>
                <a:cs typeface="Catamaran"/>
                <a:sym typeface="Catamaran"/>
              </a:rPr>
              <a:t>From The Above Image we Conclude That The Price For the next 20 days can be predicted using This machine learning Model</a:t>
            </a:r>
            <a:endParaRPr sz="1600" b="1">
              <a:solidFill>
                <a:schemeClr val="lt1"/>
              </a:solidFill>
              <a:latin typeface="Catamaran"/>
              <a:ea typeface="Catamaran"/>
              <a:cs typeface="Catamaran"/>
              <a:sym typeface="Catamaran"/>
            </a:endParaRPr>
          </a:p>
        </p:txBody>
      </p:sp>
      <p:pic>
        <p:nvPicPr>
          <p:cNvPr id="3" name="Picture 2">
            <a:extLst>
              <a:ext uri="{FF2B5EF4-FFF2-40B4-BE49-F238E27FC236}">
                <a16:creationId xmlns:a16="http://schemas.microsoft.com/office/drawing/2014/main" id="{D1F2AC6F-0797-4D55-8A1D-BE72B4596E6B}"/>
              </a:ext>
            </a:extLst>
          </p:cNvPr>
          <p:cNvPicPr>
            <a:picLocks noChangeAspect="1"/>
          </p:cNvPicPr>
          <p:nvPr/>
        </p:nvPicPr>
        <p:blipFill>
          <a:blip r:embed="rId3"/>
          <a:stretch>
            <a:fillRect/>
          </a:stretch>
        </p:blipFill>
        <p:spPr>
          <a:xfrm>
            <a:off x="195077" y="77475"/>
            <a:ext cx="2657846" cy="2248214"/>
          </a:xfrm>
          <a:prstGeom prst="rect">
            <a:avLst/>
          </a:prstGeom>
        </p:spPr>
      </p:pic>
      <p:pic>
        <p:nvPicPr>
          <p:cNvPr id="22" name="Picture 21">
            <a:extLst>
              <a:ext uri="{FF2B5EF4-FFF2-40B4-BE49-F238E27FC236}">
                <a16:creationId xmlns:a16="http://schemas.microsoft.com/office/drawing/2014/main" id="{67C2AA9F-338D-4199-AAC5-F0692F341A61}"/>
              </a:ext>
            </a:extLst>
          </p:cNvPr>
          <p:cNvPicPr>
            <a:picLocks noChangeAspect="1"/>
          </p:cNvPicPr>
          <p:nvPr/>
        </p:nvPicPr>
        <p:blipFill>
          <a:blip r:embed="rId4"/>
          <a:stretch>
            <a:fillRect/>
          </a:stretch>
        </p:blipFill>
        <p:spPr>
          <a:xfrm>
            <a:off x="549295" y="2634768"/>
            <a:ext cx="4192666" cy="23382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645925" y="19515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Problem Statement</a:t>
            </a:r>
            <a:endParaRPr/>
          </a:p>
        </p:txBody>
      </p:sp>
      <p:sp>
        <p:nvSpPr>
          <p:cNvPr id="207" name="Google Shape;207;p13"/>
          <p:cNvSpPr txBox="1">
            <a:spLocks noGrp="1"/>
          </p:cNvSpPr>
          <p:nvPr>
            <p:ph type="body" idx="2"/>
          </p:nvPr>
        </p:nvSpPr>
        <p:spPr>
          <a:xfrm>
            <a:off x="4439049" y="915050"/>
            <a:ext cx="3567600" cy="3268500"/>
          </a:xfrm>
          <a:prstGeom prst="rect">
            <a:avLst/>
          </a:prstGeom>
          <a:noFill/>
          <a:ln>
            <a:noFill/>
          </a:ln>
        </p:spPr>
        <p:txBody>
          <a:bodyPr spcFirstLastPara="1" wrap="square" lIns="0" tIns="0" rIns="0" bIns="0" anchor="t" anchorCtr="0">
            <a:noAutofit/>
          </a:bodyPr>
          <a:lstStyle/>
          <a:p>
            <a:pPr marL="0" lvl="0" indent="457200" algn="l" rtl="0">
              <a:lnSpc>
                <a:spcPct val="115000"/>
              </a:lnSpc>
              <a:spcBef>
                <a:spcPts val="0"/>
              </a:spcBef>
              <a:spcAft>
                <a:spcPts val="0"/>
              </a:spcAft>
              <a:buSzPts val="1400"/>
              <a:buNone/>
            </a:pPr>
            <a:r>
              <a:rPr lang="en" sz="1200" b="1" dirty="0">
                <a:latin typeface="Catamaran"/>
                <a:ea typeface="Catamaran"/>
                <a:cs typeface="Catamaran"/>
                <a:sym typeface="Catamaran"/>
              </a:rPr>
              <a:t>Solution Overview.</a:t>
            </a:r>
            <a:endParaRPr sz="1200" b="1" dirty="0">
              <a:latin typeface="Catamaran"/>
              <a:ea typeface="Catamaran"/>
              <a:cs typeface="Catamaran"/>
              <a:sym typeface="Catamaran"/>
            </a:endParaRPr>
          </a:p>
          <a:p>
            <a:pPr marL="0" lvl="0" indent="0" algn="l" rtl="0">
              <a:lnSpc>
                <a:spcPct val="115000"/>
              </a:lnSpc>
              <a:spcBef>
                <a:spcPts val="0"/>
              </a:spcBef>
              <a:spcAft>
                <a:spcPts val="0"/>
              </a:spcAft>
              <a:buSzPts val="1400"/>
              <a:buNone/>
            </a:pPr>
            <a:endParaRPr sz="1200" b="1" dirty="0">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latin typeface="Catamaran"/>
                <a:ea typeface="Catamaran"/>
                <a:cs typeface="Catamaran"/>
                <a:sym typeface="Catamaran"/>
              </a:rPr>
              <a:t>Forecasting Of commodity Over   time Period  can be Done  Using </a:t>
            </a:r>
            <a:endParaRPr sz="1200" dirty="0">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solidFill>
                  <a:srgbClr val="9900FF"/>
                </a:solidFill>
                <a:latin typeface="Catamaran"/>
                <a:ea typeface="Catamaran"/>
                <a:cs typeface="Catamaran"/>
                <a:sym typeface="Catamaran"/>
              </a:rPr>
              <a:t>Machine Learning &amp; Deep Learning Specifically .</a:t>
            </a:r>
            <a:endParaRPr sz="1200" dirty="0">
              <a:solidFill>
                <a:srgbClr val="9900FF"/>
              </a:solidFill>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solidFill>
                  <a:srgbClr val="000000"/>
                </a:solidFill>
                <a:latin typeface="Catamaran"/>
                <a:ea typeface="Catamaran"/>
                <a:cs typeface="Catamaran"/>
                <a:sym typeface="Catamaran"/>
              </a:rPr>
              <a:t>Best Part About The statistics is we can </a:t>
            </a:r>
            <a:endParaRPr sz="1200" dirty="0">
              <a:solidFill>
                <a:srgbClr val="000000"/>
              </a:solidFill>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solidFill>
                  <a:srgbClr val="000000"/>
                </a:solidFill>
                <a:latin typeface="Catamaran"/>
                <a:ea typeface="Catamaran"/>
                <a:cs typeface="Catamaran"/>
                <a:sym typeface="Catamaran"/>
              </a:rPr>
              <a:t>Predict Them Find  Patterns , ML Algos’ </a:t>
            </a:r>
            <a:endParaRPr sz="1200" dirty="0">
              <a:solidFill>
                <a:srgbClr val="000000"/>
              </a:solidFill>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solidFill>
                  <a:srgbClr val="000000"/>
                </a:solidFill>
                <a:latin typeface="Catamaran"/>
                <a:ea typeface="Catamaran"/>
                <a:cs typeface="Catamaran"/>
                <a:sym typeface="Catamaran"/>
              </a:rPr>
              <a:t>Like RNN - LSTM can Successfully Forecast </a:t>
            </a:r>
            <a:endParaRPr sz="1200" dirty="0">
              <a:solidFill>
                <a:srgbClr val="000000"/>
              </a:solidFill>
              <a:latin typeface="Catamaran"/>
              <a:ea typeface="Catamaran"/>
              <a:cs typeface="Catamaran"/>
              <a:sym typeface="Catamaran"/>
            </a:endParaRPr>
          </a:p>
          <a:p>
            <a:pPr marL="0" lvl="0" indent="0" algn="l" rtl="0">
              <a:lnSpc>
                <a:spcPct val="115000"/>
              </a:lnSpc>
              <a:spcBef>
                <a:spcPts val="0"/>
              </a:spcBef>
              <a:spcAft>
                <a:spcPts val="0"/>
              </a:spcAft>
              <a:buSzPts val="1400"/>
              <a:buNone/>
            </a:pPr>
            <a:r>
              <a:rPr lang="en" sz="1200" dirty="0">
                <a:solidFill>
                  <a:srgbClr val="000000"/>
                </a:solidFill>
                <a:latin typeface="Catamaran"/>
                <a:ea typeface="Catamaran"/>
                <a:cs typeface="Catamaran"/>
                <a:sym typeface="Catamaran"/>
              </a:rPr>
              <a:t>And Predict the price.</a:t>
            </a:r>
            <a:endParaRPr sz="1200" dirty="0">
              <a:solidFill>
                <a:srgbClr val="000000"/>
              </a:solidFill>
              <a:latin typeface="Catamaran"/>
              <a:ea typeface="Catamaran"/>
              <a:cs typeface="Catamaran"/>
              <a:sym typeface="Catamaran"/>
            </a:endParaRPr>
          </a:p>
          <a:p>
            <a:pPr marL="0" lvl="0" indent="0" algn="l" rtl="0">
              <a:lnSpc>
                <a:spcPct val="115000"/>
              </a:lnSpc>
              <a:spcBef>
                <a:spcPts val="0"/>
              </a:spcBef>
              <a:spcAft>
                <a:spcPts val="0"/>
              </a:spcAft>
              <a:buSzPts val="1400"/>
              <a:buNone/>
            </a:pPr>
            <a:endParaRPr sz="1200" dirty="0">
              <a:latin typeface="Catamaran"/>
              <a:ea typeface="Catamaran"/>
              <a:cs typeface="Catamaran"/>
              <a:sym typeface="Catamaran"/>
            </a:endParaRPr>
          </a:p>
          <a:p>
            <a:pPr marL="0" lvl="0" indent="0" algn="l" rtl="0">
              <a:lnSpc>
                <a:spcPct val="115000"/>
              </a:lnSpc>
              <a:spcBef>
                <a:spcPts val="0"/>
              </a:spcBef>
              <a:spcAft>
                <a:spcPts val="0"/>
              </a:spcAft>
              <a:buSzPts val="1400"/>
              <a:buNone/>
            </a:pPr>
            <a:endParaRPr sz="1200" dirty="0">
              <a:latin typeface="Catamaran"/>
              <a:ea typeface="Catamaran"/>
              <a:cs typeface="Catamaran"/>
              <a:sym typeface="Catamaran"/>
            </a:endParaRPr>
          </a:p>
          <a:p>
            <a:pPr marL="0" lvl="0" indent="0" algn="l" rtl="0">
              <a:lnSpc>
                <a:spcPct val="115000"/>
              </a:lnSpc>
              <a:spcBef>
                <a:spcPts val="0"/>
              </a:spcBef>
              <a:spcAft>
                <a:spcPts val="0"/>
              </a:spcAft>
              <a:buSzPts val="1400"/>
              <a:buNone/>
            </a:pPr>
            <a:endParaRPr sz="1200" dirty="0">
              <a:latin typeface="Catamaran"/>
              <a:ea typeface="Catamaran"/>
              <a:cs typeface="Catamaran"/>
              <a:sym typeface="Catamaran"/>
            </a:endParaRPr>
          </a:p>
        </p:txBody>
      </p:sp>
      <p:sp>
        <p:nvSpPr>
          <p:cNvPr id="208" name="Google Shape;208;p13"/>
          <p:cNvSpPr txBox="1">
            <a:spLocks noGrp="1"/>
          </p:cNvSpPr>
          <p:nvPr>
            <p:ph type="body" idx="1"/>
          </p:nvPr>
        </p:nvSpPr>
        <p:spPr>
          <a:xfrm>
            <a:off x="729150" y="915050"/>
            <a:ext cx="3347700"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1500" b="1">
                <a:latin typeface="Catamaran"/>
                <a:ea typeface="Catamaran"/>
                <a:cs typeface="Catamaran"/>
                <a:sym typeface="Catamaran"/>
              </a:rPr>
              <a:t>Commodity Price Forecasting.</a:t>
            </a:r>
            <a:endParaRPr sz="1500"/>
          </a:p>
          <a:p>
            <a:pPr marL="0" lvl="0" indent="0" algn="l" rtl="0">
              <a:lnSpc>
                <a:spcPct val="100000"/>
              </a:lnSpc>
              <a:spcBef>
                <a:spcPts val="800"/>
              </a:spcBef>
              <a:spcAft>
                <a:spcPts val="0"/>
              </a:spcAft>
              <a:buNone/>
            </a:pPr>
            <a:r>
              <a:rPr lang="en" sz="1500"/>
              <a:t>INFO : - Commodity price forecasting: use multivariate techniques to forecast</a:t>
            </a:r>
            <a:endParaRPr sz="1500"/>
          </a:p>
          <a:p>
            <a:pPr marL="0" lvl="0" indent="0" algn="l" rtl="0">
              <a:lnSpc>
                <a:spcPct val="100000"/>
              </a:lnSpc>
              <a:spcBef>
                <a:spcPts val="800"/>
              </a:spcBef>
              <a:spcAft>
                <a:spcPts val="0"/>
              </a:spcAft>
              <a:buNone/>
            </a:pPr>
            <a:r>
              <a:rPr lang="en" sz="1500"/>
              <a:t>future prices of steel, oil, etc using economic parameters. </a:t>
            </a:r>
            <a:r>
              <a:rPr lang="en" sz="1500">
                <a:solidFill>
                  <a:srgbClr val="9900FF"/>
                </a:solidFill>
              </a:rPr>
              <a:t>Any one  commodity</a:t>
            </a:r>
            <a:r>
              <a:rPr lang="en" sz="1500"/>
              <a:t> considered is fine too.</a:t>
            </a:r>
            <a:endParaRPr sz="1500"/>
          </a:p>
          <a:p>
            <a:pPr marL="0" lvl="0" indent="0" algn="l" rtl="0">
              <a:lnSpc>
                <a:spcPct val="115000"/>
              </a:lnSpc>
              <a:spcBef>
                <a:spcPts val="800"/>
              </a:spcBef>
              <a:spcAft>
                <a:spcPts val="800"/>
              </a:spcAft>
              <a:buClr>
                <a:schemeClr val="dk1"/>
              </a:buClr>
              <a:buSzPts val="1100"/>
              <a:buFont typeface="Arial"/>
              <a:buNone/>
            </a:pPr>
            <a:endParaRPr sz="1200"/>
          </a:p>
        </p:txBody>
      </p:sp>
      <p:sp>
        <p:nvSpPr>
          <p:cNvPr id="209" name="Google Shape;209;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grpSp>
        <p:nvGrpSpPr>
          <p:cNvPr id="210" name="Google Shape;210;p13"/>
          <p:cNvGrpSpPr/>
          <p:nvPr/>
        </p:nvGrpSpPr>
        <p:grpSpPr>
          <a:xfrm>
            <a:off x="132749" y="915045"/>
            <a:ext cx="269364" cy="224087"/>
            <a:chOff x="1926350" y="995225"/>
            <a:chExt cx="428650" cy="356600"/>
          </a:xfrm>
        </p:grpSpPr>
        <p:sp>
          <p:nvSpPr>
            <p:cNvPr id="211" name="Google Shape;211;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2" name="Google Shape;212;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3" name="Google Shape;213;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4" name="Google Shape;214;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15" name="Google Shape;215;p13"/>
          <p:cNvGrpSpPr/>
          <p:nvPr/>
        </p:nvGrpSpPr>
        <p:grpSpPr>
          <a:xfrm>
            <a:off x="4394460" y="524868"/>
            <a:ext cx="460705" cy="491455"/>
            <a:chOff x="9901824" y="937343"/>
            <a:chExt cx="744273" cy="793950"/>
          </a:xfrm>
        </p:grpSpPr>
        <p:grpSp>
          <p:nvGrpSpPr>
            <p:cNvPr id="216" name="Google Shape;216;p13"/>
            <p:cNvGrpSpPr/>
            <p:nvPr/>
          </p:nvGrpSpPr>
          <p:grpSpPr>
            <a:xfrm>
              <a:off x="9901824" y="937343"/>
              <a:ext cx="744273" cy="793950"/>
              <a:chOff x="9901824" y="937343"/>
              <a:chExt cx="744273" cy="793950"/>
            </a:xfrm>
          </p:grpSpPr>
          <p:sp>
            <p:nvSpPr>
              <p:cNvPr id="217" name="Google Shape;217;p13"/>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18" name="Google Shape;218;p13"/>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19" name="Google Shape;219;p13"/>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0" name="Google Shape;220;p13"/>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1" name="Google Shape;221;p13"/>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2" name="Google Shape;222;p13"/>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3" name="Google Shape;223;p13"/>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4" name="Google Shape;224;p13"/>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5" name="Google Shape;225;p13"/>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6" name="Google Shape;226;p13"/>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grpSp>
        <p:sp>
          <p:nvSpPr>
            <p:cNvPr id="227" name="Google Shape;227;p13"/>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8" name="Google Shape;228;p13"/>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29" name="Google Shape;229;p13"/>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30" name="Google Shape;230;p13"/>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31" name="Google Shape;231;p13"/>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232" name="Google Shape;232;p13"/>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grpSp>
      <p:sp>
        <p:nvSpPr>
          <p:cNvPr id="233" name="Google Shape;233;p13"/>
          <p:cNvSpPr txBox="1"/>
          <p:nvPr/>
        </p:nvSpPr>
        <p:spPr>
          <a:xfrm>
            <a:off x="645925" y="2854327"/>
            <a:ext cx="3347699" cy="67707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3600"/>
              <a:buFont typeface="Arial"/>
              <a:buNone/>
            </a:pPr>
            <a:r>
              <a:rPr lang="en" sz="2000" b="1" dirty="0">
                <a:solidFill>
                  <a:schemeClr val="accent1"/>
                </a:solidFill>
                <a:latin typeface="Catamaran"/>
                <a:ea typeface="Catamaran"/>
                <a:cs typeface="Catamaran"/>
                <a:sym typeface="Catamaran"/>
              </a:rPr>
              <a:t>Need of Problem statement</a:t>
            </a:r>
            <a:endParaRPr sz="2000" b="1" dirty="0">
              <a:solidFill>
                <a:schemeClr val="accent1"/>
              </a:solidFill>
              <a:latin typeface="Catamaran"/>
              <a:ea typeface="Catamaran"/>
              <a:cs typeface="Catamaran"/>
              <a:sym typeface="Catamaran"/>
            </a:endParaRPr>
          </a:p>
          <a:p>
            <a:pPr marL="0" lvl="0" indent="0" algn="l" rtl="0">
              <a:spcBef>
                <a:spcPts val="0"/>
              </a:spcBef>
              <a:spcAft>
                <a:spcPts val="0"/>
              </a:spcAft>
              <a:buNone/>
            </a:pPr>
            <a:endParaRPr dirty="0">
              <a:latin typeface="Catamaran Thin"/>
              <a:ea typeface="Catamaran Thin"/>
              <a:cs typeface="Catamaran Thin"/>
              <a:sym typeface="Catamaran Thin"/>
            </a:endParaRPr>
          </a:p>
        </p:txBody>
      </p:sp>
      <p:sp>
        <p:nvSpPr>
          <p:cNvPr id="234" name="Google Shape;234;p13"/>
          <p:cNvSpPr txBox="1"/>
          <p:nvPr/>
        </p:nvSpPr>
        <p:spPr>
          <a:xfrm>
            <a:off x="790675" y="3279200"/>
            <a:ext cx="6899700" cy="1415742"/>
          </a:xfrm>
          <a:prstGeom prst="rect">
            <a:avLst/>
          </a:prstGeom>
          <a:noFill/>
          <a:ln>
            <a:noFill/>
          </a:ln>
        </p:spPr>
        <p:txBody>
          <a:bodyPr spcFirstLastPara="1" wrap="square" lIns="91425" tIns="91425" rIns="91425" bIns="91425" anchor="t" anchorCtr="0">
            <a:spAutoFit/>
          </a:bodyPr>
          <a:lstStyle/>
          <a:p>
            <a:r>
              <a:rPr lang="en-IN" sz="1600" dirty="0">
                <a:solidFill>
                  <a:schemeClr val="dk1"/>
                </a:solidFill>
                <a:latin typeface="Catamaran Thin"/>
                <a:ea typeface="Catamaran Thin"/>
                <a:cs typeface="Catamaran Thin"/>
                <a:sym typeface="Catamaran Thin"/>
              </a:rPr>
              <a:t>T</a:t>
            </a:r>
            <a:r>
              <a:rPr lang="en" sz="1600" dirty="0">
                <a:solidFill>
                  <a:schemeClr val="dk1"/>
                </a:solidFill>
                <a:latin typeface="Catamaran Thin"/>
                <a:ea typeface="Catamaran Thin"/>
                <a:cs typeface="Catamaran Thin"/>
                <a:sym typeface="Catamaran Thin"/>
              </a:rPr>
              <a:t>here is an </a:t>
            </a:r>
            <a:r>
              <a:rPr lang="en-US" sz="1600" dirty="0">
                <a:latin typeface="Catamaran Thin" panose="020B0604020202020204" charset="0"/>
                <a:cs typeface="Catamaran Thin" panose="020B0604020202020204" charset="0"/>
              </a:rPr>
              <a:t>increasing interest in predicting markets among </a:t>
            </a:r>
            <a:r>
              <a:rPr lang="en-US" sz="1600" u="sng" dirty="0">
                <a:latin typeface="Catamaran Thin" panose="020B0604020202020204" charset="0"/>
                <a:cs typeface="Catamaran Thin" panose="020B0604020202020204" charset="0"/>
              </a:rPr>
              <a:t>economists</a:t>
            </a:r>
            <a:r>
              <a:rPr lang="en-US" sz="1600" dirty="0">
                <a:latin typeface="Catamaran Thin" panose="020B0604020202020204" charset="0"/>
                <a:cs typeface="Catamaran Thin" panose="020B0604020202020204" charset="0"/>
              </a:rPr>
              <a:t>, </a:t>
            </a:r>
            <a:r>
              <a:rPr lang="en-US" sz="1600" u="sng" dirty="0">
                <a:latin typeface="Catamaran Thin" panose="020B0604020202020204" charset="0"/>
                <a:cs typeface="Catamaran Thin" panose="020B0604020202020204" charset="0"/>
              </a:rPr>
              <a:t>policymakers</a:t>
            </a:r>
            <a:r>
              <a:rPr lang="en-US" sz="1600" dirty="0">
                <a:latin typeface="Catamaran Thin" panose="020B0604020202020204" charset="0"/>
                <a:cs typeface="Catamaran Thin" panose="020B0604020202020204" charset="0"/>
              </a:rPr>
              <a:t>, </a:t>
            </a:r>
            <a:r>
              <a:rPr lang="en-US" sz="1600" u="sng" dirty="0">
                <a:latin typeface="Catamaran Thin" panose="020B0604020202020204" charset="0"/>
                <a:cs typeface="Catamaran Thin" panose="020B0604020202020204" charset="0"/>
              </a:rPr>
              <a:t>academics</a:t>
            </a:r>
            <a:r>
              <a:rPr lang="en-US" sz="1600" dirty="0">
                <a:latin typeface="Catamaran Thin" panose="020B0604020202020204" charset="0"/>
                <a:cs typeface="Catamaran Thin" panose="020B0604020202020204" charset="0"/>
              </a:rPr>
              <a:t> and </a:t>
            </a:r>
            <a:r>
              <a:rPr lang="en-US" sz="1600" u="sng" dirty="0">
                <a:latin typeface="Catamaran Thin" panose="020B0604020202020204" charset="0"/>
                <a:cs typeface="Catamaran Thin" panose="020B0604020202020204" charset="0"/>
              </a:rPr>
              <a:t>market makers</a:t>
            </a:r>
            <a:r>
              <a:rPr lang="en-US" sz="1600" dirty="0">
                <a:latin typeface="Catamaran Thin" panose="020B0604020202020204" charset="0"/>
                <a:cs typeface="Catamaran Thin" panose="020B0604020202020204" charset="0"/>
              </a:rPr>
              <a:t>. </a:t>
            </a:r>
            <a:r>
              <a:rPr lang="en" sz="1600" dirty="0">
                <a:solidFill>
                  <a:schemeClr val="dk1"/>
                </a:solidFill>
                <a:latin typeface="Catamaran Thin"/>
                <a:ea typeface="Catamaran Thin"/>
                <a:cs typeface="Catamaran Thin"/>
                <a:sym typeface="Catamaran Thin"/>
              </a:rPr>
              <a:t>Sudden growth and fall of the Market is Being too Often these days. </a:t>
            </a:r>
            <a:r>
              <a:rPr lang="en-US" sz="1600" dirty="0">
                <a:latin typeface="Catamaran Thin" panose="020B0604020202020204" charset="0"/>
                <a:cs typeface="Catamaran Thin" panose="020B0604020202020204" charset="0"/>
              </a:rPr>
              <a:t>The objective of the proposed work is to study and improve the algorithms to forecast the prices of commodity.</a:t>
            </a:r>
            <a:endParaRPr lang="en-IN" sz="1600" dirty="0">
              <a:latin typeface="Catamaran Thin" panose="020B0604020202020204" charset="0"/>
              <a:cs typeface="Catamaran Thin" panose="020B0604020202020204" charset="0"/>
            </a:endParaRPr>
          </a:p>
          <a:p>
            <a:pPr marL="0" lvl="0" indent="0" algn="l" rtl="0">
              <a:lnSpc>
                <a:spcPct val="100000"/>
              </a:lnSpc>
              <a:spcBef>
                <a:spcPts val="0"/>
              </a:spcBef>
              <a:spcAft>
                <a:spcPts val="0"/>
              </a:spcAft>
              <a:buNone/>
            </a:pPr>
            <a:endParaRPr sz="1600" dirty="0">
              <a:latin typeface="Catamaran Thin"/>
              <a:ea typeface="Catamaran Thin"/>
              <a:cs typeface="Catamaran Thin"/>
              <a:sym typeface="Catamaran Th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body" idx="1"/>
          </p:nvPr>
        </p:nvSpPr>
        <p:spPr>
          <a:xfrm>
            <a:off x="3031800" y="856450"/>
            <a:ext cx="3080400" cy="24975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SzPts val="1600"/>
              <a:buNone/>
            </a:pPr>
            <a:r>
              <a:rPr lang="en"/>
              <a:t>“Data is the new OIL”</a:t>
            </a:r>
            <a:endParaRPr/>
          </a:p>
          <a:p>
            <a:pPr marL="0" lvl="0" indent="0" algn="l" rtl="0">
              <a:lnSpc>
                <a:spcPct val="115000"/>
              </a:lnSpc>
              <a:spcBef>
                <a:spcPts val="800"/>
              </a:spcBef>
              <a:spcAft>
                <a:spcPts val="0"/>
              </a:spcAft>
              <a:buSzPts val="1600"/>
              <a:buNone/>
            </a:pPr>
            <a:endParaRPr/>
          </a:p>
          <a:p>
            <a:pPr marL="0" lvl="0" indent="0" algn="ctr" rtl="0">
              <a:lnSpc>
                <a:spcPct val="115000"/>
              </a:lnSpc>
              <a:spcBef>
                <a:spcPts val="800"/>
              </a:spcBef>
              <a:spcAft>
                <a:spcPts val="800"/>
              </a:spcAft>
              <a:buSzPts val="1600"/>
              <a:buNone/>
            </a:pPr>
            <a:r>
              <a:rPr lang="en"/>
              <a:t>“Data Will talk to you if you are willing to Listening”</a:t>
            </a:r>
            <a:endParaRPr/>
          </a:p>
        </p:txBody>
      </p:sp>
      <p:sp>
        <p:nvSpPr>
          <p:cNvPr id="240" name="Google Shape;240;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241" name="Google Shape;241;p14"/>
          <p:cNvSpPr txBox="1"/>
          <p:nvPr/>
        </p:nvSpPr>
        <p:spPr>
          <a:xfrm>
            <a:off x="690800" y="3836675"/>
            <a:ext cx="8596500" cy="74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solidFill>
                  <a:schemeClr val="lt1"/>
                </a:solidFill>
                <a:latin typeface="Catamaran"/>
                <a:ea typeface="Catamaran"/>
                <a:cs typeface="Catamaran"/>
                <a:sym typeface="Catamaran"/>
              </a:rPr>
              <a:t>Dataset we are using for the Project is 2021’s Recent International  Stock</a:t>
            </a:r>
            <a:endParaRPr sz="1700">
              <a:solidFill>
                <a:schemeClr val="lt1"/>
              </a:solidFill>
              <a:latin typeface="Catamaran"/>
              <a:ea typeface="Catamaran"/>
              <a:cs typeface="Catamaran"/>
              <a:sym typeface="Catamaran"/>
            </a:endParaRPr>
          </a:p>
          <a:p>
            <a:pPr marL="0" lvl="0" indent="0" algn="l" rtl="0">
              <a:lnSpc>
                <a:spcPct val="115000"/>
              </a:lnSpc>
              <a:spcBef>
                <a:spcPts val="0"/>
              </a:spcBef>
              <a:spcAft>
                <a:spcPts val="0"/>
              </a:spcAft>
              <a:buNone/>
            </a:pPr>
            <a:r>
              <a:rPr lang="en" sz="1700">
                <a:solidFill>
                  <a:schemeClr val="lt1"/>
                </a:solidFill>
                <a:latin typeface="Catamaran"/>
                <a:ea typeface="Catamaran"/>
                <a:cs typeface="Catamaran"/>
                <a:sym typeface="Catamaran"/>
              </a:rPr>
              <a:t> Exchange Metals and Crude Oils Fetched From </a:t>
            </a:r>
            <a:r>
              <a:rPr lang="en" sz="1700">
                <a:solidFill>
                  <a:schemeClr val="lt1"/>
                </a:solidFill>
                <a:highlight>
                  <a:schemeClr val="accent5"/>
                </a:highlight>
                <a:latin typeface="Catamaran"/>
                <a:ea typeface="Catamaran"/>
                <a:cs typeface="Catamaran"/>
                <a:sym typeface="Catamaran"/>
              </a:rPr>
              <a:t>www.macrotrends.ne</a:t>
            </a:r>
            <a:endParaRPr sz="1700">
              <a:solidFill>
                <a:schemeClr val="lt1"/>
              </a:solidFill>
              <a:highlight>
                <a:schemeClr val="accent5"/>
              </a:highlight>
              <a:latin typeface="Catamaran"/>
              <a:ea typeface="Catamaran"/>
              <a:cs typeface="Catamaran"/>
              <a:sym typeface="Catamar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914EB3-396B-4313-8E00-55FA6012C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a:extLst>
              <a:ext uri="{FF2B5EF4-FFF2-40B4-BE49-F238E27FC236}">
                <a16:creationId xmlns:a16="http://schemas.microsoft.com/office/drawing/2014/main" id="{915EFA62-11C5-4A82-BD9D-70E4AEA632E2}"/>
              </a:ext>
            </a:extLst>
          </p:cNvPr>
          <p:cNvPicPr>
            <a:picLocks noChangeAspect="1"/>
          </p:cNvPicPr>
          <p:nvPr/>
        </p:nvPicPr>
        <p:blipFill>
          <a:blip r:embed="rId2"/>
          <a:stretch>
            <a:fillRect/>
          </a:stretch>
        </p:blipFill>
        <p:spPr>
          <a:xfrm>
            <a:off x="608635" y="143067"/>
            <a:ext cx="3892601" cy="2512945"/>
          </a:xfrm>
          <a:prstGeom prst="rect">
            <a:avLst/>
          </a:prstGeom>
        </p:spPr>
      </p:pic>
      <p:pic>
        <p:nvPicPr>
          <p:cNvPr id="4" name="Picture 3">
            <a:extLst>
              <a:ext uri="{FF2B5EF4-FFF2-40B4-BE49-F238E27FC236}">
                <a16:creationId xmlns:a16="http://schemas.microsoft.com/office/drawing/2014/main" id="{D1CF8531-D0F7-4AC9-81B6-FAAD97F259F0}"/>
              </a:ext>
            </a:extLst>
          </p:cNvPr>
          <p:cNvPicPr>
            <a:picLocks noChangeAspect="1"/>
          </p:cNvPicPr>
          <p:nvPr/>
        </p:nvPicPr>
        <p:blipFill>
          <a:blip r:embed="rId3"/>
          <a:stretch>
            <a:fillRect/>
          </a:stretch>
        </p:blipFill>
        <p:spPr>
          <a:xfrm>
            <a:off x="504264" y="2706985"/>
            <a:ext cx="7005918" cy="2155899"/>
          </a:xfrm>
          <a:prstGeom prst="rect">
            <a:avLst/>
          </a:prstGeom>
        </p:spPr>
      </p:pic>
      <p:sp>
        <p:nvSpPr>
          <p:cNvPr id="6" name="TextBox 5">
            <a:extLst>
              <a:ext uri="{FF2B5EF4-FFF2-40B4-BE49-F238E27FC236}">
                <a16:creationId xmlns:a16="http://schemas.microsoft.com/office/drawing/2014/main" id="{09CF45DC-01EB-4A9E-A9F0-F9F2FF84EEEC}"/>
              </a:ext>
            </a:extLst>
          </p:cNvPr>
          <p:cNvSpPr txBox="1"/>
          <p:nvPr/>
        </p:nvSpPr>
        <p:spPr>
          <a:xfrm>
            <a:off x="1741394" y="4749851"/>
            <a:ext cx="1378324" cy="307777"/>
          </a:xfrm>
          <a:prstGeom prst="rect">
            <a:avLst/>
          </a:prstGeom>
          <a:noFill/>
        </p:spPr>
        <p:txBody>
          <a:bodyPr wrap="square">
            <a:spAutoFit/>
          </a:bodyPr>
          <a:lstStyle/>
          <a:p>
            <a:pPr marL="0" lvl="0" indent="0" algn="l" rtl="0">
              <a:spcBef>
                <a:spcPts val="0"/>
              </a:spcBef>
              <a:spcAft>
                <a:spcPts val="0"/>
              </a:spcAft>
              <a:buNone/>
            </a:pPr>
            <a:r>
              <a:rPr lang="en" sz="1400" dirty="0">
                <a:latin typeface="Catamaran Thin"/>
                <a:ea typeface="Catamaran Thin"/>
                <a:cs typeface="Catamaran Thin"/>
                <a:sym typeface="Catamaran Thin"/>
              </a:rPr>
              <a:t>Volume vs Close </a:t>
            </a:r>
          </a:p>
        </p:txBody>
      </p:sp>
      <p:sp>
        <p:nvSpPr>
          <p:cNvPr id="8" name="TextBox 7">
            <a:extLst>
              <a:ext uri="{FF2B5EF4-FFF2-40B4-BE49-F238E27FC236}">
                <a16:creationId xmlns:a16="http://schemas.microsoft.com/office/drawing/2014/main" id="{FBE58102-730C-47EA-A92F-D0D99CB0BC46}"/>
              </a:ext>
            </a:extLst>
          </p:cNvPr>
          <p:cNvSpPr txBox="1"/>
          <p:nvPr/>
        </p:nvSpPr>
        <p:spPr>
          <a:xfrm>
            <a:off x="5546912" y="4727393"/>
            <a:ext cx="1378324" cy="307777"/>
          </a:xfrm>
          <a:prstGeom prst="rect">
            <a:avLst/>
          </a:prstGeom>
          <a:noFill/>
        </p:spPr>
        <p:txBody>
          <a:bodyPr wrap="square">
            <a:spAutoFit/>
          </a:bodyPr>
          <a:lstStyle/>
          <a:p>
            <a:pPr marL="0" lvl="0" indent="0" algn="l" rtl="0">
              <a:spcBef>
                <a:spcPts val="0"/>
              </a:spcBef>
              <a:spcAft>
                <a:spcPts val="0"/>
              </a:spcAft>
              <a:buNone/>
            </a:pPr>
            <a:r>
              <a:rPr lang="en" dirty="0">
                <a:latin typeface="Catamaran Thin"/>
                <a:ea typeface="Catamaran Thin"/>
                <a:cs typeface="Catamaran Thin"/>
                <a:sym typeface="Catamaran Thin"/>
              </a:rPr>
              <a:t>Closing price</a:t>
            </a:r>
            <a:r>
              <a:rPr lang="en" sz="1400" dirty="0">
                <a:latin typeface="Catamaran Thin"/>
                <a:ea typeface="Catamaran Thin"/>
                <a:cs typeface="Catamaran Thin"/>
                <a:sym typeface="Catamaran Thin"/>
              </a:rPr>
              <a:t> </a:t>
            </a:r>
          </a:p>
        </p:txBody>
      </p:sp>
      <p:pic>
        <p:nvPicPr>
          <p:cNvPr id="5" name="Picture 4">
            <a:extLst>
              <a:ext uri="{FF2B5EF4-FFF2-40B4-BE49-F238E27FC236}">
                <a16:creationId xmlns:a16="http://schemas.microsoft.com/office/drawing/2014/main" id="{FDC65B07-7FDE-46CF-96FF-CAB4F1134E78}"/>
              </a:ext>
            </a:extLst>
          </p:cNvPr>
          <p:cNvPicPr>
            <a:picLocks noChangeAspect="1"/>
          </p:cNvPicPr>
          <p:nvPr/>
        </p:nvPicPr>
        <p:blipFill>
          <a:blip r:embed="rId4"/>
          <a:stretch>
            <a:fillRect/>
          </a:stretch>
        </p:blipFill>
        <p:spPr>
          <a:xfrm>
            <a:off x="4433191" y="362562"/>
            <a:ext cx="3312315" cy="2073954"/>
          </a:xfrm>
          <a:prstGeom prst="rect">
            <a:avLst/>
          </a:prstGeom>
        </p:spPr>
      </p:pic>
    </p:spTree>
    <p:extLst>
      <p:ext uri="{BB962C8B-B14F-4D97-AF65-F5344CB8AC3E}">
        <p14:creationId xmlns:p14="http://schemas.microsoft.com/office/powerpoint/2010/main" val="96748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Models To be Used </a:t>
            </a:r>
            <a:endParaRPr/>
          </a:p>
        </p:txBody>
      </p:sp>
      <p:sp>
        <p:nvSpPr>
          <p:cNvPr id="247" name="Google Shape;247;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248" name="Google Shape;248;p15"/>
          <p:cNvSpPr/>
          <p:nvPr/>
        </p:nvSpPr>
        <p:spPr>
          <a:xfrm>
            <a:off x="779100" y="1550050"/>
            <a:ext cx="3683400"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 b="1" dirty="0">
                <a:solidFill>
                  <a:schemeClr val="dk1"/>
                </a:solidFill>
                <a:latin typeface="Catamaran"/>
                <a:ea typeface="Catamaran"/>
                <a:cs typeface="Catamaran"/>
                <a:sym typeface="Catamaran"/>
              </a:rPr>
              <a:t>SVM (Regression) : - </a:t>
            </a:r>
            <a:endParaRPr b="1"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0"/>
              </a:spcAft>
              <a:buClr>
                <a:srgbClr val="000000"/>
              </a:buClr>
              <a:buSzPts val="1400"/>
              <a:buFont typeface="Arial"/>
              <a:buNone/>
            </a:pPr>
            <a:r>
              <a:rPr lang="en" dirty="0">
                <a:solidFill>
                  <a:schemeClr val="dk1"/>
                </a:solidFill>
                <a:latin typeface="Catamaran"/>
                <a:ea typeface="Catamaran"/>
                <a:cs typeface="Catamaran"/>
                <a:sym typeface="Catamaran"/>
              </a:rPr>
              <a:t>SVM to find the patterns in N-dim Hyperplane </a:t>
            </a:r>
            <a:endParaRPr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0"/>
              </a:spcAft>
              <a:buClr>
                <a:srgbClr val="000000"/>
              </a:buClr>
              <a:buSzPts val="1400"/>
              <a:buFont typeface="Arial"/>
              <a:buNone/>
            </a:pPr>
            <a:r>
              <a:rPr lang="en" b="1" dirty="0">
                <a:solidFill>
                  <a:schemeClr val="dk1"/>
                </a:solidFill>
                <a:latin typeface="Catamaran"/>
                <a:ea typeface="Catamaran"/>
                <a:cs typeface="Catamaran"/>
                <a:sym typeface="Catamaran"/>
              </a:rPr>
              <a:t>Accuracy : 92.45%</a:t>
            </a:r>
            <a:endParaRPr b="1"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0"/>
              </a:spcAft>
              <a:buClr>
                <a:srgbClr val="000000"/>
              </a:buClr>
              <a:buSzPts val="1400"/>
              <a:buFont typeface="Arial"/>
              <a:buNone/>
            </a:pPr>
            <a:endParaRPr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600"/>
              </a:spcAft>
              <a:buClr>
                <a:srgbClr val="000000"/>
              </a:buClr>
              <a:buSzPts val="1400"/>
              <a:buFont typeface="Arial"/>
              <a:buNone/>
            </a:pPr>
            <a:endParaRPr dirty="0">
              <a:solidFill>
                <a:schemeClr val="dk1"/>
              </a:solidFill>
              <a:latin typeface="Catamaran"/>
              <a:ea typeface="Catamaran"/>
              <a:cs typeface="Catamaran"/>
              <a:sym typeface="Catamaran"/>
            </a:endParaRPr>
          </a:p>
        </p:txBody>
      </p:sp>
      <p:sp>
        <p:nvSpPr>
          <p:cNvPr id="249" name="Google Shape;249;p15"/>
          <p:cNvSpPr/>
          <p:nvPr/>
        </p:nvSpPr>
        <p:spPr>
          <a:xfrm>
            <a:off x="4614885" y="1550050"/>
            <a:ext cx="3683400"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dk1"/>
                </a:solidFill>
                <a:latin typeface="Catamaran"/>
                <a:ea typeface="Catamaran"/>
                <a:cs typeface="Catamaran"/>
                <a:sym typeface="Catamaran"/>
              </a:rPr>
              <a:t>Random Forest Regressor</a:t>
            </a:r>
            <a:endParaRPr sz="1400" b="1" i="0" u="none" strike="noStrike" cap="none" dirty="0">
              <a:solidFill>
                <a:schemeClr val="dk1"/>
              </a:solidFill>
              <a:latin typeface="Catamaran"/>
              <a:ea typeface="Catamaran"/>
              <a:cs typeface="Catamaran"/>
              <a:sym typeface="Catamaran"/>
            </a:endParaRPr>
          </a:p>
          <a:p>
            <a:pPr marL="0" marR="0" lvl="0" indent="0" algn="r" rtl="0">
              <a:lnSpc>
                <a:spcPct val="100000"/>
              </a:lnSpc>
              <a:spcBef>
                <a:spcPts val="600"/>
              </a:spcBef>
              <a:spcAft>
                <a:spcPts val="0"/>
              </a:spcAft>
              <a:buClr>
                <a:srgbClr val="000000"/>
              </a:buClr>
              <a:buSzPts val="1400"/>
              <a:buFont typeface="Arial"/>
              <a:buNone/>
            </a:pPr>
            <a:r>
              <a:rPr lang="en" dirty="0">
                <a:solidFill>
                  <a:srgbClr val="3A3B41"/>
                </a:solidFill>
                <a:highlight>
                  <a:srgbClr val="FFFFFF"/>
                </a:highlight>
                <a:latin typeface="Catamaran"/>
                <a:ea typeface="Catamaran"/>
                <a:cs typeface="Catamaran"/>
                <a:sym typeface="Catamaran"/>
              </a:rPr>
              <a:t>Random forest is a great algorithm to train early in the model development process</a:t>
            </a:r>
            <a:endParaRPr dirty="0">
              <a:solidFill>
                <a:srgbClr val="3A3B41"/>
              </a:solidFill>
              <a:highlight>
                <a:srgbClr val="FFFFFF"/>
              </a:highlight>
              <a:latin typeface="Catamaran"/>
              <a:ea typeface="Catamaran"/>
              <a:cs typeface="Catamaran"/>
              <a:sym typeface="Catamaran"/>
            </a:endParaRPr>
          </a:p>
          <a:p>
            <a:pPr marL="0" marR="0" lvl="0" indent="0" algn="r" rtl="0">
              <a:lnSpc>
                <a:spcPct val="100000"/>
              </a:lnSpc>
              <a:spcBef>
                <a:spcPts val="600"/>
              </a:spcBef>
              <a:spcAft>
                <a:spcPts val="600"/>
              </a:spcAft>
              <a:buClr>
                <a:srgbClr val="000000"/>
              </a:buClr>
              <a:buSzPts val="1400"/>
              <a:buFont typeface="Arial"/>
              <a:buNone/>
            </a:pPr>
            <a:r>
              <a:rPr lang="en" b="1" dirty="0">
                <a:solidFill>
                  <a:srgbClr val="3A3B41"/>
                </a:solidFill>
                <a:highlight>
                  <a:srgbClr val="FFFFFF"/>
                </a:highlight>
                <a:latin typeface="Catamaran"/>
                <a:ea typeface="Catamaran"/>
                <a:cs typeface="Catamaran"/>
                <a:sym typeface="Catamaran"/>
              </a:rPr>
              <a:t>Accuracy : 93.08</a:t>
            </a:r>
            <a:endParaRPr b="1" dirty="0">
              <a:solidFill>
                <a:srgbClr val="3A3B41"/>
              </a:solidFill>
              <a:highlight>
                <a:srgbClr val="FFFFFF"/>
              </a:highlight>
              <a:latin typeface="Catamaran"/>
              <a:ea typeface="Catamaran"/>
              <a:cs typeface="Catamaran"/>
              <a:sym typeface="Catamaran"/>
            </a:endParaRPr>
          </a:p>
        </p:txBody>
      </p:sp>
      <p:sp>
        <p:nvSpPr>
          <p:cNvPr id="250" name="Google Shape;250;p15"/>
          <p:cNvSpPr/>
          <p:nvPr/>
        </p:nvSpPr>
        <p:spPr>
          <a:xfrm>
            <a:off x="779100" y="3089941"/>
            <a:ext cx="3683400"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b" anchorCtr="0">
            <a:noAutofit/>
          </a:bodyPr>
          <a:lstStyle/>
          <a:p>
            <a:pPr marL="0" marR="0" lvl="0" indent="0" algn="l" rtl="0">
              <a:lnSpc>
                <a:spcPct val="100000"/>
              </a:lnSpc>
              <a:spcBef>
                <a:spcPts val="0"/>
              </a:spcBef>
              <a:spcAft>
                <a:spcPts val="0"/>
              </a:spcAft>
              <a:buClr>
                <a:schemeClr val="dk1"/>
              </a:buClr>
              <a:buSzPts val="1100"/>
              <a:buFont typeface="Arial"/>
              <a:buNone/>
            </a:pPr>
            <a:endParaRPr sz="1400" b="1" i="0" u="none" strike="noStrike" cap="none"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0"/>
              </a:spcAft>
              <a:buClr>
                <a:schemeClr val="dk1"/>
              </a:buClr>
              <a:buSzPts val="1100"/>
              <a:buFont typeface="Arial"/>
              <a:buNone/>
            </a:pPr>
            <a:r>
              <a:rPr lang="en" dirty="0">
                <a:solidFill>
                  <a:schemeClr val="dk1"/>
                </a:solidFill>
                <a:latin typeface="Catamaran"/>
                <a:ea typeface="Catamaran"/>
                <a:cs typeface="Catamaran"/>
                <a:sym typeface="Catamaran"/>
              </a:rPr>
              <a:t>To check the Dependency on the model. </a:t>
            </a:r>
            <a:endParaRPr sz="1400" b="0" i="0" u="none" strike="noStrike" cap="none" dirty="0">
              <a:solidFill>
                <a:schemeClr val="dk1"/>
              </a:solidFill>
              <a:latin typeface="Catamaran"/>
              <a:ea typeface="Catamaran"/>
              <a:cs typeface="Catamaran"/>
              <a:sym typeface="Catamaran"/>
            </a:endParaRPr>
          </a:p>
          <a:p>
            <a:pPr marL="0" marR="0" lvl="0" indent="0" algn="l" rtl="0">
              <a:lnSpc>
                <a:spcPct val="100000"/>
              </a:lnSpc>
              <a:spcBef>
                <a:spcPts val="600"/>
              </a:spcBef>
              <a:spcAft>
                <a:spcPts val="600"/>
              </a:spcAft>
              <a:buClr>
                <a:schemeClr val="dk1"/>
              </a:buClr>
              <a:buSzPts val="1100"/>
              <a:buFont typeface="Arial"/>
              <a:buNone/>
            </a:pPr>
            <a:r>
              <a:rPr lang="en" b="1" dirty="0">
                <a:solidFill>
                  <a:schemeClr val="dk1"/>
                </a:solidFill>
                <a:latin typeface="Catamaran"/>
                <a:ea typeface="Catamaran"/>
                <a:cs typeface="Catamaran"/>
                <a:sym typeface="Catamaran"/>
              </a:rPr>
              <a:t>Model Evaluation</a:t>
            </a:r>
            <a:endParaRPr sz="1400" b="0" i="0" u="none" strike="noStrike" cap="none" dirty="0">
              <a:solidFill>
                <a:schemeClr val="dk1"/>
              </a:solidFill>
              <a:latin typeface="Catamaran"/>
              <a:ea typeface="Catamaran"/>
              <a:cs typeface="Catamaran"/>
              <a:sym typeface="Catamaran"/>
            </a:endParaRPr>
          </a:p>
        </p:txBody>
      </p:sp>
      <p:sp>
        <p:nvSpPr>
          <p:cNvPr id="251" name="Google Shape;251;p15"/>
          <p:cNvSpPr/>
          <p:nvPr/>
        </p:nvSpPr>
        <p:spPr>
          <a:xfrm>
            <a:off x="4614885" y="3089941"/>
            <a:ext cx="3683400"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b" anchorCtr="0">
            <a:noAutofit/>
          </a:bodyPr>
          <a:lstStyle/>
          <a:p>
            <a:pPr marL="0" marR="0" lvl="0" indent="0" algn="r" rtl="0">
              <a:lnSpc>
                <a:spcPct val="100000"/>
              </a:lnSpc>
              <a:spcBef>
                <a:spcPts val="0"/>
              </a:spcBef>
              <a:spcAft>
                <a:spcPts val="0"/>
              </a:spcAft>
              <a:buClr>
                <a:schemeClr val="dk1"/>
              </a:buClr>
              <a:buSzPts val="1100"/>
              <a:buFont typeface="Arial"/>
              <a:buNone/>
            </a:pPr>
            <a:r>
              <a:rPr lang="en" dirty="0">
                <a:solidFill>
                  <a:schemeClr val="dk1"/>
                </a:solidFill>
                <a:latin typeface="Catamaran"/>
                <a:ea typeface="Catamaran"/>
                <a:cs typeface="Catamaran"/>
                <a:sym typeface="Catamaran"/>
              </a:rPr>
              <a:t>Best fit Model for Forecasting Problems Having neuron with both long and short term memory</a:t>
            </a:r>
          </a:p>
          <a:p>
            <a:pPr marL="0" marR="0" lvl="0" indent="0" algn="r" rtl="0">
              <a:lnSpc>
                <a:spcPct val="100000"/>
              </a:lnSpc>
              <a:spcBef>
                <a:spcPts val="0"/>
              </a:spcBef>
              <a:spcAft>
                <a:spcPts val="0"/>
              </a:spcAft>
              <a:buClr>
                <a:schemeClr val="dk1"/>
              </a:buClr>
              <a:buSzPts val="1100"/>
              <a:buFont typeface="Arial"/>
              <a:buNone/>
            </a:pPr>
            <a:r>
              <a:rPr lang="en-IN" b="1" dirty="0">
                <a:solidFill>
                  <a:schemeClr val="dk1"/>
                </a:solidFill>
                <a:latin typeface="Catamaran"/>
                <a:ea typeface="Catamaran"/>
                <a:cs typeface="Catamaran"/>
                <a:sym typeface="Catamaran"/>
              </a:rPr>
              <a:t>LSTM Accuracy : 88.14 (Rmse:2.13)</a:t>
            </a:r>
            <a:endParaRPr lang="en-IN" sz="1400" b="0" i="0" u="none" strike="noStrike" cap="none" dirty="0">
              <a:solidFill>
                <a:schemeClr val="dk1"/>
              </a:solidFill>
              <a:latin typeface="Catamaran"/>
              <a:ea typeface="Catamaran"/>
              <a:cs typeface="Catamaran"/>
              <a:sym typeface="Catamaran"/>
            </a:endParaRPr>
          </a:p>
        </p:txBody>
      </p:sp>
      <p:sp>
        <p:nvSpPr>
          <p:cNvPr id="252" name="Google Shape;252;p15"/>
          <p:cNvSpPr/>
          <p:nvPr/>
        </p:nvSpPr>
        <p:spPr>
          <a:xfrm>
            <a:off x="3405163" y="1878422"/>
            <a:ext cx="2116500" cy="211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5"/>
          <p:cNvSpPr/>
          <p:nvPr/>
        </p:nvSpPr>
        <p:spPr>
          <a:xfrm rot="5400000">
            <a:off x="3557886" y="1878422"/>
            <a:ext cx="2116500" cy="211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5"/>
          <p:cNvSpPr/>
          <p:nvPr/>
        </p:nvSpPr>
        <p:spPr>
          <a:xfrm rot="10800000">
            <a:off x="3557886" y="2032323"/>
            <a:ext cx="2116500" cy="211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rot="-5400000">
            <a:off x="3405163" y="2032323"/>
            <a:ext cx="2116500" cy="2116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3892462" y="2319932"/>
            <a:ext cx="314767" cy="401290"/>
          </a:xfrm>
          <a:prstGeom prst="rect">
            <a:avLst/>
          </a:prstGeom>
        </p:spPr>
        <p:txBody>
          <a:bodyPr>
            <a:prstTxWarp prst="textPlain">
              <a:avLst/>
            </a:prstTxWarp>
          </a:bodyPr>
          <a:lstStyle/>
          <a:p>
            <a:pPr lvl="0" algn="ctr"/>
            <a:r>
              <a:rPr b="1" i="0">
                <a:ln>
                  <a:noFill/>
                </a:ln>
                <a:solidFill>
                  <a:schemeClr val="lt1"/>
                </a:solidFill>
                <a:latin typeface="Arial"/>
              </a:rPr>
              <a:t>S</a:t>
            </a:r>
          </a:p>
        </p:txBody>
      </p:sp>
      <p:sp>
        <p:nvSpPr>
          <p:cNvPr id="257" name="Google Shape;257;p15"/>
          <p:cNvSpPr/>
          <p:nvPr/>
        </p:nvSpPr>
        <p:spPr>
          <a:xfrm>
            <a:off x="4781831" y="2326691"/>
            <a:ext cx="348299" cy="387771"/>
          </a:xfrm>
          <a:prstGeom prst="rect">
            <a:avLst/>
          </a:prstGeom>
        </p:spPr>
        <p:txBody>
          <a:bodyPr>
            <a:prstTxWarp prst="textPlain">
              <a:avLst/>
            </a:prstTxWarp>
          </a:bodyPr>
          <a:lstStyle/>
          <a:p>
            <a:pPr lvl="0" algn="ctr"/>
            <a:r>
              <a:rPr b="1" i="0">
                <a:ln>
                  <a:noFill/>
                </a:ln>
                <a:solidFill>
                  <a:schemeClr val="lt1"/>
                </a:solidFill>
                <a:latin typeface="Arial"/>
              </a:rPr>
              <a:t>R</a:t>
            </a:r>
          </a:p>
        </p:txBody>
      </p:sp>
      <p:sp>
        <p:nvSpPr>
          <p:cNvPr id="258" name="Google Shape;258;p15"/>
          <p:cNvSpPr/>
          <p:nvPr/>
        </p:nvSpPr>
        <p:spPr>
          <a:xfrm>
            <a:off x="3862175" y="3288767"/>
            <a:ext cx="294216" cy="387229"/>
          </a:xfrm>
          <a:prstGeom prst="rect">
            <a:avLst/>
          </a:prstGeom>
        </p:spPr>
        <p:txBody>
          <a:bodyPr>
            <a:prstTxWarp prst="textPlain">
              <a:avLst/>
            </a:prstTxWarp>
          </a:bodyPr>
          <a:lstStyle/>
          <a:p>
            <a:pPr lvl="0" algn="ctr"/>
            <a:r>
              <a:rPr b="1" i="0">
                <a:ln>
                  <a:noFill/>
                </a:ln>
                <a:solidFill>
                  <a:schemeClr val="lt1"/>
                </a:solidFill>
                <a:latin typeface="Arial"/>
              </a:rPr>
              <a:t>E</a:t>
            </a:r>
          </a:p>
        </p:txBody>
      </p:sp>
      <p:sp>
        <p:nvSpPr>
          <p:cNvPr id="259" name="Google Shape;259;p15"/>
          <p:cNvSpPr/>
          <p:nvPr/>
        </p:nvSpPr>
        <p:spPr>
          <a:xfrm>
            <a:off x="4881886" y="3295527"/>
            <a:ext cx="273062" cy="384522"/>
          </a:xfrm>
          <a:prstGeom prst="rect">
            <a:avLst/>
          </a:prstGeom>
        </p:spPr>
        <p:txBody>
          <a:bodyPr>
            <a:prstTxWarp prst="textPlain">
              <a:avLst/>
            </a:prstTxWarp>
          </a:bodyPr>
          <a:lstStyle/>
          <a:p>
            <a:pPr lvl="0" algn="ctr"/>
            <a:r>
              <a:rPr b="1" i="0">
                <a:ln>
                  <a:noFill/>
                </a:ln>
                <a:solidFill>
                  <a:schemeClr val="lt1"/>
                </a:solidFill>
                <a:latin typeface="Arial"/>
              </a:rPr>
              <a:t>L</a:t>
            </a:r>
          </a:p>
        </p:txBody>
      </p:sp>
      <p:grpSp>
        <p:nvGrpSpPr>
          <p:cNvPr id="260" name="Google Shape;260;p15"/>
          <p:cNvGrpSpPr/>
          <p:nvPr/>
        </p:nvGrpSpPr>
        <p:grpSpPr>
          <a:xfrm>
            <a:off x="135880" y="874785"/>
            <a:ext cx="257118" cy="276131"/>
            <a:chOff x="611175" y="2326900"/>
            <a:chExt cx="362700" cy="389575"/>
          </a:xfrm>
        </p:grpSpPr>
        <p:sp>
          <p:nvSpPr>
            <p:cNvPr id="261" name="Google Shape;261;p15"/>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2" name="Google Shape;262;p15"/>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3" name="Google Shape;263;p15"/>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4" name="Google Shape;264;p15"/>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txBox="1">
            <a:spLocks noGrp="1"/>
          </p:cNvSpPr>
          <p:nvPr>
            <p:ph type="title"/>
          </p:nvPr>
        </p:nvSpPr>
        <p:spPr>
          <a:xfrm>
            <a:off x="354650" y="1785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Results</a:t>
            </a:r>
            <a:endParaRPr/>
          </a:p>
        </p:txBody>
      </p:sp>
      <p:sp>
        <p:nvSpPr>
          <p:cNvPr id="270" name="Google Shape;270;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6</a:t>
            </a:fld>
            <a:endParaRPr/>
          </a:p>
        </p:txBody>
      </p:sp>
      <p:pic>
        <p:nvPicPr>
          <p:cNvPr id="271" name="Google Shape;271;p16"/>
          <p:cNvPicPr preferRelativeResize="0"/>
          <p:nvPr/>
        </p:nvPicPr>
        <p:blipFill>
          <a:blip r:embed="rId3">
            <a:alphaModFix/>
          </a:blip>
          <a:stretch>
            <a:fillRect/>
          </a:stretch>
        </p:blipFill>
        <p:spPr>
          <a:xfrm>
            <a:off x="0" y="660625"/>
            <a:ext cx="7245801" cy="1869500"/>
          </a:xfrm>
          <a:prstGeom prst="rect">
            <a:avLst/>
          </a:prstGeom>
          <a:noFill/>
          <a:ln>
            <a:noFill/>
          </a:ln>
        </p:spPr>
      </p:pic>
      <p:pic>
        <p:nvPicPr>
          <p:cNvPr id="272" name="Google Shape;272;p16"/>
          <p:cNvPicPr preferRelativeResize="0"/>
          <p:nvPr/>
        </p:nvPicPr>
        <p:blipFill>
          <a:blip r:embed="rId4">
            <a:alphaModFix/>
          </a:blip>
          <a:stretch>
            <a:fillRect/>
          </a:stretch>
        </p:blipFill>
        <p:spPr>
          <a:xfrm>
            <a:off x="152400" y="2771500"/>
            <a:ext cx="6321949" cy="2219600"/>
          </a:xfrm>
          <a:prstGeom prst="rect">
            <a:avLst/>
          </a:prstGeom>
          <a:noFill/>
          <a:ln>
            <a:noFill/>
          </a:ln>
        </p:spPr>
      </p:pic>
      <p:sp>
        <p:nvSpPr>
          <p:cNvPr id="7" name="TextBox 6">
            <a:extLst>
              <a:ext uri="{FF2B5EF4-FFF2-40B4-BE49-F238E27FC236}">
                <a16:creationId xmlns:a16="http://schemas.microsoft.com/office/drawing/2014/main" id="{99F47AFA-CD7C-49F9-8AED-0BF264BA183D}"/>
              </a:ext>
            </a:extLst>
          </p:cNvPr>
          <p:cNvSpPr txBox="1"/>
          <p:nvPr/>
        </p:nvSpPr>
        <p:spPr>
          <a:xfrm>
            <a:off x="7357547" y="1223802"/>
            <a:ext cx="1625009" cy="307777"/>
          </a:xfrm>
          <a:prstGeom prst="rect">
            <a:avLst/>
          </a:prstGeom>
          <a:noFill/>
        </p:spPr>
        <p:txBody>
          <a:bodyPr wrap="square">
            <a:spAutoFit/>
          </a:bodyPr>
          <a:lstStyle/>
          <a:p>
            <a:r>
              <a:rPr lang="en-IN" dirty="0"/>
              <a:t>SVM regression </a:t>
            </a:r>
          </a:p>
        </p:txBody>
      </p:sp>
      <p:sp>
        <p:nvSpPr>
          <p:cNvPr id="8" name="TextBox 7">
            <a:extLst>
              <a:ext uri="{FF2B5EF4-FFF2-40B4-BE49-F238E27FC236}">
                <a16:creationId xmlns:a16="http://schemas.microsoft.com/office/drawing/2014/main" id="{69383B56-2DB5-488A-A864-800568443CBC}"/>
              </a:ext>
            </a:extLst>
          </p:cNvPr>
          <p:cNvSpPr txBox="1"/>
          <p:nvPr/>
        </p:nvSpPr>
        <p:spPr>
          <a:xfrm>
            <a:off x="6664962" y="3389225"/>
            <a:ext cx="1625009" cy="307777"/>
          </a:xfrm>
          <a:prstGeom prst="rect">
            <a:avLst/>
          </a:prstGeom>
          <a:noFill/>
        </p:spPr>
        <p:txBody>
          <a:bodyPr wrap="square">
            <a:spAutoFit/>
          </a:bodyPr>
          <a:lstStyle/>
          <a:p>
            <a:r>
              <a:rPr lang="en-IN" dirty="0"/>
              <a:t>Random Forest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7"/>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ROADMAP FOR THE SOLUTION</a:t>
            </a:r>
            <a:endParaRPr/>
          </a:p>
        </p:txBody>
      </p:sp>
      <p:sp>
        <p:nvSpPr>
          <p:cNvPr id="278" name="Google Shape;278;p1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279" name="Google Shape;279;p17"/>
          <p:cNvSpPr/>
          <p:nvPr/>
        </p:nvSpPr>
        <p:spPr>
          <a:xfrm>
            <a:off x="0" y="2623303"/>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17"/>
          <p:cNvSpPr/>
          <p:nvPr/>
        </p:nvSpPr>
        <p:spPr>
          <a:xfrm>
            <a:off x="0" y="2523428"/>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 name="Google Shape;281;p17"/>
          <p:cNvGrpSpPr/>
          <p:nvPr/>
        </p:nvGrpSpPr>
        <p:grpSpPr>
          <a:xfrm>
            <a:off x="1786339" y="1855801"/>
            <a:ext cx="473400" cy="473400"/>
            <a:chOff x="1786339" y="1703401"/>
            <a:chExt cx="473400" cy="473400"/>
          </a:xfrm>
        </p:grpSpPr>
        <p:sp>
          <p:nvSpPr>
            <p:cNvPr id="282" name="Google Shape;282;p17"/>
            <p:cNvSpPr/>
            <p:nvPr/>
          </p:nvSpPr>
          <p:spPr>
            <a:xfrm rot="8100000">
              <a:off x="1855666"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83" name="Google Shape;283;p17"/>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1</a:t>
              </a:r>
              <a:endParaRPr sz="600" b="0" i="0" u="none" strike="noStrike" cap="none">
                <a:solidFill>
                  <a:schemeClr val="dk1"/>
                </a:solidFill>
                <a:latin typeface="Catamaran"/>
                <a:ea typeface="Catamaran"/>
                <a:cs typeface="Catamaran"/>
                <a:sym typeface="Catamaran"/>
              </a:endParaRPr>
            </a:p>
          </p:txBody>
        </p:sp>
      </p:grpSp>
      <p:grpSp>
        <p:nvGrpSpPr>
          <p:cNvPr id="284" name="Google Shape;284;p17"/>
          <p:cNvGrpSpPr/>
          <p:nvPr/>
        </p:nvGrpSpPr>
        <p:grpSpPr>
          <a:xfrm>
            <a:off x="3814414" y="1855801"/>
            <a:ext cx="473400" cy="473400"/>
            <a:chOff x="3814414" y="1703401"/>
            <a:chExt cx="473400" cy="473400"/>
          </a:xfrm>
        </p:grpSpPr>
        <p:sp>
          <p:nvSpPr>
            <p:cNvPr id="285" name="Google Shape;285;p17"/>
            <p:cNvSpPr/>
            <p:nvPr/>
          </p:nvSpPr>
          <p:spPr>
            <a:xfrm rot="8100000">
              <a:off x="3883741"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86" name="Google Shape;286;p17"/>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3</a:t>
              </a:r>
              <a:endParaRPr sz="600" b="0" i="0" u="none" strike="noStrike" cap="none">
                <a:solidFill>
                  <a:schemeClr val="dk1"/>
                </a:solidFill>
                <a:latin typeface="Catamaran"/>
                <a:ea typeface="Catamaran"/>
                <a:cs typeface="Catamaran"/>
                <a:sym typeface="Catamaran"/>
              </a:endParaRPr>
            </a:p>
          </p:txBody>
        </p:sp>
      </p:grpSp>
      <p:grpSp>
        <p:nvGrpSpPr>
          <p:cNvPr id="287" name="Google Shape;287;p17"/>
          <p:cNvGrpSpPr/>
          <p:nvPr/>
        </p:nvGrpSpPr>
        <p:grpSpPr>
          <a:xfrm>
            <a:off x="5842489" y="1855801"/>
            <a:ext cx="473400" cy="473400"/>
            <a:chOff x="5842489" y="1703401"/>
            <a:chExt cx="473400" cy="473400"/>
          </a:xfrm>
        </p:grpSpPr>
        <p:sp>
          <p:nvSpPr>
            <p:cNvPr id="288" name="Google Shape;288;p17"/>
            <p:cNvSpPr/>
            <p:nvPr/>
          </p:nvSpPr>
          <p:spPr>
            <a:xfrm rot="8100000">
              <a:off x="5911816"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89" name="Google Shape;289;p17"/>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5</a:t>
              </a:r>
              <a:endParaRPr sz="600" b="0" i="0" u="none" strike="noStrike" cap="none">
                <a:solidFill>
                  <a:schemeClr val="dk1"/>
                </a:solidFill>
                <a:latin typeface="Catamaran"/>
                <a:ea typeface="Catamaran"/>
                <a:cs typeface="Catamaran"/>
                <a:sym typeface="Catamaran"/>
              </a:endParaRPr>
            </a:p>
          </p:txBody>
        </p:sp>
      </p:grpSp>
      <p:grpSp>
        <p:nvGrpSpPr>
          <p:cNvPr id="290" name="Google Shape;290;p17"/>
          <p:cNvGrpSpPr/>
          <p:nvPr/>
        </p:nvGrpSpPr>
        <p:grpSpPr>
          <a:xfrm>
            <a:off x="6880814" y="3728700"/>
            <a:ext cx="473400" cy="473400"/>
            <a:chOff x="6880814" y="3576300"/>
            <a:chExt cx="473400" cy="473400"/>
          </a:xfrm>
        </p:grpSpPr>
        <p:sp>
          <p:nvSpPr>
            <p:cNvPr id="291" name="Google Shape;291;p17"/>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92" name="Google Shape;292;p17"/>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6</a:t>
              </a:r>
              <a:endParaRPr sz="600" b="0" i="0" u="none" strike="noStrike" cap="none">
                <a:solidFill>
                  <a:schemeClr val="dk1"/>
                </a:solidFill>
                <a:latin typeface="Catamaran"/>
                <a:ea typeface="Catamaran"/>
                <a:cs typeface="Catamaran"/>
                <a:sym typeface="Catamaran"/>
              </a:endParaRPr>
            </a:p>
          </p:txBody>
        </p:sp>
      </p:grpSp>
      <p:grpSp>
        <p:nvGrpSpPr>
          <p:cNvPr id="293" name="Google Shape;293;p17"/>
          <p:cNvGrpSpPr/>
          <p:nvPr/>
        </p:nvGrpSpPr>
        <p:grpSpPr>
          <a:xfrm>
            <a:off x="4852739" y="3728700"/>
            <a:ext cx="473400" cy="473400"/>
            <a:chOff x="4852739" y="3576300"/>
            <a:chExt cx="473400" cy="473400"/>
          </a:xfrm>
        </p:grpSpPr>
        <p:sp>
          <p:nvSpPr>
            <p:cNvPr id="294" name="Google Shape;294;p17"/>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95" name="Google Shape;295;p17"/>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4</a:t>
              </a:r>
              <a:endParaRPr sz="600" b="0" i="0" u="none" strike="noStrike" cap="none">
                <a:solidFill>
                  <a:schemeClr val="dk1"/>
                </a:solidFill>
                <a:latin typeface="Catamaran"/>
                <a:ea typeface="Catamaran"/>
                <a:cs typeface="Catamaran"/>
                <a:sym typeface="Catamaran"/>
              </a:endParaRPr>
            </a:p>
          </p:txBody>
        </p:sp>
      </p:grpSp>
      <p:grpSp>
        <p:nvGrpSpPr>
          <p:cNvPr id="296" name="Google Shape;296;p17"/>
          <p:cNvGrpSpPr/>
          <p:nvPr/>
        </p:nvGrpSpPr>
        <p:grpSpPr>
          <a:xfrm>
            <a:off x="2824664" y="3728700"/>
            <a:ext cx="473400" cy="473400"/>
            <a:chOff x="2824664" y="3576300"/>
            <a:chExt cx="473400" cy="473400"/>
          </a:xfrm>
        </p:grpSpPr>
        <p:sp>
          <p:nvSpPr>
            <p:cNvPr id="297" name="Google Shape;297;p17"/>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tamaran"/>
                <a:ea typeface="Catamaran"/>
                <a:cs typeface="Catamaran"/>
                <a:sym typeface="Catamaran"/>
              </a:endParaRPr>
            </a:p>
          </p:txBody>
        </p:sp>
        <p:sp>
          <p:nvSpPr>
            <p:cNvPr id="298" name="Google Shape;298;p17"/>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Catamaran"/>
                  <a:ea typeface="Catamaran"/>
                  <a:cs typeface="Catamaran"/>
                  <a:sym typeface="Catamaran"/>
                </a:rPr>
                <a:t>2</a:t>
              </a:r>
              <a:endParaRPr sz="600" b="0" i="0" u="none" strike="noStrike" cap="none">
                <a:solidFill>
                  <a:schemeClr val="dk1"/>
                </a:solidFill>
                <a:latin typeface="Catamaran"/>
                <a:ea typeface="Catamaran"/>
                <a:cs typeface="Catamaran"/>
                <a:sym typeface="Catamaran"/>
              </a:endParaRPr>
            </a:p>
          </p:txBody>
        </p:sp>
      </p:grpSp>
      <p:sp>
        <p:nvSpPr>
          <p:cNvPr id="299" name="Google Shape;299;p17"/>
          <p:cNvSpPr txBox="1"/>
          <p:nvPr/>
        </p:nvSpPr>
        <p:spPr>
          <a:xfrm>
            <a:off x="1379850" y="1308500"/>
            <a:ext cx="14832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Analyzing And Cleaning Data</a:t>
            </a:r>
            <a:endParaRPr sz="1200" b="0" i="0" u="none" strike="noStrike" cap="none">
              <a:solidFill>
                <a:schemeClr val="dk1"/>
              </a:solidFill>
              <a:latin typeface="Catamaran"/>
              <a:ea typeface="Catamaran"/>
              <a:cs typeface="Catamaran"/>
              <a:sym typeface="Catamaran"/>
            </a:endParaRPr>
          </a:p>
        </p:txBody>
      </p:sp>
      <p:sp>
        <p:nvSpPr>
          <p:cNvPr id="300" name="Google Shape;300;p17"/>
          <p:cNvSpPr txBox="1"/>
          <p:nvPr/>
        </p:nvSpPr>
        <p:spPr>
          <a:xfrm>
            <a:off x="3137700" y="1308500"/>
            <a:ext cx="19059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Applying The Machine Learning Models For Predictions</a:t>
            </a:r>
            <a:endParaRPr sz="1200" b="0" i="0" u="none" strike="noStrike" cap="none">
              <a:solidFill>
                <a:schemeClr val="dk1"/>
              </a:solidFill>
              <a:latin typeface="Catamaran"/>
              <a:ea typeface="Catamaran"/>
              <a:cs typeface="Catamaran"/>
              <a:sym typeface="Catamaran"/>
            </a:endParaRPr>
          </a:p>
        </p:txBody>
      </p:sp>
      <p:sp>
        <p:nvSpPr>
          <p:cNvPr id="301" name="Google Shape;301;p17"/>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Making REquired Changes </a:t>
            </a:r>
            <a:endParaRPr sz="1200">
              <a:solidFill>
                <a:schemeClr val="dk1"/>
              </a:solidFill>
              <a:latin typeface="Catamaran"/>
              <a:ea typeface="Catamaran"/>
              <a:cs typeface="Catamaran"/>
              <a:sym typeface="Catamaran"/>
            </a:endParaRPr>
          </a:p>
          <a:p>
            <a:pPr marL="0" marR="0" lvl="0" indent="0" algn="ctr"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As Per the Mentor</a:t>
            </a:r>
            <a:r>
              <a:rPr lang="en" sz="900">
                <a:solidFill>
                  <a:schemeClr val="dk1"/>
                </a:solidFill>
                <a:latin typeface="Catamaran"/>
                <a:ea typeface="Catamaran"/>
                <a:cs typeface="Catamaran"/>
                <a:sym typeface="Catamaran"/>
              </a:rPr>
              <a:t> </a:t>
            </a:r>
            <a:endParaRPr sz="900">
              <a:solidFill>
                <a:schemeClr val="dk1"/>
              </a:solidFill>
              <a:latin typeface="Catamaran"/>
              <a:ea typeface="Catamaran"/>
              <a:cs typeface="Catamaran"/>
              <a:sym typeface="Catamaran"/>
            </a:endParaRPr>
          </a:p>
        </p:txBody>
      </p:sp>
      <p:sp>
        <p:nvSpPr>
          <p:cNvPr id="302" name="Google Shape;302;p17"/>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1500">
                <a:solidFill>
                  <a:schemeClr val="dk1"/>
                </a:solidFill>
                <a:latin typeface="Catamaran"/>
                <a:ea typeface="Catamaran"/>
                <a:cs typeface="Catamaran"/>
                <a:sym typeface="Catamaran"/>
              </a:rPr>
              <a:t>Visualization Of </a:t>
            </a:r>
            <a:endParaRPr sz="1500">
              <a:solidFill>
                <a:schemeClr val="dk1"/>
              </a:solidFill>
              <a:latin typeface="Catamaran"/>
              <a:ea typeface="Catamaran"/>
              <a:cs typeface="Catamaran"/>
              <a:sym typeface="Catamaran"/>
            </a:endParaRPr>
          </a:p>
          <a:p>
            <a:pPr marL="0" marR="0" lvl="0" indent="0" algn="ctr" rtl="0">
              <a:lnSpc>
                <a:spcPct val="100000"/>
              </a:lnSpc>
              <a:spcBef>
                <a:spcPts val="0"/>
              </a:spcBef>
              <a:spcAft>
                <a:spcPts val="0"/>
              </a:spcAft>
              <a:buClr>
                <a:srgbClr val="000000"/>
              </a:buClr>
              <a:buSzPts val="900"/>
              <a:buFont typeface="Arial"/>
              <a:buNone/>
            </a:pPr>
            <a:r>
              <a:rPr lang="en" sz="1500">
                <a:solidFill>
                  <a:schemeClr val="dk1"/>
                </a:solidFill>
                <a:latin typeface="Catamaran"/>
                <a:ea typeface="Catamaran"/>
                <a:cs typeface="Catamaran"/>
                <a:sym typeface="Catamaran"/>
              </a:rPr>
              <a:t>the Data</a:t>
            </a:r>
            <a:endParaRPr sz="1500" b="0" i="0" u="none" strike="noStrike" cap="none">
              <a:solidFill>
                <a:schemeClr val="dk1"/>
              </a:solidFill>
              <a:latin typeface="Catamaran"/>
              <a:ea typeface="Catamaran"/>
              <a:cs typeface="Catamaran"/>
              <a:sym typeface="Catamaran"/>
            </a:endParaRPr>
          </a:p>
        </p:txBody>
      </p:sp>
      <p:sp>
        <p:nvSpPr>
          <p:cNvPr id="303" name="Google Shape;303;p17"/>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Evaluating Models Using MSE MAE RMSE R^2 </a:t>
            </a:r>
            <a:endParaRPr sz="1200" b="0" i="0" u="none" strike="noStrike" cap="none">
              <a:solidFill>
                <a:schemeClr val="dk1"/>
              </a:solidFill>
              <a:latin typeface="Catamaran"/>
              <a:ea typeface="Catamaran"/>
              <a:cs typeface="Catamaran"/>
              <a:sym typeface="Catamaran"/>
            </a:endParaRPr>
          </a:p>
        </p:txBody>
      </p:sp>
      <p:sp>
        <p:nvSpPr>
          <p:cNvPr id="304" name="Google Shape;304;p17"/>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a:solidFill>
                  <a:schemeClr val="dk1"/>
                </a:solidFill>
                <a:latin typeface="Catamaran"/>
                <a:ea typeface="Catamaran"/>
                <a:cs typeface="Catamaran"/>
                <a:sym typeface="Catamaran"/>
              </a:rPr>
              <a:t>Forecasting  Steel and Oil Price Prediction </a:t>
            </a:r>
            <a:endParaRPr sz="1200" b="0" i="0" u="none" strike="noStrike" cap="none">
              <a:solidFill>
                <a:schemeClr val="dk1"/>
              </a:solidFill>
              <a:latin typeface="Catamaran"/>
              <a:ea typeface="Catamaran"/>
              <a:cs typeface="Catamaran"/>
              <a:sym typeface="Catamaran"/>
            </a:endParaRPr>
          </a:p>
        </p:txBody>
      </p:sp>
      <p:grpSp>
        <p:nvGrpSpPr>
          <p:cNvPr id="305" name="Google Shape;305;p17"/>
          <p:cNvGrpSpPr/>
          <p:nvPr/>
        </p:nvGrpSpPr>
        <p:grpSpPr>
          <a:xfrm>
            <a:off x="135880" y="874785"/>
            <a:ext cx="257118" cy="276131"/>
            <a:chOff x="611175" y="2326900"/>
            <a:chExt cx="362700" cy="389575"/>
          </a:xfrm>
        </p:grpSpPr>
        <p:sp>
          <p:nvSpPr>
            <p:cNvPr id="306" name="Google Shape;306;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7" name="Google Shape;307;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8" name="Google Shape;308;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9" name="Google Shape;309;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8</a:t>
            </a:fld>
            <a:endParaRPr/>
          </a:p>
        </p:txBody>
      </p:sp>
      <p:pic>
        <p:nvPicPr>
          <p:cNvPr id="315" name="Google Shape;315;p18"/>
          <p:cNvPicPr preferRelativeResize="0"/>
          <p:nvPr/>
        </p:nvPicPr>
        <p:blipFill rotWithShape="1">
          <a:blip r:embed="rId3">
            <a:alphaModFix/>
          </a:blip>
          <a:srcRect l="4012" b="5285"/>
          <a:stretch/>
        </p:blipFill>
        <p:spPr>
          <a:xfrm>
            <a:off x="324157" y="108063"/>
            <a:ext cx="4551178" cy="2539938"/>
          </a:xfrm>
          <a:prstGeom prst="rect">
            <a:avLst/>
          </a:prstGeom>
          <a:noFill/>
          <a:ln>
            <a:noFill/>
          </a:ln>
        </p:spPr>
      </p:pic>
      <p:sp>
        <p:nvSpPr>
          <p:cNvPr id="316" name="Google Shape;316;p18"/>
          <p:cNvSpPr txBox="1"/>
          <p:nvPr/>
        </p:nvSpPr>
        <p:spPr>
          <a:xfrm>
            <a:off x="4811801" y="313625"/>
            <a:ext cx="4551178"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Catamaran"/>
                <a:ea typeface="Catamaran"/>
                <a:cs typeface="Catamaran"/>
                <a:sym typeface="Catamaran"/>
              </a:rPr>
              <a:t>Performing LSTM on Time Series Data</a:t>
            </a:r>
            <a:endParaRPr sz="2000" b="1" dirty="0">
              <a:latin typeface="Catamaran"/>
              <a:ea typeface="Catamaran"/>
              <a:cs typeface="Catamaran"/>
              <a:sym typeface="Catamaran"/>
            </a:endParaRPr>
          </a:p>
        </p:txBody>
      </p:sp>
      <p:sp>
        <p:nvSpPr>
          <p:cNvPr id="317" name="Google Shape;317;p18"/>
          <p:cNvSpPr txBox="1"/>
          <p:nvPr/>
        </p:nvSpPr>
        <p:spPr>
          <a:xfrm>
            <a:off x="4875335" y="806225"/>
            <a:ext cx="4424109"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atamaran Thin"/>
                <a:ea typeface="Catamaran Thin"/>
                <a:cs typeface="Catamaran Thin"/>
                <a:sym typeface="Catamaran Thin"/>
              </a:rPr>
              <a:t>Current Model Only Predicts Data Over A period of 30 days at an Accuracy of 88.14.%</a:t>
            </a:r>
          </a:p>
        </p:txBody>
      </p:sp>
      <p:sp>
        <p:nvSpPr>
          <p:cNvPr id="318" name="Google Shape;318;p18"/>
          <p:cNvSpPr txBox="1"/>
          <p:nvPr/>
        </p:nvSpPr>
        <p:spPr>
          <a:xfrm>
            <a:off x="378194" y="3292995"/>
            <a:ext cx="501605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Thin"/>
              <a:ea typeface="Catamaran Thin"/>
              <a:cs typeface="Catamaran Thin"/>
              <a:sym typeface="Catamaran Thin"/>
            </a:endParaRPr>
          </a:p>
        </p:txBody>
      </p:sp>
      <p:sp>
        <p:nvSpPr>
          <p:cNvPr id="319" name="Google Shape;319;p18"/>
          <p:cNvSpPr txBox="1"/>
          <p:nvPr/>
        </p:nvSpPr>
        <p:spPr>
          <a:xfrm>
            <a:off x="758456" y="3408495"/>
            <a:ext cx="3267394"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latin typeface="Catamaran"/>
                <a:ea typeface="Catamaran"/>
                <a:cs typeface="Catamaran"/>
                <a:sym typeface="Catamaran"/>
              </a:rPr>
              <a:t>Why LSTM...??</a:t>
            </a:r>
            <a:endParaRPr sz="2500" b="1" dirty="0">
              <a:latin typeface="Catamaran"/>
              <a:ea typeface="Catamaran"/>
              <a:cs typeface="Catamaran"/>
              <a:sym typeface="Catamaran"/>
            </a:endParaRPr>
          </a:p>
        </p:txBody>
      </p:sp>
      <p:pic>
        <p:nvPicPr>
          <p:cNvPr id="3" name="Picture 2">
            <a:extLst>
              <a:ext uri="{FF2B5EF4-FFF2-40B4-BE49-F238E27FC236}">
                <a16:creationId xmlns:a16="http://schemas.microsoft.com/office/drawing/2014/main" id="{8EB1090C-1CCB-477F-A403-CE52D2B1FCE1}"/>
              </a:ext>
            </a:extLst>
          </p:cNvPr>
          <p:cNvPicPr>
            <a:picLocks noChangeAspect="1"/>
          </p:cNvPicPr>
          <p:nvPr/>
        </p:nvPicPr>
        <p:blipFill>
          <a:blip r:embed="rId4"/>
          <a:stretch>
            <a:fillRect/>
          </a:stretch>
        </p:blipFill>
        <p:spPr>
          <a:xfrm>
            <a:off x="3869789" y="2656714"/>
            <a:ext cx="5274211" cy="23787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Approach for Segregating Data</a:t>
            </a:r>
            <a:endParaRPr/>
          </a:p>
        </p:txBody>
      </p:sp>
      <p:sp>
        <p:nvSpPr>
          <p:cNvPr id="326" name="Google Shape;326;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9</a:t>
            </a:fld>
            <a:endParaRPr/>
          </a:p>
        </p:txBody>
      </p:sp>
      <p:grpSp>
        <p:nvGrpSpPr>
          <p:cNvPr id="327" name="Google Shape;327;p19"/>
          <p:cNvGrpSpPr/>
          <p:nvPr/>
        </p:nvGrpSpPr>
        <p:grpSpPr>
          <a:xfrm>
            <a:off x="135880" y="874785"/>
            <a:ext cx="257118" cy="276131"/>
            <a:chOff x="611175" y="2326900"/>
            <a:chExt cx="362700" cy="389575"/>
          </a:xfrm>
        </p:grpSpPr>
        <p:sp>
          <p:nvSpPr>
            <p:cNvPr id="328" name="Google Shape;328;p1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9" name="Google Shape;329;p1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0" name="Google Shape;330;p1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1" name="Google Shape;331;p1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32" name="Google Shape;332;p19"/>
          <p:cNvSpPr txBox="1"/>
          <p:nvPr/>
        </p:nvSpPr>
        <p:spPr>
          <a:xfrm>
            <a:off x="799000" y="1489775"/>
            <a:ext cx="6824700" cy="7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highlight>
                  <a:srgbClr val="FFFFFF"/>
                </a:highlight>
                <a:latin typeface="Catamaran"/>
                <a:ea typeface="Catamaran"/>
                <a:cs typeface="Catamaran"/>
                <a:sym typeface="Catamaran"/>
              </a:rPr>
              <a:t>As we find The values to close they are useless...as they dont give any useful information </a:t>
            </a:r>
            <a:endParaRPr sz="1150">
              <a:highlight>
                <a:srgbClr val="FFFFFF"/>
              </a:highlight>
              <a:latin typeface="Catamaran"/>
              <a:ea typeface="Catamaran"/>
              <a:cs typeface="Catamaran"/>
              <a:sym typeface="Catamaran"/>
            </a:endParaRPr>
          </a:p>
          <a:p>
            <a:pPr marL="0" lvl="0" indent="0" algn="l" rtl="0">
              <a:spcBef>
                <a:spcPts val="0"/>
              </a:spcBef>
              <a:spcAft>
                <a:spcPts val="0"/>
              </a:spcAft>
              <a:buNone/>
            </a:pPr>
            <a:r>
              <a:rPr lang="en" sz="1150">
                <a:highlight>
                  <a:srgbClr val="FFFFFF"/>
                </a:highlight>
                <a:latin typeface="Catamaran"/>
                <a:ea typeface="Catamaran"/>
                <a:cs typeface="Catamaran"/>
                <a:sym typeface="Catamaran"/>
              </a:rPr>
              <a:t>We find Mean - Root Method Musch Flexible As we have to keep the Project simple And PCA is already Implemented For This We Actually Find The Mean Of Dominant Factors then Subtracted themform original</a:t>
            </a:r>
            <a:endParaRPr sz="1500">
              <a:latin typeface="Catamaran Thin"/>
              <a:ea typeface="Catamaran Thin"/>
              <a:cs typeface="Catamaran Thin"/>
              <a:sym typeface="Catamaran Thin"/>
            </a:endParaRPr>
          </a:p>
        </p:txBody>
      </p:sp>
      <p:sp>
        <p:nvSpPr>
          <p:cNvPr id="333" name="Google Shape;333;p19"/>
          <p:cNvSpPr txBox="1"/>
          <p:nvPr/>
        </p:nvSpPr>
        <p:spPr>
          <a:xfrm>
            <a:off x="1123575" y="2263800"/>
            <a:ext cx="304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Thin"/>
              <a:ea typeface="Catamaran Thin"/>
              <a:cs typeface="Catamaran Thin"/>
              <a:sym typeface="Catamaran Thin"/>
            </a:endParaRPr>
          </a:p>
        </p:txBody>
      </p:sp>
      <p:sp>
        <p:nvSpPr>
          <p:cNvPr id="334" name="Google Shape;334;p19"/>
          <p:cNvSpPr txBox="1"/>
          <p:nvPr/>
        </p:nvSpPr>
        <p:spPr>
          <a:xfrm>
            <a:off x="823950" y="2363675"/>
            <a:ext cx="29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Thin"/>
              <a:ea typeface="Catamaran Thin"/>
              <a:cs typeface="Catamaran Thin"/>
              <a:sym typeface="Catamaran Thin"/>
            </a:endParaRPr>
          </a:p>
        </p:txBody>
      </p:sp>
      <p:pic>
        <p:nvPicPr>
          <p:cNvPr id="335" name="Google Shape;335;p19"/>
          <p:cNvPicPr preferRelativeResize="0"/>
          <p:nvPr/>
        </p:nvPicPr>
        <p:blipFill>
          <a:blip r:embed="rId3">
            <a:alphaModFix/>
          </a:blip>
          <a:stretch>
            <a:fillRect/>
          </a:stretch>
        </p:blipFill>
        <p:spPr>
          <a:xfrm>
            <a:off x="681100" y="2300425"/>
            <a:ext cx="7758224" cy="1861975"/>
          </a:xfrm>
          <a:prstGeom prst="rect">
            <a:avLst/>
          </a:prstGeom>
          <a:noFill/>
          <a:ln>
            <a:noFill/>
          </a:ln>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475</Words>
  <Application>Microsoft Office PowerPoint</Application>
  <PresentationFormat>On-screen Show (16:9)</PresentationFormat>
  <Paragraphs>81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Nunito</vt:lpstr>
      <vt:lpstr>Calibri</vt:lpstr>
      <vt:lpstr>Arial</vt:lpstr>
      <vt:lpstr>Catamaran Thin</vt:lpstr>
      <vt:lpstr>Catamaran</vt:lpstr>
      <vt:lpstr>Dauphin template</vt:lpstr>
      <vt:lpstr>Problem Statement Number : PS02 Team Name : Error 404 Team Number: HS107 College Name: RSCOE / MMCOE  </vt:lpstr>
      <vt:lpstr>Problem Statement</vt:lpstr>
      <vt:lpstr>PowerPoint Presentation</vt:lpstr>
      <vt:lpstr>PowerPoint Presentation</vt:lpstr>
      <vt:lpstr>Models To be Used </vt:lpstr>
      <vt:lpstr>Results</vt:lpstr>
      <vt:lpstr>ROADMAP FOR THE SOLUTION</vt:lpstr>
      <vt:lpstr>PowerPoint Presentation</vt:lpstr>
      <vt:lpstr>Approach for Segregating Data</vt:lpstr>
      <vt:lpstr>Next Part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Number : PS02 Team Name : Error 404 Team Number: HS107 College Name: RSCOE / MMCOE  </dc:title>
  <cp:lastModifiedBy>Ujwal Nikam</cp:lastModifiedBy>
  <cp:revision>22</cp:revision>
  <dcterms:modified xsi:type="dcterms:W3CDTF">2021-10-10T09:11:14Z</dcterms:modified>
</cp:coreProperties>
</file>