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Roboto-boldItalic.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3559c046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3559c046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3559c046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3559c046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35ff14d62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35ff14d62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3559c046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3559c046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35ff14d6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35ff14d6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3559c046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3559c046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35ff14d6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35ff14d6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35ff14d6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35ff14d6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35ff14d62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35ff14d62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35ff14d62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35ff14d62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35ff14d62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35ff14d62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3559c046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3559c046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35ff14d6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35ff14d6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35ff14d6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35ff14d6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3559c046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3559c046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Text Mining </a:t>
            </a:r>
            <a:endParaRPr/>
          </a:p>
          <a:p>
            <a:pPr indent="0" lvl="0" marL="0" rtl="0" algn="l">
              <a:spcBef>
                <a:spcPts val="0"/>
              </a:spcBef>
              <a:spcAft>
                <a:spcPts val="0"/>
              </a:spcAft>
              <a:buNone/>
            </a:pPr>
            <a:r>
              <a:t/>
            </a:r>
            <a:endParaRPr/>
          </a:p>
        </p:txBody>
      </p:sp>
      <p:sp>
        <p:nvSpPr>
          <p:cNvPr id="86" name="Google Shape;86;p13"/>
          <p:cNvSpPr txBox="1"/>
          <p:nvPr>
            <p:ph idx="1" type="subTitle"/>
          </p:nvPr>
        </p:nvSpPr>
        <p:spPr>
          <a:xfrm>
            <a:off x="598100" y="2715959"/>
            <a:ext cx="8222100" cy="16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Rushikesh Bansode(6)</a:t>
            </a:r>
            <a:endParaRPr/>
          </a:p>
          <a:p>
            <a:pPr indent="0" lvl="0" marL="0" rtl="0" algn="l">
              <a:spcBef>
                <a:spcPts val="0"/>
              </a:spcBef>
              <a:spcAft>
                <a:spcPts val="0"/>
              </a:spcAft>
              <a:buNone/>
            </a:pPr>
            <a:r>
              <a:rPr lang="en"/>
              <a:t>Manan Shah(41)</a:t>
            </a:r>
            <a:endParaRPr/>
          </a:p>
          <a:p>
            <a:pPr indent="0" lvl="0" marL="0" rtl="0" algn="l">
              <a:spcBef>
                <a:spcPts val="0"/>
              </a:spcBef>
              <a:spcAft>
                <a:spcPts val="0"/>
              </a:spcAft>
              <a:buNone/>
            </a:pPr>
            <a:r>
              <a:rPr lang="en"/>
              <a:t>Aniket Dongre(17)</a:t>
            </a:r>
            <a:endParaRPr/>
          </a:p>
          <a:p>
            <a:pPr indent="0" lvl="0" marL="0" rtl="0" algn="l">
              <a:spcBef>
                <a:spcPts val="0"/>
              </a:spcBef>
              <a:spcAft>
                <a:spcPts val="0"/>
              </a:spcAft>
              <a:buNone/>
            </a:pPr>
            <a:r>
              <a:rPr lang="en"/>
              <a:t>Shivanjay Wagh(76)</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ctrTitle"/>
          </p:nvPr>
        </p:nvSpPr>
        <p:spPr>
          <a:xfrm>
            <a:off x="598100" y="3087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a.Text Pre-preprocessing</a:t>
            </a:r>
            <a:endParaRPr sz="2600"/>
          </a:p>
        </p:txBody>
      </p:sp>
      <p:sp>
        <p:nvSpPr>
          <p:cNvPr id="140" name="Google Shape;140;p22"/>
          <p:cNvSpPr txBox="1"/>
          <p:nvPr>
            <p:ph idx="1" type="subTitle"/>
          </p:nvPr>
        </p:nvSpPr>
        <p:spPr>
          <a:xfrm>
            <a:off x="598088" y="1206263"/>
            <a:ext cx="8222100" cy="43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highlight>
                  <a:schemeClr val="dk1"/>
                </a:highlight>
                <a:latin typeface="Arial"/>
                <a:ea typeface="Arial"/>
                <a:cs typeface="Arial"/>
                <a:sym typeface="Arial"/>
              </a:rPr>
              <a:t>It involves a series of steps as shown in below:</a:t>
            </a:r>
            <a:endParaRPr sz="1600">
              <a:highlight>
                <a:schemeClr val="dk1"/>
              </a:highlight>
              <a:latin typeface="Arial"/>
              <a:ea typeface="Arial"/>
              <a:cs typeface="Arial"/>
              <a:sym typeface="Arial"/>
            </a:endParaRPr>
          </a:p>
          <a:p>
            <a:pPr indent="0" lvl="0" marL="0" rtl="0" algn="l">
              <a:lnSpc>
                <a:spcPct val="115000"/>
              </a:lnSpc>
              <a:spcBef>
                <a:spcPts val="0"/>
              </a:spcBef>
              <a:spcAft>
                <a:spcPts val="0"/>
              </a:spcAft>
              <a:buNone/>
            </a:pPr>
            <a:r>
              <a:t/>
            </a:r>
            <a:endParaRPr sz="1600">
              <a:highlight>
                <a:schemeClr val="dk1"/>
              </a:highlight>
              <a:latin typeface="Arial"/>
              <a:ea typeface="Arial"/>
              <a:cs typeface="Arial"/>
              <a:sym typeface="Arial"/>
            </a:endParaRPr>
          </a:p>
          <a:p>
            <a:pPr indent="-330200" lvl="0" marL="457200" rtl="0" algn="l">
              <a:lnSpc>
                <a:spcPct val="115000"/>
              </a:lnSpc>
              <a:spcBef>
                <a:spcPts val="0"/>
              </a:spcBef>
              <a:spcAft>
                <a:spcPts val="0"/>
              </a:spcAft>
              <a:buSzPts val="1600"/>
              <a:buFont typeface="Arial"/>
              <a:buAutoNum type="arabicPeriod"/>
            </a:pPr>
            <a:r>
              <a:rPr lang="en" sz="1600">
                <a:highlight>
                  <a:schemeClr val="dk1"/>
                </a:highlight>
                <a:latin typeface="Arial"/>
                <a:ea typeface="Arial"/>
                <a:cs typeface="Arial"/>
                <a:sym typeface="Arial"/>
              </a:rPr>
              <a:t>Text Cleanup:-Text Cleanup means removing any unnecessary or unwanted information. Such as remove ads from web pages, normalize text converted from binary formats.</a:t>
            </a:r>
            <a:endParaRPr sz="1600">
              <a:highlight>
                <a:schemeClr val="dk1"/>
              </a:highlight>
              <a:latin typeface="Arial"/>
              <a:ea typeface="Arial"/>
              <a:cs typeface="Arial"/>
              <a:sym typeface="Arial"/>
            </a:endParaRPr>
          </a:p>
          <a:p>
            <a:pPr indent="-330200" lvl="0" marL="457200" rtl="0" algn="l">
              <a:lnSpc>
                <a:spcPct val="115000"/>
              </a:lnSpc>
              <a:spcBef>
                <a:spcPts val="0"/>
              </a:spcBef>
              <a:spcAft>
                <a:spcPts val="0"/>
              </a:spcAft>
              <a:buSzPts val="1600"/>
              <a:buFont typeface="Arial"/>
              <a:buAutoNum type="arabicPeriod"/>
            </a:pPr>
            <a:r>
              <a:rPr lang="en" sz="1600">
                <a:highlight>
                  <a:schemeClr val="dk1"/>
                </a:highlight>
                <a:latin typeface="Arial"/>
                <a:ea typeface="Arial"/>
                <a:cs typeface="Arial"/>
                <a:sym typeface="Arial"/>
              </a:rPr>
              <a:t>Tokenization:-Tokenizing is simply achieved by splitting the text into white spaces.</a:t>
            </a:r>
            <a:endParaRPr sz="1600">
              <a:highlight>
                <a:schemeClr val="dk1"/>
              </a:highlight>
              <a:latin typeface="Arial"/>
              <a:ea typeface="Arial"/>
              <a:cs typeface="Arial"/>
              <a:sym typeface="Arial"/>
            </a:endParaRPr>
          </a:p>
          <a:p>
            <a:pPr indent="-330200" lvl="0" marL="457200" rtl="0" algn="l">
              <a:lnSpc>
                <a:spcPct val="115000"/>
              </a:lnSpc>
              <a:spcBef>
                <a:spcPts val="0"/>
              </a:spcBef>
              <a:spcAft>
                <a:spcPts val="0"/>
              </a:spcAft>
              <a:buSzPts val="1600"/>
              <a:buFont typeface="Arial"/>
              <a:buAutoNum type="arabicPeriod"/>
            </a:pPr>
            <a:r>
              <a:rPr lang="en" sz="1600">
                <a:highlight>
                  <a:schemeClr val="dk1"/>
                </a:highlight>
                <a:latin typeface="Arial"/>
                <a:ea typeface="Arial"/>
                <a:cs typeface="Arial"/>
                <a:sym typeface="Arial"/>
              </a:rPr>
              <a:t>Part of Speech Tagging:-Part-of-Speech (POS) tagging means word class assignment to each token. Its input is given by the tokenized text. Taggers have to cope with unknown words (OOV problem) and ambiguous word-tag mappings.</a:t>
            </a:r>
            <a:endParaRPr sz="1600">
              <a:highlight>
                <a:schemeClr val="dk1"/>
              </a:highlight>
              <a:latin typeface="Arial"/>
              <a:ea typeface="Arial"/>
              <a:cs typeface="Arial"/>
              <a:sym typeface="Arial"/>
            </a:endParaRPr>
          </a:p>
          <a:p>
            <a:pPr indent="0" lvl="0" marL="0" rtl="0" algn="l">
              <a:spcBef>
                <a:spcPts val="22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type="ctrTitle"/>
          </p:nvPr>
        </p:nvSpPr>
        <p:spPr>
          <a:xfrm>
            <a:off x="598100" y="308000"/>
            <a:ext cx="8222100" cy="1197000"/>
          </a:xfrm>
          <a:prstGeom prst="rect">
            <a:avLst/>
          </a:prstGeom>
        </p:spPr>
        <p:txBody>
          <a:bodyPr anchorCtr="0" anchor="b" bIns="91425" lIns="91425" spcFirstLastPara="1" rIns="91425" wrap="square" tIns="91425">
            <a:noAutofit/>
          </a:bodyPr>
          <a:lstStyle/>
          <a:p>
            <a:pPr indent="0" lvl="0" marL="0" rtl="0" algn="l">
              <a:lnSpc>
                <a:spcPct val="130000"/>
              </a:lnSpc>
              <a:spcBef>
                <a:spcPts val="0"/>
              </a:spcBef>
              <a:spcAft>
                <a:spcPts val="0"/>
              </a:spcAft>
              <a:buNone/>
            </a:pPr>
            <a:r>
              <a:rPr lang="en" sz="2350">
                <a:solidFill>
                  <a:srgbClr val="FFFFFF"/>
                </a:solidFill>
                <a:highlight>
                  <a:schemeClr val="dk1"/>
                </a:highlight>
                <a:latin typeface="Georgia"/>
                <a:ea typeface="Georgia"/>
                <a:cs typeface="Georgia"/>
                <a:sym typeface="Georgia"/>
              </a:rPr>
              <a:t>b.</a:t>
            </a:r>
            <a:r>
              <a:rPr lang="en" sz="2350">
                <a:solidFill>
                  <a:srgbClr val="FFFFFF"/>
                </a:solidFill>
                <a:highlight>
                  <a:schemeClr val="dk1"/>
                </a:highlight>
                <a:latin typeface="Georgia"/>
                <a:ea typeface="Georgia"/>
                <a:cs typeface="Georgia"/>
                <a:sym typeface="Georgia"/>
              </a:rPr>
              <a:t>Text Transformation (Attribute Generation)</a:t>
            </a:r>
            <a:endParaRPr sz="2350">
              <a:solidFill>
                <a:srgbClr val="FFFFFF"/>
              </a:solidFill>
              <a:highlight>
                <a:schemeClr val="dk1"/>
              </a:highlight>
              <a:latin typeface="Georgia"/>
              <a:ea typeface="Georgia"/>
              <a:cs typeface="Georgia"/>
              <a:sym typeface="Georgia"/>
            </a:endParaRPr>
          </a:p>
          <a:p>
            <a:pPr indent="0" lvl="0" marL="0" rtl="0" algn="l">
              <a:spcBef>
                <a:spcPts val="1100"/>
              </a:spcBef>
              <a:spcAft>
                <a:spcPts val="0"/>
              </a:spcAft>
              <a:buNone/>
            </a:pPr>
            <a:r>
              <a:t/>
            </a:r>
            <a:endParaRPr/>
          </a:p>
        </p:txBody>
      </p:sp>
      <p:sp>
        <p:nvSpPr>
          <p:cNvPr id="146" name="Google Shape;146;p23"/>
          <p:cNvSpPr txBox="1"/>
          <p:nvPr>
            <p:ph idx="1" type="subTitle"/>
          </p:nvPr>
        </p:nvSpPr>
        <p:spPr>
          <a:xfrm>
            <a:off x="598100" y="825590"/>
            <a:ext cx="8222100" cy="96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highlight>
                  <a:schemeClr val="dk1"/>
                </a:highlight>
                <a:latin typeface="Arial"/>
                <a:ea typeface="Arial"/>
                <a:cs typeface="Arial"/>
                <a:sym typeface="Arial"/>
              </a:rPr>
              <a:t>A text document is represented by the words it contains and their occurrences. </a:t>
            </a:r>
            <a:endParaRPr sz="1600">
              <a:solidFill>
                <a:srgbClr val="FFFFFF"/>
              </a:solidFill>
              <a:highlight>
                <a:schemeClr val="dk1"/>
              </a:highlight>
              <a:latin typeface="Arial"/>
              <a:ea typeface="Arial"/>
              <a:cs typeface="Arial"/>
              <a:sym typeface="Arial"/>
            </a:endParaRPr>
          </a:p>
          <a:p>
            <a:pPr indent="0" lvl="0" marL="0" rtl="0" algn="l">
              <a:lnSpc>
                <a:spcPct val="115000"/>
              </a:lnSpc>
              <a:spcBef>
                <a:spcPts val="0"/>
              </a:spcBef>
              <a:spcAft>
                <a:spcPts val="0"/>
              </a:spcAft>
              <a:buNone/>
            </a:pPr>
            <a:r>
              <a:rPr lang="en" sz="1600">
                <a:solidFill>
                  <a:srgbClr val="FFFFFF"/>
                </a:solidFill>
                <a:highlight>
                  <a:schemeClr val="dk1"/>
                </a:highlight>
                <a:latin typeface="Arial"/>
                <a:ea typeface="Arial"/>
                <a:cs typeface="Arial"/>
                <a:sym typeface="Arial"/>
              </a:rPr>
              <a:t>Two main approaches to document representation are:</a:t>
            </a:r>
            <a:endParaRPr sz="1600">
              <a:solidFill>
                <a:srgbClr val="FFFFFF"/>
              </a:solidFill>
              <a:highlight>
                <a:schemeClr val="dk1"/>
              </a:highlight>
              <a:latin typeface="Arial"/>
              <a:ea typeface="Arial"/>
              <a:cs typeface="Arial"/>
              <a:sym typeface="Arial"/>
            </a:endParaRPr>
          </a:p>
          <a:p>
            <a:pPr indent="0" lvl="0" marL="0" rtl="0" algn="l">
              <a:lnSpc>
                <a:spcPct val="115000"/>
              </a:lnSpc>
              <a:spcBef>
                <a:spcPts val="0"/>
              </a:spcBef>
              <a:spcAft>
                <a:spcPts val="0"/>
              </a:spcAft>
              <a:buNone/>
            </a:pPr>
            <a:r>
              <a:rPr lang="en" sz="1600">
                <a:solidFill>
                  <a:srgbClr val="FFFFFF"/>
                </a:solidFill>
                <a:highlight>
                  <a:schemeClr val="dk1"/>
                </a:highlight>
                <a:latin typeface="Arial"/>
                <a:ea typeface="Arial"/>
                <a:cs typeface="Arial"/>
                <a:sym typeface="Arial"/>
              </a:rPr>
              <a:t>i. Bag of words</a:t>
            </a:r>
            <a:endParaRPr sz="1600">
              <a:solidFill>
                <a:srgbClr val="FFFFFF"/>
              </a:solidFill>
              <a:highlight>
                <a:schemeClr val="dk1"/>
              </a:highlight>
              <a:latin typeface="Arial"/>
              <a:ea typeface="Arial"/>
              <a:cs typeface="Arial"/>
              <a:sym typeface="Arial"/>
            </a:endParaRPr>
          </a:p>
          <a:p>
            <a:pPr indent="0" lvl="0" marL="0" rtl="0" algn="l">
              <a:lnSpc>
                <a:spcPct val="115000"/>
              </a:lnSpc>
              <a:spcBef>
                <a:spcPts val="0"/>
              </a:spcBef>
              <a:spcAft>
                <a:spcPts val="0"/>
              </a:spcAft>
              <a:buNone/>
            </a:pPr>
            <a:r>
              <a:rPr lang="en" sz="1600">
                <a:solidFill>
                  <a:srgbClr val="FFFFFF"/>
                </a:solidFill>
                <a:highlight>
                  <a:schemeClr val="dk1"/>
                </a:highlight>
                <a:latin typeface="Arial"/>
                <a:ea typeface="Arial"/>
                <a:cs typeface="Arial"/>
                <a:sym typeface="Arial"/>
              </a:rPr>
              <a:t>ii. Vector Space</a:t>
            </a:r>
            <a:endParaRPr sz="1600">
              <a:solidFill>
                <a:srgbClr val="FFFFFF"/>
              </a:solidFill>
              <a:highlight>
                <a:schemeClr val="dk1"/>
              </a:highlight>
              <a:latin typeface="Arial"/>
              <a:ea typeface="Arial"/>
              <a:cs typeface="Arial"/>
              <a:sym typeface="Arial"/>
            </a:endParaRPr>
          </a:p>
          <a:p>
            <a:pPr indent="0" lvl="0" marL="0" rtl="0" algn="l">
              <a:lnSpc>
                <a:spcPct val="115000"/>
              </a:lnSpc>
              <a:spcBef>
                <a:spcPts val="0"/>
              </a:spcBef>
              <a:spcAft>
                <a:spcPts val="0"/>
              </a:spcAft>
              <a:buNone/>
            </a:pPr>
            <a:r>
              <a:t/>
            </a:r>
            <a:endParaRPr sz="1600">
              <a:solidFill>
                <a:srgbClr val="FFFFFF"/>
              </a:solidFill>
              <a:highlight>
                <a:schemeClr val="dk1"/>
              </a:highlight>
              <a:latin typeface="Arial"/>
              <a:ea typeface="Arial"/>
              <a:cs typeface="Arial"/>
              <a:sym typeface="Arial"/>
            </a:endParaRPr>
          </a:p>
          <a:p>
            <a:pPr indent="0" lvl="0" marL="0" rtl="0" algn="l">
              <a:lnSpc>
                <a:spcPct val="130000"/>
              </a:lnSpc>
              <a:spcBef>
                <a:spcPts val="0"/>
              </a:spcBef>
              <a:spcAft>
                <a:spcPts val="0"/>
              </a:spcAft>
              <a:buNone/>
            </a:pPr>
            <a:r>
              <a:rPr lang="en" sz="2350">
                <a:solidFill>
                  <a:srgbClr val="FFFFFF"/>
                </a:solidFill>
                <a:highlight>
                  <a:schemeClr val="dk1"/>
                </a:highlight>
                <a:latin typeface="Georgia"/>
                <a:ea typeface="Georgia"/>
                <a:cs typeface="Georgia"/>
                <a:sym typeface="Georgia"/>
              </a:rPr>
              <a:t>c. Feature Selection (Attribute Selection)</a:t>
            </a:r>
            <a:endParaRPr sz="2350">
              <a:solidFill>
                <a:srgbClr val="FFFFFF"/>
              </a:solidFill>
              <a:highlight>
                <a:schemeClr val="dk1"/>
              </a:highlight>
              <a:latin typeface="Georgia"/>
              <a:ea typeface="Georgia"/>
              <a:cs typeface="Georgia"/>
              <a:sym typeface="Georgia"/>
            </a:endParaRPr>
          </a:p>
          <a:p>
            <a:pPr indent="0" lvl="0" marL="0" rtl="0" algn="l">
              <a:lnSpc>
                <a:spcPct val="115000"/>
              </a:lnSpc>
              <a:spcBef>
                <a:spcPts val="1100"/>
              </a:spcBef>
              <a:spcAft>
                <a:spcPts val="0"/>
              </a:spcAft>
              <a:buNone/>
            </a:pPr>
            <a:r>
              <a:rPr lang="en" sz="1600">
                <a:solidFill>
                  <a:srgbClr val="FFFFFF"/>
                </a:solidFill>
                <a:highlight>
                  <a:schemeClr val="dk1"/>
                </a:highlight>
                <a:latin typeface="Arial"/>
                <a:ea typeface="Arial"/>
                <a:cs typeface="Arial"/>
                <a:sym typeface="Arial"/>
              </a:rPr>
              <a:t>Feature selection also is known as variable selection. It is the process of selecting a subset of important features for use in model creation. Redundant features are the one which provides no extra information. Irrelevant features provide no useful or relevant information in any context.</a:t>
            </a:r>
            <a:endParaRPr sz="1600">
              <a:solidFill>
                <a:srgbClr val="FFFFFF"/>
              </a:solidFill>
              <a:highlight>
                <a:schemeClr val="dk1"/>
              </a:highlight>
              <a:latin typeface="Arial"/>
              <a:ea typeface="Arial"/>
              <a:cs typeface="Arial"/>
              <a:sym typeface="Arial"/>
            </a:endParaRPr>
          </a:p>
          <a:p>
            <a:pPr indent="0" lvl="0" marL="0" rtl="0" algn="l">
              <a:lnSpc>
                <a:spcPct val="115000"/>
              </a:lnSpc>
              <a:spcBef>
                <a:spcPts val="0"/>
              </a:spcBef>
              <a:spcAft>
                <a:spcPts val="0"/>
              </a:spcAft>
              <a:buNone/>
            </a:pPr>
            <a:r>
              <a:t/>
            </a:r>
            <a:endParaRPr sz="1600">
              <a:solidFill>
                <a:srgbClr val="FFFFFF"/>
              </a:solidFill>
              <a:highlight>
                <a:schemeClr val="dk1"/>
              </a:highlight>
              <a:latin typeface="Arial"/>
              <a:ea typeface="Arial"/>
              <a:cs typeface="Arial"/>
              <a:sym typeface="Arial"/>
            </a:endParaRPr>
          </a:p>
          <a:p>
            <a:pPr indent="0" lvl="0" marL="0" rtl="0" algn="l">
              <a:spcBef>
                <a:spcPts val="0"/>
              </a:spcBef>
              <a:spcAft>
                <a:spcPts val="0"/>
              </a:spcAft>
              <a:buNone/>
            </a:pPr>
            <a:r>
              <a:t/>
            </a:r>
            <a:endParaRPr sz="2350">
              <a:solidFill>
                <a:srgbClr val="444444"/>
              </a:solidFill>
              <a:highlight>
                <a:srgbClr val="FFFFFF"/>
              </a:highlight>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idx="1" type="subTitle"/>
          </p:nvPr>
        </p:nvSpPr>
        <p:spPr>
          <a:xfrm>
            <a:off x="460938" y="505413"/>
            <a:ext cx="8222100" cy="432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2500">
                <a:solidFill>
                  <a:srgbClr val="FFFFFF"/>
                </a:solidFill>
                <a:highlight>
                  <a:schemeClr val="dk1"/>
                </a:highlight>
                <a:latin typeface="Arial"/>
                <a:ea typeface="Arial"/>
                <a:cs typeface="Arial"/>
                <a:sym typeface="Arial"/>
              </a:rPr>
              <a:t>d. Data Mining</a:t>
            </a:r>
            <a:endParaRPr sz="2500">
              <a:solidFill>
                <a:srgbClr val="FFFFFF"/>
              </a:solidFill>
              <a:highlight>
                <a:schemeClr val="dk1"/>
              </a:highlight>
              <a:latin typeface="Arial"/>
              <a:ea typeface="Arial"/>
              <a:cs typeface="Arial"/>
              <a:sym typeface="Arial"/>
            </a:endParaRPr>
          </a:p>
          <a:p>
            <a:pPr indent="0" lvl="0" marL="0" rtl="0" algn="l">
              <a:lnSpc>
                <a:spcPct val="115000"/>
              </a:lnSpc>
              <a:spcBef>
                <a:spcPts val="1100"/>
              </a:spcBef>
              <a:spcAft>
                <a:spcPts val="0"/>
              </a:spcAft>
              <a:buNone/>
            </a:pPr>
            <a:r>
              <a:rPr lang="en" sz="1600">
                <a:solidFill>
                  <a:srgbClr val="FFFFFF"/>
                </a:solidFill>
                <a:highlight>
                  <a:schemeClr val="dk1"/>
                </a:highlight>
                <a:latin typeface="Arial"/>
                <a:ea typeface="Arial"/>
                <a:cs typeface="Arial"/>
                <a:sym typeface="Arial"/>
              </a:rPr>
              <a:t>At this point, the Text mining process merges with the traditional process. Classic Data Mining techniques are used in the structured database. Also, it resulted from the previous stages.</a:t>
            </a:r>
            <a:endParaRPr sz="1600">
              <a:solidFill>
                <a:srgbClr val="FFFFFF"/>
              </a:solidFill>
              <a:highlight>
                <a:schemeClr val="dk1"/>
              </a:highlight>
              <a:latin typeface="Arial"/>
              <a:ea typeface="Arial"/>
              <a:cs typeface="Arial"/>
              <a:sym typeface="Arial"/>
            </a:endParaRPr>
          </a:p>
          <a:p>
            <a:pPr indent="0" lvl="0" marL="0" rtl="0" algn="l">
              <a:lnSpc>
                <a:spcPct val="115000"/>
              </a:lnSpc>
              <a:spcBef>
                <a:spcPts val="0"/>
              </a:spcBef>
              <a:spcAft>
                <a:spcPts val="0"/>
              </a:spcAft>
              <a:buNone/>
            </a:pPr>
            <a:r>
              <a:t/>
            </a:r>
            <a:endParaRPr sz="1600">
              <a:solidFill>
                <a:srgbClr val="FFFFFF"/>
              </a:solidFill>
              <a:highlight>
                <a:schemeClr val="dk1"/>
              </a:highlight>
              <a:latin typeface="Arial"/>
              <a:ea typeface="Arial"/>
              <a:cs typeface="Arial"/>
              <a:sym typeface="Arial"/>
            </a:endParaRPr>
          </a:p>
          <a:p>
            <a:pPr indent="0" lvl="0" marL="0" rtl="0" algn="l">
              <a:lnSpc>
                <a:spcPct val="130000"/>
              </a:lnSpc>
              <a:spcBef>
                <a:spcPts val="0"/>
              </a:spcBef>
              <a:spcAft>
                <a:spcPts val="0"/>
              </a:spcAft>
              <a:buNone/>
            </a:pPr>
            <a:r>
              <a:rPr lang="en" sz="2350">
                <a:solidFill>
                  <a:srgbClr val="FFFFFF"/>
                </a:solidFill>
                <a:highlight>
                  <a:schemeClr val="dk1"/>
                </a:highlight>
                <a:latin typeface="Arial"/>
                <a:ea typeface="Arial"/>
                <a:cs typeface="Arial"/>
                <a:sym typeface="Arial"/>
              </a:rPr>
              <a:t>e. Evaluate</a:t>
            </a:r>
            <a:endParaRPr sz="2350">
              <a:solidFill>
                <a:srgbClr val="FFFFFF"/>
              </a:solidFill>
              <a:highlight>
                <a:schemeClr val="dk1"/>
              </a:highlight>
              <a:latin typeface="Arial"/>
              <a:ea typeface="Arial"/>
              <a:cs typeface="Arial"/>
              <a:sym typeface="Arial"/>
            </a:endParaRPr>
          </a:p>
          <a:p>
            <a:pPr indent="0" lvl="0" marL="0" rtl="0" algn="l">
              <a:lnSpc>
                <a:spcPct val="115000"/>
              </a:lnSpc>
              <a:spcBef>
                <a:spcPts val="1100"/>
              </a:spcBef>
              <a:spcAft>
                <a:spcPts val="0"/>
              </a:spcAft>
              <a:buNone/>
            </a:pPr>
            <a:r>
              <a:rPr lang="en" sz="1600">
                <a:solidFill>
                  <a:srgbClr val="FFFFFF"/>
                </a:solidFill>
                <a:highlight>
                  <a:schemeClr val="dk1"/>
                </a:highlight>
                <a:latin typeface="Arial"/>
                <a:ea typeface="Arial"/>
                <a:cs typeface="Arial"/>
                <a:sym typeface="Arial"/>
              </a:rPr>
              <a:t>Evaluate the result, after evaluation, the result discard.</a:t>
            </a:r>
            <a:endParaRPr sz="1600">
              <a:solidFill>
                <a:srgbClr val="FFFFFF"/>
              </a:solidFill>
              <a:highlight>
                <a:schemeClr val="dk1"/>
              </a:highlight>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5"/>
          <p:cNvSpPr txBox="1"/>
          <p:nvPr>
            <p:ph type="ctrTitle"/>
          </p:nvPr>
        </p:nvSpPr>
        <p:spPr>
          <a:xfrm>
            <a:off x="598100" y="3801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Applications</a:t>
            </a:r>
            <a:endParaRPr>
              <a:latin typeface="Oswald"/>
              <a:ea typeface="Oswald"/>
              <a:cs typeface="Oswald"/>
              <a:sym typeface="Oswald"/>
            </a:endParaRPr>
          </a:p>
        </p:txBody>
      </p:sp>
      <p:sp>
        <p:nvSpPr>
          <p:cNvPr id="157" name="Google Shape;157;p25"/>
          <p:cNvSpPr txBox="1"/>
          <p:nvPr>
            <p:ph idx="1" type="subTitle"/>
          </p:nvPr>
        </p:nvSpPr>
        <p:spPr>
          <a:xfrm>
            <a:off x="598100" y="1316225"/>
            <a:ext cx="8222100" cy="31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Oswald"/>
                <a:ea typeface="Oswald"/>
                <a:cs typeface="Oswald"/>
                <a:sym typeface="Oswald"/>
              </a:rPr>
              <a:t>1. Risk Management</a:t>
            </a:r>
            <a:endParaRPr b="1" sz="2400">
              <a:solidFill>
                <a:srgbClr val="FFFFFF"/>
              </a:solidFill>
              <a:latin typeface="Oswald"/>
              <a:ea typeface="Oswald"/>
              <a:cs typeface="Oswald"/>
              <a:sym typeface="Oswald"/>
            </a:endParaRPr>
          </a:p>
          <a:p>
            <a:pPr indent="-346075" lvl="0" marL="457200" rtl="0" algn="l">
              <a:spcBef>
                <a:spcPts val="0"/>
              </a:spcBef>
              <a:spcAft>
                <a:spcPts val="0"/>
              </a:spcAft>
              <a:buClr>
                <a:srgbClr val="FFFFFF"/>
              </a:buClr>
              <a:buSzPts val="1850"/>
              <a:buChar char="-"/>
            </a:pPr>
            <a:r>
              <a:rPr b="1" lang="en" sz="1850">
                <a:solidFill>
                  <a:srgbClr val="FFFFFF"/>
                </a:solidFill>
              </a:rPr>
              <a:t>One of the primary causes of failure in the business sector is the lack of proper or insufficient risk analysis.</a:t>
            </a:r>
            <a:endParaRPr b="1" sz="1850">
              <a:solidFill>
                <a:srgbClr val="FFFFFF"/>
              </a:solidFill>
            </a:endParaRPr>
          </a:p>
          <a:p>
            <a:pPr indent="-346075" lvl="0" marL="457200" rtl="0" algn="l">
              <a:spcBef>
                <a:spcPts val="0"/>
              </a:spcBef>
              <a:spcAft>
                <a:spcPts val="0"/>
              </a:spcAft>
              <a:buClr>
                <a:srgbClr val="FFFFFF"/>
              </a:buClr>
              <a:buSzPts val="1850"/>
              <a:buChar char="-"/>
            </a:pPr>
            <a:r>
              <a:rPr b="1" lang="en" sz="1850">
                <a:solidFill>
                  <a:srgbClr val="FFFFFF"/>
                </a:solidFill>
              </a:rPr>
              <a:t>Since text mining tools and technologies can gather relevant information from across thousands of text data sources and create links between the extracted insights, it allows companies to access the right information at the right moment</a:t>
            </a:r>
            <a:endParaRPr b="1" sz="1850">
              <a:solidFill>
                <a:srgbClr val="FFFFFF"/>
              </a:solidFill>
            </a:endParaRPr>
          </a:p>
          <a:p>
            <a:pPr indent="-346075" lvl="0" marL="457200" rtl="0" algn="l">
              <a:spcBef>
                <a:spcPts val="0"/>
              </a:spcBef>
              <a:spcAft>
                <a:spcPts val="0"/>
              </a:spcAft>
              <a:buClr>
                <a:srgbClr val="FFFFFF"/>
              </a:buClr>
              <a:buSzPts val="1850"/>
              <a:buChar char="-"/>
            </a:pPr>
            <a:r>
              <a:rPr b="1" lang="en" sz="1850">
                <a:solidFill>
                  <a:srgbClr val="FFFFFF"/>
                </a:solidFill>
              </a:rPr>
              <a:t>This enhances the entire risk management process.</a:t>
            </a:r>
            <a:endParaRPr b="1" sz="185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idx="1" type="subTitle"/>
          </p:nvPr>
        </p:nvSpPr>
        <p:spPr>
          <a:xfrm>
            <a:off x="598100" y="398705"/>
            <a:ext cx="8222100" cy="41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Oswald"/>
                <a:ea typeface="Oswald"/>
                <a:cs typeface="Oswald"/>
                <a:sym typeface="Oswald"/>
              </a:rPr>
              <a:t>4. Business Intelligence</a:t>
            </a:r>
            <a:endParaRPr b="1" sz="2400">
              <a:solidFill>
                <a:srgbClr val="FFFFFF"/>
              </a:solidFill>
              <a:latin typeface="Oswald"/>
              <a:ea typeface="Oswald"/>
              <a:cs typeface="Oswald"/>
              <a:sym typeface="Oswald"/>
            </a:endParaRPr>
          </a:p>
          <a:p>
            <a:pPr indent="0" lvl="0" marL="0" rtl="0" algn="l">
              <a:spcBef>
                <a:spcPts val="0"/>
              </a:spcBef>
              <a:spcAft>
                <a:spcPts val="0"/>
              </a:spcAft>
              <a:buNone/>
            </a:pPr>
            <a:r>
              <a:t/>
            </a:r>
            <a:endParaRPr b="1" sz="2400">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Char char="-"/>
            </a:pPr>
            <a:r>
              <a:rPr b="1" lang="en" sz="1800">
                <a:solidFill>
                  <a:srgbClr val="FFFFFF"/>
                </a:solidFill>
              </a:rPr>
              <a:t>Apart from providing profound insights into customer behavior and trends, text mining techniques also help companies to analyze the strengths and weaknesses of their rivals, thus, giving them a competitive advantage in the market.</a:t>
            </a:r>
            <a:endParaRPr b="1" sz="1800">
              <a:solidFill>
                <a:srgbClr val="FFFFFF"/>
              </a:solidFill>
            </a:endParaRPr>
          </a:p>
          <a:p>
            <a:pPr indent="0" lvl="0" marL="0" rtl="0" algn="l">
              <a:spcBef>
                <a:spcPts val="0"/>
              </a:spcBef>
              <a:spcAft>
                <a:spcPts val="0"/>
              </a:spcAft>
              <a:buNone/>
            </a:pPr>
            <a:r>
              <a:t/>
            </a:r>
            <a:endParaRPr b="1" sz="1800">
              <a:solidFill>
                <a:srgbClr val="FFFFFF"/>
              </a:solidFill>
            </a:endParaRPr>
          </a:p>
          <a:p>
            <a:pPr indent="-342900" lvl="0" marL="457200" rtl="0" algn="l">
              <a:spcBef>
                <a:spcPts val="0"/>
              </a:spcBef>
              <a:spcAft>
                <a:spcPts val="0"/>
              </a:spcAft>
              <a:buClr>
                <a:srgbClr val="FFFFFF"/>
              </a:buClr>
              <a:buSzPts val="1800"/>
              <a:buChar char="-"/>
            </a:pPr>
            <a:r>
              <a:rPr b="1" lang="en" sz="1800">
                <a:solidFill>
                  <a:srgbClr val="FFFFFF"/>
                </a:solidFill>
              </a:rPr>
              <a:t>Text mining tools such as Cogito Intelligence Platform and IBM text analytics provide insights on the performance of marketing strategies, latest customer and market trends, and so on. </a:t>
            </a:r>
            <a:endParaRPr b="1" sz="1800">
              <a:solidFill>
                <a:srgbClr val="FFFFFF"/>
              </a:solidFill>
            </a:endParaRPr>
          </a:p>
          <a:p>
            <a:pPr indent="-342900" lvl="0" marL="457200" rtl="0" algn="l">
              <a:spcBef>
                <a:spcPts val="0"/>
              </a:spcBef>
              <a:spcAft>
                <a:spcPts val="0"/>
              </a:spcAft>
              <a:buClr>
                <a:srgbClr val="FFFFFF"/>
              </a:buClr>
              <a:buSzPts val="1800"/>
              <a:buFont typeface="Oswald"/>
              <a:buChar char="-"/>
            </a:pPr>
            <a:r>
              <a:t/>
            </a:r>
            <a:endParaRPr b="1" sz="1800">
              <a:solidFill>
                <a:srgbClr val="FFFFFF"/>
              </a:solidFill>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idx="1" type="subTitle"/>
          </p:nvPr>
        </p:nvSpPr>
        <p:spPr>
          <a:xfrm>
            <a:off x="204075" y="783867"/>
            <a:ext cx="8222100" cy="28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Oswald"/>
                <a:ea typeface="Oswald"/>
                <a:cs typeface="Oswald"/>
                <a:sym typeface="Oswald"/>
              </a:rPr>
              <a:t>2. Customer Care Service</a:t>
            </a:r>
            <a:endParaRPr b="1" sz="2400">
              <a:solidFill>
                <a:srgbClr val="FFFFFF"/>
              </a:solidFill>
              <a:latin typeface="Oswald"/>
              <a:ea typeface="Oswald"/>
              <a:cs typeface="Oswald"/>
              <a:sym typeface="Oswald"/>
            </a:endParaRPr>
          </a:p>
          <a:p>
            <a:pPr indent="0" lvl="0" marL="0" rtl="0" algn="l">
              <a:spcBef>
                <a:spcPts val="0"/>
              </a:spcBef>
              <a:spcAft>
                <a:spcPts val="0"/>
              </a:spcAft>
              <a:buNone/>
            </a:pPr>
            <a:r>
              <a:t/>
            </a:r>
            <a:endParaRPr b="1" sz="1850">
              <a:solidFill>
                <a:srgbClr val="FFFFFF"/>
              </a:solidFill>
            </a:endParaRPr>
          </a:p>
          <a:p>
            <a:pPr indent="-346075" lvl="0" marL="457200" rtl="0" algn="l">
              <a:spcBef>
                <a:spcPts val="0"/>
              </a:spcBef>
              <a:spcAft>
                <a:spcPts val="0"/>
              </a:spcAft>
              <a:buClr>
                <a:srgbClr val="FFFFFF"/>
              </a:buClr>
              <a:buSzPts val="1850"/>
              <a:buChar char="-"/>
            </a:pPr>
            <a:r>
              <a:rPr b="1" lang="en" sz="1850">
                <a:solidFill>
                  <a:srgbClr val="FFFFFF"/>
                </a:solidFill>
              </a:rPr>
              <a:t>Companies are investing in text analytics software                                     to enhance their overall customer experience by accessing the textual data from varied sources such as surveys, customer feedback, and customer calls, etc.</a:t>
            </a:r>
            <a:endParaRPr b="1" sz="1850">
              <a:solidFill>
                <a:srgbClr val="FFFFFF"/>
              </a:solidFill>
            </a:endParaRPr>
          </a:p>
          <a:p>
            <a:pPr indent="0" lvl="0" marL="0" rtl="0" algn="l">
              <a:spcBef>
                <a:spcPts val="0"/>
              </a:spcBef>
              <a:spcAft>
                <a:spcPts val="0"/>
              </a:spcAft>
              <a:buNone/>
            </a:pPr>
            <a:r>
              <a:t/>
            </a:r>
            <a:endParaRPr b="1" sz="1850">
              <a:solidFill>
                <a:srgbClr val="FFFFFF"/>
              </a:solidFill>
            </a:endParaRPr>
          </a:p>
          <a:p>
            <a:pPr indent="-346075" lvl="0" marL="457200" rtl="0" algn="l">
              <a:spcBef>
                <a:spcPts val="0"/>
              </a:spcBef>
              <a:spcAft>
                <a:spcPts val="0"/>
              </a:spcAft>
              <a:buClr>
                <a:srgbClr val="FFFFFF"/>
              </a:buClr>
              <a:buSzPts val="1850"/>
              <a:buChar char="-"/>
            </a:pPr>
            <a:r>
              <a:rPr b="1" lang="en" sz="1850">
                <a:solidFill>
                  <a:srgbClr val="FFFFFF"/>
                </a:solidFill>
              </a:rPr>
              <a:t>Text analysis aims to reduce the response time of the company and help address the grievances of the customers speedily and efficiently.</a:t>
            </a:r>
            <a:endParaRPr b="1" sz="185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8"/>
          <p:cNvSpPr txBox="1"/>
          <p:nvPr>
            <p:ph idx="1" type="subTitle"/>
          </p:nvPr>
        </p:nvSpPr>
        <p:spPr>
          <a:xfrm>
            <a:off x="598100" y="580355"/>
            <a:ext cx="8222100" cy="398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Oswald"/>
                <a:ea typeface="Oswald"/>
                <a:cs typeface="Oswald"/>
                <a:sym typeface="Oswald"/>
              </a:rPr>
              <a:t>3. Fraud Detection</a:t>
            </a:r>
            <a:endParaRPr b="1" sz="2400">
              <a:solidFill>
                <a:srgbClr val="FFFFFF"/>
              </a:solidFill>
              <a:latin typeface="Oswald"/>
              <a:ea typeface="Oswald"/>
              <a:cs typeface="Oswald"/>
              <a:sym typeface="Oswald"/>
            </a:endParaRPr>
          </a:p>
          <a:p>
            <a:pPr indent="0" lvl="0" marL="0" rtl="0" algn="l">
              <a:spcBef>
                <a:spcPts val="0"/>
              </a:spcBef>
              <a:spcAft>
                <a:spcPts val="0"/>
              </a:spcAft>
              <a:buNone/>
            </a:pPr>
            <a:r>
              <a:t/>
            </a:r>
            <a:endParaRPr b="1" sz="2400">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Char char="-"/>
            </a:pPr>
            <a:r>
              <a:rPr b="1" lang="en" sz="1800">
                <a:solidFill>
                  <a:srgbClr val="FFFFFF"/>
                </a:solidFill>
              </a:rPr>
              <a:t>Text analytics backed by text mining techniques provides a tremendous opportunity for domains that gather a majority of data in the text format.</a:t>
            </a:r>
            <a:endParaRPr b="1" sz="1800">
              <a:solidFill>
                <a:srgbClr val="FFFFFF"/>
              </a:solidFill>
            </a:endParaRPr>
          </a:p>
          <a:p>
            <a:pPr indent="0" lvl="0" marL="0" rtl="0" algn="l">
              <a:spcBef>
                <a:spcPts val="0"/>
              </a:spcBef>
              <a:spcAft>
                <a:spcPts val="0"/>
              </a:spcAft>
              <a:buNone/>
            </a:pPr>
            <a:r>
              <a:t/>
            </a:r>
            <a:endParaRPr b="1" sz="1800">
              <a:solidFill>
                <a:srgbClr val="FFFFFF"/>
              </a:solidFill>
            </a:endParaRPr>
          </a:p>
          <a:p>
            <a:pPr indent="-342900" lvl="0" marL="457200" rtl="0" algn="l">
              <a:spcBef>
                <a:spcPts val="0"/>
              </a:spcBef>
              <a:spcAft>
                <a:spcPts val="0"/>
              </a:spcAft>
              <a:buClr>
                <a:srgbClr val="FFFFFF"/>
              </a:buClr>
              <a:buSzPts val="1800"/>
              <a:buChar char="-"/>
            </a:pPr>
            <a:r>
              <a:rPr b="1" lang="en" sz="1800">
                <a:solidFill>
                  <a:srgbClr val="FFFFFF"/>
                </a:solidFill>
              </a:rPr>
              <a:t>Insurance and finance companies are harnessing this opportunity.</a:t>
            </a:r>
            <a:endParaRPr b="1" sz="1800">
              <a:solidFill>
                <a:srgbClr val="FFFFFF"/>
              </a:solidFill>
            </a:endParaRPr>
          </a:p>
          <a:p>
            <a:pPr indent="0" lvl="0" marL="0" rtl="0" algn="l">
              <a:spcBef>
                <a:spcPts val="0"/>
              </a:spcBef>
              <a:spcAft>
                <a:spcPts val="0"/>
              </a:spcAft>
              <a:buNone/>
            </a:pPr>
            <a:r>
              <a:t/>
            </a:r>
            <a:endParaRPr b="1" sz="1800">
              <a:solidFill>
                <a:srgbClr val="FFFFFF"/>
              </a:solidFill>
            </a:endParaRPr>
          </a:p>
          <a:p>
            <a:pPr indent="-342900" lvl="0" marL="457200" rtl="0" algn="l">
              <a:spcBef>
                <a:spcPts val="0"/>
              </a:spcBef>
              <a:spcAft>
                <a:spcPts val="0"/>
              </a:spcAft>
              <a:buClr>
                <a:srgbClr val="FFFFFF"/>
              </a:buClr>
              <a:buSzPts val="1800"/>
              <a:buChar char="-"/>
            </a:pPr>
            <a:r>
              <a:rPr b="1" lang="en" sz="1800">
                <a:solidFill>
                  <a:srgbClr val="FFFFFF"/>
                </a:solidFill>
              </a:rPr>
              <a:t>By combining the outcomes of text analyses with relevant structured data these companies are now able to process claims swiftly as well as to detect and prevent frauds.</a:t>
            </a:r>
            <a:endParaRPr b="1" sz="18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ctrTitle"/>
          </p:nvPr>
        </p:nvSpPr>
        <p:spPr>
          <a:xfrm>
            <a:off x="110525" y="7713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2" name="Google Shape;92;p14"/>
          <p:cNvSpPr txBox="1"/>
          <p:nvPr>
            <p:ph idx="1" type="subTitle"/>
          </p:nvPr>
        </p:nvSpPr>
        <p:spPr>
          <a:xfrm>
            <a:off x="566850" y="1764575"/>
            <a:ext cx="8010300" cy="30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Text mining (also referred to as text analytics) is an artificial intelligence (AI) technology that uses natural language processing (NLP) to transform the free (unstructured) text in documents and databases in</a:t>
            </a:r>
            <a:r>
              <a:rPr lang="en"/>
              <a:t>t</a:t>
            </a:r>
            <a:r>
              <a:rPr lang="en"/>
              <a:t>o normalized, structured data suitable for analysis or to drive machine learning (ML) algorithms.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Text mining is a relatively new area of computer science, and its use has grown as the unstructured data available continues to increase exponentially in both relevance and quantity.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Google Shape;97;p15"/>
          <p:cNvPicPr preferRelativeResize="0"/>
          <p:nvPr/>
        </p:nvPicPr>
        <p:blipFill>
          <a:blip r:embed="rId3">
            <a:alphaModFix/>
          </a:blip>
          <a:stretch>
            <a:fillRect/>
          </a:stretch>
        </p:blipFill>
        <p:spPr>
          <a:xfrm>
            <a:off x="0" y="0"/>
            <a:ext cx="9144000" cy="51997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Advantages of Data Mining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3" name="Google Shape;103;p16"/>
          <p:cNvSpPr txBox="1"/>
          <p:nvPr>
            <p:ph idx="1" type="subTitle"/>
          </p:nvPr>
        </p:nvSpPr>
        <p:spPr>
          <a:xfrm>
            <a:off x="598100" y="1531818"/>
            <a:ext cx="82221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1 .Marketing / Retail</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2 .Finance / Banking</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3 .Manufacturing</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4 .Governments</a:t>
            </a:r>
            <a:endParaRPr sz="2400"/>
          </a:p>
          <a:p>
            <a:pPr indent="0" lvl="0" marL="0" rtl="0" algn="l">
              <a:spcBef>
                <a:spcPts val="0"/>
              </a:spcBef>
              <a:spcAft>
                <a:spcPts val="0"/>
              </a:spcAft>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ctrTitle"/>
          </p:nvPr>
        </p:nvSpPr>
        <p:spPr>
          <a:xfrm>
            <a:off x="460950" y="2293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Dis-advantages</a:t>
            </a:r>
            <a:endParaRPr/>
          </a:p>
        </p:txBody>
      </p:sp>
      <p:sp>
        <p:nvSpPr>
          <p:cNvPr id="109" name="Google Shape;109;p17"/>
          <p:cNvSpPr txBox="1"/>
          <p:nvPr>
            <p:ph idx="1" type="subTitle"/>
          </p:nvPr>
        </p:nvSpPr>
        <p:spPr>
          <a:xfrm>
            <a:off x="527825" y="1493339"/>
            <a:ext cx="8222100" cy="273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rPr lang="en" sz="2400"/>
              <a:t>1 .Privacy Issues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2 .Security issues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3 .Misuse of information/inaccurate information</a:t>
            </a:r>
            <a:endParaRPr sz="2400"/>
          </a:p>
          <a:p>
            <a:pPr indent="0" lvl="0" marL="0" rtl="0" algn="l">
              <a:spcBef>
                <a:spcPts val="0"/>
              </a:spcBef>
              <a:spcAft>
                <a:spcPts val="0"/>
              </a:spcAft>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ctrTitle"/>
          </p:nvPr>
        </p:nvSpPr>
        <p:spPr>
          <a:xfrm>
            <a:off x="246475" y="3486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Text Mining Techniques</a:t>
            </a:r>
            <a:endParaRPr sz="3600"/>
          </a:p>
        </p:txBody>
      </p:sp>
      <p:sp>
        <p:nvSpPr>
          <p:cNvPr id="115" name="Google Shape;115;p18"/>
          <p:cNvSpPr txBox="1"/>
          <p:nvPr>
            <p:ph idx="1" type="subTitle"/>
          </p:nvPr>
        </p:nvSpPr>
        <p:spPr>
          <a:xfrm>
            <a:off x="286675" y="1399975"/>
            <a:ext cx="8681700" cy="2811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AutoNum type="arabicPeriod"/>
            </a:pPr>
            <a:r>
              <a:rPr lang="en" sz="2200"/>
              <a:t>Information Technique :</a:t>
            </a:r>
            <a:endParaRPr sz="2200"/>
          </a:p>
          <a:p>
            <a:pPr indent="0" lvl="0" marL="0" rtl="0" algn="ctr">
              <a:lnSpc>
                <a:spcPct val="90000"/>
              </a:lnSpc>
              <a:spcBef>
                <a:spcPts val="1000"/>
              </a:spcBef>
              <a:spcAft>
                <a:spcPts val="0"/>
              </a:spcAft>
              <a:buNone/>
            </a:pPr>
            <a:r>
              <a:rPr lang="en" sz="1800">
                <a:solidFill>
                  <a:srgbClr val="FFFFFF"/>
                </a:solidFill>
                <a:latin typeface="Arial"/>
                <a:ea typeface="Arial"/>
                <a:cs typeface="Arial"/>
                <a:sym typeface="Arial"/>
              </a:rPr>
              <a:t>   This is the most famous text mining technique. Information exchange refers to the process of extracting meaningful information from vast chunks of textual data.</a:t>
            </a:r>
            <a:endParaRPr sz="1800">
              <a:solidFill>
                <a:srgbClr val="FFFFFF"/>
              </a:solidFill>
              <a:latin typeface="Arial"/>
              <a:ea typeface="Arial"/>
              <a:cs typeface="Arial"/>
              <a:sym typeface="Arial"/>
            </a:endParaRPr>
          </a:p>
          <a:p>
            <a:pPr indent="0" lvl="0" marL="0" rtl="0" algn="ctr">
              <a:lnSpc>
                <a:spcPct val="90000"/>
              </a:lnSpc>
              <a:spcBef>
                <a:spcPts val="1000"/>
              </a:spcBef>
              <a:spcAft>
                <a:spcPts val="0"/>
              </a:spcAft>
              <a:buNone/>
            </a:pPr>
            <a:r>
              <a:t/>
            </a:r>
            <a:endParaRPr sz="1800">
              <a:solidFill>
                <a:srgbClr val="FFFFFF"/>
              </a:solidFill>
              <a:latin typeface="Arial"/>
              <a:ea typeface="Arial"/>
              <a:cs typeface="Arial"/>
              <a:sym typeface="Arial"/>
            </a:endParaRPr>
          </a:p>
          <a:p>
            <a:pPr indent="-368300" lvl="0" marL="457200" rtl="0" algn="l">
              <a:lnSpc>
                <a:spcPct val="90000"/>
              </a:lnSpc>
              <a:spcBef>
                <a:spcPts val="1000"/>
              </a:spcBef>
              <a:spcAft>
                <a:spcPts val="0"/>
              </a:spcAft>
              <a:buClr>
                <a:srgbClr val="FFFFFF"/>
              </a:buClr>
              <a:buSzPts val="2200"/>
              <a:buFont typeface="Arial"/>
              <a:buAutoNum type="arabicPeriod"/>
            </a:pPr>
            <a:r>
              <a:rPr lang="en" sz="2200">
                <a:solidFill>
                  <a:srgbClr val="FFFFFF"/>
                </a:solidFill>
                <a:latin typeface="Arial"/>
                <a:ea typeface="Arial"/>
                <a:cs typeface="Arial"/>
                <a:sym typeface="Arial"/>
              </a:rPr>
              <a:t>Information Retrieval :</a:t>
            </a:r>
            <a:endParaRPr sz="22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lang="en" sz="1800">
                <a:solidFill>
                  <a:srgbClr val="FFFFFF"/>
                </a:solidFill>
                <a:latin typeface="Arial"/>
                <a:ea typeface="Arial"/>
                <a:cs typeface="Arial"/>
                <a:sym typeface="Arial"/>
              </a:rPr>
              <a:t>Information Retrieval (IR) refers to the process of extracting relevant and associated patterns based on a specific set of words or phrases.</a:t>
            </a:r>
            <a:endParaRPr sz="1800">
              <a:solidFill>
                <a:srgbClr val="FFFFFF"/>
              </a:solidFill>
              <a:latin typeface="Arial"/>
              <a:ea typeface="Arial"/>
              <a:cs typeface="Arial"/>
              <a:sym typeface="Arial"/>
            </a:endParaRPr>
          </a:p>
          <a:p>
            <a:pPr indent="0" lvl="0" marL="457200" rtl="0" algn="l">
              <a:lnSpc>
                <a:spcPct val="90000"/>
              </a:lnSpc>
              <a:spcBef>
                <a:spcPts val="1000"/>
              </a:spcBef>
              <a:spcAft>
                <a:spcPts val="0"/>
              </a:spcAft>
              <a:buNone/>
            </a:pPr>
            <a:r>
              <a:t/>
            </a:r>
            <a:endParaRPr sz="1800">
              <a:solidFill>
                <a:srgbClr val="FFFFFF"/>
              </a:solidFill>
              <a:latin typeface="Arial"/>
              <a:ea typeface="Arial"/>
              <a:cs typeface="Arial"/>
              <a:sym typeface="Arial"/>
            </a:endParaRPr>
          </a:p>
          <a:p>
            <a:pPr indent="0" lvl="0" marL="457200" rtl="0" algn="l">
              <a:lnSpc>
                <a:spcPct val="90000"/>
              </a:lnSpc>
              <a:spcBef>
                <a:spcPts val="1000"/>
              </a:spcBef>
              <a:spcAft>
                <a:spcPts val="0"/>
              </a:spcAft>
              <a:buNone/>
            </a:pPr>
            <a:r>
              <a:t/>
            </a:r>
            <a:endParaRPr sz="1800">
              <a:solidFill>
                <a:srgbClr val="FFFFFF"/>
              </a:solidFill>
              <a:latin typeface="Arial"/>
              <a:ea typeface="Arial"/>
              <a:cs typeface="Arial"/>
              <a:sym typeface="Arial"/>
            </a:endParaRPr>
          </a:p>
          <a:p>
            <a:pPr indent="0" lvl="0" marL="0" rtl="0" algn="l">
              <a:lnSpc>
                <a:spcPct val="90000"/>
              </a:lnSpc>
              <a:spcBef>
                <a:spcPts val="1000"/>
              </a:spcBef>
              <a:spcAft>
                <a:spcPts val="0"/>
              </a:spcAft>
              <a:buNone/>
            </a:pPr>
            <a:r>
              <a:t/>
            </a:r>
            <a:endParaRPr sz="1800">
              <a:solidFill>
                <a:srgbClr val="FFFFFF"/>
              </a:solidFill>
              <a:latin typeface="Arial"/>
              <a:ea typeface="Arial"/>
              <a:cs typeface="Arial"/>
              <a:sym typeface="Arial"/>
            </a:endParaRPr>
          </a:p>
          <a:p>
            <a:pPr indent="0" lvl="0" marL="457200" rtl="0" algn="l">
              <a:spcBef>
                <a:spcPts val="0"/>
              </a:spcBef>
              <a:spcAft>
                <a:spcPts val="0"/>
              </a:spcAft>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ctrTitle"/>
          </p:nvPr>
        </p:nvSpPr>
        <p:spPr>
          <a:xfrm>
            <a:off x="598225" y="421100"/>
            <a:ext cx="8222100" cy="161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3. Categorization :</a:t>
            </a:r>
            <a:endParaRPr sz="2200"/>
          </a:p>
          <a:p>
            <a:pPr indent="0" lvl="0" marL="0" rtl="0" algn="l">
              <a:spcBef>
                <a:spcPts val="0"/>
              </a:spcBef>
              <a:spcAft>
                <a:spcPts val="0"/>
              </a:spcAft>
              <a:buNone/>
            </a:pPr>
            <a:r>
              <a:rPr lang="en" sz="2200"/>
              <a:t>  </a:t>
            </a:r>
            <a:r>
              <a:rPr lang="en" sz="1800">
                <a:solidFill>
                  <a:srgbClr val="FFFFFF"/>
                </a:solidFill>
                <a:latin typeface="Arial"/>
                <a:ea typeface="Arial"/>
                <a:cs typeface="Arial"/>
                <a:sym typeface="Arial"/>
              </a:rPr>
              <a:t>This is one of those text mining techniques that is a form of “supervised”   learning wherein normal language texts are assigned to a predefined set of    topics depending upon their  content.</a:t>
            </a:r>
            <a:endParaRPr sz="1800">
              <a:solidFill>
                <a:srgbClr val="FFFFFF"/>
              </a:solidFill>
              <a:latin typeface="Arial"/>
              <a:ea typeface="Arial"/>
              <a:cs typeface="Arial"/>
              <a:sym typeface="Arial"/>
            </a:endParaRPr>
          </a:p>
          <a:p>
            <a:pPr indent="0" lvl="0" marL="0" rtl="0" algn="l">
              <a:spcBef>
                <a:spcPts val="0"/>
              </a:spcBef>
              <a:spcAft>
                <a:spcPts val="0"/>
              </a:spcAft>
              <a:buNone/>
            </a:pPr>
            <a:r>
              <a:t/>
            </a:r>
            <a:endParaRPr sz="2200"/>
          </a:p>
        </p:txBody>
      </p:sp>
      <p:sp>
        <p:nvSpPr>
          <p:cNvPr id="121" name="Google Shape;121;p19"/>
          <p:cNvSpPr txBox="1"/>
          <p:nvPr>
            <p:ph idx="1" type="subTitle"/>
          </p:nvPr>
        </p:nvSpPr>
        <p:spPr>
          <a:xfrm>
            <a:off x="598100" y="1754623"/>
            <a:ext cx="8222100" cy="30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a:t>
            </a:r>
            <a:r>
              <a:rPr lang="en" sz="2200"/>
              <a:t>Clustering :</a:t>
            </a:r>
            <a:endParaRPr sz="2200"/>
          </a:p>
          <a:p>
            <a:pPr indent="0" lvl="0" marL="0" rtl="0" algn="l">
              <a:spcBef>
                <a:spcPts val="0"/>
              </a:spcBef>
              <a:spcAft>
                <a:spcPts val="0"/>
              </a:spcAft>
              <a:buNone/>
            </a:pPr>
            <a:r>
              <a:rPr lang="en"/>
              <a:t>   </a:t>
            </a:r>
            <a:r>
              <a:rPr lang="en" sz="1800">
                <a:solidFill>
                  <a:srgbClr val="FFFFFF"/>
                </a:solidFill>
                <a:latin typeface="Arial"/>
                <a:ea typeface="Arial"/>
                <a:cs typeface="Arial"/>
                <a:sym typeface="Arial"/>
              </a:rPr>
              <a:t>Clustering is one of the most crucial text mining techniques. It seeks to      identify intrinsic structures in textual information and organize them into relevant subgroups or ‘clusters’  for further analysis.</a:t>
            </a:r>
            <a:endParaRPr sz="1800">
              <a:solidFill>
                <a:srgbClr val="FFFFFF"/>
              </a:solidFill>
              <a:latin typeface="Arial"/>
              <a:ea typeface="Arial"/>
              <a:cs typeface="Arial"/>
              <a:sym typeface="Arial"/>
            </a:endParaRPr>
          </a:p>
          <a:p>
            <a:pPr indent="0" lvl="0" marL="0" rtl="0" algn="l">
              <a:spcBef>
                <a:spcPts val="0"/>
              </a:spcBef>
              <a:spcAft>
                <a:spcPts val="0"/>
              </a:spcAft>
              <a:buNone/>
            </a:pPr>
            <a:r>
              <a:rPr lang="en" sz="2200">
                <a:solidFill>
                  <a:srgbClr val="FFFFFF"/>
                </a:solidFill>
                <a:latin typeface="Arial"/>
                <a:ea typeface="Arial"/>
                <a:cs typeface="Arial"/>
                <a:sym typeface="Arial"/>
              </a:rPr>
              <a:t>5.</a:t>
            </a:r>
            <a:r>
              <a:rPr lang="en" sz="1800">
                <a:solidFill>
                  <a:srgbClr val="FFFFFF"/>
                </a:solidFill>
                <a:latin typeface="Arial"/>
                <a:ea typeface="Arial"/>
                <a:cs typeface="Arial"/>
                <a:sym typeface="Arial"/>
              </a:rPr>
              <a:t> </a:t>
            </a:r>
            <a:r>
              <a:rPr lang="en" sz="2200">
                <a:solidFill>
                  <a:srgbClr val="FFFFFF"/>
                </a:solidFill>
                <a:latin typeface="Arial"/>
                <a:ea typeface="Arial"/>
                <a:cs typeface="Arial"/>
                <a:sym typeface="Arial"/>
              </a:rPr>
              <a:t>Summarisation : </a:t>
            </a:r>
            <a:endParaRPr sz="2200">
              <a:solidFill>
                <a:srgbClr val="FFFFFF"/>
              </a:solidFill>
              <a:latin typeface="Arial"/>
              <a:ea typeface="Arial"/>
              <a:cs typeface="Arial"/>
              <a:sym typeface="Arial"/>
            </a:endParaRPr>
          </a:p>
          <a:p>
            <a:pPr indent="0" lvl="0" marL="0" rtl="0" algn="l">
              <a:spcBef>
                <a:spcPts val="0"/>
              </a:spcBef>
              <a:spcAft>
                <a:spcPts val="0"/>
              </a:spcAft>
              <a:buNone/>
            </a:pPr>
            <a:r>
              <a:rPr lang="en" sz="1800">
                <a:solidFill>
                  <a:srgbClr val="FFFFFF"/>
                </a:solidFill>
                <a:latin typeface="Arial"/>
                <a:ea typeface="Arial"/>
                <a:cs typeface="Arial"/>
                <a:sym typeface="Arial"/>
              </a:rPr>
              <a:t>   Text summarisation refers to the process of automatically generating a compressed version of a specific text that holds valuable information for the end-user.</a:t>
            </a:r>
            <a:endParaRPr sz="1800">
              <a:solidFill>
                <a:srgbClr val="FFFFFF"/>
              </a:solidFill>
              <a:latin typeface="Arial"/>
              <a:ea typeface="Arial"/>
              <a:cs typeface="Arial"/>
              <a:sym typeface="Arial"/>
            </a:endParaRPr>
          </a:p>
          <a:p>
            <a:pPr indent="0" lvl="0" marL="0" rtl="0" algn="l">
              <a:spcBef>
                <a:spcPts val="0"/>
              </a:spcBef>
              <a:spcAft>
                <a:spcPts val="0"/>
              </a:spcAft>
              <a:buNone/>
            </a:pPr>
            <a:r>
              <a:t/>
            </a:r>
            <a:endParaRPr sz="1800">
              <a:solidFill>
                <a:srgbClr val="FFFFFF"/>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20"/>
          <p:cNvPicPr preferRelativeResize="0"/>
          <p:nvPr/>
        </p:nvPicPr>
        <p:blipFill>
          <a:blip r:embed="rId3">
            <a:alphaModFix/>
          </a:blip>
          <a:stretch>
            <a:fillRect/>
          </a:stretch>
        </p:blipFill>
        <p:spPr>
          <a:xfrm>
            <a:off x="152400" y="280725"/>
            <a:ext cx="8801100" cy="4753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ctrTitle"/>
          </p:nvPr>
        </p:nvSpPr>
        <p:spPr>
          <a:xfrm>
            <a:off x="507500" y="1445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Text Mining Process</a:t>
            </a:r>
            <a:endParaRPr/>
          </a:p>
        </p:txBody>
      </p:sp>
      <p:sp>
        <p:nvSpPr>
          <p:cNvPr id="133" name="Google Shape;133;p21"/>
          <p:cNvSpPr txBox="1"/>
          <p:nvPr>
            <p:ph idx="1" type="subTitle"/>
          </p:nvPr>
        </p:nvSpPr>
        <p:spPr>
          <a:xfrm>
            <a:off x="567900" y="1125658"/>
            <a:ext cx="8222100" cy="34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21"/>
          <p:cNvPicPr preferRelativeResize="0"/>
          <p:nvPr/>
        </p:nvPicPr>
        <p:blipFill>
          <a:blip r:embed="rId3">
            <a:alphaModFix/>
          </a:blip>
          <a:stretch>
            <a:fillRect/>
          </a:stretch>
        </p:blipFill>
        <p:spPr>
          <a:xfrm>
            <a:off x="567900" y="1125650"/>
            <a:ext cx="8161701" cy="374850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