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3559c046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3559c046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3559c04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3559c04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3559c046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3559c046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35ff14d6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35ff14d6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3559c046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3559c046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35ff14d6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35ff14d6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35ff14d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35ff14d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35ff14d6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5ff14d6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35ff14d6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5ff14d6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35ff14d6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35ff14d6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35ff14d6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35ff14d6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3559c046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3559c046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35ff14d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35ff14d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559c046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559c046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Mining </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598100" y="3087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Pre-preprocessing</a:t>
            </a:r>
            <a:endParaRPr/>
          </a:p>
        </p:txBody>
      </p:sp>
      <p:sp>
        <p:nvSpPr>
          <p:cNvPr id="140" name="Google Shape;140;p22"/>
          <p:cNvSpPr txBox="1"/>
          <p:nvPr>
            <p:ph idx="1" type="subTitle"/>
          </p:nvPr>
        </p:nvSpPr>
        <p:spPr>
          <a:xfrm>
            <a:off x="598088" y="16807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ctrTitle"/>
          </p:nvPr>
        </p:nvSpPr>
        <p:spPr>
          <a:xfrm>
            <a:off x="598100" y="3801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Applications</a:t>
            </a:r>
            <a:endParaRPr>
              <a:latin typeface="Oswald"/>
              <a:ea typeface="Oswald"/>
              <a:cs typeface="Oswald"/>
              <a:sym typeface="Oswald"/>
            </a:endParaRPr>
          </a:p>
        </p:txBody>
      </p:sp>
      <p:sp>
        <p:nvSpPr>
          <p:cNvPr id="152" name="Google Shape;152;p24"/>
          <p:cNvSpPr txBox="1"/>
          <p:nvPr>
            <p:ph idx="1" type="subTitle"/>
          </p:nvPr>
        </p:nvSpPr>
        <p:spPr>
          <a:xfrm>
            <a:off x="598100" y="1316225"/>
            <a:ext cx="8222100" cy="31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Oswald"/>
                <a:ea typeface="Oswald"/>
                <a:cs typeface="Oswald"/>
                <a:sym typeface="Oswald"/>
              </a:rPr>
              <a:t>1. Risk Management</a:t>
            </a:r>
            <a:endParaRPr b="1" sz="2400">
              <a:solidFill>
                <a:srgbClr val="FFFFFF"/>
              </a:solidFill>
              <a:latin typeface="Oswald"/>
              <a:ea typeface="Oswald"/>
              <a:cs typeface="Oswald"/>
              <a:sym typeface="Oswald"/>
            </a:endParaRPr>
          </a:p>
          <a:p>
            <a:pPr indent="-346075" lvl="0" marL="457200" rtl="0" algn="l">
              <a:spcBef>
                <a:spcPts val="0"/>
              </a:spcBef>
              <a:spcAft>
                <a:spcPts val="0"/>
              </a:spcAft>
              <a:buClr>
                <a:srgbClr val="FFFFFF"/>
              </a:buClr>
              <a:buSzPts val="1850"/>
              <a:buChar char="-"/>
            </a:pPr>
            <a:r>
              <a:rPr b="1" lang="en" sz="1850">
                <a:solidFill>
                  <a:srgbClr val="FFFFFF"/>
                </a:solidFill>
              </a:rPr>
              <a:t>One of the primary causes of failure in the business sector is the lack of proper or insufficient risk analysis.</a:t>
            </a:r>
            <a:endParaRPr b="1" sz="1850">
              <a:solidFill>
                <a:srgbClr val="FFFFFF"/>
              </a:solidFill>
            </a:endParaRPr>
          </a:p>
          <a:p>
            <a:pPr indent="-346075" lvl="0" marL="457200" rtl="0" algn="l">
              <a:spcBef>
                <a:spcPts val="0"/>
              </a:spcBef>
              <a:spcAft>
                <a:spcPts val="0"/>
              </a:spcAft>
              <a:buClr>
                <a:srgbClr val="FFFFFF"/>
              </a:buClr>
              <a:buSzPts val="1850"/>
              <a:buChar char="-"/>
            </a:pPr>
            <a:r>
              <a:rPr b="1" lang="en" sz="1850">
                <a:solidFill>
                  <a:srgbClr val="FFFFFF"/>
                </a:solidFill>
              </a:rPr>
              <a:t>Since text mining tools and technologies can gather relevant information from across thousands of text data sources and create links between the extracted insights, it allows companies to access the right information at the right moment</a:t>
            </a:r>
            <a:endParaRPr b="1" sz="1850">
              <a:solidFill>
                <a:srgbClr val="FFFFFF"/>
              </a:solidFill>
            </a:endParaRPr>
          </a:p>
          <a:p>
            <a:pPr indent="-346075" lvl="0" marL="457200" rtl="0" algn="l">
              <a:spcBef>
                <a:spcPts val="0"/>
              </a:spcBef>
              <a:spcAft>
                <a:spcPts val="0"/>
              </a:spcAft>
              <a:buClr>
                <a:srgbClr val="FFFFFF"/>
              </a:buClr>
              <a:buSzPts val="1850"/>
              <a:buChar char="-"/>
            </a:pPr>
            <a:r>
              <a:rPr b="1" lang="en" sz="1850">
                <a:solidFill>
                  <a:srgbClr val="FFFFFF"/>
                </a:solidFill>
              </a:rPr>
              <a:t>This enhances the entire risk management process.</a:t>
            </a:r>
            <a:endParaRPr b="1" sz="185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idx="1" type="subTitle"/>
          </p:nvPr>
        </p:nvSpPr>
        <p:spPr>
          <a:xfrm>
            <a:off x="598100" y="398705"/>
            <a:ext cx="8222100" cy="41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Oswald"/>
                <a:ea typeface="Oswald"/>
                <a:cs typeface="Oswald"/>
                <a:sym typeface="Oswald"/>
              </a:rPr>
              <a:t>4. Business Intelligence</a:t>
            </a:r>
            <a:endParaRPr b="1" sz="2400">
              <a:solidFill>
                <a:srgbClr val="FFFFFF"/>
              </a:solidFill>
              <a:latin typeface="Oswald"/>
              <a:ea typeface="Oswald"/>
              <a:cs typeface="Oswald"/>
              <a:sym typeface="Oswald"/>
            </a:endParaRPr>
          </a:p>
          <a:p>
            <a:pPr indent="0" lvl="0" marL="0" rtl="0" algn="l">
              <a:spcBef>
                <a:spcPts val="0"/>
              </a:spcBef>
              <a:spcAft>
                <a:spcPts val="0"/>
              </a:spcAft>
              <a:buNone/>
            </a:pPr>
            <a:r>
              <a:t/>
            </a:r>
            <a:endParaRPr b="1" sz="2400">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Char char="-"/>
            </a:pPr>
            <a:r>
              <a:rPr b="1" lang="en" sz="1800">
                <a:solidFill>
                  <a:srgbClr val="FFFFFF"/>
                </a:solidFill>
              </a:rPr>
              <a:t>Apart from providing profound insights into customer behavior and trends, text mining techniques also help companies to analyze the strengths and weaknesses of their rivals, thus, giving them a competitive advantage in the market.</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Text mining tools such as Cogito Intelligence Platform and IBM text analytics provide insights on the performance of marketing strategies, latest customer and market trends, and so on. </a:t>
            </a:r>
            <a:endParaRPr b="1" sz="1800">
              <a:solidFill>
                <a:srgbClr val="FFFFFF"/>
              </a:solidFill>
            </a:endParaRPr>
          </a:p>
          <a:p>
            <a:pPr indent="-342900" lvl="0" marL="457200" rtl="0" algn="l">
              <a:spcBef>
                <a:spcPts val="0"/>
              </a:spcBef>
              <a:spcAft>
                <a:spcPts val="0"/>
              </a:spcAft>
              <a:buClr>
                <a:srgbClr val="FFFFFF"/>
              </a:buClr>
              <a:buSzPts val="1800"/>
              <a:buFont typeface="Oswald"/>
              <a:buChar char="-"/>
            </a:pPr>
            <a:r>
              <a:t/>
            </a:r>
            <a:endParaRPr b="1" sz="1800">
              <a:solidFill>
                <a:srgbClr val="FFFFFF"/>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idx="1" type="subTitle"/>
          </p:nvPr>
        </p:nvSpPr>
        <p:spPr>
          <a:xfrm>
            <a:off x="204075" y="783867"/>
            <a:ext cx="8222100" cy="28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Oswald"/>
                <a:ea typeface="Oswald"/>
                <a:cs typeface="Oswald"/>
                <a:sym typeface="Oswald"/>
              </a:rPr>
              <a:t>2. Customer Care Service</a:t>
            </a:r>
            <a:endParaRPr b="1" sz="2400">
              <a:solidFill>
                <a:srgbClr val="FFFFFF"/>
              </a:solidFill>
              <a:latin typeface="Oswald"/>
              <a:ea typeface="Oswald"/>
              <a:cs typeface="Oswald"/>
              <a:sym typeface="Oswald"/>
            </a:endParaRPr>
          </a:p>
          <a:p>
            <a:pPr indent="0" lvl="0" marL="0" rtl="0" algn="l">
              <a:spcBef>
                <a:spcPts val="0"/>
              </a:spcBef>
              <a:spcAft>
                <a:spcPts val="0"/>
              </a:spcAft>
              <a:buNone/>
            </a:pPr>
            <a:r>
              <a:t/>
            </a:r>
            <a:endParaRPr b="1" sz="1850">
              <a:solidFill>
                <a:srgbClr val="FFFFFF"/>
              </a:solidFill>
            </a:endParaRPr>
          </a:p>
          <a:p>
            <a:pPr indent="-346075" lvl="0" marL="457200" rtl="0" algn="l">
              <a:spcBef>
                <a:spcPts val="0"/>
              </a:spcBef>
              <a:spcAft>
                <a:spcPts val="0"/>
              </a:spcAft>
              <a:buClr>
                <a:srgbClr val="FFFFFF"/>
              </a:buClr>
              <a:buSzPts val="1850"/>
              <a:buChar char="-"/>
            </a:pPr>
            <a:r>
              <a:rPr b="1" lang="en" sz="1850">
                <a:solidFill>
                  <a:srgbClr val="FFFFFF"/>
                </a:solidFill>
              </a:rPr>
              <a:t>Companies are investing in text analytics software                                     to enhance their overall customer experience by accessing the textual data from varied sources such as surveys, customer feedback, and customer calls, etc.</a:t>
            </a:r>
            <a:endParaRPr b="1" sz="1850">
              <a:solidFill>
                <a:srgbClr val="FFFFFF"/>
              </a:solidFill>
            </a:endParaRPr>
          </a:p>
          <a:p>
            <a:pPr indent="0" lvl="0" marL="0" rtl="0" algn="l">
              <a:spcBef>
                <a:spcPts val="0"/>
              </a:spcBef>
              <a:spcAft>
                <a:spcPts val="0"/>
              </a:spcAft>
              <a:buNone/>
            </a:pPr>
            <a:r>
              <a:t/>
            </a:r>
            <a:endParaRPr b="1" sz="1850">
              <a:solidFill>
                <a:srgbClr val="FFFFFF"/>
              </a:solidFill>
            </a:endParaRPr>
          </a:p>
          <a:p>
            <a:pPr indent="-346075" lvl="0" marL="457200" rtl="0" algn="l">
              <a:spcBef>
                <a:spcPts val="0"/>
              </a:spcBef>
              <a:spcAft>
                <a:spcPts val="0"/>
              </a:spcAft>
              <a:buClr>
                <a:srgbClr val="FFFFFF"/>
              </a:buClr>
              <a:buSzPts val="1850"/>
              <a:buChar char="-"/>
            </a:pPr>
            <a:r>
              <a:rPr b="1" lang="en" sz="1850">
                <a:solidFill>
                  <a:srgbClr val="FFFFFF"/>
                </a:solidFill>
              </a:rPr>
              <a:t>Text analysis aims to reduce the response time of the company and help address the grievances of the customers speedily and efficiently.</a:t>
            </a:r>
            <a:endParaRPr b="1" sz="185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idx="1" type="subTitle"/>
          </p:nvPr>
        </p:nvSpPr>
        <p:spPr>
          <a:xfrm>
            <a:off x="598100" y="580355"/>
            <a:ext cx="8222100" cy="39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Oswald"/>
                <a:ea typeface="Oswald"/>
                <a:cs typeface="Oswald"/>
                <a:sym typeface="Oswald"/>
              </a:rPr>
              <a:t>3. Fraud Detection</a:t>
            </a:r>
            <a:endParaRPr b="1" sz="2400">
              <a:solidFill>
                <a:srgbClr val="FFFFFF"/>
              </a:solidFill>
              <a:latin typeface="Oswald"/>
              <a:ea typeface="Oswald"/>
              <a:cs typeface="Oswald"/>
              <a:sym typeface="Oswald"/>
            </a:endParaRPr>
          </a:p>
          <a:p>
            <a:pPr indent="0" lvl="0" marL="0" rtl="0" algn="l">
              <a:spcBef>
                <a:spcPts val="0"/>
              </a:spcBef>
              <a:spcAft>
                <a:spcPts val="0"/>
              </a:spcAft>
              <a:buNone/>
            </a:pPr>
            <a:r>
              <a:t/>
            </a:r>
            <a:endParaRPr b="1" sz="2400">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Char char="-"/>
            </a:pPr>
            <a:r>
              <a:rPr b="1" lang="en" sz="1800">
                <a:solidFill>
                  <a:srgbClr val="FFFFFF"/>
                </a:solidFill>
              </a:rPr>
              <a:t>Text analytics backed by text mining techniques provides a tremendous opportunity for domains that gather a majority of data in the text format.</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Insurance and finance companies are harnessing this opportunity.</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By combining the outcomes of text analyses with relevant structured data these companies are now able to process claims swiftly as well as to detect and prevent frauds.</a:t>
            </a:r>
            <a:endParaRPr b="1"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110525" y="7713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2" name="Google Shape;92;p14"/>
          <p:cNvSpPr txBox="1"/>
          <p:nvPr>
            <p:ph idx="1" type="subTitle"/>
          </p:nvPr>
        </p:nvSpPr>
        <p:spPr>
          <a:xfrm>
            <a:off x="566850" y="1764575"/>
            <a:ext cx="8010300" cy="30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Text mining (also referred to as text analytics) is an artificial intelligence (AI) technology that uses natural language processing (NLP) to transform the free (unstructured) text in documents and databases in</a:t>
            </a:r>
            <a:r>
              <a:rPr lang="en"/>
              <a:t>t</a:t>
            </a:r>
            <a:r>
              <a:rPr lang="en"/>
              <a:t>o normalized, structured data suitable for analysis or to drive machine learning (ML)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Text mining is a relatively new area of computer science, and its use has grown as the unstructured data available continues to increase exponentially in both relevance and quantity.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0" y="0"/>
            <a:ext cx="9144000" cy="5199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 of Data Mining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16"/>
          <p:cNvSpPr txBox="1"/>
          <p:nvPr>
            <p:ph idx="1" type="subTitle"/>
          </p:nvPr>
        </p:nvSpPr>
        <p:spPr>
          <a:xfrm>
            <a:off x="598100" y="1531818"/>
            <a:ext cx="82221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 .Marketing / Retail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2 .Finance / Banking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3 .Manufacturing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4 .Governments</a:t>
            </a:r>
            <a:endParaRPr sz="2400"/>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ctrTitle"/>
          </p:nvPr>
        </p:nvSpPr>
        <p:spPr>
          <a:xfrm>
            <a:off x="460950" y="2293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109" name="Google Shape;109;p17"/>
          <p:cNvSpPr txBox="1"/>
          <p:nvPr>
            <p:ph idx="1" type="subTitle"/>
          </p:nvPr>
        </p:nvSpPr>
        <p:spPr>
          <a:xfrm>
            <a:off x="527825" y="1493339"/>
            <a:ext cx="8222100" cy="27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 sz="2400"/>
              <a:t>1 .Privacy Issues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2 .Security issues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3 .Misuse of information/inaccurate information</a:t>
            </a:r>
            <a:endParaRPr sz="2400"/>
          </a:p>
          <a:p>
            <a:pPr indent="0" lvl="0" marL="0" rtl="0" algn="l">
              <a:spcBef>
                <a:spcPts val="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ctrTitle"/>
          </p:nvPr>
        </p:nvSpPr>
        <p:spPr>
          <a:xfrm>
            <a:off x="460950" y="2434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 of Data Mining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Advantages of Data Mining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Advantages of Data Mining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18"/>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ctrTitle"/>
          </p:nvPr>
        </p:nvSpPr>
        <p:spPr>
          <a:xfrm>
            <a:off x="246475" y="348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Text Mining Techniques</a:t>
            </a:r>
            <a:endParaRPr sz="3600"/>
          </a:p>
        </p:txBody>
      </p:sp>
      <p:sp>
        <p:nvSpPr>
          <p:cNvPr id="121" name="Google Shape;121;p19"/>
          <p:cNvSpPr txBox="1"/>
          <p:nvPr>
            <p:ph idx="1" type="subTitle"/>
          </p:nvPr>
        </p:nvSpPr>
        <p:spPr>
          <a:xfrm>
            <a:off x="286675" y="1399975"/>
            <a:ext cx="8681700" cy="281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Information Technique :</a:t>
            </a:r>
            <a:endParaRPr sz="2200"/>
          </a:p>
          <a:p>
            <a:pPr indent="0" lvl="0" marL="0" rtl="0" algn="ctr">
              <a:lnSpc>
                <a:spcPct val="90000"/>
              </a:lnSpc>
              <a:spcBef>
                <a:spcPts val="1000"/>
              </a:spcBef>
              <a:spcAft>
                <a:spcPts val="0"/>
              </a:spcAft>
              <a:buNone/>
            </a:pPr>
            <a:r>
              <a:rPr lang="en" sz="1800">
                <a:solidFill>
                  <a:srgbClr val="FFFFFF"/>
                </a:solidFill>
                <a:latin typeface="Arial"/>
                <a:ea typeface="Arial"/>
                <a:cs typeface="Arial"/>
                <a:sym typeface="Arial"/>
              </a:rPr>
              <a:t>   This is the most famous text mining technique. Information exchange refers to the process of extracting meaningful information from vast chunks of textual data.</a:t>
            </a:r>
            <a:endParaRPr sz="1800">
              <a:solidFill>
                <a:srgbClr val="FFFFFF"/>
              </a:solidFill>
              <a:latin typeface="Arial"/>
              <a:ea typeface="Arial"/>
              <a:cs typeface="Arial"/>
              <a:sym typeface="Arial"/>
            </a:endParaRPr>
          </a:p>
          <a:p>
            <a:pPr indent="0" lvl="0" marL="0" rtl="0" algn="ctr">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368300" lvl="0" marL="457200" rtl="0" algn="l">
              <a:lnSpc>
                <a:spcPct val="90000"/>
              </a:lnSpc>
              <a:spcBef>
                <a:spcPts val="1000"/>
              </a:spcBef>
              <a:spcAft>
                <a:spcPts val="0"/>
              </a:spcAft>
              <a:buClr>
                <a:srgbClr val="FFFFFF"/>
              </a:buClr>
              <a:buSzPts val="2200"/>
              <a:buFont typeface="Arial"/>
              <a:buAutoNum type="arabicPeriod"/>
            </a:pPr>
            <a:r>
              <a:rPr lang="en" sz="2200">
                <a:solidFill>
                  <a:srgbClr val="FFFFFF"/>
                </a:solidFill>
                <a:latin typeface="Arial"/>
                <a:ea typeface="Arial"/>
                <a:cs typeface="Arial"/>
                <a:sym typeface="Arial"/>
              </a:rPr>
              <a:t>Information Retrieval :</a:t>
            </a:r>
            <a:endParaRPr sz="22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FFFFFF"/>
                </a:solidFill>
                <a:latin typeface="Arial"/>
                <a:ea typeface="Arial"/>
                <a:cs typeface="Arial"/>
                <a:sym typeface="Arial"/>
              </a:rPr>
              <a:t>Information Retrieval (IR) refers to the process of extracting relevant and associated patterns based on a specific set of words or phrases.</a:t>
            </a:r>
            <a:endParaRPr sz="1800">
              <a:solidFill>
                <a:srgbClr val="FFFFFF"/>
              </a:solidFill>
              <a:latin typeface="Arial"/>
              <a:ea typeface="Arial"/>
              <a:cs typeface="Arial"/>
              <a:sym typeface="Arial"/>
            </a:endParaRPr>
          </a:p>
          <a:p>
            <a:pPr indent="0" lvl="0" marL="45720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45720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ctrTitle"/>
          </p:nvPr>
        </p:nvSpPr>
        <p:spPr>
          <a:xfrm>
            <a:off x="598225" y="421100"/>
            <a:ext cx="8222100" cy="16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3. Categorization :</a:t>
            </a:r>
            <a:endParaRPr sz="2200"/>
          </a:p>
          <a:p>
            <a:pPr indent="0" lvl="0" marL="0" rtl="0" algn="l">
              <a:spcBef>
                <a:spcPts val="0"/>
              </a:spcBef>
              <a:spcAft>
                <a:spcPts val="0"/>
              </a:spcAft>
              <a:buNone/>
            </a:pPr>
            <a:r>
              <a:rPr lang="en" sz="2200"/>
              <a:t>  </a:t>
            </a:r>
            <a:r>
              <a:rPr lang="en" sz="1800">
                <a:solidFill>
                  <a:srgbClr val="FFFFFF"/>
                </a:solidFill>
                <a:latin typeface="Arial"/>
                <a:ea typeface="Arial"/>
                <a:cs typeface="Arial"/>
                <a:sym typeface="Arial"/>
              </a:rPr>
              <a:t>This is one of those text mining techniques that is a form of “supervised”   learning wherein normal language texts are assigned to a predefined set of    topics depending upon their  content.</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2200"/>
          </a:p>
        </p:txBody>
      </p:sp>
      <p:sp>
        <p:nvSpPr>
          <p:cNvPr id="127" name="Google Shape;127;p20"/>
          <p:cNvSpPr txBox="1"/>
          <p:nvPr>
            <p:ph idx="1" type="subTitle"/>
          </p:nvPr>
        </p:nvSpPr>
        <p:spPr>
          <a:xfrm>
            <a:off x="598100" y="1754623"/>
            <a:ext cx="8222100" cy="30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Clustering :</a:t>
            </a:r>
            <a:endParaRPr/>
          </a:p>
          <a:p>
            <a:pPr indent="0" lvl="0" marL="0" rtl="0" algn="l">
              <a:spcBef>
                <a:spcPts val="0"/>
              </a:spcBef>
              <a:spcAft>
                <a:spcPts val="0"/>
              </a:spcAft>
              <a:buNone/>
            </a:pPr>
            <a:r>
              <a:rPr lang="en"/>
              <a:t>   </a:t>
            </a:r>
            <a:r>
              <a:rPr lang="en" sz="1800">
                <a:solidFill>
                  <a:srgbClr val="FFFFFF"/>
                </a:solidFill>
                <a:latin typeface="Arial"/>
                <a:ea typeface="Arial"/>
                <a:cs typeface="Arial"/>
                <a:sym typeface="Arial"/>
              </a:rPr>
              <a:t>Clustering is one of the most crucial text mining techniques. It seeks to     identify intrinsic structures in textual information and organize them into relevant subgroups or ‘clusters’  for further analysis</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ctrTitle"/>
          </p:nvPr>
        </p:nvSpPr>
        <p:spPr>
          <a:xfrm>
            <a:off x="507500" y="1445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Mining Process</a:t>
            </a:r>
            <a:endParaRPr/>
          </a:p>
        </p:txBody>
      </p:sp>
      <p:sp>
        <p:nvSpPr>
          <p:cNvPr id="133" name="Google Shape;133;p21"/>
          <p:cNvSpPr txBox="1"/>
          <p:nvPr>
            <p:ph idx="1" type="subTitle"/>
          </p:nvPr>
        </p:nvSpPr>
        <p:spPr>
          <a:xfrm>
            <a:off x="567900" y="1125658"/>
            <a:ext cx="8222100" cy="34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567900" y="1125650"/>
            <a:ext cx="8161701" cy="37485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