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8" r:id="rId7"/>
    <p:sldId id="265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85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606"/>
            <a:ext cx="18288000" cy="9214485"/>
          </a:xfrm>
          <a:custGeom>
            <a:avLst/>
            <a:gdLst/>
            <a:ahLst/>
            <a:cxnLst/>
            <a:rect l="l" t="t" r="r" b="b"/>
            <a:pathLst>
              <a:path w="18288000" h="9214485">
                <a:moveTo>
                  <a:pt x="18288000" y="0"/>
                </a:moveTo>
                <a:lnTo>
                  <a:pt x="0" y="0"/>
                </a:lnTo>
                <a:lnTo>
                  <a:pt x="0" y="9214104"/>
                </a:lnTo>
                <a:lnTo>
                  <a:pt x="18288000" y="9214104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0" y="268224"/>
            <a:ext cx="2020823" cy="5699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202168" cy="63916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428742"/>
            <a:ext cx="2353056" cy="576376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11" y="7906510"/>
            <a:ext cx="5760720" cy="23804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02000" y="268224"/>
            <a:ext cx="2020823" cy="5699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43468" y="2442463"/>
            <a:ext cx="7654925" cy="368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893" y="3543300"/>
            <a:ext cx="1379220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2630" marR="5080" indent="-710565" algn="ctr">
              <a:lnSpc>
                <a:spcPct val="100000"/>
              </a:lnSpc>
              <a:spcBef>
                <a:spcPts val="105"/>
              </a:spcBef>
            </a:pPr>
            <a:r>
              <a:rPr lang="en-IN" sz="8000" spc="68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    AMAZON PRODUCTS</a:t>
            </a:r>
            <a:endParaRPr lang="en-IN" sz="8000" spc="675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29CB2-96F5-5107-2C7B-CB7A6B415F5E}"/>
              </a:ext>
            </a:extLst>
          </p:cNvPr>
          <p:cNvSpPr txBox="1"/>
          <p:nvPr/>
        </p:nvSpPr>
        <p:spPr>
          <a:xfrm>
            <a:off x="13792200" y="8953500"/>
            <a:ext cx="4692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Rushikesh Burle</a:t>
            </a:r>
          </a:p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, Ss Infotech</a:t>
            </a:r>
          </a:p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rushikesh.ssinfotech@gmail.com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79575"/>
            <a:ext cx="18288000" cy="9107805"/>
          </a:xfrm>
          <a:custGeom>
            <a:avLst/>
            <a:gdLst/>
            <a:ahLst/>
            <a:cxnLst/>
            <a:rect l="l" t="t" r="r" b="b"/>
            <a:pathLst>
              <a:path w="18288000" h="9107805">
                <a:moveTo>
                  <a:pt x="18288000" y="0"/>
                </a:moveTo>
                <a:lnTo>
                  <a:pt x="0" y="0"/>
                </a:lnTo>
                <a:lnTo>
                  <a:pt x="0" y="9107424"/>
                </a:lnTo>
                <a:lnTo>
                  <a:pt x="18288000" y="9107424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1623" y="240791"/>
            <a:ext cx="2130552" cy="838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1377137"/>
            <a:ext cx="10680065" cy="18618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85"/>
              </a:spcBef>
              <a:buFont typeface="Wingdings"/>
              <a:buChar char=""/>
              <a:tabLst>
                <a:tab pos="360680" algn="l"/>
              </a:tabLst>
            </a:pPr>
            <a:r>
              <a:rPr sz="2400" b="1" dirty="0">
                <a:solidFill>
                  <a:srgbClr val="1F1F20"/>
                </a:solidFill>
                <a:latin typeface="Palatino Linotype"/>
                <a:cs typeface="Palatino Linotype"/>
              </a:rPr>
              <a:t>Amazon </a:t>
            </a:r>
            <a:r>
              <a:rPr sz="2400" spc="-15" dirty="0">
                <a:solidFill>
                  <a:srgbClr val="1F1F20"/>
                </a:solidFill>
                <a:latin typeface="Palatino Linotype"/>
                <a:cs typeface="Palatino Linotype"/>
              </a:rPr>
              <a:t>is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an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American </a:t>
            </a:r>
            <a:r>
              <a:rPr sz="2400" spc="-5" dirty="0">
                <a:latin typeface="Palatino Linotype"/>
                <a:cs typeface="Palatino Linotype"/>
              </a:rPr>
              <a:t>multinational </a:t>
            </a:r>
            <a:r>
              <a:rPr sz="2400" dirty="0">
                <a:latin typeface="Palatino Linotype"/>
                <a:cs typeface="Palatino Linotype"/>
              </a:rPr>
              <a:t>technology </a:t>
            </a:r>
            <a:r>
              <a:rPr sz="2400" spc="-5" dirty="0">
                <a:latin typeface="Palatino Linotype"/>
                <a:cs typeface="Palatino Linotype"/>
              </a:rPr>
              <a:t>company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, 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engaged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in </a:t>
            </a:r>
            <a:r>
              <a:rPr sz="2400" spc="-15" dirty="0">
                <a:latin typeface="Palatino Linotype"/>
                <a:cs typeface="Palatino Linotype"/>
              </a:rPr>
              <a:t>e- 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commerce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,</a:t>
            </a:r>
            <a:r>
              <a:rPr sz="2400" spc="119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cloud  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computing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,</a:t>
            </a:r>
            <a:r>
              <a:rPr sz="2400" spc="590" dirty="0">
                <a:solidFill>
                  <a:srgbClr val="1F1F20"/>
                </a:solidFill>
                <a:latin typeface="Palatino Linotype"/>
                <a:cs typeface="Palatino Linotype"/>
              </a:rPr>
              <a:t>  </a:t>
            </a:r>
            <a:r>
              <a:rPr sz="2400" spc="-5" dirty="0">
                <a:latin typeface="Palatino Linotype"/>
                <a:cs typeface="Palatino Linotype"/>
              </a:rPr>
              <a:t>online</a:t>
            </a:r>
            <a:r>
              <a:rPr sz="2400" spc="590" dirty="0">
                <a:latin typeface="Palatino Linotype"/>
                <a:cs typeface="Palatino Linotype"/>
              </a:rPr>
              <a:t>  </a:t>
            </a:r>
            <a:r>
              <a:rPr sz="2400" spc="-5" dirty="0">
                <a:latin typeface="Palatino Linotype"/>
                <a:cs typeface="Palatino Linotype"/>
              </a:rPr>
              <a:t>advertising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,</a:t>
            </a:r>
            <a:r>
              <a:rPr sz="2400" spc="590" dirty="0">
                <a:solidFill>
                  <a:srgbClr val="1F1F20"/>
                </a:solidFill>
                <a:latin typeface="Palatino Linotype"/>
                <a:cs typeface="Palatino Linotype"/>
              </a:rPr>
              <a:t>  </a:t>
            </a:r>
            <a:r>
              <a:rPr sz="2400" spc="-5" dirty="0">
                <a:latin typeface="Palatino Linotype"/>
                <a:cs typeface="Palatino Linotype"/>
              </a:rPr>
              <a:t>digital</a:t>
            </a:r>
            <a:r>
              <a:rPr sz="2400" spc="590" dirty="0">
                <a:latin typeface="Palatino Linotype"/>
                <a:cs typeface="Palatino Linotype"/>
              </a:rPr>
              <a:t>  </a:t>
            </a:r>
            <a:r>
              <a:rPr sz="2400" spc="-10" dirty="0">
                <a:latin typeface="Palatino Linotype"/>
                <a:cs typeface="Palatino Linotype"/>
              </a:rPr>
              <a:t>streaming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,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and</a:t>
            </a:r>
            <a:r>
              <a:rPr sz="2400" spc="-6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artificial</a:t>
            </a:r>
            <a:r>
              <a:rPr sz="2400" spc="50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intelligence</a:t>
            </a:r>
            <a:endParaRPr sz="2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1F20"/>
              </a:buClr>
              <a:buFont typeface="Wingdings"/>
              <a:buChar char=""/>
            </a:pPr>
            <a:endParaRPr sz="2150" dirty="0">
              <a:latin typeface="Palatino Linotype"/>
              <a:cs typeface="Palatino Linotype"/>
            </a:endParaRPr>
          </a:p>
          <a:p>
            <a:pPr marL="360045" indent="-347980" algn="just">
              <a:lnSpc>
                <a:spcPct val="100000"/>
              </a:lnSpc>
              <a:buFont typeface="Wingdings"/>
              <a:buChar char=""/>
              <a:tabLst>
                <a:tab pos="360680" algn="l"/>
              </a:tabLst>
            </a:pP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Amazon</a:t>
            </a:r>
            <a:r>
              <a:rPr sz="2400" spc="2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was</a:t>
            </a:r>
            <a:r>
              <a:rPr sz="2400" spc="1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founded</a:t>
            </a:r>
            <a:r>
              <a:rPr sz="2400" spc="4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on</a:t>
            </a:r>
            <a:r>
              <a:rPr sz="2400" spc="4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July</a:t>
            </a:r>
            <a:r>
              <a:rPr sz="2400" spc="2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5,</a:t>
            </a:r>
            <a:r>
              <a:rPr sz="2400" spc="2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1994,</a:t>
            </a:r>
            <a:r>
              <a:rPr sz="2400" spc="2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by</a:t>
            </a:r>
            <a:r>
              <a:rPr sz="2400" spc="2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Jeff</a:t>
            </a:r>
            <a:r>
              <a:rPr sz="2400" spc="4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Bezos</a:t>
            </a:r>
            <a:r>
              <a:rPr sz="2400" spc="35" dirty="0">
                <a:latin typeface="Palatino Linotype"/>
                <a:cs typeface="Palatino Linotype"/>
              </a:rPr>
              <a:t> </a:t>
            </a:r>
            <a:r>
              <a:rPr sz="2400" spc="-15" dirty="0">
                <a:solidFill>
                  <a:srgbClr val="1F1F20"/>
                </a:solidFill>
                <a:latin typeface="Palatino Linotype"/>
                <a:cs typeface="Palatino Linotype"/>
              </a:rPr>
              <a:t>in</a:t>
            </a:r>
            <a:r>
              <a:rPr sz="2400" spc="1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Bellevue,</a:t>
            </a:r>
            <a:r>
              <a:rPr sz="2400" spc="20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Washington</a:t>
            </a: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3212972"/>
            <a:ext cx="507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2152015" algn="l"/>
                <a:tab pos="3655060" algn="l"/>
                <a:tab pos="4780280" algn="l"/>
              </a:tabLst>
            </a:pP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T</a:t>
            </a:r>
            <a:r>
              <a:rPr sz="2400" spc="-15" dirty="0">
                <a:solidFill>
                  <a:srgbClr val="1F1F20"/>
                </a:solidFill>
                <a:latin typeface="Palatino Linotype"/>
                <a:cs typeface="Palatino Linotype"/>
              </a:rPr>
              <a:t>h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e	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c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o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m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pa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n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y	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or</a:t>
            </a:r>
            <a:r>
              <a:rPr sz="2400" spc="-30" dirty="0">
                <a:solidFill>
                  <a:srgbClr val="1F1F20"/>
                </a:solidFill>
                <a:latin typeface="Palatino Linotype"/>
                <a:cs typeface="Palatino Linotype"/>
              </a:rPr>
              <a:t>i</a:t>
            </a:r>
            <a:r>
              <a:rPr sz="2400" spc="30" dirty="0">
                <a:solidFill>
                  <a:srgbClr val="1F1F20"/>
                </a:solidFill>
                <a:latin typeface="Palatino Linotype"/>
                <a:cs typeface="Palatino Linotype"/>
              </a:rPr>
              <a:t>g</a:t>
            </a:r>
            <a:r>
              <a:rPr sz="2400" spc="-30" dirty="0">
                <a:solidFill>
                  <a:srgbClr val="1F1F20"/>
                </a:solidFill>
                <a:latin typeface="Palatino Linotype"/>
                <a:cs typeface="Palatino Linotype"/>
              </a:rPr>
              <a:t>i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n</a:t>
            </a:r>
            <a:r>
              <a:rPr sz="2400" spc="15" dirty="0">
                <a:solidFill>
                  <a:srgbClr val="1F1F20"/>
                </a:solidFill>
                <a:latin typeface="Palatino Linotype"/>
                <a:cs typeface="Palatino Linotype"/>
              </a:rPr>
              <a:t>a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lly	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s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t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a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rt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ed	as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5253" y="3212972"/>
            <a:ext cx="4916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2669" algn="l"/>
                <a:tab pos="2896235" algn="l"/>
                <a:tab pos="3472179" algn="l"/>
                <a:tab pos="4462780" algn="l"/>
              </a:tabLst>
            </a:pP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o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n</a:t>
            </a:r>
            <a:r>
              <a:rPr sz="2400" spc="-35" dirty="0">
                <a:solidFill>
                  <a:srgbClr val="1F1F20"/>
                </a:solidFill>
                <a:latin typeface="Palatino Linotype"/>
                <a:cs typeface="Palatino Linotype"/>
              </a:rPr>
              <a:t>l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i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n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e	ma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rk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e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t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pla</a:t>
            </a:r>
            <a:r>
              <a:rPr sz="2400" spc="-15" dirty="0">
                <a:solidFill>
                  <a:srgbClr val="1F1F20"/>
                </a:solidFill>
                <a:latin typeface="Palatino Linotype"/>
                <a:cs typeface="Palatino Linotype"/>
              </a:rPr>
              <a:t>c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e	for	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bo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ok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s	</a:t>
            </a:r>
            <a:r>
              <a:rPr sz="2400" spc="-35" dirty="0">
                <a:solidFill>
                  <a:srgbClr val="1F1F20"/>
                </a:solidFill>
                <a:latin typeface="Palatino Linotype"/>
                <a:cs typeface="Palatino Linotype"/>
              </a:rPr>
              <a:t>but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5295" y="3212972"/>
            <a:ext cx="5603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an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512445" algn="l"/>
                <a:tab pos="1740535" algn="l"/>
                <a:tab pos="2122170" algn="l"/>
                <a:tab pos="3027680" algn="l"/>
                <a:tab pos="4024629" algn="l"/>
                <a:tab pos="4521200" algn="l"/>
              </a:tabLst>
            </a:pPr>
            <a:r>
              <a:rPr sz="2400" spc="10" dirty="0">
                <a:solidFill>
                  <a:srgbClr val="1F1F20"/>
                </a:solidFill>
                <a:latin typeface="Palatino Linotype"/>
                <a:cs typeface="Palatino Linotype"/>
              </a:rPr>
              <a:t>t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o	</a:t>
            </a:r>
            <a:r>
              <a:rPr sz="2400" spc="-30" dirty="0">
                <a:solidFill>
                  <a:srgbClr val="1F1F20"/>
                </a:solidFill>
                <a:latin typeface="Palatino Linotype"/>
                <a:cs typeface="Palatino Linotype"/>
              </a:rPr>
              <a:t>i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n</a:t>
            </a:r>
            <a:r>
              <a:rPr sz="2400" spc="-20" dirty="0">
                <a:solidFill>
                  <a:srgbClr val="1F1F20"/>
                </a:solidFill>
                <a:latin typeface="Palatino Linotype"/>
                <a:cs typeface="Palatino Linotype"/>
              </a:rPr>
              <a:t>c</a:t>
            </a:r>
            <a:r>
              <a:rPr sz="2400" spc="15" dirty="0">
                <a:solidFill>
                  <a:srgbClr val="1F1F20"/>
                </a:solidFill>
                <a:latin typeface="Palatino Linotype"/>
                <a:cs typeface="Palatino Linotype"/>
              </a:rPr>
              <a:t>l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u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de	a	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w</a:t>
            </a:r>
            <a:r>
              <a:rPr sz="2400" spc="-30" dirty="0">
                <a:solidFill>
                  <a:srgbClr val="1F1F20"/>
                </a:solidFill>
                <a:latin typeface="Palatino Linotype"/>
                <a:cs typeface="Palatino Linotype"/>
              </a:rPr>
              <a:t>i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de	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r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a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n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ge	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o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f	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p</a:t>
            </a:r>
            <a:r>
              <a:rPr sz="2400" spc="-20" dirty="0">
                <a:solidFill>
                  <a:srgbClr val="1F1F20"/>
                </a:solidFill>
                <a:latin typeface="Palatino Linotype"/>
                <a:cs typeface="Palatino Linotype"/>
              </a:rPr>
              <a:t>ro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d</a:t>
            </a:r>
            <a:r>
              <a:rPr sz="2400" spc="-15" dirty="0">
                <a:solidFill>
                  <a:srgbClr val="1F1F20"/>
                </a:solidFill>
                <a:latin typeface="Palatino Linotype"/>
                <a:cs typeface="Palatino Linotype"/>
              </a:rPr>
              <a:t>u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c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3578428"/>
            <a:ext cx="48729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5115" algn="l"/>
                <a:tab pos="3115310" algn="l"/>
                <a:tab pos="3658235" algn="l"/>
              </a:tabLst>
            </a:pP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gradually	expanded	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its	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offerings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categories.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4676089"/>
            <a:ext cx="106800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60680" algn="l"/>
              </a:tabLst>
            </a:pP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The company has multiple </a:t>
            </a:r>
            <a:r>
              <a:rPr sz="2400" spc="-5" dirty="0">
                <a:latin typeface="Palatino Linotype"/>
                <a:cs typeface="Palatino Linotype"/>
              </a:rPr>
              <a:t>subsidiaries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, including </a:t>
            </a:r>
            <a:r>
              <a:rPr sz="2400" spc="-5" dirty="0">
                <a:latin typeface="Palatino Linotype"/>
                <a:cs typeface="Palatino Linotype"/>
              </a:rPr>
              <a:t>Amazon </a:t>
            </a:r>
            <a:r>
              <a:rPr sz="2400" dirty="0">
                <a:latin typeface="Palatino Linotype"/>
                <a:cs typeface="Palatino Linotype"/>
              </a:rPr>
              <a:t>Web </a:t>
            </a:r>
            <a:r>
              <a:rPr sz="2400" spc="-15" dirty="0">
                <a:latin typeface="Palatino Linotype"/>
                <a:cs typeface="Palatino Linotype"/>
              </a:rPr>
              <a:t>Services</a:t>
            </a:r>
            <a:r>
              <a:rPr sz="2400" spc="-15" dirty="0">
                <a:solidFill>
                  <a:srgbClr val="1F1F20"/>
                </a:solidFill>
                <a:latin typeface="Palatino Linotype"/>
                <a:cs typeface="Palatino Linotype"/>
              </a:rPr>
              <a:t>, 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 providing</a:t>
            </a:r>
            <a:r>
              <a:rPr sz="2400" spc="10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cloud</a:t>
            </a:r>
            <a:r>
              <a:rPr sz="2400" spc="9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computing,</a:t>
            </a:r>
            <a:r>
              <a:rPr sz="2400" spc="10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5" dirty="0">
                <a:latin typeface="Palatino Linotype"/>
                <a:cs typeface="Palatino Linotype"/>
              </a:rPr>
              <a:t>Zoox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,</a:t>
            </a:r>
            <a:r>
              <a:rPr sz="2400" spc="10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a</a:t>
            </a:r>
            <a:r>
              <a:rPr sz="2400" spc="12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self-driving</a:t>
            </a:r>
            <a:r>
              <a:rPr sz="2400" spc="1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car</a:t>
            </a:r>
            <a:r>
              <a:rPr sz="2400" spc="1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division,</a:t>
            </a:r>
            <a:r>
              <a:rPr sz="2400" spc="10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Kuiper</a:t>
            </a:r>
            <a:r>
              <a:rPr sz="2400" spc="114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Systems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, </a:t>
            </a:r>
            <a:r>
              <a:rPr sz="2400" spc="-58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a</a:t>
            </a:r>
            <a:r>
              <a:rPr sz="2400" spc="60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satellite</a:t>
            </a:r>
            <a:r>
              <a:rPr sz="2400" spc="119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Internet  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provider,</a:t>
            </a:r>
            <a:r>
              <a:rPr sz="2400" spc="117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and  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Amazon  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Lab126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,</a:t>
            </a:r>
            <a:r>
              <a:rPr sz="2400" spc="119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1F1F20"/>
                </a:solidFill>
                <a:latin typeface="Palatino Linotype"/>
                <a:cs typeface="Palatino Linotype"/>
              </a:rPr>
              <a:t>a  </a:t>
            </a:r>
            <a:r>
              <a:rPr sz="2400" spc="5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15" dirty="0">
                <a:solidFill>
                  <a:srgbClr val="1F1F20"/>
                </a:solidFill>
                <a:latin typeface="Palatino Linotype"/>
                <a:cs typeface="Palatino Linotype"/>
              </a:rPr>
              <a:t>computer </a:t>
            </a:r>
            <a:r>
              <a:rPr sz="2400" spc="-1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hardware</a:t>
            </a:r>
            <a:r>
              <a:rPr sz="2400" spc="-30" dirty="0">
                <a:solidFill>
                  <a:srgbClr val="1F1F20"/>
                </a:solidFill>
                <a:latin typeface="Palatino Linotype"/>
                <a:cs typeface="Palatino Linotype"/>
              </a:rPr>
              <a:t> </a:t>
            </a:r>
            <a:r>
              <a:rPr sz="2400" spc="5" dirty="0">
                <a:latin typeface="Palatino Linotype"/>
                <a:cs typeface="Palatino Linotype"/>
              </a:rPr>
              <a:t>R&amp;D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1F1F20"/>
                </a:solidFill>
                <a:latin typeface="Palatino Linotype"/>
                <a:cs typeface="Palatino Linotype"/>
              </a:rPr>
              <a:t>provider.</a:t>
            </a: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6508750"/>
            <a:ext cx="49326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60680" algn="l"/>
                <a:tab pos="1555115" algn="l"/>
                <a:tab pos="2317115" algn="l"/>
                <a:tab pos="2646045" algn="l"/>
                <a:tab pos="2713355" algn="l"/>
                <a:tab pos="3228340" algn="l"/>
                <a:tab pos="3871595" algn="l"/>
              </a:tabLst>
            </a:pPr>
            <a:r>
              <a:rPr sz="2400" spc="-5" dirty="0">
                <a:latin typeface="Palatino Linotype"/>
                <a:cs typeface="Palatino Linotype"/>
              </a:rPr>
              <a:t>Amazon.com	</a:t>
            </a:r>
            <a:r>
              <a:rPr sz="2400" spc="-15" dirty="0">
                <a:latin typeface="Palatino Linotype"/>
                <a:cs typeface="Palatino Linotype"/>
              </a:rPr>
              <a:t>is		</a:t>
            </a:r>
            <a:r>
              <a:rPr sz="2400" spc="10" dirty="0">
                <a:latin typeface="Palatino Linotype"/>
                <a:cs typeface="Palatino Linotype"/>
              </a:rPr>
              <a:t>an	</a:t>
            </a:r>
            <a:r>
              <a:rPr sz="2400" spc="-5" dirty="0">
                <a:latin typeface="Palatino Linotype"/>
                <a:cs typeface="Palatino Linotype"/>
              </a:rPr>
              <a:t>e-commerce </a:t>
            </a:r>
            <a:r>
              <a:rPr sz="2400" spc="-58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</a:t>
            </a:r>
            <a:r>
              <a:rPr sz="2400" spc="-10" dirty="0">
                <a:latin typeface="Palatino Linotype"/>
                <a:cs typeface="Palatino Linotype"/>
              </a:rPr>
              <a:t>nc</a:t>
            </a:r>
            <a:r>
              <a:rPr sz="2400" dirty="0">
                <a:latin typeface="Palatino Linotype"/>
                <a:cs typeface="Palatino Linotype"/>
              </a:rPr>
              <a:t>l</a:t>
            </a:r>
            <a:r>
              <a:rPr sz="2400" spc="-10" dirty="0">
                <a:latin typeface="Palatino Linotype"/>
                <a:cs typeface="Palatino Linotype"/>
              </a:rPr>
              <a:t>u</a:t>
            </a:r>
            <a:r>
              <a:rPr sz="2400" spc="15" dirty="0">
                <a:latin typeface="Palatino Linotype"/>
                <a:cs typeface="Palatino Linotype"/>
              </a:rPr>
              <a:t>d</a:t>
            </a:r>
            <a:r>
              <a:rPr sz="2400" dirty="0">
                <a:latin typeface="Palatino Linotype"/>
                <a:cs typeface="Palatino Linotype"/>
              </a:rPr>
              <a:t>i</a:t>
            </a:r>
            <a:r>
              <a:rPr sz="2400" spc="-10" dirty="0">
                <a:latin typeface="Palatino Linotype"/>
                <a:cs typeface="Palatino Linotype"/>
              </a:rPr>
              <a:t>n</a:t>
            </a:r>
            <a:r>
              <a:rPr sz="2400" dirty="0">
                <a:latin typeface="Palatino Linotype"/>
                <a:cs typeface="Palatino Linotype"/>
              </a:rPr>
              <a:t>g	</a:t>
            </a:r>
            <a:r>
              <a:rPr sz="2400" spc="-10" dirty="0">
                <a:latin typeface="Palatino Linotype"/>
                <a:cs typeface="Palatino Linotype"/>
              </a:rPr>
              <a:t>m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20" dirty="0">
                <a:latin typeface="Palatino Linotype"/>
                <a:cs typeface="Palatino Linotype"/>
              </a:rPr>
              <a:t>d</a:t>
            </a:r>
            <a:r>
              <a:rPr sz="2400" spc="-30" dirty="0">
                <a:latin typeface="Palatino Linotype"/>
                <a:cs typeface="Palatino Linotype"/>
              </a:rPr>
              <a:t>i</a:t>
            </a:r>
            <a:r>
              <a:rPr sz="2400" dirty="0">
                <a:latin typeface="Palatino Linotype"/>
                <a:cs typeface="Palatino Linotype"/>
              </a:rPr>
              <a:t>a	(</a:t>
            </a:r>
            <a:r>
              <a:rPr sz="2400" spc="-15" dirty="0">
                <a:latin typeface="Palatino Linotype"/>
                <a:cs typeface="Palatino Linotype"/>
              </a:rPr>
              <a:t>b</a:t>
            </a:r>
            <a:r>
              <a:rPr sz="2400" spc="30" dirty="0">
                <a:latin typeface="Palatino Linotype"/>
                <a:cs typeface="Palatino Linotype"/>
              </a:rPr>
              <a:t>o</a:t>
            </a:r>
            <a:r>
              <a:rPr sz="2400" spc="5" dirty="0">
                <a:latin typeface="Palatino Linotype"/>
                <a:cs typeface="Palatino Linotype"/>
              </a:rPr>
              <a:t>ok</a:t>
            </a:r>
            <a:r>
              <a:rPr sz="2400" spc="-10" dirty="0">
                <a:latin typeface="Palatino Linotype"/>
                <a:cs typeface="Palatino Linotype"/>
              </a:rPr>
              <a:t>s</a:t>
            </a:r>
            <a:r>
              <a:rPr sz="2400" dirty="0">
                <a:latin typeface="Palatino Linotype"/>
                <a:cs typeface="Palatino Linotype"/>
              </a:rPr>
              <a:t>,	</a:t>
            </a:r>
            <a:r>
              <a:rPr sz="2400" spc="-10" dirty="0">
                <a:latin typeface="Palatino Linotype"/>
                <a:cs typeface="Palatino Linotype"/>
              </a:rPr>
              <a:t>m</a:t>
            </a:r>
            <a:r>
              <a:rPr sz="2400" spc="5" dirty="0">
                <a:latin typeface="Palatino Linotype"/>
                <a:cs typeface="Palatino Linotype"/>
              </a:rPr>
              <a:t>o</a:t>
            </a:r>
            <a:r>
              <a:rPr sz="2400" spc="30" dirty="0">
                <a:latin typeface="Palatino Linotype"/>
                <a:cs typeface="Palatino Linotype"/>
              </a:rPr>
              <a:t>v</a:t>
            </a:r>
            <a:r>
              <a:rPr sz="2400" spc="-30" dirty="0">
                <a:latin typeface="Palatino Linotype"/>
                <a:cs typeface="Palatino Linotype"/>
              </a:rPr>
              <a:t>i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10" dirty="0">
                <a:latin typeface="Palatino Linotype"/>
                <a:cs typeface="Palatino Linotype"/>
              </a:rPr>
              <a:t>s</a:t>
            </a:r>
            <a:r>
              <a:rPr sz="2400" dirty="0">
                <a:latin typeface="Palatino Linotype"/>
                <a:cs typeface="Palatino Linotype"/>
              </a:rPr>
              <a:t>,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5671" y="6508750"/>
            <a:ext cx="56407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5080" indent="-122555">
              <a:lnSpc>
                <a:spcPct val="100000"/>
              </a:lnSpc>
              <a:spcBef>
                <a:spcPts val="100"/>
              </a:spcBef>
              <a:tabLst>
                <a:tab pos="1265555" algn="l"/>
                <a:tab pos="1353820" algn="l"/>
                <a:tab pos="2030730" algn="l"/>
                <a:tab pos="2052320" algn="l"/>
                <a:tab pos="2765425" algn="l"/>
                <a:tab pos="3627754" algn="l"/>
                <a:tab pos="3707129" algn="l"/>
                <a:tab pos="4939030" algn="l"/>
                <a:tab pos="4978400" algn="l"/>
              </a:tabLst>
            </a:pPr>
            <a:r>
              <a:rPr sz="2400" spc="-5" dirty="0">
                <a:latin typeface="Palatino Linotype"/>
                <a:cs typeface="Palatino Linotype"/>
              </a:rPr>
              <a:t>p</a:t>
            </a:r>
            <a:r>
              <a:rPr sz="2400" spc="-25" dirty="0">
                <a:latin typeface="Palatino Linotype"/>
                <a:cs typeface="Palatino Linotype"/>
              </a:rPr>
              <a:t>la</a:t>
            </a:r>
            <a:r>
              <a:rPr sz="2400" spc="-15" dirty="0">
                <a:latin typeface="Palatino Linotype"/>
                <a:cs typeface="Palatino Linotype"/>
              </a:rPr>
              <a:t>t</a:t>
            </a:r>
            <a:r>
              <a:rPr sz="2400" spc="-30" dirty="0">
                <a:latin typeface="Palatino Linotype"/>
                <a:cs typeface="Palatino Linotype"/>
              </a:rPr>
              <a:t>f</a:t>
            </a:r>
            <a:r>
              <a:rPr sz="2400" spc="-15" dirty="0">
                <a:latin typeface="Palatino Linotype"/>
                <a:cs typeface="Palatino Linotype"/>
              </a:rPr>
              <a:t>o</a:t>
            </a:r>
            <a:r>
              <a:rPr sz="2400" spc="-10" dirty="0">
                <a:latin typeface="Palatino Linotype"/>
                <a:cs typeface="Palatino Linotype"/>
              </a:rPr>
              <a:t>r</a:t>
            </a:r>
            <a:r>
              <a:rPr sz="2400" dirty="0">
                <a:latin typeface="Palatino Linotype"/>
                <a:cs typeface="Palatino Linotype"/>
              </a:rPr>
              <a:t>m		</a:t>
            </a:r>
            <a:r>
              <a:rPr sz="2400" spc="5" dirty="0">
                <a:latin typeface="Palatino Linotype"/>
                <a:cs typeface="Palatino Linotype"/>
              </a:rPr>
              <a:t>t</a:t>
            </a:r>
            <a:r>
              <a:rPr sz="2400" spc="-30" dirty="0">
                <a:latin typeface="Palatino Linotype"/>
                <a:cs typeface="Palatino Linotype"/>
              </a:rPr>
              <a:t>h</a:t>
            </a:r>
            <a:r>
              <a:rPr sz="2400" spc="-25" dirty="0">
                <a:latin typeface="Palatino Linotype"/>
                <a:cs typeface="Palatino Linotype"/>
              </a:rPr>
              <a:t>a</a:t>
            </a:r>
            <a:r>
              <a:rPr sz="2400" dirty="0">
                <a:latin typeface="Palatino Linotype"/>
                <a:cs typeface="Palatino Linotype"/>
              </a:rPr>
              <a:t>t		</a:t>
            </a:r>
            <a:r>
              <a:rPr sz="2400" spc="-35" dirty="0">
                <a:latin typeface="Palatino Linotype"/>
                <a:cs typeface="Palatino Linotype"/>
              </a:rPr>
              <a:t>s</a:t>
            </a:r>
            <a:r>
              <a:rPr sz="2400" spc="-25" dirty="0">
                <a:latin typeface="Palatino Linotype"/>
                <a:cs typeface="Palatino Linotype"/>
              </a:rPr>
              <a:t>e</a:t>
            </a:r>
            <a:r>
              <a:rPr sz="2400" spc="-30" dirty="0">
                <a:latin typeface="Palatino Linotype"/>
                <a:cs typeface="Palatino Linotype"/>
              </a:rPr>
              <a:t>ll</a:t>
            </a:r>
            <a:r>
              <a:rPr sz="2400" dirty="0">
                <a:latin typeface="Palatino Linotype"/>
                <a:cs typeface="Palatino Linotype"/>
              </a:rPr>
              <a:t>s	</a:t>
            </a:r>
            <a:r>
              <a:rPr sz="2400" spc="-35" dirty="0">
                <a:latin typeface="Palatino Linotype"/>
                <a:cs typeface="Palatino Linotype"/>
              </a:rPr>
              <a:t>m</a:t>
            </a:r>
            <a:r>
              <a:rPr sz="2400" dirty="0">
                <a:latin typeface="Palatino Linotype"/>
                <a:cs typeface="Palatino Linotype"/>
              </a:rPr>
              <a:t>a</a:t>
            </a:r>
            <a:r>
              <a:rPr sz="2400" spc="-30" dirty="0">
                <a:latin typeface="Palatino Linotype"/>
                <a:cs typeface="Palatino Linotype"/>
              </a:rPr>
              <a:t>n</a:t>
            </a:r>
            <a:r>
              <a:rPr sz="2400" dirty="0">
                <a:latin typeface="Palatino Linotype"/>
                <a:cs typeface="Palatino Linotype"/>
              </a:rPr>
              <a:t>y		</a:t>
            </a:r>
            <a:r>
              <a:rPr sz="2400" spc="-25" dirty="0">
                <a:latin typeface="Palatino Linotype"/>
                <a:cs typeface="Palatino Linotype"/>
              </a:rPr>
              <a:t>p</a:t>
            </a:r>
            <a:r>
              <a:rPr sz="2400" spc="-10" dirty="0">
                <a:latin typeface="Palatino Linotype"/>
                <a:cs typeface="Palatino Linotype"/>
              </a:rPr>
              <a:t>r</a:t>
            </a:r>
            <a:r>
              <a:rPr sz="2400" spc="-15" dirty="0">
                <a:latin typeface="Palatino Linotype"/>
                <a:cs typeface="Palatino Linotype"/>
              </a:rPr>
              <a:t>o</a:t>
            </a:r>
            <a:r>
              <a:rPr sz="2400" spc="-25" dirty="0">
                <a:latin typeface="Palatino Linotype"/>
                <a:cs typeface="Palatino Linotype"/>
              </a:rPr>
              <a:t>d</a:t>
            </a:r>
            <a:r>
              <a:rPr sz="2400" spc="-30" dirty="0">
                <a:latin typeface="Palatino Linotype"/>
                <a:cs typeface="Palatino Linotype"/>
              </a:rPr>
              <a:t>u</a:t>
            </a:r>
            <a:r>
              <a:rPr sz="2400" spc="-35" dirty="0">
                <a:latin typeface="Palatino Linotype"/>
                <a:cs typeface="Palatino Linotype"/>
              </a:rPr>
              <a:t>c</a:t>
            </a:r>
            <a:r>
              <a:rPr sz="2400" dirty="0">
                <a:latin typeface="Palatino Linotype"/>
                <a:cs typeface="Palatino Linotype"/>
              </a:rPr>
              <a:t>t	l</a:t>
            </a:r>
            <a:r>
              <a:rPr sz="2400" spc="-55" dirty="0">
                <a:latin typeface="Palatino Linotype"/>
                <a:cs typeface="Palatino Linotype"/>
              </a:rPr>
              <a:t>i</a:t>
            </a:r>
            <a:r>
              <a:rPr sz="2400" spc="-30" dirty="0">
                <a:latin typeface="Palatino Linotype"/>
                <a:cs typeface="Palatino Linotype"/>
              </a:rPr>
              <a:t>n</a:t>
            </a:r>
            <a:r>
              <a:rPr sz="2400" spc="-25" dirty="0">
                <a:latin typeface="Palatino Linotype"/>
                <a:cs typeface="Palatino Linotype"/>
              </a:rPr>
              <a:t>e</a:t>
            </a:r>
            <a:r>
              <a:rPr sz="2400" spc="-35" dirty="0">
                <a:latin typeface="Palatino Linotype"/>
                <a:cs typeface="Palatino Linotype"/>
              </a:rPr>
              <a:t>s</a:t>
            </a:r>
            <a:r>
              <a:rPr sz="2400" dirty="0">
                <a:latin typeface="Palatino Linotype"/>
                <a:cs typeface="Palatino Linotype"/>
              </a:rPr>
              <a:t>,  </a:t>
            </a:r>
            <a:r>
              <a:rPr sz="2400" spc="-10" dirty="0">
                <a:latin typeface="Palatino Linotype"/>
                <a:cs typeface="Palatino Linotype"/>
              </a:rPr>
              <a:t>m</a:t>
            </a:r>
            <a:r>
              <a:rPr sz="2400" spc="-5" dirty="0">
                <a:latin typeface="Palatino Linotype"/>
                <a:cs typeface="Palatino Linotype"/>
              </a:rPr>
              <a:t>u</a:t>
            </a:r>
            <a:r>
              <a:rPr sz="2400" dirty="0">
                <a:latin typeface="Palatino Linotype"/>
                <a:cs typeface="Palatino Linotype"/>
              </a:rPr>
              <a:t>si</a:t>
            </a:r>
            <a:r>
              <a:rPr sz="2400" spc="-15" dirty="0">
                <a:latin typeface="Palatino Linotype"/>
                <a:cs typeface="Palatino Linotype"/>
              </a:rPr>
              <a:t>c</a:t>
            </a:r>
            <a:r>
              <a:rPr sz="2400" dirty="0">
                <a:latin typeface="Palatino Linotype"/>
                <a:cs typeface="Palatino Linotype"/>
              </a:rPr>
              <a:t>,	and	</a:t>
            </a:r>
            <a:r>
              <a:rPr sz="2400" spc="-10" dirty="0">
                <a:latin typeface="Palatino Linotype"/>
                <a:cs typeface="Palatino Linotype"/>
              </a:rPr>
              <a:t>s</a:t>
            </a:r>
            <a:r>
              <a:rPr sz="2400" spc="5" dirty="0">
                <a:latin typeface="Palatino Linotype"/>
                <a:cs typeface="Palatino Linotype"/>
              </a:rPr>
              <a:t>o</a:t>
            </a:r>
            <a:r>
              <a:rPr sz="2400" dirty="0">
                <a:latin typeface="Palatino Linotype"/>
                <a:cs typeface="Palatino Linotype"/>
              </a:rPr>
              <a:t>ft</a:t>
            </a:r>
            <a:r>
              <a:rPr sz="2400" spc="-10" dirty="0">
                <a:latin typeface="Palatino Linotype"/>
                <a:cs typeface="Palatino Linotype"/>
              </a:rPr>
              <a:t>w</a:t>
            </a:r>
            <a:r>
              <a:rPr sz="2400" dirty="0">
                <a:latin typeface="Palatino Linotype"/>
                <a:cs typeface="Palatino Linotype"/>
              </a:rPr>
              <a:t>a</a:t>
            </a:r>
            <a:r>
              <a:rPr sz="2400" spc="5" dirty="0">
                <a:latin typeface="Palatino Linotype"/>
                <a:cs typeface="Palatino Linotype"/>
              </a:rPr>
              <a:t>r</a:t>
            </a:r>
            <a:r>
              <a:rPr sz="2400" dirty="0">
                <a:latin typeface="Palatino Linotype"/>
                <a:cs typeface="Palatino Linotype"/>
              </a:rPr>
              <a:t>e),	ap</a:t>
            </a:r>
            <a:r>
              <a:rPr sz="2400" spc="-25" dirty="0">
                <a:latin typeface="Palatino Linotype"/>
                <a:cs typeface="Palatino Linotype"/>
              </a:rPr>
              <a:t>p</a:t>
            </a:r>
            <a:r>
              <a:rPr sz="2400" dirty="0">
                <a:latin typeface="Palatino Linotype"/>
                <a:cs typeface="Palatino Linotype"/>
              </a:rPr>
              <a:t>a</a:t>
            </a:r>
            <a:r>
              <a:rPr sz="2400" spc="5" dirty="0">
                <a:latin typeface="Palatino Linotype"/>
                <a:cs typeface="Palatino Linotype"/>
              </a:rPr>
              <a:t>r</a:t>
            </a:r>
            <a:r>
              <a:rPr sz="2400" dirty="0">
                <a:latin typeface="Palatino Linotype"/>
                <a:cs typeface="Palatino Linotype"/>
              </a:rPr>
              <a:t>el,		</a:t>
            </a:r>
            <a:r>
              <a:rPr sz="2400" spc="-35" dirty="0">
                <a:latin typeface="Palatino Linotype"/>
                <a:cs typeface="Palatino Linotype"/>
              </a:rPr>
              <a:t>b</a:t>
            </a:r>
            <a:r>
              <a:rPr sz="2400" spc="-25" dirty="0">
                <a:latin typeface="Palatino Linotype"/>
                <a:cs typeface="Palatino Linotype"/>
              </a:rPr>
              <a:t>a</a:t>
            </a:r>
            <a:r>
              <a:rPr sz="2400" spc="-35" dirty="0">
                <a:latin typeface="Palatino Linotype"/>
                <a:cs typeface="Palatino Linotype"/>
              </a:rPr>
              <a:t>b</a:t>
            </a:r>
            <a:r>
              <a:rPr sz="2400" dirty="0">
                <a:latin typeface="Palatino Linotype"/>
                <a:cs typeface="Palatino Linotype"/>
              </a:rPr>
              <a:t>y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7240651"/>
            <a:ext cx="10680065" cy="259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Palatino Linotype"/>
                <a:cs typeface="Palatino Linotype"/>
              </a:rPr>
              <a:t>products,</a:t>
            </a:r>
            <a:r>
              <a:rPr sz="2400" spc="-5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consumer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electronics,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beauty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products</a:t>
            </a:r>
            <a:r>
              <a:rPr sz="2400" spc="-80" dirty="0">
                <a:latin typeface="Palatino Linotype"/>
                <a:cs typeface="Palatino Linotype"/>
              </a:rPr>
              <a:t> </a:t>
            </a:r>
            <a:r>
              <a:rPr sz="2400" spc="-15" dirty="0">
                <a:latin typeface="Palatino Linotype"/>
                <a:cs typeface="Palatino Linotype"/>
              </a:rPr>
              <a:t>etc</a:t>
            </a:r>
            <a:endParaRPr sz="2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Palatino Linotype"/>
              <a:cs typeface="Palatino Linotype"/>
            </a:endParaRPr>
          </a:p>
          <a:p>
            <a:pPr marL="12700" marR="5080">
              <a:lnSpc>
                <a:spcPct val="100800"/>
              </a:lnSpc>
              <a:buFont typeface="Wingdings"/>
              <a:buChar char=""/>
              <a:tabLst>
                <a:tab pos="360680" algn="l"/>
              </a:tabLst>
            </a:pPr>
            <a:r>
              <a:rPr sz="2400" dirty="0">
                <a:latin typeface="Palatino Linotype"/>
                <a:cs typeface="Palatino Linotype"/>
              </a:rPr>
              <a:t>In</a:t>
            </a:r>
            <a:r>
              <a:rPr sz="2400" spc="30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December</a:t>
            </a:r>
            <a:r>
              <a:rPr sz="2400" spc="32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2023,</a:t>
            </a:r>
            <a:r>
              <a:rPr sz="2400" spc="34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Amazon.com</a:t>
            </a:r>
            <a:r>
              <a:rPr sz="2400" spc="33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had</a:t>
            </a:r>
            <a:r>
              <a:rPr sz="2400" spc="33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approximately</a:t>
            </a:r>
            <a:r>
              <a:rPr sz="2400" spc="33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2.27</a:t>
            </a:r>
            <a:r>
              <a:rPr sz="2400" spc="34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billion</a:t>
            </a:r>
            <a:r>
              <a:rPr sz="2400" spc="360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combined </a:t>
            </a:r>
            <a:r>
              <a:rPr sz="2400" spc="-58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web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visits,</a:t>
            </a:r>
            <a:r>
              <a:rPr sz="2400" spc="2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down</a:t>
            </a:r>
            <a:r>
              <a:rPr sz="2400" spc="-6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from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2.6</a:t>
            </a:r>
            <a:r>
              <a:rPr sz="2400" spc="-25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billion visits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15" dirty="0">
                <a:latin typeface="Palatino Linotype"/>
                <a:cs typeface="Palatino Linotype"/>
              </a:rPr>
              <a:t>in</a:t>
            </a:r>
            <a:r>
              <a:rPr sz="2400" spc="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November.</a:t>
            </a:r>
            <a:endParaRPr sz="2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2050" dirty="0">
              <a:latin typeface="Palatino Linotype"/>
              <a:cs typeface="Palatino Linotype"/>
            </a:endParaRPr>
          </a:p>
          <a:p>
            <a:pPr marL="12700" marR="66040">
              <a:lnSpc>
                <a:spcPct val="100800"/>
              </a:lnSpc>
              <a:buFont typeface="Wingdings"/>
              <a:buChar char=""/>
              <a:tabLst>
                <a:tab pos="360680" algn="l"/>
                <a:tab pos="996950" algn="l"/>
                <a:tab pos="1783714" algn="l"/>
                <a:tab pos="3203575" algn="l"/>
                <a:tab pos="3902075" algn="l"/>
                <a:tab pos="4301490" algn="l"/>
                <a:tab pos="5276850" algn="l"/>
                <a:tab pos="6282690" algn="l"/>
                <a:tab pos="6688455" algn="l"/>
                <a:tab pos="7514590" algn="l"/>
                <a:tab pos="9011285" algn="l"/>
                <a:tab pos="9767570" algn="l"/>
              </a:tabLst>
            </a:pPr>
            <a:r>
              <a:rPr sz="2400" spc="-5" dirty="0">
                <a:latin typeface="Palatino Linotype"/>
                <a:cs typeface="Palatino Linotype"/>
              </a:rPr>
              <a:t>Ne</a:t>
            </a:r>
            <a:r>
              <a:rPr sz="2400" dirty="0">
                <a:latin typeface="Palatino Linotype"/>
                <a:cs typeface="Palatino Linotype"/>
              </a:rPr>
              <a:t>t	</a:t>
            </a:r>
            <a:r>
              <a:rPr sz="2400" spc="-10" dirty="0">
                <a:latin typeface="Palatino Linotype"/>
                <a:cs typeface="Palatino Linotype"/>
              </a:rPr>
              <a:t>s</a:t>
            </a:r>
            <a:r>
              <a:rPr sz="2400" dirty="0">
                <a:latin typeface="Palatino Linotype"/>
                <a:cs typeface="Palatino Linotype"/>
              </a:rPr>
              <a:t>ales	</a:t>
            </a:r>
            <a:r>
              <a:rPr sz="2400" spc="-30" dirty="0">
                <a:latin typeface="Palatino Linotype"/>
                <a:cs typeface="Palatino Linotype"/>
              </a:rPr>
              <a:t>i</a:t>
            </a:r>
            <a:r>
              <a:rPr sz="2400" spc="-5" dirty="0">
                <a:latin typeface="Palatino Linotype"/>
                <a:cs typeface="Palatino Linotype"/>
              </a:rPr>
              <a:t>n</a:t>
            </a:r>
            <a:r>
              <a:rPr sz="2400" spc="-15" dirty="0">
                <a:latin typeface="Palatino Linotype"/>
                <a:cs typeface="Palatino Linotype"/>
              </a:rPr>
              <a:t>c</a:t>
            </a:r>
            <a:r>
              <a:rPr sz="2400" spc="5" dirty="0">
                <a:latin typeface="Palatino Linotype"/>
                <a:cs typeface="Palatino Linotype"/>
              </a:rPr>
              <a:t>r</a:t>
            </a:r>
            <a:r>
              <a:rPr sz="2400" dirty="0">
                <a:latin typeface="Palatino Linotype"/>
                <a:cs typeface="Palatino Linotype"/>
              </a:rPr>
              <a:t>ea</a:t>
            </a:r>
            <a:r>
              <a:rPr sz="2400" spc="-10" dirty="0">
                <a:latin typeface="Palatino Linotype"/>
                <a:cs typeface="Palatino Linotype"/>
              </a:rPr>
              <a:t>s</a:t>
            </a:r>
            <a:r>
              <a:rPr sz="2400" dirty="0">
                <a:latin typeface="Palatino Linotype"/>
                <a:cs typeface="Palatino Linotype"/>
              </a:rPr>
              <a:t>ed	12%	</a:t>
            </a:r>
            <a:r>
              <a:rPr sz="2400" spc="5" dirty="0">
                <a:latin typeface="Palatino Linotype"/>
                <a:cs typeface="Palatino Linotype"/>
              </a:rPr>
              <a:t>t</a:t>
            </a:r>
            <a:r>
              <a:rPr sz="2400" dirty="0">
                <a:latin typeface="Palatino Linotype"/>
                <a:cs typeface="Palatino Linotype"/>
              </a:rPr>
              <a:t>o	$574.8	</a:t>
            </a:r>
            <a:r>
              <a:rPr sz="2400" spc="-5" dirty="0">
                <a:latin typeface="Palatino Linotype"/>
                <a:cs typeface="Palatino Linotype"/>
              </a:rPr>
              <a:t>b</a:t>
            </a:r>
            <a:r>
              <a:rPr sz="2400" spc="-35" dirty="0">
                <a:latin typeface="Palatino Linotype"/>
                <a:cs typeface="Palatino Linotype"/>
              </a:rPr>
              <a:t>i</a:t>
            </a:r>
            <a:r>
              <a:rPr sz="2400" dirty="0">
                <a:latin typeface="Palatino Linotype"/>
                <a:cs typeface="Palatino Linotype"/>
              </a:rPr>
              <a:t>ll</a:t>
            </a:r>
            <a:r>
              <a:rPr sz="2400" spc="-35" dirty="0">
                <a:latin typeface="Palatino Linotype"/>
                <a:cs typeface="Palatino Linotype"/>
              </a:rPr>
              <a:t>i</a:t>
            </a:r>
            <a:r>
              <a:rPr sz="2400" spc="5" dirty="0">
                <a:latin typeface="Palatino Linotype"/>
                <a:cs typeface="Palatino Linotype"/>
              </a:rPr>
              <a:t>o</a:t>
            </a:r>
            <a:r>
              <a:rPr sz="2400" dirty="0">
                <a:latin typeface="Palatino Linotype"/>
                <a:cs typeface="Palatino Linotype"/>
              </a:rPr>
              <a:t>n	</a:t>
            </a:r>
            <a:r>
              <a:rPr sz="2400" spc="-30" dirty="0">
                <a:latin typeface="Palatino Linotype"/>
                <a:cs typeface="Palatino Linotype"/>
              </a:rPr>
              <a:t>i</a:t>
            </a:r>
            <a:r>
              <a:rPr sz="2400" dirty="0">
                <a:latin typeface="Palatino Linotype"/>
                <a:cs typeface="Palatino Linotype"/>
              </a:rPr>
              <a:t>n	2023,	</a:t>
            </a:r>
            <a:r>
              <a:rPr sz="2400" spc="-10" dirty="0">
                <a:latin typeface="Palatino Linotype"/>
                <a:cs typeface="Palatino Linotype"/>
              </a:rPr>
              <a:t>c</a:t>
            </a:r>
            <a:r>
              <a:rPr sz="2400" spc="5" dirty="0">
                <a:latin typeface="Palatino Linotype"/>
                <a:cs typeface="Palatino Linotype"/>
              </a:rPr>
              <a:t>o</a:t>
            </a:r>
            <a:r>
              <a:rPr sz="2400" spc="-10" dirty="0">
                <a:latin typeface="Palatino Linotype"/>
                <a:cs typeface="Palatino Linotype"/>
              </a:rPr>
              <a:t>m</a:t>
            </a:r>
            <a:r>
              <a:rPr sz="2400" spc="-5" dirty="0">
                <a:latin typeface="Palatino Linotype"/>
                <a:cs typeface="Palatino Linotype"/>
              </a:rPr>
              <a:t>pa</a:t>
            </a:r>
            <a:r>
              <a:rPr sz="2400" spc="5" dirty="0">
                <a:latin typeface="Palatino Linotype"/>
                <a:cs typeface="Palatino Linotype"/>
              </a:rPr>
              <a:t>r</a:t>
            </a:r>
            <a:r>
              <a:rPr sz="2400" dirty="0">
                <a:latin typeface="Palatino Linotype"/>
                <a:cs typeface="Palatino Linotype"/>
              </a:rPr>
              <a:t>ed	</a:t>
            </a:r>
            <a:r>
              <a:rPr sz="2400" spc="-10" dirty="0">
                <a:latin typeface="Palatino Linotype"/>
                <a:cs typeface="Palatino Linotype"/>
              </a:rPr>
              <a:t>w</a:t>
            </a:r>
            <a:r>
              <a:rPr sz="2400" spc="-30" dirty="0">
                <a:latin typeface="Palatino Linotype"/>
                <a:cs typeface="Palatino Linotype"/>
              </a:rPr>
              <a:t>i</a:t>
            </a:r>
            <a:r>
              <a:rPr sz="2400" spc="5" dirty="0">
                <a:latin typeface="Palatino Linotype"/>
                <a:cs typeface="Palatino Linotype"/>
              </a:rPr>
              <a:t>t</a:t>
            </a:r>
            <a:r>
              <a:rPr sz="2400" dirty="0">
                <a:latin typeface="Palatino Linotype"/>
                <a:cs typeface="Palatino Linotype"/>
              </a:rPr>
              <a:t>h	$514.0  </a:t>
            </a:r>
            <a:r>
              <a:rPr sz="2400" spc="-10" dirty="0">
                <a:latin typeface="Palatino Linotype"/>
                <a:cs typeface="Palatino Linotype"/>
              </a:rPr>
              <a:t>billion </a:t>
            </a:r>
            <a:r>
              <a:rPr sz="2400" spc="-15" dirty="0">
                <a:latin typeface="Palatino Linotype"/>
                <a:cs typeface="Palatino Linotype"/>
              </a:rPr>
              <a:t>in</a:t>
            </a:r>
            <a:r>
              <a:rPr sz="2400" spc="15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Palatino Linotype"/>
                <a:cs typeface="Palatino Linotype"/>
              </a:rPr>
              <a:t>2022</a:t>
            </a:r>
            <a:endParaRPr sz="2400" dirty="0">
              <a:latin typeface="Palatino Linotype"/>
              <a:cs typeface="Palatino Linotyp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6368" y="2097023"/>
            <a:ext cx="6961631" cy="4648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5925800" cy="1179576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028691" y="103123"/>
            <a:ext cx="5868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latin typeface="Arial"/>
                <a:cs typeface="Arial"/>
              </a:rPr>
              <a:t>INTRODUCTION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60495" y="344424"/>
            <a:ext cx="2020823" cy="5699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8295" y="2173223"/>
            <a:ext cx="6763511" cy="4876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5925800" cy="10424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08423" y="67436"/>
            <a:ext cx="87064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Arial"/>
                <a:cs typeface="Arial"/>
              </a:rPr>
              <a:t>PROBLEM</a:t>
            </a:r>
            <a:r>
              <a:rPr sz="6000" spc="-90" dirty="0">
                <a:latin typeface="Arial"/>
                <a:cs typeface="Arial"/>
              </a:rPr>
              <a:t> </a:t>
            </a:r>
            <a:r>
              <a:rPr sz="6000" dirty="0">
                <a:latin typeface="Arial"/>
                <a:cs typeface="Arial"/>
              </a:rPr>
              <a:t>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97F1E-6EE9-40B5-3D8F-2B00208254F8}"/>
              </a:ext>
            </a:extLst>
          </p:cNvPr>
          <p:cNvSpPr txBox="1"/>
          <p:nvPr/>
        </p:nvSpPr>
        <p:spPr>
          <a:xfrm>
            <a:off x="838200" y="1790700"/>
            <a:ext cx="8077200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KPI'S REQUIREMENT </a:t>
            </a:r>
          </a:p>
          <a:p>
            <a:pPr algn="just"/>
            <a:endParaRPr lang="en-IN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YTD Sales: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year-to-date sales to gauge the overall revenue performance over time.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 Sales: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quarterly sales figures to identify sales trends and fluctuations.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YTD Products Sold: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total number of products sold throughout the year to understand product movement.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YTD Reviews: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tabs on year-to-date product reviews to assess customer feedback and 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08FDDD84-5441-832D-D917-F28CB8B9ED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849600" cy="1042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0C07C6-D925-2F37-4D99-170DB3A720F2}"/>
              </a:ext>
            </a:extLst>
          </p:cNvPr>
          <p:cNvSpPr txBox="1"/>
          <p:nvPr/>
        </p:nvSpPr>
        <p:spPr>
          <a:xfrm>
            <a:off x="4191000" y="26753"/>
            <a:ext cx="10972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F34E0771-B02C-D35F-75E1-1A53F44B8DD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60495" y="344424"/>
            <a:ext cx="2020823" cy="569976"/>
          </a:xfrm>
          <a:prstGeom prst="rect">
            <a:avLst/>
          </a:prstGeom>
        </p:spPr>
      </p:pic>
      <p:pic>
        <p:nvPicPr>
          <p:cNvPr id="10" name="object 3">
            <a:extLst>
              <a:ext uri="{FF2B5EF4-FFF2-40B4-BE49-F238E27FC236}">
                <a16:creationId xmlns:a16="http://schemas.microsoft.com/office/drawing/2014/main" id="{85CA5CA1-6D84-7191-E217-4D233CA5F3D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196" y="2095500"/>
            <a:ext cx="6763511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89F58E-0793-D4B0-0540-334D7A7CE83A}"/>
              </a:ext>
            </a:extLst>
          </p:cNvPr>
          <p:cNvSpPr txBox="1"/>
          <p:nvPr/>
        </p:nvSpPr>
        <p:spPr>
          <a:xfrm>
            <a:off x="381000" y="1389246"/>
            <a:ext cx="103632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REQUIREMENTYTD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Month (Line Chart):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sales trends over time on a monthly basis to identify seasonal patterns and growth trends.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YTD Sales by Week (Column Chart):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sales data on a weekly basis to pinpoint shorter-term fluctuations and performance insights.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Product Category (Text/Heat Map):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 text or heat map visualization to provide a high- level overview of sales across different product categories.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by YTD Sales (Bar Chart):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top-performing products based on year-to-date sales to focus on key revenue generators.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by YTD Reviews (Bar Chart):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top-rated products by year-to-date reviews to understand customer preferences</a:t>
            </a:r>
          </a:p>
        </p:txBody>
      </p:sp>
    </p:spTree>
    <p:extLst>
      <p:ext uri="{BB962C8B-B14F-4D97-AF65-F5344CB8AC3E}">
        <p14:creationId xmlns:p14="http://schemas.microsoft.com/office/powerpoint/2010/main" val="84126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0" y="4305300"/>
            <a:ext cx="7127240" cy="13606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345" dirty="0"/>
              <a:t>Dashboards</a:t>
            </a:r>
            <a:endParaRPr sz="8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42BD7-16BA-F3BA-3E4C-9A48E0CC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2424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4223" y="4345635"/>
            <a:ext cx="469074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10" dirty="0"/>
              <a:t> </a:t>
            </a:r>
            <a:r>
              <a:rPr sz="6600" spc="-5" dirty="0"/>
              <a:t>YOU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453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</vt:lpstr>
      <vt:lpstr>Palatino Linotype</vt:lpstr>
      <vt:lpstr>Times New Roman</vt:lpstr>
      <vt:lpstr>Wingdings</vt:lpstr>
      <vt:lpstr>Office Theme</vt:lpstr>
      <vt:lpstr>SALES ANALYSIS    AMAZON PRODUCTS</vt:lpstr>
      <vt:lpstr>INTRODUCTION</vt:lpstr>
      <vt:lpstr>PROBLEM STATEMENT</vt:lpstr>
      <vt:lpstr>PowerPoint Presentation</vt:lpstr>
      <vt:lpstr>Dashboards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karishma burle</dc:creator>
  <cp:lastModifiedBy>karishma burle</cp:lastModifiedBy>
  <cp:revision>2</cp:revision>
  <dcterms:created xsi:type="dcterms:W3CDTF">2024-07-23T16:02:17Z</dcterms:created>
  <dcterms:modified xsi:type="dcterms:W3CDTF">2024-07-23T16:39:03Z</dcterms:modified>
</cp:coreProperties>
</file>