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6"/>
  </p:notesMasterIdLst>
  <p:sldIdLst>
    <p:sldId id="277" r:id="rId3"/>
    <p:sldId id="306" r:id="rId4"/>
    <p:sldId id="300" r:id="rId5"/>
    <p:sldId id="328" r:id="rId6"/>
    <p:sldId id="305" r:id="rId7"/>
    <p:sldId id="311" r:id="rId8"/>
    <p:sldId id="310" r:id="rId9"/>
    <p:sldId id="309" r:id="rId10"/>
    <p:sldId id="308" r:id="rId11"/>
    <p:sldId id="314" r:id="rId12"/>
    <p:sldId id="313" r:id="rId13"/>
    <p:sldId id="318" r:id="rId14"/>
    <p:sldId id="327" r:id="rId15"/>
    <p:sldId id="319" r:id="rId16"/>
    <p:sldId id="320" r:id="rId17"/>
    <p:sldId id="321" r:id="rId18"/>
    <p:sldId id="325" r:id="rId19"/>
    <p:sldId id="324" r:id="rId20"/>
    <p:sldId id="323" r:id="rId21"/>
    <p:sldId id="348" r:id="rId22"/>
    <p:sldId id="329" r:id="rId23"/>
    <p:sldId id="257" r:id="rId24"/>
    <p:sldId id="322" r:id="rId25"/>
    <p:sldId id="268" r:id="rId26"/>
    <p:sldId id="299" r:id="rId27"/>
    <p:sldId id="298" r:id="rId28"/>
    <p:sldId id="331" r:id="rId29"/>
    <p:sldId id="301" r:id="rId30"/>
    <p:sldId id="333" r:id="rId31"/>
    <p:sldId id="307" r:id="rId32"/>
    <p:sldId id="332" r:id="rId33"/>
    <p:sldId id="334" r:id="rId34"/>
    <p:sldId id="350" r:id="rId35"/>
    <p:sldId id="304" r:id="rId36"/>
    <p:sldId id="303" r:id="rId37"/>
    <p:sldId id="288" r:id="rId38"/>
    <p:sldId id="336" r:id="rId39"/>
    <p:sldId id="335" r:id="rId40"/>
    <p:sldId id="340" r:id="rId41"/>
    <p:sldId id="339" r:id="rId42"/>
    <p:sldId id="352" r:id="rId43"/>
    <p:sldId id="338" r:id="rId44"/>
    <p:sldId id="337" r:id="rId45"/>
    <p:sldId id="341" r:id="rId46"/>
    <p:sldId id="342" r:id="rId47"/>
    <p:sldId id="343" r:id="rId48"/>
    <p:sldId id="346" r:id="rId49"/>
    <p:sldId id="345" r:id="rId50"/>
    <p:sldId id="351" r:id="rId51"/>
    <p:sldId id="344" r:id="rId52"/>
    <p:sldId id="347" r:id="rId53"/>
    <p:sldId id="349" r:id="rId54"/>
    <p:sldId id="265" r:id="rId55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702" y="120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&amp; GitHub (Actions) 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Sakshi Bhure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I get it?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306099"/>
            <a:ext cx="1560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http://git-scm.com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40760"/>
            <a:ext cx="5948659" cy="34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architecture Git follows?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86719"/>
            <a:ext cx="3581400" cy="2926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61402"/>
            <a:ext cx="2848708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5000" y="1646648"/>
            <a:ext cx="2850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Git uses three-tree architecture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54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5278" y="70352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Merging Strategies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859" y="1381919"/>
            <a:ext cx="7231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Fast-Forward Merge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the simplest merging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occurs when the branch being merged has no new commits since the branching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 simply moves the pointer of the current branch to the same commit as the target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Fast-forward merges do not create a merge commit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24919"/>
            <a:ext cx="4209301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5278" y="70352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Merging Strategies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278" y="1458119"/>
            <a:ext cx="91996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Recursive (Three-Way) Merge: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default merge strategy in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uses a three-way merge algorithm to combine changes from two branches and their common ancestor.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analyzes the changes and creates a new merge commit with the combined changes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749203"/>
            <a:ext cx="2857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2485" y="1195629"/>
            <a:ext cx="9052560" cy="37349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Octopus </a:t>
            </a:r>
            <a:r>
              <a:rPr lang="en-US" sz="1600" b="1" dirty="0" smtClean="0"/>
              <a:t>Merge</a:t>
            </a:r>
          </a:p>
          <a:p>
            <a:r>
              <a:rPr lang="en-US" sz="1600" dirty="0"/>
              <a:t>The octopus merge strategy is used when merging more than two branches into a single branch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Resolve </a:t>
            </a:r>
            <a:r>
              <a:rPr lang="en-US" sz="1600" b="1" dirty="0" smtClean="0"/>
              <a:t>Merge</a:t>
            </a:r>
          </a:p>
          <a:p>
            <a:r>
              <a:rPr lang="en-US" sz="1600" dirty="0"/>
              <a:t>This strategy allows the user to manually resolve conflicts during the merge process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Subtree Merge</a:t>
            </a:r>
          </a:p>
          <a:p>
            <a:r>
              <a:rPr lang="en-US" sz="1600" dirty="0"/>
              <a:t>Subtree merges are used when integrating changes from a subtree of a repository into another repository.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Rebase Merge</a:t>
            </a:r>
            <a:endParaRPr lang="en-US" sz="1600" dirty="0"/>
          </a:p>
          <a:p>
            <a:r>
              <a:rPr lang="en-US" sz="1600" dirty="0"/>
              <a:t>Rebasing is an alternative to merging that rewrites the commit history of a branch.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5278" y="70352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Merging Strategies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workflows for branching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610519"/>
            <a:ext cx="2330125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Centralized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Feature Branch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Gitflow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Forking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22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workflows for Branching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72519"/>
            <a:ext cx="2850356" cy="144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700620"/>
            <a:ext cx="4425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</a:t>
            </a:r>
            <a:r>
              <a:rPr lang="en-US" sz="1200" dirty="0" smtClean="0"/>
              <a:t>evelopers </a:t>
            </a:r>
            <a:r>
              <a:rPr lang="en-US" sz="1200" dirty="0"/>
              <a:t>push their changes and pull the latest changes from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296319"/>
            <a:ext cx="3518652" cy="19752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9247" y="4015165"/>
            <a:ext cx="2020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Centralized Workflow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42392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Feature Branch Workflow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58041" y="1308664"/>
            <a:ext cx="4219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feature branch workflow is a popular Git branching strategy used by teams to collaborate on new features, bug fixes, or enhancements in a structured and isolated manner</a:t>
            </a:r>
          </a:p>
        </p:txBody>
      </p:sp>
    </p:spTree>
    <p:extLst>
      <p:ext uri="{BB962C8B-B14F-4D97-AF65-F5344CB8AC3E}">
        <p14:creationId xmlns:p14="http://schemas.microsoft.com/office/powerpoint/2010/main" val="38287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Gitflow Workflow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05720"/>
            <a:ext cx="5209954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2220119"/>
            <a:ext cx="3076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Gitflow is a branching model designed for managing larger projects with a structured approach to version control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defines specific branches for different purposes, such as feature development, releases, and hotfixes.</a:t>
            </a:r>
          </a:p>
        </p:txBody>
      </p:sp>
    </p:spTree>
    <p:extLst>
      <p:ext uri="{BB962C8B-B14F-4D97-AF65-F5344CB8AC3E}">
        <p14:creationId xmlns:p14="http://schemas.microsoft.com/office/powerpoint/2010/main" val="28822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Forking Workflow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9" y="1865311"/>
            <a:ext cx="3468159" cy="1923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0" y="2026787"/>
            <a:ext cx="3886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forking workflow is commonly used in open-source projects and collaborative development environments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involves creating personal copies (forks) of a repository to work on changes independently before merging them back.</a:t>
            </a:r>
          </a:p>
        </p:txBody>
      </p:sp>
    </p:spTree>
    <p:extLst>
      <p:ext uri="{BB962C8B-B14F-4D97-AF65-F5344CB8AC3E}">
        <p14:creationId xmlns:p14="http://schemas.microsoft.com/office/powerpoint/2010/main" val="28894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Practices in Git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278" y="1434425"/>
            <a:ext cx="40491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Use Meaningful commit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Commit small, Focused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Use branches for feature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Never delete unmerged remote branches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Regularly pull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Review code before merging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Keep the repository clean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Use tags for releases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Document changes and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Backup and protect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7438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549105"/>
            <a:ext cx="22749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1 - Git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7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73090"/>
            <a:ext cx="8316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Questions?</a:t>
            </a:r>
            <a:endParaRPr lang="en-US" sz="2000" b="1" dirty="0"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/>
          <p:nvPr/>
        </p:nvPicPr>
        <p:blipFill>
          <a:blip r:embed="rId2"/>
          <a:stretch/>
        </p:blipFill>
        <p:spPr>
          <a:xfrm>
            <a:off x="1517760" y="1000919"/>
            <a:ext cx="5712480" cy="41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3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554021"/>
            <a:ext cx="28857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2 - GitHub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5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135988"/>
            <a:ext cx="7848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What is </a:t>
            </a: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GitHub?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Git vs. GitHub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Features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Advantages</a:t>
            </a:r>
            <a:endParaRPr lang="en-IN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GitHub </a:t>
            </a:r>
            <a:r>
              <a:rPr lang="en-IN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Structure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GitHub Workflow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Branch Protection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Pull Request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Webhook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Tokens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Types of PAT tokens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Best Practices</a:t>
            </a: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GitHub?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5334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305719"/>
            <a:ext cx="868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 platform to host git code repositories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hlinkClick r:id="rId2"/>
              </a:rPr>
              <a:t>http://github.com</a:t>
            </a:r>
            <a:endParaRPr lang="en-US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Launched in 2008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More popular Git host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Allows users to collaborate on projects from anywhere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GitHub makes git social!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Free to start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41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Difference?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67209"/>
            <a:ext cx="5715000" cy="38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305719"/>
            <a:ext cx="90087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Bug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Git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Team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Code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Track and assign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GitHub copilot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Wikis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GitHub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Security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Code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GitHub actions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77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229519"/>
            <a:ext cx="82296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Easy to Use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Robust documentation and support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User friendly UI for code browsing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Markdown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Encourages collaboration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Integration options with other tools like Jenkins, JIRA,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228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structure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76890"/>
            <a:ext cx="6990742" cy="39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Workflow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6"/>
          <a:stretch/>
        </p:blipFill>
        <p:spPr>
          <a:xfrm>
            <a:off x="1295400" y="1487340"/>
            <a:ext cx="7467600" cy="355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Protection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229519"/>
            <a:ext cx="8396059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Ensures the integrity and stability of critical </a:t>
            </a:r>
            <a:r>
              <a:rPr lang="en-US" sz="1400" dirty="0" smtClean="0"/>
              <a:t>branches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Restricting direct pushes to protected branches.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Requiring pull request reviews before merging changes.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Enforcing status checks (e.g., automated tests, code quality checks) before merging.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Requiring specific individuals or teams to approve pull requests.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Preventing force pushes that can overwrite branch </a:t>
            </a:r>
            <a:r>
              <a:rPr lang="en-US" sz="1400" dirty="0" smtClean="0"/>
              <a:t>history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Use Cases: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Protecting production-ready branches like master from unintended modifications.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Enforcing quality control measures before code integration.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Maintaining a stable codebase and preventing disruptions to ongoing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12337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087" y="1359108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400" b="1" dirty="0" smtClean="0"/>
              <a:t>Introduction to source control</a:t>
            </a:r>
          </a:p>
          <a:p>
            <a:pPr marL="902833" lvl="1" indent="-400050">
              <a:buFont typeface="+mj-lt"/>
              <a:buAutoNum type="alphaUcPeriod"/>
            </a:pPr>
            <a:r>
              <a:rPr lang="en-US" sz="1400" dirty="0"/>
              <a:t>History and fundamental concepts behind source control</a:t>
            </a:r>
          </a:p>
          <a:p>
            <a:pPr marL="902833" lvl="1" indent="-400050">
              <a:buFont typeface="+mj-lt"/>
              <a:buAutoNum type="alphaUcPeriod"/>
            </a:pPr>
            <a:r>
              <a:rPr lang="en-US" sz="1400" dirty="0"/>
              <a:t>Centralized vs. distributed version </a:t>
            </a:r>
            <a:r>
              <a:rPr lang="en-US" sz="1400" dirty="0" smtClean="0"/>
              <a:t>control</a:t>
            </a:r>
            <a:endParaRPr lang="en-US" sz="1400" b="1" dirty="0" smtClean="0"/>
          </a:p>
          <a:p>
            <a:pPr marL="400050" indent="-400050">
              <a:buFont typeface="+mj-lt"/>
              <a:buAutoNum type="romanUcPeriod"/>
            </a:pPr>
            <a:endParaRPr lang="en-US" sz="1400" b="1" dirty="0"/>
          </a:p>
          <a:p>
            <a:pPr marL="400050" indent="-400050">
              <a:buFont typeface="+mj-lt"/>
              <a:buAutoNum type="romanUcPeriod"/>
            </a:pPr>
            <a:r>
              <a:rPr lang="en-US" sz="1400" b="1" dirty="0" smtClean="0"/>
              <a:t>Introduction to Git</a:t>
            </a:r>
          </a:p>
          <a:p>
            <a:pPr marL="845683" lvl="1" indent="-342900">
              <a:buFont typeface="+mj-lt"/>
              <a:buAutoNum type="alphaUcPeriod"/>
            </a:pPr>
            <a:r>
              <a:rPr lang="en-US" sz="1400" dirty="0" smtClean="0"/>
              <a:t>What is Git? </a:t>
            </a:r>
          </a:p>
          <a:p>
            <a:pPr marL="845683" lvl="1" indent="-342900">
              <a:buFont typeface="+mj-lt"/>
              <a:buAutoNum type="alphaUcPeriod"/>
            </a:pPr>
            <a:r>
              <a:rPr lang="en-US" sz="1400" dirty="0" smtClean="0"/>
              <a:t>Git Distributed version control</a:t>
            </a:r>
          </a:p>
          <a:p>
            <a:pPr marL="845683" lvl="1" indent="-342900">
              <a:buFont typeface="+mj-lt"/>
              <a:buAutoNum type="alphaUcPeriod"/>
            </a:pPr>
            <a:r>
              <a:rPr lang="en-US" sz="1400" dirty="0" smtClean="0"/>
              <a:t>Git architecture</a:t>
            </a:r>
          </a:p>
          <a:p>
            <a:pPr marL="845683" lvl="1" indent="-342900">
              <a:buFont typeface="+mj-lt"/>
              <a:buAutoNum type="alphaUcPeriod"/>
            </a:pPr>
            <a:r>
              <a:rPr lang="en-US" sz="1400" dirty="0" smtClean="0"/>
              <a:t>Merging Strategies</a:t>
            </a:r>
          </a:p>
          <a:p>
            <a:pPr marL="845683" lvl="1" indent="-342900">
              <a:buFont typeface="+mj-lt"/>
              <a:buAutoNum type="alphaUcPeriod"/>
            </a:pPr>
            <a:r>
              <a:rPr lang="en-US" sz="1400" dirty="0" smtClean="0"/>
              <a:t>Git workflow for branching</a:t>
            </a:r>
          </a:p>
          <a:p>
            <a:pPr marL="845683" lvl="1" indent="-342900">
              <a:buFont typeface="+mj-lt"/>
              <a:buAutoNum type="alphaUcPeriod"/>
            </a:pPr>
            <a:r>
              <a:rPr lang="en-US" sz="1400" dirty="0" smtClean="0"/>
              <a:t>Best practices in Git</a:t>
            </a:r>
          </a:p>
          <a:p>
            <a:pPr marL="400050" indent="-400050">
              <a:buFont typeface="+mj-lt"/>
              <a:buAutoNum type="romanUcPeriod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360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 Request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72074"/>
            <a:ext cx="8686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Proposed changes to be reviewed and integrated into a repository's main </a:t>
            </a:r>
            <a:r>
              <a:rPr lang="en-US" sz="1400" dirty="0" smtClean="0"/>
              <a:t>branch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Facilitates code review, collaboration, and version control in software development.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Key Components</a:t>
            </a:r>
            <a:r>
              <a:rPr lang="en-US" sz="1400" b="1" dirty="0" smtClean="0"/>
              <a:t>: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Base Branch: </a:t>
            </a:r>
            <a:r>
              <a:rPr lang="en-US" sz="1400" dirty="0"/>
              <a:t>Target branch where changes will be merged (e.g., master)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Compare Branch</a:t>
            </a:r>
            <a:r>
              <a:rPr lang="en-US" sz="1400" dirty="0"/>
              <a:t>: Branch containing changes to be merged into the base </a:t>
            </a:r>
            <a:r>
              <a:rPr lang="en-US" sz="1400" dirty="0" smtClean="0"/>
              <a:t>branch</a:t>
            </a:r>
            <a:endParaRPr lang="en-US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Benefits: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Collaboration: Enables collaboration among team members on code changes.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Quality control: Ensures code quality through reviews and automated checks.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Version control: Tracks changes and provides a history of modifications.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Transparency: Provides visibility into code changes and review discussions</a:t>
            </a:r>
          </a:p>
        </p:txBody>
      </p:sp>
    </p:spTree>
    <p:extLst>
      <p:ext uri="{BB962C8B-B14F-4D97-AF65-F5344CB8AC3E}">
        <p14:creationId xmlns:p14="http://schemas.microsoft.com/office/powerpoint/2010/main" val="30445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Webhook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607" y="1305719"/>
            <a:ext cx="89775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</a:rPr>
              <a:t>Automated notifications triggered by events in a </a:t>
            </a:r>
            <a:r>
              <a:rPr lang="en-US" sz="1400" dirty="0" smtClean="0">
                <a:solidFill>
                  <a:srgbClr val="0D0D0D"/>
                </a:solidFill>
              </a:rPr>
              <a:t>repository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Deliver real-time data to external systems or services.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Trigger actions (e.g., build automation, deployment) based on specific events.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Customizable and flexible to suit project </a:t>
            </a:r>
            <a:r>
              <a:rPr lang="en-US" sz="1400" dirty="0" smtClean="0"/>
              <a:t>needs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Events: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Pushes: Triggered when code is pushed to the repository.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Pull requests: Triggered upon pull request creation, updates, and merges.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Issues: Triggered by issue creation, updates, comments, and closures.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Repository events: Triggered by repository creation, deletion, or changes.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Deployment events: Triggered during deployments and status updates.</a:t>
            </a:r>
          </a:p>
        </p:txBody>
      </p:sp>
    </p:spTree>
    <p:extLst>
      <p:ext uri="{BB962C8B-B14F-4D97-AF65-F5344CB8AC3E}">
        <p14:creationId xmlns:p14="http://schemas.microsoft.com/office/powerpoint/2010/main" val="31676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305719"/>
            <a:ext cx="882514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Tokens are used for authentication and authorization in GitHub API requests and </a:t>
            </a:r>
            <a:r>
              <a:rPr lang="en-US" sz="1400" dirty="0" smtClean="0"/>
              <a:t>integrations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Enable secure access to GitHub resources without using </a:t>
            </a:r>
            <a:r>
              <a:rPr lang="en-US" sz="1400" dirty="0" smtClean="0"/>
              <a:t>passwords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Types of Tokens: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Personal Access Tokens (PATs):</a:t>
            </a:r>
          </a:p>
          <a:p>
            <a:pPr marL="129131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Generated by users for accessing their own repositories or performing actions on their behalf.</a:t>
            </a:r>
          </a:p>
          <a:p>
            <a:pPr marL="129131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Scoped permissions: Users can specify the permissions (read, write, admin) granted to the token.</a:t>
            </a:r>
          </a:p>
          <a:p>
            <a:pPr marL="129131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in API requests, command-line tools, and integrations.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OAuth Tokens:</a:t>
            </a:r>
          </a:p>
          <a:p>
            <a:pPr marL="129131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for OAuth-based authentication with third-party applications and services.</a:t>
            </a:r>
          </a:p>
          <a:p>
            <a:pPr marL="129131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Require authorization from the user and can be revoked if necessary.</a:t>
            </a:r>
          </a:p>
          <a:p>
            <a:pPr marL="129131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for accessing user-specific data or performing actions on behalf of users.</a:t>
            </a:r>
          </a:p>
        </p:txBody>
      </p:sp>
    </p:spTree>
    <p:extLst>
      <p:ext uri="{BB962C8B-B14F-4D97-AF65-F5344CB8AC3E}">
        <p14:creationId xmlns:p14="http://schemas.microsoft.com/office/powerpoint/2010/main" val="26762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PAT Token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659" y="1237692"/>
            <a:ext cx="8686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Personal access tokens (classic)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 access tokens (classic) are less secure. 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Only personal access tokens (classic) have write access for public repositories that are not owned by you or an organization that you are not a member of.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Outside collaborators can only use personal access tokens (classic) to access organization repositories that they are a collaborator on.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 few REST API endpoints are only available with a personal access tokens (classic). To check whether an endpoint also supports fine-grained personal access tokens, see the documentation for that endpoint, or see "Endpoints available for fine-grained personal access tokens</a:t>
            </a:r>
            <a:r>
              <a:rPr lang="en-US" sz="1400" dirty="0" smtClean="0"/>
              <a:t>".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Fine-grained </a:t>
            </a:r>
            <a:r>
              <a:rPr lang="en-US" sz="1400" b="1" dirty="0"/>
              <a:t>personal access tokens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</a:t>
            </a:r>
            <a:r>
              <a:rPr lang="en-US" sz="1400" dirty="0"/>
              <a:t>token can only access resources owned by a single user or organization.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token can only access specific repositories.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token is granted specific permissions, which offer more control than the scopes granted to personal access tokens (classic).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token must have an expiration date.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Organization owners can require approval for any fine-grained personal access tokens that can access resources in the organization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86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Practices for GitHub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05719"/>
            <a:ext cx="8534400" cy="367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It is recommended to use Enterprise </a:t>
            </a:r>
            <a:r>
              <a:rPr lang="en-US" sz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GitHub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along with </a:t>
            </a:r>
            <a:r>
              <a:rPr lang="en-US" sz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GitHub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organization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Define and document branching strategy to be followed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Always follow feature branches for development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Regularly commit and push changes to the remote branch to avoid loss of work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Enforce &amp; ensure consistent and  useful commit message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Proper access mechanism should be configured for users/developers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.gitignore, .editorconfig, .dockerignore and CODEOWNERS files should be added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Setup Branch protection rules for long live </a:t>
            </a:r>
            <a:r>
              <a:rPr lang="en-US" sz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branches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Branch protection rules should be configured specially in below areas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Require a pull request before merging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Require minimum two PR approvers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Recommended to have review from Code Owners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Require status checks to pass before merging (</a:t>
            </a:r>
            <a:r>
              <a:rPr lang="en-US" sz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GitHub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provided or custom)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Require signed commits.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Restrict who can push to matching branches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Restrict Admins for direct commits to protected </a:t>
            </a:r>
            <a:r>
              <a:rPr lang="en-US" sz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branches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Practices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272968"/>
            <a:ext cx="8610600" cy="428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Git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secrets scanning should be enabled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Public repository creation should be disabled (Access -&gt; Member Privilege -&gt; Repository creation)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Always create a pull request to push code to higher branches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Enforce standards by using pull request templates and adding continuous integrations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Publish related reports such as Sonar/coverage/scans to PR which will help reviewer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After your pipeline run, tag </a:t>
            </a:r>
            <a:r>
              <a:rPr lang="en-US" sz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GitHub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repository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Delete branches if a feature or bug fix is merged to its intended branches and the branch is no longer required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Include read/write permission access control to repositories to prevent unauthorized access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Do not use outside collaborators unless required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Do not allow members to delete or transfer repositories from </a:t>
            </a:r>
            <a:r>
              <a:rPr lang="en-US" sz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GitHub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Organization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Do not edit code from </a:t>
            </a:r>
            <a:r>
              <a:rPr lang="en-US" sz="1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GitHub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Web directly use IDE to change the code and do logical commit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Use Squash commit while merging PR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91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639" y="2566953"/>
            <a:ext cx="41456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3 – GitHub Actions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4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859" y="1305719"/>
            <a:ext cx="87489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Key-Feature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Other CI/CD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Use-Cases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Codeowners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Secrets &amp; Environment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Manage Secrets at Repo &amp; Org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Best Practices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74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305719"/>
            <a:ext cx="8748941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Automated workflows that you can set up directly in your GitHub repository.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They allow you to automate tasks like testing, building, and deploying your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Workflows are defined using YAML files in a </a:t>
            </a:r>
            <a:r>
              <a:rPr lang="en-US" sz="1400" dirty="0" smtClean="0"/>
              <a:t>.github/workflows </a:t>
            </a:r>
            <a:r>
              <a:rPr lang="en-US" sz="1400" dirty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19041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734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‘version control system?’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305719"/>
            <a:ext cx="32001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 way to manage files and directories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Track changes over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Recall previous versions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‘Source control’ is a subset of a VCS</a:t>
            </a:r>
          </a:p>
        </p:txBody>
      </p:sp>
    </p:spTree>
    <p:extLst>
      <p:ext uri="{BB962C8B-B14F-4D97-AF65-F5344CB8AC3E}">
        <p14:creationId xmlns:p14="http://schemas.microsoft.com/office/powerpoint/2010/main" val="2781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Key-Feature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305719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Event-driven: Workflows can be triggered by events like push, pull request, or schedule.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Customizable: Define your workflow steps using actions from the GitHub Marketplace or create your own.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CI/CD Capabilities: Run tests, build artifacts, and deploy to various platforms.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Community Support: A vast library of actions contributed by the </a:t>
            </a:r>
            <a:r>
              <a:rPr lang="en-US" sz="1400" dirty="0" smtClean="0"/>
              <a:t>community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Increased productivity: Automate repetitive tasks and focus on coding.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Consistency: Ensure consistent code quality with automated testing.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Collaboration: Enable team members to work together seamlessly with automated workflows.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Integration: Integrate with other tools and services in your development pipeline</a:t>
            </a:r>
          </a:p>
        </p:txBody>
      </p:sp>
    </p:spTree>
    <p:extLst>
      <p:ext uri="{BB962C8B-B14F-4D97-AF65-F5344CB8AC3E}">
        <p14:creationId xmlns:p14="http://schemas.microsoft.com/office/powerpoint/2010/main" val="5063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CI/CD Tools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305719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GitLab CI/CD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Jenkins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Travis 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CircleCI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Azure Pipelines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AWS CodePipeline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TeamCity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Bamboo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34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305719"/>
            <a:ext cx="8825141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Continuous Integration (CI): Automatically test and validate code changes.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Continuous Deployment (CD): Automatically deploy applications to staging or production environments.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Scheduled Tasks: Run periodic tasks such as backups or data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Issue and Pull Request Workflows: Automatically label, assign, or close issues and pull requests based on defined conditions.</a:t>
            </a:r>
          </a:p>
        </p:txBody>
      </p:sp>
    </p:spTree>
    <p:extLst>
      <p:ext uri="{BB962C8B-B14F-4D97-AF65-F5344CB8AC3E}">
        <p14:creationId xmlns:p14="http://schemas.microsoft.com/office/powerpoint/2010/main" val="27560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859" y="1153319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Workflows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Defined in YAML format within .github/workflows directory.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Automated processes triggered by events like push, pull request, or schedule.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Can contain multiple jobs that run in parallel or sequentially.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Jobs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Individual tasks within a workflow.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Defined with a set of steps to be executed.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Can run on different virtual environments or machines.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Steps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Individual actions or commands within a job.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Executed sequentially unless specified otherwise.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Can use pre-built actions from the GitHub Marketplace or custom actions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4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859" y="1153319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Actions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Reusable units of code that perform specific tasks.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Available as pre-built actions in the GitHub Marketplace.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Can also be custom actions defined within your repository.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Events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Triggers that start a workflow.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Examples include push events, pull request events, or scheduled events.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Define when and how workflows should run.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Runners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Virtual machines or containers where jobs execute.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GitHub-hosted runners are provided by GitHub.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Self-hosted runners can be used for specific environments or requirements.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Artifacts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Files produced by a workflow that can be used in subsequent jobs or steps.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Saved for download or further processing.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Useful for sharing build artifacts, test results, or deployment packages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859" y="1153319"/>
            <a:ext cx="8763000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Environment Variables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Customizable variables that can be used in workflows.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Store sensitive information securely using GitHub Secrets.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Accessible within workflow scripts and actions.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Workflow Syntax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Uses YAML syntax for defining workflows.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Allows for easy readability and version control.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Supports conditional statements, loops, and reusable templates.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Workflow Runs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Instances of workflow execution.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View detailed logs, status, and timing information.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Trigger and monitor workflow runs from the GitHub UI.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YAML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05719"/>
            <a:ext cx="8458200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YAML (YAML </a:t>
            </a:r>
            <a:r>
              <a:rPr lang="en-US" sz="1400" dirty="0" err="1"/>
              <a:t>Ain't</a:t>
            </a:r>
            <a:r>
              <a:rPr lang="en-US" sz="1400" dirty="0"/>
              <a:t> Markup Language) is a human-readable data serialization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extensively in GitHub Actions to define workflows and configuration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GitHub Actions workflows are defined in YAML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YAML files are typically stored in the .</a:t>
            </a:r>
            <a:r>
              <a:rPr lang="en-US" sz="1400" dirty="0" err="1"/>
              <a:t>github</a:t>
            </a:r>
            <a:r>
              <a:rPr lang="en-US" sz="1400" dirty="0"/>
              <a:t>/workflows directory of your repository.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Filename convention: &lt;name&gt;.</a:t>
            </a:r>
            <a:r>
              <a:rPr lang="en-US" sz="1400" dirty="0" err="1"/>
              <a:t>yml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92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Codeowners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305719"/>
            <a:ext cx="8825141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file named CODEOWNERS in your GitHub repository.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Specifies individuals or teams who are responsible for code review and approval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Manage and automate code review processes.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Define ownership for specific files or directories in the repository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Uses a simple syntax to define owners for files or patterns.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Owners are specified using GitHub usernames or team names.</a:t>
            </a:r>
          </a:p>
        </p:txBody>
      </p:sp>
    </p:spTree>
    <p:extLst>
      <p:ext uri="{BB962C8B-B14F-4D97-AF65-F5344CB8AC3E}">
        <p14:creationId xmlns:p14="http://schemas.microsoft.com/office/powerpoint/2010/main" val="21184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Secrets &amp; Environment Variables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305719"/>
            <a:ext cx="88251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Secrets: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Sensitive </a:t>
            </a:r>
            <a:r>
              <a:rPr lang="en-US" sz="1400" dirty="0"/>
              <a:t>information like API tokens, credentials, and passwords.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Stored securely and not exposed in workflow logs or UI</a:t>
            </a:r>
            <a:r>
              <a:rPr lang="en-US" sz="1400" dirty="0" smtClean="0"/>
              <a:t>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Access secrets within workflows using ${{ secrets.SECRET_NAME }} syntax.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for authenticating with external services, accessing private resources, etc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Env Variables: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Non-sensitive variables used in workflows.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Set using </a:t>
            </a:r>
            <a:r>
              <a:rPr lang="en-US" sz="1400" dirty="0" err="1"/>
              <a:t>env</a:t>
            </a:r>
            <a:r>
              <a:rPr lang="en-US" sz="1400" dirty="0"/>
              <a:t> keyword in workflows or repository settings</a:t>
            </a:r>
            <a:r>
              <a:rPr lang="en-US" sz="1400" dirty="0" smtClean="0"/>
              <a:t>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Access environment variables using ${{ env.VARIABLE_NAME }} syntax.</a:t>
            </a:r>
          </a:p>
          <a:p>
            <a:pPr marL="78853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for configuration, passing parameters, etc.</a:t>
            </a:r>
          </a:p>
        </p:txBody>
      </p:sp>
    </p:spTree>
    <p:extLst>
      <p:ext uri="{BB962C8B-B14F-4D97-AF65-F5344CB8AC3E}">
        <p14:creationId xmlns:p14="http://schemas.microsoft.com/office/powerpoint/2010/main" val="29301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582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Secrets at different levels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153319"/>
            <a:ext cx="882514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Repository Level</a:t>
            </a:r>
            <a:r>
              <a:rPr lang="en-US" sz="1400" b="1" dirty="0" smtClean="0"/>
              <a:t>: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Secrets are visible only to users with appropriate permissions.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Restrict access to secrets based on roles (e.g., collaborators, admins).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</a:t>
            </a:r>
            <a:r>
              <a:rPr lang="en-US" sz="1400" dirty="0"/>
              <a:t>descriptive names for secrets to maintain clarity and organization.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Rotate secrets periodically and update workflows accordingly.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Avoid exposing secrets in workflow logs or source code</a:t>
            </a:r>
            <a:r>
              <a:rPr lang="en-US" sz="1400" dirty="0" smtClean="0"/>
              <a:t>.</a:t>
            </a:r>
          </a:p>
          <a:p>
            <a:pPr lvl="1"/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Organization </a:t>
            </a:r>
            <a:r>
              <a:rPr lang="en-US" sz="1400" b="1" dirty="0"/>
              <a:t>Level</a:t>
            </a:r>
            <a:r>
              <a:rPr lang="en-US" sz="1400" b="1" dirty="0" smtClean="0"/>
              <a:t>: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Organization-level secrets can be shared across multiple repositories within the organization.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Encourages consistency and centralized management of secrets.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Control </a:t>
            </a:r>
            <a:r>
              <a:rPr lang="en-US" sz="1400" dirty="0"/>
              <a:t>access to organization-level secrets based on team memberships and permissions.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Maintain visibility and auditability of secrets usage across the organization.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</a:t>
            </a:r>
            <a:r>
              <a:rPr lang="en-US" sz="1400" dirty="0"/>
              <a:t>organization-level secrets for shared resources or configurations.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policies for secret usage and access within the organization.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Regularly review and update organization secrets based on security requirements.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90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history of source control …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914" y="1126332"/>
            <a:ext cx="9730486" cy="453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RCS (Revision Control System), introduced in the 1980s, was one of the first VCS </a:t>
            </a:r>
            <a:r>
              <a:rPr lang="en-US" dirty="0" smtClean="0"/>
              <a:t>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CVS (Concurrent Versions System) emerged in the 1990s as a centralized version control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SVN (Apache Subversion) followed, offering better features for version control and </a:t>
            </a:r>
            <a:r>
              <a:rPr lang="en-US" dirty="0" smtClean="0"/>
              <a:t>collaboration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Git, developed by Linus Torvalds in 2005, revolutionized version control with its distributed model.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GitHub, founded in 2008, became a leading platform for hosting Git repositories and collaboration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60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Practices for GitHub Actions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859" y="1534319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Store </a:t>
            </a:r>
            <a:r>
              <a:rPr lang="en-US" sz="1400" dirty="0"/>
              <a:t>workflows and configuration files in version control (e.g., Git). This ensures traceability, collaboration, and rollback capabilities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separate environments (e.g., staging, production) for different stages of the deployment process. Isolate development, testing, and production environments to prevent conflicts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timeouts for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Consider if (third-party) actions are really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Limit scope of workflow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Store sensitive information (e.g., API keys, credentials) securely using GitHub Secrets. Avoid hardcoding secrets in workflows or source code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pull requests and code reviews to validate changes before merging. Utilize CODEOWNERS files to designate code reviewers and maintainers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comprehensive testing strategies, including unit tests, integration tests, and end-to-end tests. Automate testing as part of your CI/CD </a:t>
            </a:r>
            <a:r>
              <a:rPr lang="en-US" sz="1400" dirty="0" smtClean="0"/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Follow security best practices, such as regular vulnerability scanning, dependency management, and secure coding guidelines.</a:t>
            </a:r>
          </a:p>
        </p:txBody>
      </p:sp>
    </p:spTree>
    <p:extLst>
      <p:ext uri="{BB962C8B-B14F-4D97-AF65-F5344CB8AC3E}">
        <p14:creationId xmlns:p14="http://schemas.microsoft.com/office/powerpoint/2010/main" val="25075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6800" y="28678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73090"/>
            <a:ext cx="8316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Questions?</a:t>
            </a:r>
            <a:endParaRPr lang="en-US" sz="2000" b="1" dirty="0"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2"/>
          <p:cNvPicPr/>
          <p:nvPr/>
        </p:nvPicPr>
        <p:blipFill>
          <a:blip r:embed="rId2"/>
          <a:stretch/>
        </p:blipFill>
        <p:spPr>
          <a:xfrm>
            <a:off x="1517760" y="1000919"/>
            <a:ext cx="5712480" cy="41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2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53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305719"/>
            <a:ext cx="4588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No central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Every developer is a client, the server and the repository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0119"/>
            <a:ext cx="5715000" cy="2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305719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Created by Linus Torvalds, April 2005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Replacement for BitKeeper to manage Linux kernel changes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 command line version control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Uses checksums to ensure data integrity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Distributed version control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Cross-platform (including Windows!)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Open-source, free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48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distributed version control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59" y="1229519"/>
            <a:ext cx="8763000" cy="304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No need to connect to central server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Can work without internet connection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No single failure point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Developers can work independently and merge their work later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Every copy of a Git repository can serve either as the server or as a client (and has complete history)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Git tracks changes, not versions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Bunch of little change sets floating around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8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Git for me?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278" y="1153319"/>
            <a:ext cx="8748941" cy="269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People primarily working with source code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Anyone wanting to track edits (especially changes to text files)</a:t>
            </a:r>
          </a:p>
          <a:p>
            <a:pPr marL="78853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Review history of changes</a:t>
            </a:r>
          </a:p>
          <a:p>
            <a:pPr marL="78853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Anyone wanting to share, merge </a:t>
            </a:r>
            <a:r>
              <a:rPr lang="en-US" sz="1400" dirty="0" smtClean="0"/>
              <a:t>changes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Anyone not afraid of command line tools</a:t>
            </a:r>
          </a:p>
        </p:txBody>
      </p:sp>
    </p:spTree>
    <p:extLst>
      <p:ext uri="{BB962C8B-B14F-4D97-AF65-F5344CB8AC3E}">
        <p14:creationId xmlns:p14="http://schemas.microsoft.com/office/powerpoint/2010/main" val="20694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32934</TotalTime>
  <Words>2902</Words>
  <Application>Microsoft Office PowerPoint</Application>
  <PresentationFormat>Custom</PresentationFormat>
  <Paragraphs>441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Arial</vt:lpstr>
      <vt:lpstr>Arial Narrow</vt:lpstr>
      <vt:lpstr>Calibri</vt:lpstr>
      <vt:lpstr>Century Schoolbook</vt:lpstr>
      <vt:lpstr>Courier New</vt:lpstr>
      <vt:lpstr>DejaVu Sans</vt:lpstr>
      <vt:lpstr>Sans serif</vt:lpstr>
      <vt:lpstr>Segoe UI</vt:lpstr>
      <vt:lpstr>Segoe UI Light</vt:lpstr>
      <vt:lpstr>Symbol</vt:lpstr>
      <vt:lpstr>Tahoma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Sakshi Dinkar Bhure</cp:lastModifiedBy>
  <cp:revision>247</cp:revision>
  <dcterms:created xsi:type="dcterms:W3CDTF">2018-01-05T05:23:08Z</dcterms:created>
  <dcterms:modified xsi:type="dcterms:W3CDTF">2024-05-15T05:30:39Z</dcterms:modified>
</cp:coreProperties>
</file>