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058400" cy="5651500"/>
  <p:notesSz cx="10058400" cy="5651500"/>
  <p:embeddedFontLst>
    <p:embeddedFont>
      <p:font typeface="QDFWSU+ArialMT" panose="020B0604020202020204"/>
      <p:regular r:id="rId25"/>
    </p:embeddedFont>
    <p:embeddedFont>
      <p:font typeface="TAKUCF+SegoeUI-Light" panose="020B0604020202020204"/>
      <p:regular r:id="rId26"/>
    </p:embeddedFont>
    <p:embeddedFont>
      <p:font typeface="Tahoma" panose="020B0604030504040204" pitchFamily="34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WPWQHT+SegoeUI" panose="020B0604020202020204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900" y="10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docker.github.i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20761" y="3396829"/>
            <a:ext cx="1767110" cy="589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45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2B3B4B"/>
                </a:solidFill>
                <a:latin typeface="Tahoma"/>
                <a:cs typeface="Tahoma"/>
              </a:rPr>
              <a:t>Docker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FFFFFF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FFFFFF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FFFFFF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180" y="726356"/>
            <a:ext cx="2462573" cy="321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1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5" dirty="0">
                <a:solidFill>
                  <a:srgbClr val="2B3A4A"/>
                </a:solidFill>
                <a:latin typeface="Tahoma"/>
                <a:cs typeface="Tahoma"/>
              </a:rPr>
              <a:t>Docker</a:t>
            </a:r>
            <a:r>
              <a:rPr sz="1850" b="1" spc="-139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50" b="1" spc="-11" dirty="0">
                <a:solidFill>
                  <a:srgbClr val="2B3A4A"/>
                </a:solidFill>
                <a:latin typeface="Tahoma"/>
                <a:cs typeface="Tahoma"/>
              </a:rPr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7528090" cy="1037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B3B4B"/>
                </a:solidFill>
                <a:latin typeface="Tahoma"/>
                <a:cs typeface="Tahoma"/>
              </a:rPr>
              <a:t>Dockerfile</a:t>
            </a:r>
          </a:p>
          <a:p>
            <a:pPr marL="647796" marR="0">
              <a:lnSpc>
                <a:spcPts val="1800"/>
              </a:lnSpc>
              <a:spcBef>
                <a:spcPts val="173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Dockerfile</a:t>
            </a:r>
            <a:r>
              <a:rPr sz="1800" spc="-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file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contains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instructions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647796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800" spc="-1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image.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3632" y="3770985"/>
            <a:ext cx="7099425" cy="582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850" spc="18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sz="1800" spc="-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Dockerfile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build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8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help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build</a:t>
            </a:r>
          </a:p>
          <a:p>
            <a:pPr marL="377087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command.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3632" y="4374489"/>
            <a:ext cx="6535235" cy="582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850" spc="18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Dockerfile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sz="1800" spc="-1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automated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build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executes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several</a:t>
            </a:r>
          </a:p>
          <a:p>
            <a:pPr marL="377087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command-line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instructions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succession.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2290" y="775589"/>
            <a:ext cx="1450677" cy="64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B3B4B"/>
                </a:solidFill>
                <a:latin typeface="Tahoma"/>
                <a:cs typeface="Tahoma"/>
              </a:rPr>
              <a:t>Dockerfile</a:t>
            </a:r>
          </a:p>
          <a:p>
            <a:pPr marL="0" marR="0">
              <a:lnSpc>
                <a:spcPts val="1997"/>
              </a:lnSpc>
              <a:spcBef>
                <a:spcPts val="369"/>
              </a:spcBef>
              <a:spcAft>
                <a:spcPts val="0"/>
              </a:spcAft>
            </a:pPr>
            <a:r>
              <a:rPr sz="2000" spc="-11" dirty="0">
                <a:solidFill>
                  <a:srgbClr val="000000"/>
                </a:solidFill>
                <a:latin typeface="Calibri"/>
                <a:cs typeface="Calibri"/>
              </a:rPr>
              <a:t>Example: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180" y="726356"/>
            <a:ext cx="2699208" cy="321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1"/>
              </a:lnSpc>
              <a:spcBef>
                <a:spcPts val="0"/>
              </a:spcBef>
              <a:spcAft>
                <a:spcPts val="0"/>
              </a:spcAft>
            </a:pPr>
            <a:r>
              <a:rPr sz="1850" b="1" dirty="0">
                <a:solidFill>
                  <a:srgbClr val="2B3A4A"/>
                </a:solidFill>
                <a:latin typeface="Tahoma"/>
                <a:cs typeface="Tahoma"/>
              </a:rPr>
              <a:t>Dockerfile</a:t>
            </a:r>
            <a:r>
              <a:rPr sz="1850" b="1" spc="-20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50" b="1" dirty="0">
                <a:solidFill>
                  <a:srgbClr val="2B3A4A"/>
                </a:solidFill>
                <a:latin typeface="Tahoma"/>
                <a:cs typeface="Tahoma"/>
              </a:rPr>
              <a:t>Instruction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4262" y="1171463"/>
            <a:ext cx="3727360" cy="71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7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Basic</a:t>
            </a:r>
            <a:r>
              <a:rPr sz="2000" spc="-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instruction</a:t>
            </a:r>
            <a:r>
              <a:rPr sz="20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11" dirty="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sz="20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11" dirty="0">
                <a:solidFill>
                  <a:srgbClr val="000000"/>
                </a:solidFill>
                <a:latin typeface="Calibri"/>
                <a:cs typeface="Calibri"/>
              </a:rPr>
              <a:t>Dockerfile</a:t>
            </a:r>
          </a:p>
          <a:p>
            <a:pPr marL="50399" marR="0">
              <a:lnSpc>
                <a:spcPts val="2000"/>
              </a:lnSpc>
              <a:spcBef>
                <a:spcPts val="1338"/>
              </a:spcBef>
              <a:spcAft>
                <a:spcPts val="0"/>
              </a:spcAft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r>
              <a:rPr sz="2000" b="1" spc="25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Description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661" y="1985691"/>
            <a:ext cx="1072381" cy="100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</a:p>
          <a:p>
            <a:pPr marL="0" marR="0">
              <a:lnSpc>
                <a:spcPts val="1800"/>
              </a:lnSpc>
              <a:spcBef>
                <a:spcPts val="1122"/>
              </a:spcBef>
              <a:spcAft>
                <a:spcPts val="0"/>
              </a:spcAft>
            </a:pP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WORKDIR</a:t>
            </a:r>
          </a:p>
          <a:p>
            <a:pPr marL="0" marR="0">
              <a:lnSpc>
                <a:spcPts val="1800"/>
              </a:lnSpc>
              <a:spcBef>
                <a:spcPts val="1122"/>
              </a:spcBef>
              <a:spcAft>
                <a:spcPts val="0"/>
              </a:spcAft>
            </a:pP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ADD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74691" y="1985691"/>
            <a:ext cx="188126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Specify</a:t>
            </a:r>
            <a:r>
              <a:rPr sz="1800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base</a:t>
            </a:r>
            <a:r>
              <a:rPr sz="1800" spc="-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74691" y="2356853"/>
            <a:ext cx="2107392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Set</a:t>
            </a:r>
            <a:r>
              <a:rPr sz="1800" spc="-1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Calibri"/>
                <a:cs typeface="Calibri"/>
              </a:rPr>
              <a:t>working</a:t>
            </a:r>
            <a:r>
              <a:rPr sz="18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directory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74691" y="2728013"/>
            <a:ext cx="5481473" cy="1009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Copy</a:t>
            </a:r>
            <a:r>
              <a:rPr sz="1800" spc="-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files,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directories</a:t>
            </a:r>
            <a:r>
              <a:rPr sz="1800" spc="-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sz="1800" spc="-1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remote</a:t>
            </a:r>
            <a:r>
              <a:rPr sz="180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url</a:t>
            </a:r>
            <a:r>
              <a:rPr sz="1800" spc="-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libri"/>
                <a:cs typeface="Calibri"/>
              </a:rPr>
              <a:t>files</a:t>
            </a:r>
            <a:r>
              <a:rPr sz="18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spc="-1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  <a:r>
              <a:rPr sz="1800" spc="-2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</a:p>
          <a:p>
            <a:pPr marL="0" marR="0">
              <a:lnSpc>
                <a:spcPts val="1800"/>
              </a:lnSpc>
              <a:spcBef>
                <a:spcPts val="1122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Copy</a:t>
            </a:r>
            <a:r>
              <a:rPr sz="1800" spc="-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files,</a:t>
            </a:r>
            <a:r>
              <a:rPr sz="18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directories</a:t>
            </a:r>
            <a:r>
              <a:rPr sz="1800" spc="-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spc="-1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  <a:r>
              <a:rPr sz="1800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</a:p>
          <a:p>
            <a:pPr marL="0" marR="0">
              <a:lnSpc>
                <a:spcPts val="1800"/>
              </a:lnSpc>
              <a:spcBef>
                <a:spcPts val="1122"/>
              </a:spcBef>
              <a:spcAft>
                <a:spcPts val="0"/>
              </a:spcAft>
            </a:pPr>
            <a:r>
              <a:rPr sz="1800" spc="-18" dirty="0">
                <a:solidFill>
                  <a:srgbClr val="000000"/>
                </a:solidFill>
                <a:latin typeface="Calibri"/>
                <a:cs typeface="Calibri"/>
              </a:rPr>
              <a:t>Execute</a:t>
            </a:r>
            <a:r>
              <a:rPr sz="1800" spc="-1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  <a:r>
              <a:rPr sz="1800" spc="-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command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661" y="3099176"/>
            <a:ext cx="655141" cy="637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COPY</a:t>
            </a:r>
          </a:p>
          <a:p>
            <a:pPr marL="0" marR="0">
              <a:lnSpc>
                <a:spcPts val="1800"/>
              </a:lnSpc>
              <a:spcBef>
                <a:spcPts val="1122"/>
              </a:spcBef>
              <a:spcAft>
                <a:spcPts val="0"/>
              </a:spcAft>
            </a:pP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RUN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4661" y="3841500"/>
            <a:ext cx="610381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CMD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74691" y="3841500"/>
            <a:ext cx="4859332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Specify</a:t>
            </a:r>
            <a:r>
              <a:rPr sz="1800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command</a:t>
            </a:r>
            <a:r>
              <a:rPr sz="1800" spc="-1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sz="1800" spc="-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spc="-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sz="1800" spc="-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containerexecution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4661" y="4212661"/>
            <a:ext cx="57424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ENTRYPOINT</a:t>
            </a:r>
            <a:r>
              <a:rPr sz="1800" spc="22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Configure</a:t>
            </a:r>
            <a:r>
              <a:rPr sz="1800" spc="-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8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run</a:t>
            </a:r>
            <a:r>
              <a:rPr sz="18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  <a:r>
              <a:rPr sz="1800" spc="-2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1800" spc="-1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1800" spc="-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libri"/>
                <a:cs typeface="Calibri"/>
              </a:rPr>
              <a:t>executable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4661" y="4583772"/>
            <a:ext cx="553008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31" dirty="0">
                <a:solidFill>
                  <a:srgbClr val="000000"/>
                </a:solidFill>
                <a:latin typeface="Calibri"/>
                <a:cs typeface="Calibri"/>
              </a:rPr>
              <a:t>ARG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74691" y="4583772"/>
            <a:ext cx="4615967" cy="638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25" dirty="0">
                <a:solidFill>
                  <a:srgbClr val="000000"/>
                </a:solidFill>
                <a:latin typeface="Calibri"/>
                <a:cs typeface="Calibri"/>
              </a:rPr>
              <a:t>Defines</a:t>
            </a:r>
            <a:r>
              <a:rPr sz="18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variable</a:t>
            </a:r>
            <a:r>
              <a:rPr sz="1800" spc="-1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sz="1800" spc="-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sz="1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sz="1800" spc="-1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pass</a:t>
            </a:r>
            <a:r>
              <a:rPr sz="1800" spc="-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sz="1800" spc="-1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build</a:t>
            </a:r>
            <a:r>
              <a:rPr sz="1800" spc="-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</a:p>
          <a:p>
            <a:pPr marL="0" marR="0">
              <a:lnSpc>
                <a:spcPts val="1800"/>
              </a:lnSpc>
              <a:spcBef>
                <a:spcPts val="1127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Specify</a:t>
            </a:r>
            <a:r>
              <a:rPr sz="1800" spc="-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metadata</a:t>
            </a:r>
            <a:r>
              <a:rPr sz="1800" spc="-22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sz="1800" spc="-2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8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Calibri"/>
                <a:cs typeface="Calibri"/>
              </a:rPr>
              <a:t>key-value</a:t>
            </a:r>
            <a:r>
              <a:rPr sz="1800" spc="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Calibri"/>
                <a:cs typeface="Calibri"/>
              </a:rPr>
              <a:t>pair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4661" y="4955570"/>
            <a:ext cx="712849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LABEL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4411" y="760431"/>
            <a:ext cx="210398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CMD &amp; ENTRYPOINT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4411" y="1309072"/>
            <a:ext cx="8070890" cy="541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CMD: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Sets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default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parameters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overridden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command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line</a:t>
            </a:r>
          </a:p>
          <a:p>
            <a:pPr marL="0" marR="0">
              <a:lnSpc>
                <a:spcPts val="1800"/>
              </a:lnSpc>
              <a:spcBef>
                <a:spcPts val="35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interface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(CLI)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running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container.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4411" y="2132031"/>
            <a:ext cx="8396423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ENTRYPOINT:</a:t>
            </a:r>
            <a:r>
              <a:rPr sz="1800" b="1" spc="-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Sets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default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parameters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cannot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overridden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executing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containers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CLI</a:t>
            </a:r>
            <a:r>
              <a:rPr sz="1800" spc="-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parameters.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4411" y="3229312"/>
            <a:ext cx="1358807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COPY &amp; ADD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4411" y="3777952"/>
            <a:ext cx="4327941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COPY :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copy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local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files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given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path.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4411" y="4326592"/>
            <a:ext cx="6263714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ADD :</a:t>
            </a:r>
            <a:r>
              <a:rPr sz="1800" b="1" spc="43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copy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local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files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well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files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remote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location.</a:t>
            </a:r>
          </a:p>
          <a:p>
            <a:pPr marL="464972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extract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.tar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files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specified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path.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180" y="726356"/>
            <a:ext cx="3448449" cy="321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1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0" dirty="0">
                <a:solidFill>
                  <a:srgbClr val="2B3A4A"/>
                </a:solidFill>
                <a:latin typeface="Tahoma"/>
                <a:cs typeface="Tahoma"/>
              </a:rPr>
              <a:t>Best</a:t>
            </a:r>
            <a:r>
              <a:rPr sz="1850" b="1" spc="-11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50" b="1" spc="-10" dirty="0">
                <a:solidFill>
                  <a:srgbClr val="2B3A4A"/>
                </a:solidFill>
                <a:latin typeface="Tahoma"/>
                <a:cs typeface="Tahoma"/>
              </a:rPr>
              <a:t>Practices</a:t>
            </a:r>
            <a:r>
              <a:rPr sz="1850" b="1" spc="-11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50" b="1" spc="-10" dirty="0">
                <a:solidFill>
                  <a:srgbClr val="2B3A4A"/>
                </a:solidFill>
                <a:latin typeface="Tahoma"/>
                <a:cs typeface="Tahoma"/>
              </a:rPr>
              <a:t>for</a:t>
            </a:r>
            <a:r>
              <a:rPr sz="1850" b="1" spc="-12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50" b="1" spc="-10" dirty="0">
                <a:solidFill>
                  <a:srgbClr val="2B3A4A"/>
                </a:solidFill>
                <a:latin typeface="Tahoma"/>
                <a:cs typeface="Tahoma"/>
              </a:rPr>
              <a:t>Dockerfile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0180" y="1317195"/>
            <a:ext cx="6068340" cy="52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official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verified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base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image,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whenever</a:t>
            </a:r>
          </a:p>
          <a:p>
            <a:pPr marL="285750" marR="0">
              <a:lnSpc>
                <a:spcPts val="1600"/>
              </a:lnSpc>
              <a:spcBef>
                <a:spcPts val="37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available.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180" y="2074115"/>
            <a:ext cx="5281384" cy="1305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sz="1600" spc="-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versions</a:t>
            </a:r>
          </a:p>
          <a:p>
            <a:pPr marL="0" marR="0">
              <a:lnSpc>
                <a:spcPts val="1843"/>
              </a:lnSpc>
              <a:spcBef>
                <a:spcPts val="2196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Optimize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caching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layers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building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16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image.</a:t>
            </a:r>
          </a:p>
          <a:p>
            <a:pPr marL="0" marR="0">
              <a:lnSpc>
                <a:spcPts val="1843"/>
              </a:lnSpc>
              <a:spcBef>
                <a:spcPts val="2254"/>
              </a:spcBef>
              <a:spcAft>
                <a:spcPts val="0"/>
              </a:spcAft>
            </a:pPr>
            <a:r>
              <a:rPr sz="1650" dirty="0">
                <a:solidFill>
                  <a:srgbClr val="171717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1717"/>
                </a:solidFill>
                <a:latin typeface="QDFWSU+ArialMT"/>
                <a:cs typeface="QDFWSU+ArialMT"/>
              </a:rPr>
              <a:t>Use</a:t>
            </a:r>
            <a:r>
              <a:rPr sz="1600" spc="43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1717"/>
                </a:solidFill>
                <a:latin typeface="QDFWSU+ArialMT"/>
                <a:cs typeface="QDFWSU+ArialMT"/>
              </a:rPr>
              <a:t>.dockerignore</a:t>
            </a:r>
            <a:r>
              <a:rPr sz="1600" spc="4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71717"/>
                </a:solidFill>
                <a:latin typeface="QDFWSU+ArialMT"/>
                <a:cs typeface="QDFWSU+ArialMT"/>
              </a:rPr>
              <a:t>file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180" y="3613355"/>
            <a:ext cx="2830253" cy="27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Least</a:t>
            </a:r>
            <a:r>
              <a:rPr sz="16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Privileged</a:t>
            </a:r>
            <a:r>
              <a:rPr sz="16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0180" y="4126435"/>
            <a:ext cx="4102274" cy="27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Scan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your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Images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Vulnerabilities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66377" y="5320261"/>
            <a:ext cx="1074265" cy="191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spc="-605" dirty="0">
                <a:solidFill>
                  <a:srgbClr val="404040"/>
                </a:solidFill>
                <a:latin typeface="WPWQHT+SegoeUI"/>
                <a:cs typeface="WPWQHT+SegoeUI"/>
              </a:rPr>
              <a:t>w</a:t>
            </a:r>
            <a:r>
              <a:rPr sz="850" dirty="0">
                <a:solidFill>
                  <a:srgbClr val="404040"/>
                </a:solidFill>
                <a:latin typeface="WPWQHT+SegoeUI"/>
                <a:cs typeface="WPWQHT+SegoeUI"/>
              </a:rPr>
              <a:t>s</a:t>
            </a:r>
            <a:r>
              <a:rPr sz="850" spc="3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ww.cybage.com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2586" y="737127"/>
            <a:ext cx="1770373" cy="31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B3B4B"/>
                </a:solidFill>
                <a:latin typeface="Tahoma"/>
                <a:cs typeface="Tahoma"/>
              </a:rPr>
              <a:t>Docker Image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5840" y="1329695"/>
            <a:ext cx="4623127" cy="307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850" spc="18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execute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code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container.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5840" y="1988063"/>
            <a:ext cx="4520258" cy="307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850" spc="18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Built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instructions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Dockerfile.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5840" y="2646431"/>
            <a:ext cx="7442440" cy="582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850" spc="18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800" spc="-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contains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code,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libraries,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tools,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dependencies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377087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files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needed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make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run.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5840" y="3579120"/>
            <a:ext cx="7218868" cy="307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850" spc="18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800" spc="-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users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store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images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private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public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repositories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Hub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2890" y="508527"/>
            <a:ext cx="8010583" cy="983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Tahoma"/>
                <a:cs typeface="Tahoma"/>
              </a:rPr>
              <a:t>Docker Layering</a:t>
            </a:r>
          </a:p>
          <a:p>
            <a:pPr marL="752066" marR="0">
              <a:lnSpc>
                <a:spcPts val="2066"/>
              </a:lnSpc>
              <a:spcBef>
                <a:spcPts val="939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850" spc="18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800" spc="-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images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built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layered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file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called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Union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File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</a:p>
          <a:p>
            <a:pPr marL="1129154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(UnionFS).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4957" y="1513592"/>
            <a:ext cx="6377229" cy="307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850" spc="18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sz="1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instruction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Dockerfile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represents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layer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image.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8804" y="638826"/>
            <a:ext cx="1889702" cy="31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B3B4B"/>
                </a:solidFill>
                <a:latin typeface="Tahoma"/>
                <a:cs typeface="Tahoma"/>
              </a:rPr>
              <a:t>Docker Volume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4552" y="1120137"/>
            <a:ext cx="1044587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Volumes: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4552" y="1449322"/>
            <a:ext cx="6344717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volumes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filesystem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persist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independent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life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cycle.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4552" y="2382009"/>
            <a:ext cx="2064460" cy="595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Types:</a:t>
            </a:r>
          </a:p>
          <a:p>
            <a:pPr marL="0" marR="0">
              <a:lnSpc>
                <a:spcPts val="2066"/>
              </a:lnSpc>
              <a:spcBef>
                <a:spcPts val="417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850" spc="18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Named</a:t>
            </a:r>
            <a:r>
              <a:rPr sz="1800" spc="-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Volumes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4552" y="2999133"/>
            <a:ext cx="7081841" cy="582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850" spc="18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Unnamed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Volumes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(Anonymous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volumes)our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host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linux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at</a:t>
            </a:r>
          </a:p>
          <a:p>
            <a:pPr marL="377087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4552" y="3602638"/>
            <a:ext cx="1771534" cy="307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850" spc="22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Bind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Mounts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6107" y="500987"/>
            <a:ext cx="2299559" cy="31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B3B4B"/>
                </a:solidFill>
                <a:latin typeface="Tahoma"/>
                <a:cs typeface="Tahoma"/>
              </a:rPr>
              <a:t>Docker Commands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4973" y="1002205"/>
            <a:ext cx="1234628" cy="68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Command</a:t>
            </a:r>
          </a:p>
          <a:p>
            <a:pPr marL="0" marR="0">
              <a:lnSpc>
                <a:spcPts val="2000"/>
              </a:lnSpc>
              <a:spcBef>
                <a:spcPts val="1119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Build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85280" y="1002205"/>
            <a:ext cx="1360264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Description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85280" y="1398445"/>
            <a:ext cx="4185808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Builds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images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Dockerfile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4973" y="1794685"/>
            <a:ext cx="970954" cy="68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Commit</a:t>
            </a:r>
          </a:p>
          <a:p>
            <a:pPr marL="0" marR="0">
              <a:lnSpc>
                <a:spcPts val="2000"/>
              </a:lnSpc>
              <a:spcBef>
                <a:spcPts val="1119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85280" y="1794685"/>
            <a:ext cx="6721954" cy="68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new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container's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changes</a:t>
            </a:r>
          </a:p>
          <a:p>
            <a:pPr marL="0" marR="0">
              <a:lnSpc>
                <a:spcPts val="2000"/>
              </a:lnSpc>
              <a:spcBef>
                <a:spcPts val="1119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Copy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files/folders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container's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filesystem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host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path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4973" y="2630249"/>
            <a:ext cx="807863" cy="68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</a:p>
          <a:p>
            <a:pPr marL="0" marR="0">
              <a:lnSpc>
                <a:spcPts val="2000"/>
              </a:lnSpc>
              <a:spcBef>
                <a:spcPts val="1119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exec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85280" y="2630249"/>
            <a:ext cx="2557178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Create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new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85280" y="3026489"/>
            <a:ext cx="4157378" cy="1084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Run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command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running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</a:p>
          <a:p>
            <a:pPr marL="0" marR="0">
              <a:lnSpc>
                <a:spcPts val="2000"/>
              </a:lnSpc>
              <a:spcBef>
                <a:spcPts val="1119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Show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history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</a:p>
          <a:p>
            <a:pPr marL="0" marR="0">
              <a:lnSpc>
                <a:spcPts val="2000"/>
              </a:lnSpc>
              <a:spcBef>
                <a:spcPts val="112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List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images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4973" y="3422729"/>
            <a:ext cx="880541" cy="1084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history</a:t>
            </a:r>
          </a:p>
          <a:p>
            <a:pPr marL="0" marR="0">
              <a:lnSpc>
                <a:spcPts val="2000"/>
              </a:lnSpc>
              <a:spcBef>
                <a:spcPts val="112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images</a:t>
            </a:r>
          </a:p>
          <a:p>
            <a:pPr marL="0" marR="0">
              <a:lnSpc>
                <a:spcPts val="2000"/>
              </a:lnSpc>
              <a:spcBef>
                <a:spcPts val="1119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info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85280" y="4215208"/>
            <a:ext cx="5644782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system-wide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</a:p>
          <a:p>
            <a:pPr marL="0" marR="0">
              <a:lnSpc>
                <a:spcPts val="2000"/>
              </a:lnSpc>
              <a:spcBef>
                <a:spcPts val="112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Return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low-level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4973" y="4611449"/>
            <a:ext cx="895796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inspect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4973" y="5050773"/>
            <a:ext cx="442738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kill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85280" y="5050773"/>
            <a:ext cx="2539144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Kill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running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5834" y="737127"/>
            <a:ext cx="1015565" cy="31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B3B4B"/>
                </a:solidFill>
                <a:latin typeface="Tahoma"/>
                <a:cs typeface="Tahoma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1049427"/>
            <a:ext cx="2096544" cy="27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1415188"/>
            <a:ext cx="2268042" cy="644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Why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?</a:t>
            </a:r>
          </a:p>
          <a:p>
            <a:pPr marL="0" marR="0">
              <a:lnSpc>
                <a:spcPts val="1843"/>
              </a:lnSpc>
              <a:spcBef>
                <a:spcPts val="1036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vs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VM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2146707"/>
            <a:ext cx="1329814" cy="27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Containers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40" y="2512467"/>
            <a:ext cx="1617501" cy="27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6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Engine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40" y="2878227"/>
            <a:ext cx="2093937" cy="64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Architecture</a:t>
            </a:r>
          </a:p>
          <a:p>
            <a:pPr marL="0" marR="0">
              <a:lnSpc>
                <a:spcPts val="1843"/>
              </a:lnSpc>
              <a:spcBef>
                <a:spcPts val="1036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file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40" y="3609747"/>
            <a:ext cx="1572932" cy="27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40" y="3975508"/>
            <a:ext cx="2707843" cy="101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Best</a:t>
            </a:r>
            <a:r>
              <a:rPr sz="1600" spc="-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Practices</a:t>
            </a:r>
            <a:r>
              <a:rPr sz="1600" spc="-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16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Dockerfile</a:t>
            </a:r>
          </a:p>
          <a:p>
            <a:pPr marL="0" marR="0">
              <a:lnSpc>
                <a:spcPts val="1843"/>
              </a:lnSpc>
              <a:spcBef>
                <a:spcPts val="1036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6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Volume</a:t>
            </a:r>
          </a:p>
          <a:p>
            <a:pPr marL="0" marR="0">
              <a:lnSpc>
                <a:spcPts val="1843"/>
              </a:lnSpc>
              <a:spcBef>
                <a:spcPts val="986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6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Commands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9640" y="5072787"/>
            <a:ext cx="933418" cy="27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Demo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6107" y="500987"/>
            <a:ext cx="2299559" cy="31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B3B4B"/>
                </a:solidFill>
                <a:latin typeface="Tahoma"/>
                <a:cs typeface="Tahoma"/>
              </a:rPr>
              <a:t>Docker Commands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9131" y="933542"/>
            <a:ext cx="1234628" cy="72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Command</a:t>
            </a:r>
          </a:p>
          <a:p>
            <a:pPr marL="0" marR="0">
              <a:lnSpc>
                <a:spcPts val="2000"/>
              </a:lnSpc>
              <a:spcBef>
                <a:spcPts val="1381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load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4711" y="933542"/>
            <a:ext cx="1360264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Description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4711" y="1363033"/>
            <a:ext cx="3544203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Load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tar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archive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9131" y="1792524"/>
            <a:ext cx="65593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login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04711" y="1792524"/>
            <a:ext cx="4667410" cy="115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Register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log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registry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server</a:t>
            </a:r>
          </a:p>
          <a:p>
            <a:pPr marL="0" marR="0">
              <a:lnSpc>
                <a:spcPts val="2000"/>
              </a:lnSpc>
              <a:spcBef>
                <a:spcPts val="1381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Log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out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registry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server</a:t>
            </a:r>
          </a:p>
          <a:p>
            <a:pPr marL="0" marR="0">
              <a:lnSpc>
                <a:spcPts val="2000"/>
              </a:lnSpc>
              <a:spcBef>
                <a:spcPts val="1381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Fetch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logs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09131" y="2222015"/>
            <a:ext cx="816669" cy="721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logout</a:t>
            </a:r>
          </a:p>
          <a:p>
            <a:pPr marL="0" marR="0">
              <a:lnSpc>
                <a:spcPts val="2000"/>
              </a:lnSpc>
              <a:spcBef>
                <a:spcPts val="1381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logs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2300" y="3102191"/>
            <a:ext cx="1033586" cy="1151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pause</a:t>
            </a:r>
          </a:p>
          <a:p>
            <a:pPr marL="0" marR="0">
              <a:lnSpc>
                <a:spcPts val="2000"/>
              </a:lnSpc>
              <a:spcBef>
                <a:spcPts val="1381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unpause</a:t>
            </a:r>
          </a:p>
          <a:p>
            <a:pPr marL="0" marR="0">
              <a:lnSpc>
                <a:spcPts val="2000"/>
              </a:lnSpc>
              <a:spcBef>
                <a:spcPts val="1381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port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04711" y="3080997"/>
            <a:ext cx="4060350" cy="72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Pause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within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</a:p>
          <a:p>
            <a:pPr marL="0" marR="0">
              <a:lnSpc>
                <a:spcPts val="2000"/>
              </a:lnSpc>
              <a:spcBef>
                <a:spcPts val="1381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Unpause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paused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04711" y="3939979"/>
            <a:ext cx="6602043" cy="72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Lookup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public-facing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port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NAT-ed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PRIVATE_PORT</a:t>
            </a:r>
          </a:p>
          <a:p>
            <a:pPr marL="0" marR="0">
              <a:lnSpc>
                <a:spcPts val="2000"/>
              </a:lnSpc>
              <a:spcBef>
                <a:spcPts val="1381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List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containers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9131" y="4369470"/>
            <a:ext cx="453404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list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09131" y="4798961"/>
            <a:ext cx="533648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Pull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04711" y="4798961"/>
            <a:ext cx="6169565" cy="72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Pull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repository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registry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server</a:t>
            </a:r>
          </a:p>
          <a:p>
            <a:pPr marL="0" marR="0">
              <a:lnSpc>
                <a:spcPts val="2000"/>
              </a:lnSpc>
              <a:spcBef>
                <a:spcPts val="1381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Push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repository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registry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server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09131" y="5228452"/>
            <a:ext cx="65209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push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58226" y="5349299"/>
            <a:ext cx="188565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6107" y="500987"/>
            <a:ext cx="2299559" cy="31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B3B4B"/>
                </a:solidFill>
                <a:latin typeface="Tahoma"/>
                <a:cs typeface="Tahoma"/>
              </a:rPr>
              <a:t>Docker Commands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7784" y="1036843"/>
            <a:ext cx="2662216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Command</a:t>
            </a:r>
            <a:r>
              <a:rPr sz="2000" b="1" spc="129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Description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7784" y="1477879"/>
            <a:ext cx="47870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tag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01196" y="1477879"/>
            <a:ext cx="3280571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Tag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repository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7784" y="1918915"/>
            <a:ext cx="504874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top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01196" y="1918915"/>
            <a:ext cx="4730402" cy="733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Lookup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running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processes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</a:p>
          <a:p>
            <a:pPr marL="0" marR="0">
              <a:lnSpc>
                <a:spcPts val="2000"/>
              </a:lnSpc>
              <a:spcBef>
                <a:spcPts val="1472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Show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version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7784" y="2359951"/>
            <a:ext cx="907082" cy="73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version</a:t>
            </a:r>
          </a:p>
          <a:p>
            <a:pPr marL="0" marR="0">
              <a:lnSpc>
                <a:spcPts val="2000"/>
              </a:lnSpc>
              <a:spcBef>
                <a:spcPts val="1472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wait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01196" y="2800987"/>
            <a:ext cx="5510163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Block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until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stops,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print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exit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code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0" y="699372"/>
            <a:ext cx="4068237" cy="31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Tahoma"/>
                <a:cs typeface="Tahoma"/>
              </a:rPr>
              <a:t>Docker licensing &amp; cloud offerings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5445" y="3466584"/>
            <a:ext cx="1560026" cy="375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2B3B4B"/>
                </a:solidFill>
                <a:latin typeface="Tahoma"/>
                <a:cs typeface="Tahoma"/>
              </a:rPr>
              <a:t>Thank You!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FFFFFF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FFFFFF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FFFFFF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8583" y="755048"/>
            <a:ext cx="2505851" cy="321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1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5" dirty="0">
                <a:solidFill>
                  <a:srgbClr val="2B3A4A"/>
                </a:solidFill>
                <a:latin typeface="Tahoma"/>
                <a:cs typeface="Tahoma"/>
              </a:rPr>
              <a:t>Docker</a:t>
            </a:r>
            <a:r>
              <a:rPr sz="1850" b="1" spc="-139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50" b="1" dirty="0">
                <a:solidFill>
                  <a:srgbClr val="2B3A4A"/>
                </a:solidFill>
                <a:latin typeface="Tahoma"/>
                <a:cs typeface="Tahoma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1429824"/>
            <a:ext cx="5998070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Developed</a:t>
            </a:r>
            <a:r>
              <a:rPr sz="18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Solomon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Hykes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initially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released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open-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source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March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2013.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8600" y="2252784"/>
            <a:ext cx="6058499" cy="815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800" spc="-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gained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rapid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adoption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within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software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development</a:t>
            </a:r>
          </a:p>
          <a:p>
            <a:pPr marL="0" marR="0">
              <a:lnSpc>
                <a:spcPts val="1800"/>
              </a:lnSpc>
              <a:spcBef>
                <a:spcPts val="35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community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due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innovative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approach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packaging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deploying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applications.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289" y="3375464"/>
            <a:ext cx="2363291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Written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Go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language.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1289" y="3949505"/>
            <a:ext cx="291556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3330+</a:t>
            </a:r>
            <a:r>
              <a:rPr sz="180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contributors</a:t>
            </a:r>
            <a:r>
              <a:rPr sz="18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18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GitHub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4312" y="4523545"/>
            <a:ext cx="5280831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Reference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1800" spc="-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0000FF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https://github.com/docker/docker.github.io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145858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959755" cy="31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B3B4B"/>
                </a:solidFill>
                <a:latin typeface="Tahoma"/>
                <a:cs typeface="Tahoma"/>
              </a:rPr>
              <a:t>Docker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2957" y="1314061"/>
            <a:ext cx="8744635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tool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automate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deployment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  <a:r>
              <a:rPr sz="1800" spc="10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lightweight</a:t>
            </a:r>
            <a:r>
              <a:rPr sz="18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so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work</a:t>
            </a:r>
            <a:r>
              <a:rPr sz="1800" spc="-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efficiently</a:t>
            </a:r>
            <a:r>
              <a:rPr sz="1800" spc="-1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sz="1800" spc="-1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platform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2957" y="2370097"/>
            <a:ext cx="234655" cy="1672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</a:p>
          <a:p>
            <a:pPr marL="0" marR="0">
              <a:lnSpc>
                <a:spcPts val="2066"/>
              </a:lnSpc>
              <a:spcBef>
                <a:spcPts val="43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</a:p>
          <a:p>
            <a:pPr marL="0" marR="0">
              <a:lnSpc>
                <a:spcPts val="2066"/>
              </a:lnSpc>
              <a:spcBef>
                <a:spcPts val="93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</a:p>
          <a:p>
            <a:pPr marL="0" marR="0">
              <a:lnSpc>
                <a:spcPts val="2066"/>
              </a:lnSpc>
              <a:spcBef>
                <a:spcPts val="43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</a:p>
          <a:p>
            <a:pPr marL="0" marR="0">
              <a:lnSpc>
                <a:spcPts val="2066"/>
              </a:lnSpc>
              <a:spcBef>
                <a:spcPts val="93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</a:p>
          <a:p>
            <a:pPr marL="0" marR="0">
              <a:lnSpc>
                <a:spcPts val="2066"/>
              </a:lnSpc>
              <a:spcBef>
                <a:spcPts val="93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2821" y="2411341"/>
            <a:ext cx="6365671" cy="136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automates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creation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lightweight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1800" spc="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0000"/>
                </a:solidFill>
                <a:latin typeface="Calibri"/>
                <a:cs typeface="Calibri"/>
              </a:rPr>
              <a:t>Application container</a:t>
            </a:r>
          </a:p>
          <a:p>
            <a:pPr marL="254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virtually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run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anywhere</a:t>
            </a:r>
          </a:p>
          <a:p>
            <a:pPr marL="254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Same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run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any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laptop,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desktop,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VM,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Cloud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</a:p>
          <a:p>
            <a:pPr marL="254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Unlike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VM,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does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include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separate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Operating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Easy</a:t>
            </a:r>
            <a:r>
              <a:rPr sz="1800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create,</a:t>
            </a:r>
            <a:r>
              <a:rPr sz="1800" spc="-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deploy</a:t>
            </a:r>
            <a:r>
              <a:rPr sz="18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sz="18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run</a:t>
            </a:r>
            <a:r>
              <a:rPr sz="1800" spc="-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sz="1800" spc="-1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sz="1800" spc="-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0281" y="3782941"/>
            <a:ext cx="8068432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Package</a:t>
            </a:r>
            <a:r>
              <a:rPr sz="1800" spc="-1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your</a:t>
            </a:r>
            <a:r>
              <a:rPr sz="1800" spc="-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sz="1800" spc="-1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along</a:t>
            </a:r>
            <a:r>
              <a:rPr sz="1800" spc="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18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sz="1800" spc="-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dependencies</a:t>
            </a:r>
            <a:r>
              <a:rPr sz="1800" spc="1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together</a:t>
            </a:r>
            <a:r>
              <a:rPr sz="1800" spc="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800" spc="-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  <a:r>
              <a:rPr sz="18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8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181" y="726356"/>
            <a:ext cx="1680896" cy="321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1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12" dirty="0">
                <a:solidFill>
                  <a:srgbClr val="2B3A4A"/>
                </a:solidFill>
                <a:latin typeface="Tahoma"/>
                <a:cs typeface="Tahoma"/>
              </a:rPr>
              <a:t>Why</a:t>
            </a:r>
            <a:r>
              <a:rPr sz="1850" b="1" spc="-189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50" b="1" spc="-15" dirty="0">
                <a:solidFill>
                  <a:srgbClr val="2B3A4A"/>
                </a:solidFill>
                <a:latin typeface="Tahoma"/>
                <a:cs typeface="Tahoma"/>
              </a:rPr>
              <a:t>Docker?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3272" y="1616829"/>
            <a:ext cx="2016631" cy="337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2050" spc="2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Easy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000" spc="-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install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3272" y="2074029"/>
            <a:ext cx="4197848" cy="794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2050" spc="2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Consistent</a:t>
            </a:r>
            <a:r>
              <a:rPr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Isolated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Environment</a:t>
            </a:r>
          </a:p>
          <a:p>
            <a:pPr marL="0" marR="0">
              <a:lnSpc>
                <a:spcPts val="2290"/>
              </a:lnSpc>
              <a:spcBef>
                <a:spcPts val="1244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2050" spc="2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Better</a:t>
            </a:r>
            <a:r>
              <a:rPr sz="2000" spc="-12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Portability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3272" y="2988429"/>
            <a:ext cx="3826720" cy="794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2050" spc="2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In-Built</a:t>
            </a:r>
            <a:r>
              <a:rPr sz="20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Version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Control</a:t>
            </a:r>
            <a:r>
              <a:rPr sz="20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</a:p>
          <a:p>
            <a:pPr marL="0" marR="0">
              <a:lnSpc>
                <a:spcPts val="2290"/>
              </a:lnSpc>
              <a:spcBef>
                <a:spcPts val="1244"/>
              </a:spcBef>
              <a:spcAft>
                <a:spcPts val="0"/>
              </a:spcAft>
            </a:pPr>
            <a:r>
              <a:rPr sz="20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2050" spc="2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Cost-Effective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72059" y="5329891"/>
            <a:ext cx="1043599" cy="181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9"/>
              </a:lnSpc>
              <a:spcBef>
                <a:spcPts val="0"/>
              </a:spcBef>
              <a:spcAft>
                <a:spcPts val="0"/>
              </a:spcAft>
            </a:pPr>
            <a:r>
              <a:rPr sz="850" spc="38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181" y="726356"/>
            <a:ext cx="2859249" cy="321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1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5" dirty="0">
                <a:solidFill>
                  <a:srgbClr val="2B3A4A"/>
                </a:solidFill>
                <a:latin typeface="Tahoma"/>
                <a:cs typeface="Tahoma"/>
              </a:rPr>
              <a:t>Docker</a:t>
            </a:r>
            <a:r>
              <a:rPr sz="1850" b="1" spc="-139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50" b="1" dirty="0">
                <a:solidFill>
                  <a:srgbClr val="2B3A4A"/>
                </a:solidFill>
                <a:latin typeface="Tahoma"/>
                <a:cs typeface="Tahoma"/>
              </a:rPr>
              <a:t>container</a:t>
            </a:r>
            <a:r>
              <a:rPr sz="1850" b="1" spc="-311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50" b="1" spc="-15" dirty="0">
                <a:solidFill>
                  <a:srgbClr val="2B3A4A"/>
                </a:solidFill>
                <a:latin typeface="Tahoma"/>
                <a:cs typeface="Tahoma"/>
              </a:rPr>
              <a:t>vs</a:t>
            </a:r>
            <a:r>
              <a:rPr sz="1850" b="1" spc="-5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850" b="1" spc="27" dirty="0">
                <a:solidFill>
                  <a:srgbClr val="2B3A4A"/>
                </a:solidFill>
                <a:latin typeface="Tahoma"/>
                <a:cs typeface="Tahoma"/>
              </a:rPr>
              <a:t>VM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27384" y="29101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2888300" cy="31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Tahoma"/>
                <a:cs typeface="Tahoma"/>
              </a:rPr>
              <a:t>Docker Container vs VM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6039" y="1314545"/>
            <a:ext cx="625921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VMs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89040" y="1314545"/>
            <a:ext cx="1988431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Docker Container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3039" y="1701336"/>
            <a:ext cx="799306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76039" y="1696611"/>
            <a:ext cx="1090624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Heavyweight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89040" y="1696611"/>
            <a:ext cx="997644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Lightweight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63039" y="2280456"/>
            <a:ext cx="1655160" cy="820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Operating System</a:t>
            </a:r>
          </a:p>
          <a:p>
            <a:pPr marL="0" marR="0">
              <a:lnSpc>
                <a:spcPts val="1600"/>
              </a:lnSpc>
              <a:spcBef>
                <a:spcPts val="2959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Boot-Time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76039" y="2275732"/>
            <a:ext cx="2109243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VM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sz="1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4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separate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89040" y="2275732"/>
            <a:ext cx="2195583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container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share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OS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76039" y="2854851"/>
            <a:ext cx="4210603" cy="429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takes</a:t>
            </a:r>
            <a:r>
              <a:rPr sz="1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few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minutes</a:t>
            </a:r>
            <a:r>
              <a:rPr sz="1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VMs</a:t>
            </a:r>
            <a:r>
              <a:rPr sz="1400" spc="1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Boots</a:t>
            </a:r>
            <a:r>
              <a:rPr sz="1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few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seconds</a:t>
            </a:r>
          </a:p>
          <a:p>
            <a:pPr marL="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boot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63039" y="3591096"/>
            <a:ext cx="2052864" cy="820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Memory Management</a:t>
            </a:r>
          </a:p>
          <a:p>
            <a:pPr marL="0" marR="0">
              <a:lnSpc>
                <a:spcPts val="1600"/>
              </a:lnSpc>
              <a:spcBef>
                <a:spcPts val="2959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Deployment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876039" y="3586371"/>
            <a:ext cx="2042848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1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less</a:t>
            </a:r>
            <a:r>
              <a:rPr sz="1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efficient.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289040" y="3586371"/>
            <a:ext cx="2160551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1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  <a:r>
              <a:rPr sz="1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efficient.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76039" y="4170215"/>
            <a:ext cx="1340127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Deployment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289040" y="4170215"/>
            <a:ext cx="2330705" cy="972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Deploying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easy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only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single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image,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containerized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</a:p>
          <a:p>
            <a:pPr marL="0" marR="0">
              <a:lnSpc>
                <a:spcPts val="1600"/>
              </a:lnSpc>
              <a:spcBef>
                <a:spcPts val="369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across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platforms.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76039" y="4414056"/>
            <a:ext cx="2246455" cy="728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comparatively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lengthy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</a:p>
          <a:p>
            <a:pPr marL="0" marR="0">
              <a:lnSpc>
                <a:spcPts val="1600"/>
              </a:lnSpc>
              <a:spcBef>
                <a:spcPts val="32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separate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instances</a:t>
            </a:r>
            <a:r>
              <a:rPr sz="1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</a:p>
          <a:p>
            <a:pPr marL="0" marR="0">
              <a:lnSpc>
                <a:spcPts val="1600"/>
              </a:lnSpc>
              <a:spcBef>
                <a:spcPts val="319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responsible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16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execution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20688" y="-298247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1392063" cy="31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B3B4B"/>
                </a:solidFill>
                <a:latin typeface="Tahoma"/>
                <a:cs typeface="Tahoma"/>
              </a:rPr>
              <a:t>Containers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40" y="1116176"/>
            <a:ext cx="6868254" cy="582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850" spc="18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portable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executable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package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includes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</a:p>
          <a:p>
            <a:pPr marL="377087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dependencies.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3440" y="1719681"/>
            <a:ext cx="3378427" cy="637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850" spc="18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Runnable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instance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</a:p>
          <a:p>
            <a:pPr marL="0" marR="0">
              <a:lnSpc>
                <a:spcPts val="2066"/>
              </a:lnSpc>
              <a:spcBef>
                <a:spcPts val="417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850" spc="18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Lighter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3440" y="2748476"/>
            <a:ext cx="6399993" cy="115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Why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Containers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?</a:t>
            </a:r>
          </a:p>
          <a:p>
            <a:pPr marL="0" marR="0">
              <a:lnSpc>
                <a:spcPts val="1931"/>
              </a:lnSpc>
              <a:spcBef>
                <a:spcPts val="399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9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Tahoma"/>
                <a:cs typeface="Tahoma"/>
              </a:rPr>
              <a:t>Boots in seconds</a:t>
            </a:r>
          </a:p>
          <a:p>
            <a:pPr marL="0" marR="0">
              <a:lnSpc>
                <a:spcPts val="1931"/>
              </a:lnSpc>
              <a:spcBef>
                <a:spcPts val="353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9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Tahoma"/>
                <a:cs typeface="Tahoma"/>
              </a:rPr>
              <a:t>100-1000 containers on one Machine/VM</a:t>
            </a:r>
          </a:p>
          <a:p>
            <a:pPr marL="0" marR="0">
              <a:lnSpc>
                <a:spcPts val="1931"/>
              </a:lnSpc>
              <a:spcBef>
                <a:spcPts val="353"/>
              </a:spcBef>
              <a:spcAft>
                <a:spcPts val="0"/>
              </a:spcAft>
            </a:pPr>
            <a:r>
              <a:rPr sz="16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650" spc="19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Tahoma"/>
                <a:cs typeface="Tahoma"/>
              </a:rPr>
              <a:t>Same Container can be deployed to any Dev, Test &amp; Prod servers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565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5835" y="737127"/>
            <a:ext cx="1807406" cy="31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B3B4B"/>
                </a:solidFill>
                <a:latin typeface="Tahoma"/>
                <a:cs typeface="Tahoma"/>
              </a:rPr>
              <a:t>Docker Engine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5835" y="1390578"/>
            <a:ext cx="2529718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Docker Daemon(Server)</a:t>
            </a:r>
            <a:r>
              <a:rPr sz="1800" b="1" spc="-6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5835" y="1719762"/>
            <a:ext cx="8039701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800" spc="-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client-server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application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builds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executes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containers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components.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5835" y="2323266"/>
            <a:ext cx="8895398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Checks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client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request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communicates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components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order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perform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service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5835" y="2885526"/>
            <a:ext cx="1702791" cy="307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850" spc="11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Builds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images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5835" y="3214710"/>
            <a:ext cx="3230981" cy="637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850" spc="11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Runs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manages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Containers</a:t>
            </a:r>
          </a:p>
          <a:p>
            <a:pPr marL="0" marR="0">
              <a:lnSpc>
                <a:spcPts val="2066"/>
              </a:lnSpc>
              <a:spcBef>
                <a:spcPts val="417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QDFWSU+ArialMT"/>
                <a:cs typeface="QDFWSU+ArialMT"/>
              </a:rPr>
              <a:t>•</a:t>
            </a:r>
            <a:r>
              <a:rPr sz="1850" spc="11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RESTful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5835" y="4243507"/>
            <a:ext cx="1905048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Docker CLI(Client):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5835" y="4572691"/>
            <a:ext cx="4759911" cy="595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service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uses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REST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API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send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requests</a:t>
            </a:r>
            <a:r>
              <a:rPr sz="1800" spc="-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</a:p>
          <a:p>
            <a:pPr marL="0" marR="0">
              <a:lnSpc>
                <a:spcPts val="1800"/>
              </a:lnSpc>
              <a:spcBef>
                <a:spcPts val="79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Docker</a:t>
            </a:r>
            <a:r>
              <a:rPr sz="1800" spc="-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Daemon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through</a:t>
            </a:r>
            <a:r>
              <a:rPr sz="1800" spc="-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CLI</a:t>
            </a:r>
            <a:r>
              <a:rPr sz="18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commands.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8226" y="5349299"/>
            <a:ext cx="3329650" cy="156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1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Copyright ©</a:t>
            </a:r>
            <a:r>
              <a:rPr sz="700" spc="-37" dirty="0">
                <a:solidFill>
                  <a:srgbClr val="404040"/>
                </a:solidFill>
                <a:latin typeface="TAKUCF+SegoeUI-Light"/>
                <a:cs typeface="TAKUCF+SegoeUI-Light"/>
              </a:rPr>
              <a:t> </a:t>
            </a:r>
            <a:r>
              <a:rPr sz="700" dirty="0">
                <a:solidFill>
                  <a:srgbClr val="404040"/>
                </a:solidFill>
                <a:latin typeface="TAKUCF+SegoeUI-Light"/>
                <a:cs typeface="TAKUCF+SegoeUI-Light"/>
              </a:rPr>
              <a:t>2018 Cybage Software Pvt. Ltd. All Rights Reserved. Cybage Confidential.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66377" y="5320261"/>
            <a:ext cx="1028513" cy="19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404040"/>
                </a:solidFill>
                <a:latin typeface="WPWQHT+SegoeUI"/>
                <a:cs typeface="WPWQHT+SegoeUI"/>
              </a:rPr>
              <a:t>www.cybage.com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2852</TotalTime>
  <Words>1360</Words>
  <Application>Microsoft Office PowerPoint</Application>
  <PresentationFormat>Custom</PresentationFormat>
  <Paragraphs>256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QDFWSU+ArialMT</vt:lpstr>
      <vt:lpstr>TAKUCF+SegoeUI-Light</vt:lpstr>
      <vt:lpstr>Times New Roman</vt:lpstr>
      <vt:lpstr>Tahoma</vt:lpstr>
      <vt:lpstr>Calibri</vt:lpstr>
      <vt:lpstr>WPWQHT+SegoeUI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Rushikesh Mahadeo Jadhav</cp:lastModifiedBy>
  <cp:revision>7</cp:revision>
  <dcterms:modified xsi:type="dcterms:W3CDTF">2024-06-26T04:18:05Z</dcterms:modified>
</cp:coreProperties>
</file>