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C6392-58A4-8203-4462-E212945511B2}" v="66" dt="2024-04-19T06:43:54.989"/>
    <p1510:client id="{18CF718C-ABA7-F0B6-5094-497E4962E4C1}" v="416" dt="2024-04-19T06:36:25.212"/>
    <p1510:client id="{B1EC8531-0F54-425B-2FD8-CE55F8594016}" v="41" dt="2024-04-19T06:46:04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3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blnews.org/google-introduced-the-multimodal-tool-gemini-and-added-it-to-bar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bstract smoke background">
            <a:extLst>
              <a:ext uri="{FF2B5EF4-FFF2-40B4-BE49-F238E27FC236}">
                <a16:creationId xmlns:a16="http://schemas.microsoft.com/office/drawing/2014/main" id="{DF5DF553-4EA6-730B-18A1-1EECEC93D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8" b="897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A8D536C-705E-9F95-9212-22DDEF9AC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9"/>
            <a:ext cx="3807100" cy="3241088"/>
          </a:xfrm>
        </p:spPr>
        <p:txBody>
          <a:bodyPr anchor="t">
            <a:normAutofit/>
          </a:bodyPr>
          <a:lstStyle/>
          <a:p>
            <a:r>
              <a:rPr lang="en-US" sz="4800"/>
              <a:t>Text to SQL LLM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3800566" cy="1399032"/>
          </a:xfrm>
        </p:spPr>
        <p:txBody>
          <a:bodyPr anchor="b">
            <a:normAutofit/>
          </a:bodyPr>
          <a:lstStyle/>
          <a:p>
            <a:r>
              <a:rPr lang="en-US" b="1"/>
              <a:t>Presented By: Rushikesh Muley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38039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9925"/>
            <a:ext cx="38039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DF597-0A91-28AC-B78D-F5545AE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59"/>
            <a:ext cx="6301185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latin typeface="Calibri"/>
                <a:ea typeface="+mj-lt"/>
                <a:cs typeface="+mj-lt"/>
              </a:rPr>
              <a:t>Democratizing Data Analysis: Text-to-SQL with Gemini Pro and MySQL</a:t>
            </a:r>
            <a:endParaRPr lang="en-US" sz="3100"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D624F0-D03B-83AB-1208-56464303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7872"/>
            <a:ext cx="6282982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b="1">
                <a:latin typeface="Calibri"/>
                <a:ea typeface="+mn-lt"/>
                <a:cs typeface="+mn-lt"/>
              </a:rPr>
              <a:t>Google's Gemini Pro large language model (LLM) to translate natural language questions into SQL queries that can be executed on MySQL databases. </a:t>
            </a:r>
            <a:endParaRPr lang="en-US"/>
          </a:p>
          <a:p>
            <a:pPr algn="just"/>
            <a:endParaRPr lang="en-US" sz="2400" b="1"/>
          </a:p>
          <a:p>
            <a:pPr algn="just"/>
            <a:r>
              <a:rPr lang="en-US" sz="2400" b="1">
                <a:latin typeface="Calibri"/>
                <a:ea typeface="+mn-lt"/>
                <a:cs typeface="+mn-lt"/>
              </a:rPr>
              <a:t>This application empowers anyone to unlock the power of data analysis, regardless of their technical background.</a:t>
            </a:r>
            <a:endParaRPr lang="en-US" sz="2400" b="1">
              <a:latin typeface="Calibri"/>
              <a:cs typeface="Calibri"/>
            </a:endParaRPr>
          </a:p>
        </p:txBody>
      </p:sp>
      <p:pic>
        <p:nvPicPr>
          <p:cNvPr id="7" name="Content Placeholder 6" descr="A person typing on a keyboard&#10;&#10;Description automatically generated">
            <a:extLst>
              <a:ext uri="{FF2B5EF4-FFF2-40B4-BE49-F238E27FC236}">
                <a16:creationId xmlns:a16="http://schemas.microsoft.com/office/drawing/2014/main" id="{D5BF6CA5-2BE9-A2DD-C31B-6D3544B31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5" r="1383" b="-3"/>
          <a:stretch/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DDD27-C599-0BAE-4E16-AB4DE4FD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4/19/2024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4791-5002-7AC1-95EA-42B2A62E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174-0B04-C3CE-860E-73C731DC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761" y="976160"/>
            <a:ext cx="6177891" cy="1463040"/>
          </a:xfrm>
        </p:spPr>
        <p:txBody>
          <a:bodyPr>
            <a:normAutofit/>
          </a:bodyPr>
          <a:lstStyle/>
          <a:p>
            <a:r>
              <a:rPr lang="en-US" sz="4400">
                <a:latin typeface="Calibri"/>
                <a:ea typeface="+mj-lt"/>
                <a:cs typeface="+mj-lt"/>
              </a:rPr>
              <a:t>What is Text-to-SQL?</a:t>
            </a:r>
            <a:endParaRPr lang="en-US" sz="4400">
              <a:latin typeface="Calibri"/>
            </a:endParaRPr>
          </a:p>
        </p:txBody>
      </p:sp>
      <p:pic>
        <p:nvPicPr>
          <p:cNvPr id="8" name="Picture 7" descr="A close up of a brain&#10;&#10;Description automatically generated">
            <a:extLst>
              <a:ext uri="{FF2B5EF4-FFF2-40B4-BE49-F238E27FC236}">
                <a16:creationId xmlns:a16="http://schemas.microsoft.com/office/drawing/2014/main" id="{AF1A8BD9-3ECA-F4AF-1F3C-C309BF129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4" r="6738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1C67C7-B0C4-B506-281D-9DBC2013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5" y="2577871"/>
            <a:ext cx="6176956" cy="376813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800" b="1">
                <a:latin typeface="Calibri"/>
                <a:ea typeface="+mn-lt"/>
                <a:cs typeface="+mn-lt"/>
              </a:rPr>
              <a:t>Text-to-SQL is a technology that bridges the gap between human language and database queries.</a:t>
            </a:r>
            <a:endParaRPr lang="en-US" sz="1800" b="1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 b="1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800" b="1">
                <a:latin typeface="Calibri"/>
                <a:ea typeface="+mn-lt"/>
                <a:cs typeface="+mn-lt"/>
              </a:rPr>
              <a:t>Users ask questions about data in plain English.</a:t>
            </a:r>
            <a:endParaRPr lang="en-US" sz="1800" b="1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 b="1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800" b="1">
                <a:latin typeface="Calibri"/>
                <a:ea typeface="+mn-lt"/>
                <a:cs typeface="+mn-lt"/>
              </a:rPr>
              <a:t>The system automatically translates these questions into corresponding SQL queries.</a:t>
            </a:r>
            <a:endParaRPr lang="en-US" sz="1800" b="1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 b="1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800" b="1">
                <a:latin typeface="Calibri"/>
                <a:ea typeface="+mn-lt"/>
                <a:cs typeface="+mn-lt"/>
              </a:rPr>
              <a:t>These queries can then be executed on databases to retrieve relevant information.</a:t>
            </a:r>
            <a:endParaRPr lang="en-US" sz="1800" b="1">
              <a:latin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52FF-6E65-A98A-60D7-82ACA8C2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4/19/2024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9003-AA37-92A8-758D-A3C2F297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53EA3-73A0-61EF-4FCE-F8B7EC4C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74" y="1536876"/>
            <a:ext cx="5567522" cy="4712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rgbClr val="1F1F1F"/>
                </a:solidFill>
                <a:latin typeface="Calibri"/>
                <a:ea typeface="+mj-lt"/>
                <a:cs typeface="+mj-lt"/>
              </a:rPr>
              <a:t>Gemini Pro is a powerful LLM from Google AI, trained on a massive dataset of text and code.</a:t>
            </a:r>
            <a:br>
              <a:rPr lang="en-US" sz="2000">
                <a:solidFill>
                  <a:srgbClr val="1F1F1F"/>
                </a:solidFill>
                <a:latin typeface="Calibri"/>
                <a:ea typeface="+mj-lt"/>
                <a:cs typeface="+mj-lt"/>
              </a:rPr>
            </a:br>
            <a:endParaRPr lang="en-US" sz="2000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rgbClr val="1F1F1F"/>
                </a:solidFill>
                <a:latin typeface="Calibri"/>
                <a:ea typeface="+mj-lt"/>
                <a:cs typeface="+mj-lt"/>
              </a:rPr>
              <a:t>It excels at understanding natural language and generating human-quality text.</a:t>
            </a:r>
            <a:br>
              <a:rPr lang="en-US" sz="2000">
                <a:solidFill>
                  <a:srgbClr val="1F1F1F"/>
                </a:solidFill>
                <a:latin typeface="Calibri"/>
                <a:ea typeface="+mj-lt"/>
                <a:cs typeface="+mj-lt"/>
              </a:rPr>
            </a:br>
            <a:endParaRPr lang="en-US" sz="2000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rgbClr val="1F1F1F"/>
                </a:solidFill>
                <a:latin typeface="Calibri"/>
                <a:ea typeface="+mj-lt"/>
                <a:cs typeface="+mj-lt"/>
              </a:rPr>
              <a:t>For Text-to-SQL applications, Gemini Pro can:</a:t>
            </a:r>
            <a:endParaRPr lang="en-US" sz="2000">
              <a:latin typeface="Calibri"/>
              <a:ea typeface="+mj-lt"/>
              <a:cs typeface="+mj-lt"/>
            </a:endParaRPr>
          </a:p>
          <a:p>
            <a:pPr marL="285750" lvl="1" indent="-285750" algn="just">
              <a:buFont typeface="Arial"/>
              <a:buChar char="•"/>
            </a:pPr>
            <a:r>
              <a:rPr lang="en-US" sz="2000" b="1">
                <a:solidFill>
                  <a:srgbClr val="1F1F1F"/>
                </a:solidFill>
                <a:latin typeface="Calibri"/>
                <a:ea typeface="+mj-lt"/>
                <a:cs typeface="+mj-lt"/>
              </a:rPr>
              <a:t>Identify the user's intent from the natural language question.</a:t>
            </a:r>
            <a:endParaRPr lang="en-US" sz="2000" b="1">
              <a:latin typeface="Calibri"/>
              <a:ea typeface="+mj-lt"/>
              <a:cs typeface="+mj-lt"/>
            </a:endParaRPr>
          </a:p>
          <a:p>
            <a:pPr marL="285750" lvl="1" indent="-285750" algn="just">
              <a:buFont typeface="Arial"/>
              <a:buChar char="•"/>
            </a:pPr>
            <a:r>
              <a:rPr lang="en-US" sz="2000" b="1">
                <a:solidFill>
                  <a:srgbClr val="1F1F1F"/>
                </a:solidFill>
                <a:latin typeface="Calibri"/>
                <a:ea typeface="+mj-lt"/>
                <a:cs typeface="+mj-lt"/>
              </a:rPr>
              <a:t>Translate the intent into appropriate SQL constructs like SELECT, WHERE, and JOIN.</a:t>
            </a:r>
            <a:endParaRPr lang="en-US" sz="2000" b="1">
              <a:latin typeface="Calibri"/>
              <a:ea typeface="+mj-lt"/>
              <a:cs typeface="+mj-lt"/>
            </a:endParaRPr>
          </a:p>
          <a:p>
            <a:pPr marL="285750" lvl="1" indent="-285750" algn="just">
              <a:buFont typeface="Arial"/>
              <a:buChar char="•"/>
            </a:pPr>
            <a:r>
              <a:rPr lang="en-US" sz="2000" b="1">
                <a:solidFill>
                  <a:srgbClr val="1F1F1F"/>
                </a:solidFill>
                <a:latin typeface="Calibri"/>
                <a:ea typeface="+mj-lt"/>
                <a:cs typeface="+mj-lt"/>
              </a:rPr>
              <a:t>Generate accurate and efficient SQL queries.</a:t>
            </a:r>
            <a:endParaRPr lang="en-US" sz="2000" b="1">
              <a:latin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endParaRPr lang="en-US" sz="1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E9F2-F173-C45C-C91D-00C8D412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398" y="687184"/>
            <a:ext cx="4848045" cy="3507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kern="1200">
                <a:latin typeface="Calibri"/>
                <a:cs typeface="Calibri"/>
              </a:rPr>
              <a:t>Why Use Gemini Pro for Text-to-SQL?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B5C99-35AC-BF84-2F18-B9E41EDC0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429" r="26352" b="1"/>
          <a:stretch/>
        </p:blipFill>
        <p:spPr>
          <a:xfrm>
            <a:off x="6381621" y="464958"/>
            <a:ext cx="5286123" cy="58901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51D3-380A-52F1-3A9E-1826BC55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4/19/2024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A800-11C3-8022-F2E2-3E6E4B21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99033-539C-DE35-376B-19036A1481B3}"/>
              </a:ext>
            </a:extLst>
          </p:cNvPr>
          <p:cNvSpPr txBox="1"/>
          <p:nvPr/>
        </p:nvSpPr>
        <p:spPr>
          <a:xfrm>
            <a:off x="9335054" y="6155024"/>
            <a:ext cx="233269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8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Yellow and blue symbols">
            <a:extLst>
              <a:ext uri="{FF2B5EF4-FFF2-40B4-BE49-F238E27FC236}">
                <a16:creationId xmlns:a16="http://schemas.microsoft.com/office/drawing/2014/main" id="{E9298D02-6017-7098-34F8-117F9C4F8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02" b="139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AA3DB-06A8-CDED-EC18-96E5D92F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726030"/>
            <a:ext cx="9808843" cy="4375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User asks a question about the data in plain English.</a:t>
            </a:r>
            <a:br>
              <a:rPr lang="en-US" sz="1400"/>
            </a:br>
            <a:endParaRPr lang="en-US" sz="2400">
              <a:solidFill>
                <a:srgbClr val="FFFFFF"/>
              </a:solidFill>
            </a:endParaRPr>
          </a:p>
          <a:p>
            <a:pPr marL="285750" indent="-285750" algn="just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The Text-to-SQL application receives the question and pre-processes it.</a:t>
            </a:r>
            <a:endParaRPr lang="en-US" sz="2400"/>
          </a:p>
          <a:p>
            <a:pPr marL="285750" indent="-285750" algn="just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Gemini Pro analyzes the question to understand the user's intent (e.g., find, filter, aggregate).</a:t>
            </a:r>
          </a:p>
          <a:p>
            <a:pPr marL="285750" indent="-285750" algn="just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Based on the intent, Gemini Pro generates a corresponding SQL query.</a:t>
            </a:r>
          </a:p>
          <a:p>
            <a:pPr marL="285750" indent="-285750" algn="just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The application connects to the MySQL database and executes the generated query.</a:t>
            </a:r>
          </a:p>
          <a:p>
            <a:pPr marL="285750" indent="-285750" algn="just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The results of the query are presented to the user in a clear and understandable format.</a:t>
            </a:r>
          </a:p>
          <a:p>
            <a:pPr algn="just">
              <a:lnSpc>
                <a:spcPct val="90000"/>
              </a:lnSpc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32A4-16EF-2B9F-6459-1B9C1723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292" y="772213"/>
            <a:ext cx="6213895" cy="62391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kern="1200">
                <a:solidFill>
                  <a:schemeClr val="bg2"/>
                </a:solidFill>
                <a:highlight>
                  <a:srgbClr val="000080"/>
                </a:highlight>
                <a:latin typeface="+mn-lt"/>
                <a:ea typeface="+mn-ea"/>
                <a:cs typeface="+mn-cs"/>
              </a:rPr>
              <a:t>How Does the Application Work?</a:t>
            </a:r>
            <a:endParaRPr lang="en-US" sz="2400" b="1" kern="1200">
              <a:solidFill>
                <a:schemeClr val="bg2"/>
              </a:solidFill>
              <a:highlight>
                <a:srgbClr val="000080"/>
              </a:highlight>
              <a:latin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0473-7F2F-2CA1-B2E4-3D70D86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4/19/2024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6FBF-1BB6-889F-7073-3D2298C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6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A3C9B805-5CB1-A2AD-4019-15E86C4CC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4" b="14316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EE9D0-8DB2-0C8D-B336-9D551FC4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570841" cy="523847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 sz="2400" b="1" kern="1200"/>
          </a:p>
          <a:p>
            <a:pPr>
              <a:lnSpc>
                <a:spcPct val="90000"/>
              </a:lnSpc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2450-8BF4-CCB1-AE0B-4F7514E4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4/19/2024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976B-4343-D422-6848-AA851A4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34BD5-85E6-022A-077B-8EDA6F156B0D}"/>
              </a:ext>
            </a:extLst>
          </p:cNvPr>
          <p:cNvSpPr txBox="1"/>
          <p:nvPr/>
        </p:nvSpPr>
        <p:spPr>
          <a:xfrm>
            <a:off x="1101306" y="1489494"/>
            <a:ext cx="919863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2"/>
                </a:solidFill>
                <a:latin typeface="Calibri"/>
                <a:cs typeface="Calibri"/>
              </a:rPr>
              <a:t>Benefits and Use Cases</a:t>
            </a:r>
          </a:p>
          <a:p>
            <a:pPr marL="228600" indent="-228600">
              <a:buFont typeface=""/>
              <a:buChar char="•"/>
            </a:pPr>
            <a:r>
              <a:rPr lang="en-US" sz="2800" b="1">
                <a:solidFill>
                  <a:schemeClr val="bg2"/>
                </a:solidFill>
                <a:latin typeface="Calibri"/>
                <a:cs typeface="Calibri"/>
              </a:rPr>
              <a:t>Benefits:</a:t>
            </a:r>
          </a:p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chemeClr val="bg2"/>
                </a:solidFill>
                <a:latin typeface="Calibri"/>
                <a:cs typeface="Calibri"/>
              </a:rPr>
              <a:t>Democratizes data analysis for users with no SQL knowledge.</a:t>
            </a:r>
          </a:p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chemeClr val="bg2"/>
                </a:solidFill>
                <a:latin typeface="Calibri"/>
                <a:cs typeface="Calibri"/>
              </a:rPr>
              <a:t>Increases efficiency and reduces time spent writing queries.</a:t>
            </a:r>
          </a:p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chemeClr val="bg2"/>
                </a:solidFill>
                <a:latin typeface="Calibri"/>
                <a:cs typeface="Calibri"/>
              </a:rPr>
              <a:t>Improves data accessibility and exploration.</a:t>
            </a:r>
          </a:p>
          <a:p>
            <a:pPr marL="228600" indent="-228600">
              <a:buFont typeface=""/>
              <a:buChar char="•"/>
            </a:pPr>
            <a:r>
              <a:rPr lang="en-US" sz="2800" b="1">
                <a:solidFill>
                  <a:schemeClr val="bg2"/>
                </a:solidFill>
                <a:latin typeface="Calibri"/>
                <a:cs typeface="Calibri"/>
              </a:rPr>
              <a:t>Use Cases:</a:t>
            </a:r>
          </a:p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chemeClr val="bg2"/>
                </a:solidFill>
                <a:latin typeface="Calibri"/>
                <a:cs typeface="Calibri"/>
              </a:rPr>
              <a:t>Business users: Analyze sales, customers, or marketing data.</a:t>
            </a:r>
          </a:p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chemeClr val="bg2"/>
                </a:solidFill>
                <a:latin typeface="Calibri"/>
                <a:cs typeface="Calibri"/>
              </a:rPr>
              <a:t>Researchers: Explore and analyze research data.</a:t>
            </a:r>
          </a:p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chemeClr val="bg2"/>
                </a:solidFill>
                <a:latin typeface="Calibri"/>
                <a:cs typeface="Calibri"/>
              </a:rPr>
              <a:t>Customer support: Answer customer inquiries about accounts or orders.</a:t>
            </a:r>
          </a:p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chemeClr val="bg2"/>
                </a:solidFill>
                <a:latin typeface="Calibri"/>
                <a:cs typeface="Calibri"/>
              </a:rPr>
              <a:t>Finance: Analyze financial data and generate reports.</a:t>
            </a:r>
          </a:p>
        </p:txBody>
      </p:sp>
    </p:spTree>
    <p:extLst>
      <p:ext uri="{BB962C8B-B14F-4D97-AF65-F5344CB8AC3E}">
        <p14:creationId xmlns:p14="http://schemas.microsoft.com/office/powerpoint/2010/main" val="167435182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GestaltVTI</vt:lpstr>
      <vt:lpstr>Text to SQL LLM Application</vt:lpstr>
      <vt:lpstr>Democratizing Data Analysis: Text-to-SQL with Gemini Pro and MySQL</vt:lpstr>
      <vt:lpstr>What is Text-to-SQL?</vt:lpstr>
      <vt:lpstr>Gemini Pro is a powerful LLM from Google AI, trained on a massive dataset of text and code.  It excels at understanding natural language and generating human-quality text.  For Text-to-SQL applications, Gemini Pro can: Identify the user's intent from the natural language question. Translate the intent into appropriate SQL constructs like SELECT, WHERE, and JOIN. Generate accurate and efficient SQL queries. </vt:lpstr>
      <vt:lpstr>User asks a question about the data in plain English.  The Text-to-SQL application receives the question and pre-processes it. Gemini Pro analyzes the question to understand the user's intent (e.g., find, filter, aggregate). Based on the intent, Gemini Pro generates a corresponding SQL query. The application connects to the MySQL database and executes the generated query. The results of the query are presented to the user in a clear and understandable format.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2024-04-18T10:20:33Z</dcterms:created>
  <dcterms:modified xsi:type="dcterms:W3CDTF">2024-04-19T09:20:51Z</dcterms:modified>
</cp:coreProperties>
</file>