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2" r:id="rId1"/>
  </p:sldMasterIdLst>
  <p:notesMasterIdLst>
    <p:notesMasterId r:id="rId20"/>
  </p:notesMasterIdLst>
  <p:sldIdLst>
    <p:sldId id="256" r:id="rId2"/>
    <p:sldId id="257" r:id="rId3"/>
    <p:sldId id="258" r:id="rId4"/>
    <p:sldId id="259" r:id="rId5"/>
    <p:sldId id="282" r:id="rId6"/>
    <p:sldId id="283" r:id="rId7"/>
    <p:sldId id="272" r:id="rId8"/>
    <p:sldId id="264" r:id="rId9"/>
    <p:sldId id="275" r:id="rId10"/>
    <p:sldId id="284" r:id="rId11"/>
    <p:sldId id="285" r:id="rId12"/>
    <p:sldId id="286" r:id="rId13"/>
    <p:sldId id="287" r:id="rId14"/>
    <p:sldId id="277" r:id="rId15"/>
    <p:sldId id="278" r:id="rId16"/>
    <p:sldId id="288" r:id="rId17"/>
    <p:sldId id="289" r:id="rId18"/>
    <p:sldId id="29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94206" autoAdjust="0"/>
  </p:normalViewPr>
  <p:slideViewPr>
    <p:cSldViewPr snapToGrid="0">
      <p:cViewPr varScale="1">
        <p:scale>
          <a:sx n="85" d="100"/>
          <a:sy n="85" d="100"/>
        </p:scale>
        <p:origin x="1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859FBA-50C7-46C5-A503-E19D94C8FD80}"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443B21-CDD9-43C7-83D1-C3980439A9B9}" type="slidenum">
              <a:rPr lang="en-IN" smtClean="0"/>
              <a:t>‹#›</a:t>
            </a:fld>
            <a:endParaRPr lang="en-IN"/>
          </a:p>
        </p:txBody>
      </p:sp>
    </p:spTree>
    <p:extLst>
      <p:ext uri="{BB962C8B-B14F-4D97-AF65-F5344CB8AC3E}">
        <p14:creationId xmlns:p14="http://schemas.microsoft.com/office/powerpoint/2010/main" val="335757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187B84-D35F-42DC-9113-B5896F56FE25}" type="datetime1">
              <a:rPr lang="en-IN" smtClean="0"/>
              <a:t>05-04-2024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8148F87A-E065-4129-A61A-E2E83FFE2A30}" type="slidenum">
              <a:rPr lang="en-IN" smtClean="0"/>
              <a:t>‹#›</a:t>
            </a:fld>
            <a:endParaRPr lang="en-IN"/>
          </a:p>
        </p:txBody>
      </p:sp>
    </p:spTree>
    <p:extLst>
      <p:ext uri="{BB962C8B-B14F-4D97-AF65-F5344CB8AC3E}">
        <p14:creationId xmlns:p14="http://schemas.microsoft.com/office/powerpoint/2010/main" val="3583306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AD3F76-6245-46A8-9B9B-047ADD291DA7}" type="datetime1">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48F87A-E065-4129-A61A-E2E83FFE2A30}" type="slidenum">
              <a:rPr lang="en-IN" smtClean="0"/>
              <a:t>‹#›</a:t>
            </a:fld>
            <a:endParaRPr lang="en-IN"/>
          </a:p>
        </p:txBody>
      </p:sp>
    </p:spTree>
    <p:extLst>
      <p:ext uri="{BB962C8B-B14F-4D97-AF65-F5344CB8AC3E}">
        <p14:creationId xmlns:p14="http://schemas.microsoft.com/office/powerpoint/2010/main" val="2941326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295CF6-469A-4403-BE9D-2C0B59BF687D}" type="datetime1">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48F87A-E065-4129-A61A-E2E83FFE2A30}" type="slidenum">
              <a:rPr lang="en-IN" smtClean="0"/>
              <a:t>‹#›</a:t>
            </a:fld>
            <a:endParaRPr lang="en-IN"/>
          </a:p>
        </p:txBody>
      </p:sp>
    </p:spTree>
    <p:extLst>
      <p:ext uri="{BB962C8B-B14F-4D97-AF65-F5344CB8AC3E}">
        <p14:creationId xmlns:p14="http://schemas.microsoft.com/office/powerpoint/2010/main" val="1130377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0C2A30-8B9F-40C0-B092-1022D7E696B7}" type="datetime1">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48F87A-E065-4129-A61A-E2E83FFE2A30}" type="slidenum">
              <a:rPr lang="en-IN" smtClean="0"/>
              <a:t>‹#›</a:t>
            </a:fld>
            <a:endParaRPr lang="en-IN"/>
          </a:p>
        </p:txBody>
      </p:sp>
    </p:spTree>
    <p:extLst>
      <p:ext uri="{BB962C8B-B14F-4D97-AF65-F5344CB8AC3E}">
        <p14:creationId xmlns:p14="http://schemas.microsoft.com/office/powerpoint/2010/main" val="359596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6A2E77-E77F-40FE-90B4-D1A22926B4F6}" type="datetime1">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48F87A-E065-4129-A61A-E2E83FFE2A30}" type="slidenum">
              <a:rPr lang="en-IN" smtClean="0"/>
              <a:t>‹#›</a:t>
            </a:fld>
            <a:endParaRPr lang="en-IN"/>
          </a:p>
        </p:txBody>
      </p:sp>
    </p:spTree>
    <p:extLst>
      <p:ext uri="{BB962C8B-B14F-4D97-AF65-F5344CB8AC3E}">
        <p14:creationId xmlns:p14="http://schemas.microsoft.com/office/powerpoint/2010/main" val="181649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6D7BC7-8B3E-478B-AAB9-BF8E1281E3D6}" type="datetime1">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48F87A-E065-4129-A61A-E2E83FFE2A30}" type="slidenum">
              <a:rPr lang="en-IN" smtClean="0"/>
              <a:t>‹#›</a:t>
            </a:fld>
            <a:endParaRPr lang="en-IN"/>
          </a:p>
        </p:txBody>
      </p:sp>
    </p:spTree>
    <p:extLst>
      <p:ext uri="{BB962C8B-B14F-4D97-AF65-F5344CB8AC3E}">
        <p14:creationId xmlns:p14="http://schemas.microsoft.com/office/powerpoint/2010/main" val="26084886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28A4C4-92C6-4C46-BD49-AD2BB8ECD46E}" type="datetime1">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48F87A-E065-4129-A61A-E2E83FFE2A30}" type="slidenum">
              <a:rPr lang="en-IN" smtClean="0"/>
              <a:t>‹#›</a:t>
            </a:fld>
            <a:endParaRPr lang="en-IN"/>
          </a:p>
        </p:txBody>
      </p:sp>
    </p:spTree>
    <p:extLst>
      <p:ext uri="{BB962C8B-B14F-4D97-AF65-F5344CB8AC3E}">
        <p14:creationId xmlns:p14="http://schemas.microsoft.com/office/powerpoint/2010/main" val="439468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3BDDC7-A82C-4DAA-903C-D91C311B0658}" type="datetime1">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48F87A-E065-4129-A61A-E2E83FFE2A30}" type="slidenum">
              <a:rPr lang="en-IN" smtClean="0"/>
              <a:t>‹#›</a:t>
            </a:fld>
            <a:endParaRPr lang="en-IN"/>
          </a:p>
        </p:txBody>
      </p:sp>
    </p:spTree>
    <p:extLst>
      <p:ext uri="{BB962C8B-B14F-4D97-AF65-F5344CB8AC3E}">
        <p14:creationId xmlns:p14="http://schemas.microsoft.com/office/powerpoint/2010/main" val="27238266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40D7C3-5A72-44FF-823F-060FC68B3EF4}" type="datetime1">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48F87A-E065-4129-A61A-E2E83FFE2A30}" type="slidenum">
              <a:rPr lang="en-IN" smtClean="0"/>
              <a:t>‹#›</a:t>
            </a:fld>
            <a:endParaRPr lang="en-IN"/>
          </a:p>
        </p:txBody>
      </p:sp>
    </p:spTree>
    <p:extLst>
      <p:ext uri="{BB962C8B-B14F-4D97-AF65-F5344CB8AC3E}">
        <p14:creationId xmlns:p14="http://schemas.microsoft.com/office/powerpoint/2010/main" val="11591605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9A13B6-5CA5-49C0-B65E-A8B03E2120D1}" type="datetime1">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48F87A-E065-4129-A61A-E2E83FFE2A30}" type="slidenum">
              <a:rPr lang="en-IN" smtClean="0"/>
              <a:t>‹#›</a:t>
            </a:fld>
            <a:endParaRPr lang="en-IN"/>
          </a:p>
        </p:txBody>
      </p:sp>
    </p:spTree>
    <p:extLst>
      <p:ext uri="{BB962C8B-B14F-4D97-AF65-F5344CB8AC3E}">
        <p14:creationId xmlns:p14="http://schemas.microsoft.com/office/powerpoint/2010/main" val="2852102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28B5C-8D59-44B1-A0A9-32947344094E}" type="datetime1">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8148F87A-E065-4129-A61A-E2E83FFE2A30}" type="slidenum">
              <a:rPr lang="en-IN" smtClean="0"/>
              <a:t>‹#›</a:t>
            </a:fld>
            <a:endParaRPr lang="en-IN"/>
          </a:p>
        </p:txBody>
      </p:sp>
    </p:spTree>
    <p:extLst>
      <p:ext uri="{BB962C8B-B14F-4D97-AF65-F5344CB8AC3E}">
        <p14:creationId xmlns:p14="http://schemas.microsoft.com/office/powerpoint/2010/main" val="3634124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9E12E4-409F-4F0D-A356-FDFF8C45E4A4}" type="datetime1">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48F87A-E065-4129-A61A-E2E83FFE2A30}" type="slidenum">
              <a:rPr lang="en-IN" smtClean="0"/>
              <a:t>‹#›</a:t>
            </a:fld>
            <a:endParaRPr lang="en-IN"/>
          </a:p>
        </p:txBody>
      </p:sp>
    </p:spTree>
    <p:extLst>
      <p:ext uri="{BB962C8B-B14F-4D97-AF65-F5344CB8AC3E}">
        <p14:creationId xmlns:p14="http://schemas.microsoft.com/office/powerpoint/2010/main" val="4258859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77E6E4-5E20-43C5-BE45-0658D54AF579}" type="datetime1">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48F87A-E065-4129-A61A-E2E83FFE2A30}" type="slidenum">
              <a:rPr lang="en-IN" smtClean="0"/>
              <a:t>‹#›</a:t>
            </a:fld>
            <a:endParaRPr lang="en-IN"/>
          </a:p>
        </p:txBody>
      </p:sp>
    </p:spTree>
    <p:extLst>
      <p:ext uri="{BB962C8B-B14F-4D97-AF65-F5344CB8AC3E}">
        <p14:creationId xmlns:p14="http://schemas.microsoft.com/office/powerpoint/2010/main" val="3394936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EF8BE9-8113-4787-92E3-B43500F0CC78}" type="datetime1">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48F87A-E065-4129-A61A-E2E83FFE2A30}" type="slidenum">
              <a:rPr lang="en-IN" smtClean="0"/>
              <a:t>‹#›</a:t>
            </a:fld>
            <a:endParaRPr lang="en-IN"/>
          </a:p>
        </p:txBody>
      </p:sp>
    </p:spTree>
    <p:extLst>
      <p:ext uri="{BB962C8B-B14F-4D97-AF65-F5344CB8AC3E}">
        <p14:creationId xmlns:p14="http://schemas.microsoft.com/office/powerpoint/2010/main" val="2944501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1F1895-D5BF-4E4F-BC2B-8E3A30F12EEA}" type="datetime1">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48F87A-E065-4129-A61A-E2E83FFE2A30}" type="slidenum">
              <a:rPr lang="en-IN" smtClean="0"/>
              <a:t>‹#›</a:t>
            </a:fld>
            <a:endParaRPr lang="en-IN"/>
          </a:p>
        </p:txBody>
      </p:sp>
    </p:spTree>
    <p:extLst>
      <p:ext uri="{BB962C8B-B14F-4D97-AF65-F5344CB8AC3E}">
        <p14:creationId xmlns:p14="http://schemas.microsoft.com/office/powerpoint/2010/main" val="569441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37391E-24CD-4662-90AE-9F025230B11E}" type="datetime1">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148F87A-E065-4129-A61A-E2E83FFE2A30}" type="slidenum">
              <a:rPr lang="en-IN" smtClean="0"/>
              <a:t>‹#›</a:t>
            </a:fld>
            <a:endParaRPr lang="en-IN"/>
          </a:p>
        </p:txBody>
      </p:sp>
    </p:spTree>
    <p:extLst>
      <p:ext uri="{BB962C8B-B14F-4D97-AF65-F5344CB8AC3E}">
        <p14:creationId xmlns:p14="http://schemas.microsoft.com/office/powerpoint/2010/main" val="2760067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7702BC-64AB-49A4-B078-D1D345AD1838}" type="datetime1">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48F87A-E065-4129-A61A-E2E83FFE2A30}" type="slidenum">
              <a:rPr lang="en-IN" smtClean="0"/>
              <a:t>‹#›</a:t>
            </a:fld>
            <a:endParaRPr lang="en-IN"/>
          </a:p>
        </p:txBody>
      </p:sp>
    </p:spTree>
    <p:extLst>
      <p:ext uri="{BB962C8B-B14F-4D97-AF65-F5344CB8AC3E}">
        <p14:creationId xmlns:p14="http://schemas.microsoft.com/office/powerpoint/2010/main" val="4059992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7CC3DF-20F4-4CAB-BBDA-3D7801A45A91}" type="datetime1">
              <a:rPr lang="en-IN" smtClean="0"/>
              <a:t>05-04-2024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48F87A-E065-4129-A61A-E2E83FFE2A30}" type="slidenum">
              <a:rPr lang="en-IN" smtClean="0"/>
              <a:t>‹#›</a:t>
            </a:fld>
            <a:endParaRPr lang="en-IN"/>
          </a:p>
        </p:txBody>
      </p:sp>
    </p:spTree>
    <p:extLst>
      <p:ext uri="{BB962C8B-B14F-4D97-AF65-F5344CB8AC3E}">
        <p14:creationId xmlns:p14="http://schemas.microsoft.com/office/powerpoint/2010/main" val="1214413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A23F5BF-50C7-457A-8D9A-57CB7ECBBE75}" type="datetime1">
              <a:rPr lang="en-IN" smtClean="0"/>
              <a:t>05-04-2024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148F87A-E065-4129-A61A-E2E83FFE2A30}" type="slidenum">
              <a:rPr lang="en-IN" smtClean="0"/>
              <a:t>‹#›</a:t>
            </a:fld>
            <a:endParaRPr lang="en-IN"/>
          </a:p>
        </p:txBody>
      </p:sp>
    </p:spTree>
    <p:extLst>
      <p:ext uri="{BB962C8B-B14F-4D97-AF65-F5344CB8AC3E}">
        <p14:creationId xmlns:p14="http://schemas.microsoft.com/office/powerpoint/2010/main" val="1032861786"/>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 id="2147483860" r:id="rId18"/>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6.xm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ACFDD3-D31E-E538-D0C7-2A60E29DA73D}"/>
              </a:ext>
            </a:extLst>
          </p:cNvPr>
          <p:cNvSpPr>
            <a:spLocks noGrp="1"/>
          </p:cNvSpPr>
          <p:nvPr>
            <p:ph type="ctrTitle"/>
          </p:nvPr>
        </p:nvSpPr>
        <p:spPr>
          <a:xfrm>
            <a:off x="2035727" y="197022"/>
            <a:ext cx="8506767" cy="1067001"/>
          </a:xfrm>
        </p:spPr>
        <p:style>
          <a:lnRef idx="3">
            <a:schemeClr val="lt1"/>
          </a:lnRef>
          <a:fillRef idx="1">
            <a:schemeClr val="accent1"/>
          </a:fillRef>
          <a:effectRef idx="1">
            <a:schemeClr val="accent1"/>
          </a:effectRef>
          <a:fontRef idx="minor">
            <a:schemeClr val="lt1"/>
          </a:fontRef>
        </p:style>
        <p:txBody>
          <a:bodyPr>
            <a:normAutofit/>
          </a:bodyPr>
          <a:lstStyle/>
          <a:p>
            <a:pPr algn="l"/>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b="1" dirty="0">
                <a:solidFill>
                  <a:schemeClr val="bg1"/>
                </a:solidFill>
                <a:latin typeface="Times New Roman" panose="02020603050405020304" pitchFamily="18" charset="0"/>
                <a:cs typeface="Times New Roman" panose="02020603050405020304" pitchFamily="18" charset="0"/>
              </a:rPr>
              <a:t>SVKM’s Institute of Technology, Dhule</a:t>
            </a:r>
            <a:br>
              <a:rPr lang="en-US" sz="2800" b="1" dirty="0">
                <a:solidFill>
                  <a:schemeClr val="bg1"/>
                </a:solidFill>
                <a:latin typeface="Times New Roman" panose="02020603050405020304" pitchFamily="18" charset="0"/>
                <a:cs typeface="Times New Roman" panose="02020603050405020304" pitchFamily="18" charset="0"/>
              </a:rPr>
            </a:br>
            <a:r>
              <a:rPr lang="en-US" sz="2800" b="1" dirty="0">
                <a:solidFill>
                  <a:schemeClr val="bg1"/>
                </a:solidFill>
                <a:latin typeface="Times New Roman" panose="02020603050405020304" pitchFamily="18" charset="0"/>
                <a:cs typeface="Times New Roman" panose="02020603050405020304" pitchFamily="18" charset="0"/>
              </a:rPr>
              <a:t>                  Department of Information Technology</a:t>
            </a:r>
          </a:p>
        </p:txBody>
      </p:sp>
      <p:sp>
        <p:nvSpPr>
          <p:cNvPr id="3" name="Subtitle 2">
            <a:extLst>
              <a:ext uri="{FF2B5EF4-FFF2-40B4-BE49-F238E27FC236}">
                <a16:creationId xmlns:a16="http://schemas.microsoft.com/office/drawing/2014/main" id="{526063AA-854F-4DD4-C6E9-94AE3AF6DF5A}"/>
              </a:ext>
            </a:extLst>
          </p:cNvPr>
          <p:cNvSpPr>
            <a:spLocks noGrp="1"/>
          </p:cNvSpPr>
          <p:nvPr>
            <p:ph type="subTitle" idx="1"/>
          </p:nvPr>
        </p:nvSpPr>
        <p:spPr>
          <a:xfrm>
            <a:off x="1751012" y="1264022"/>
            <a:ext cx="8689976" cy="4719917"/>
          </a:xfrm>
        </p:spPr>
        <p:txBody>
          <a:bodyPr>
            <a:normAutofit/>
          </a:bodyPr>
          <a:lstStyle/>
          <a:p>
            <a:pPr marL="0" marR="0" lvl="0" indent="0" algn="ctr" defTabSz="1044924" rtl="0" eaLnBrk="1" fontAlgn="auto" latinLnBrk="0" hangingPunct="1">
              <a:lnSpc>
                <a:spcPct val="100000"/>
              </a:lnSpc>
              <a:spcBef>
                <a:spcPct val="20000"/>
              </a:spcBef>
              <a:spcAft>
                <a:spcPts val="0"/>
              </a:spcAft>
              <a:buClrTx/>
              <a:buSzTx/>
              <a:buFont typeface="Arial" pitchFamily="34" charset="0"/>
              <a:buNone/>
              <a:tabLst/>
              <a:defRPr/>
            </a:pPr>
            <a:r>
              <a:rPr kumimoji="0" lang="en-US" sz="27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Project Phase I Presentation</a:t>
            </a:r>
          </a:p>
          <a:p>
            <a:pPr marL="0" marR="0" lvl="0" indent="0" algn="ctr" defTabSz="1044924" rtl="0" eaLnBrk="1" fontAlgn="auto" latinLnBrk="0" hangingPunct="1">
              <a:lnSpc>
                <a:spcPct val="100000"/>
              </a:lnSpc>
              <a:spcBef>
                <a:spcPct val="20000"/>
              </a:spcBef>
              <a:spcAft>
                <a:spcPts val="0"/>
              </a:spcAft>
              <a:buClrTx/>
              <a:buSzTx/>
              <a:buFont typeface="Arial" pitchFamily="34" charset="0"/>
              <a:buNone/>
              <a:tabLst/>
              <a:defRPr/>
            </a:pPr>
            <a:r>
              <a:rPr kumimoji="0" lang="en-US" sz="27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On</a:t>
            </a:r>
          </a:p>
          <a:p>
            <a:pPr marL="0" marR="0" lvl="0" indent="0" algn="ctr" defTabSz="1044924" rtl="0" eaLnBrk="1" fontAlgn="auto" latinLnBrk="0" hangingPunct="1">
              <a:lnSpc>
                <a:spcPct val="100000"/>
              </a:lnSpc>
              <a:spcBef>
                <a:spcPct val="20000"/>
              </a:spcBef>
              <a:spcAft>
                <a:spcPts val="0"/>
              </a:spcAft>
              <a:buClrTx/>
              <a:buSzTx/>
              <a:buFont typeface="Arial" pitchFamily="34" charset="0"/>
              <a:buNone/>
              <a:tabLst/>
              <a:defRPr/>
            </a:pPr>
            <a:r>
              <a:rPr kumimoji="0" lang="en-US" sz="4300" b="1" i="0" u="none" strike="noStrike" kern="1200" cap="none" spc="0" normalizeH="0" baseline="0" noProof="0" dirty="0">
                <a:ln>
                  <a:noFill/>
                </a:ln>
                <a:solidFill>
                  <a:schemeClr val="accent1"/>
                </a:solidFill>
                <a:effectLst/>
                <a:uLnTx/>
                <a:uFillTx/>
                <a:latin typeface="Times New Roman" panose="02020603050405020304" pitchFamily="18" charset="0"/>
                <a:cs typeface="Times New Roman" panose="02020603050405020304" pitchFamily="18" charset="0"/>
              </a:rPr>
              <a:t>“Milk Purity Detection System”</a:t>
            </a:r>
          </a:p>
          <a:p>
            <a:pPr marL="0" marR="0" lvl="0" indent="0" algn="ctr" defTabSz="1044924" rtl="0" eaLnBrk="1" fontAlgn="auto" latinLnBrk="0" hangingPunct="1">
              <a:lnSpc>
                <a:spcPct val="100000"/>
              </a:lnSpc>
              <a:spcBef>
                <a:spcPct val="20000"/>
              </a:spcBef>
              <a:spcAft>
                <a:spcPts val="0"/>
              </a:spcAft>
              <a:buClrTx/>
              <a:buSzTx/>
              <a:buFont typeface="Arial" pitchFamily="34" charset="0"/>
              <a:buNone/>
              <a:tabLst/>
              <a:defRPr/>
            </a:pPr>
            <a:r>
              <a:rPr kumimoji="0" lang="en-US" sz="27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By</a:t>
            </a:r>
            <a:endParaRPr lang="en-US" sz="2000" cap="none" dirty="0">
              <a:latin typeface="Times New Roman" panose="02020603050405020304" pitchFamily="18" charset="0"/>
              <a:cs typeface="Times New Roman" panose="02020603050405020304" pitchFamily="18" charset="0"/>
            </a:endParaRPr>
          </a:p>
          <a:p>
            <a:pPr marR="0" lvl="0" algn="ctr" defTabSz="1044924"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14.Nikita Kantilal Deshmukh</a:t>
            </a:r>
          </a:p>
          <a:p>
            <a:pPr marR="0" lvl="0" algn="ctr" defTabSz="1044924" rtl="0" eaLnBrk="1" fontAlgn="auto" latinLnBrk="0" hangingPunct="1">
              <a:lnSpc>
                <a:spcPct val="100000"/>
              </a:lnSpc>
              <a:spcBef>
                <a:spcPct val="20000"/>
              </a:spcBef>
              <a:spcAft>
                <a:spcPts val="0"/>
              </a:spcAft>
              <a:buClrTx/>
              <a:buSzTx/>
              <a:tabLst/>
              <a:defRPr/>
            </a:pPr>
            <a:r>
              <a:rPr lang="en-US" sz="2000" cap="none" dirty="0">
                <a:latin typeface="Times New Roman" panose="02020603050405020304" pitchFamily="18" charset="0"/>
                <a:cs typeface="Times New Roman" panose="02020603050405020304" pitchFamily="18" charset="0"/>
              </a:rPr>
              <a:t>01.Kumudini Suresh Bagul</a:t>
            </a:r>
            <a:endPar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R="0" lvl="0" algn="ctr" defTabSz="1044924" rtl="0" eaLnBrk="1" fontAlgn="auto" latinLnBrk="0" hangingPunct="1">
              <a:lnSpc>
                <a:spcPct val="100000"/>
              </a:lnSpc>
              <a:spcBef>
                <a:spcPct val="20000"/>
              </a:spcBef>
              <a:spcAft>
                <a:spcPts val="0"/>
              </a:spcAft>
              <a:buClrTx/>
              <a:buSzTx/>
              <a:tabLst/>
              <a:defRPr/>
            </a:pPr>
            <a:r>
              <a:rPr lang="en-US" sz="2000" cap="none" dirty="0">
                <a:latin typeface="Times New Roman" panose="02020603050405020304" pitchFamily="18" charset="0"/>
                <a:cs typeface="Times New Roman" panose="02020603050405020304" pitchFamily="18" charset="0"/>
              </a:rPr>
              <a:t>    64.Divya Lalchand Chaudhari</a:t>
            </a:r>
          </a:p>
          <a:p>
            <a:pPr marR="0" lvl="0" algn="ctr" defTabSz="1044924" rtl="0" eaLnBrk="1" fontAlgn="auto" latinLnBrk="0" hangingPunct="1">
              <a:lnSpc>
                <a:spcPct val="100000"/>
              </a:lnSpc>
              <a:spcBef>
                <a:spcPct val="20000"/>
              </a:spcBef>
              <a:spcAft>
                <a:spcPts val="0"/>
              </a:spcAft>
              <a:buClrTx/>
              <a:buSzTx/>
              <a:tabLst/>
              <a:defRPr/>
            </a:pPr>
            <a:r>
              <a:rPr lang="en-US" sz="2000" dirty="0">
                <a:latin typeface="Times New Roman" panose="02020603050405020304" pitchFamily="18" charset="0"/>
                <a:cs typeface="Times New Roman" panose="02020603050405020304" pitchFamily="18" charset="0"/>
              </a:rPr>
              <a:t>   57.Rushikesh Ravindra Yeole</a:t>
            </a:r>
            <a:endParaRPr lang="en-US" sz="2000" cap="none" dirty="0">
              <a:latin typeface="Times New Roman" panose="02020603050405020304" pitchFamily="18" charset="0"/>
              <a:cs typeface="Times New Roman" panose="02020603050405020304" pitchFamily="18" charset="0"/>
            </a:endParaRPr>
          </a:p>
          <a:p>
            <a:pPr marL="0" marR="0" lvl="0" indent="0" algn="ctr" defTabSz="1044924" rtl="0" eaLnBrk="1" fontAlgn="auto" latinLnBrk="0" hangingPunct="1">
              <a:lnSpc>
                <a:spcPct val="100000"/>
              </a:lnSpc>
              <a:spcBef>
                <a:spcPct val="20000"/>
              </a:spcBef>
              <a:spcAft>
                <a:spcPts val="0"/>
              </a:spcAft>
              <a:buClrTx/>
              <a:buSzTx/>
              <a:buFontTx/>
              <a:buNone/>
              <a:tabLst/>
              <a:defRPr/>
            </a:pPr>
            <a:r>
              <a:rPr kumimoji="0" lang="en-US" sz="250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Guide</a:t>
            </a:r>
          </a:p>
          <a:p>
            <a:pPr marL="0" marR="0" lvl="0" indent="0" algn="ctr" defTabSz="1044924" rtl="0" eaLnBrk="1" fontAlgn="auto" latinLnBrk="0" hangingPunct="1">
              <a:lnSpc>
                <a:spcPct val="100000"/>
              </a:lnSpc>
              <a:spcBef>
                <a:spcPct val="20000"/>
              </a:spcBef>
              <a:spcAft>
                <a:spcPts val="0"/>
              </a:spcAft>
              <a:buClrTx/>
              <a:buSzTx/>
              <a:buFontTx/>
              <a:buNone/>
              <a:tabLst/>
              <a:defRPr/>
            </a:pPr>
            <a:r>
              <a:rPr kumimoji="0" lang="en-US" sz="2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Dr. Bhushan Chaudhari</a:t>
            </a:r>
          </a:p>
          <a:p>
            <a:pPr marL="0" marR="0" lvl="0" indent="0" algn="ctr" defTabSz="1044924" rtl="0" eaLnBrk="1" fontAlgn="auto" latinLnBrk="0" hangingPunct="1">
              <a:lnSpc>
                <a:spcPct val="100000"/>
              </a:lnSpc>
              <a:spcBef>
                <a:spcPct val="20000"/>
              </a:spcBef>
              <a:spcAft>
                <a:spcPts val="0"/>
              </a:spcAft>
              <a:buClrTx/>
              <a:buSzTx/>
              <a:buFontTx/>
              <a:buNone/>
              <a:tabLst/>
              <a:defRPr/>
            </a:pPr>
            <a:endParaRPr kumimoji="0" lang="en-US" sz="2300" b="0" i="0" u="none" strike="noStrike" kern="1200" cap="none" spc="0" normalizeH="0" baseline="0" noProof="0" dirty="0">
              <a:ln>
                <a:noFill/>
              </a:ln>
              <a:solidFill>
                <a:prstClr val="black">
                  <a:tint val="75000"/>
                </a:prstClr>
              </a:solidFill>
              <a:effectLst/>
              <a:uLnTx/>
              <a:uFillTx/>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AA77EF9-9C05-62B8-75E0-406B67737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5727" y="197021"/>
            <a:ext cx="1295581" cy="1067001"/>
          </a:xfrm>
          <a:prstGeom prst="rect">
            <a:avLst/>
          </a:prstGeom>
        </p:spPr>
      </p:pic>
    </p:spTree>
    <p:extLst>
      <p:ext uri="{BB962C8B-B14F-4D97-AF65-F5344CB8AC3E}">
        <p14:creationId xmlns:p14="http://schemas.microsoft.com/office/powerpoint/2010/main" val="3574030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487B91-7D7C-C082-D45D-8872112DE7CA}"/>
              </a:ext>
            </a:extLst>
          </p:cNvPr>
          <p:cNvSpPr>
            <a:spLocks noGrp="1"/>
          </p:cNvSpPr>
          <p:nvPr>
            <p:ph type="title"/>
          </p:nvPr>
        </p:nvSpPr>
        <p:spPr>
          <a:xfrm>
            <a:off x="1484310" y="0"/>
            <a:ext cx="10018713" cy="1752599"/>
          </a:xfrm>
        </p:spPr>
        <p:txBody>
          <a:bodyPr/>
          <a:lstStyle/>
          <a:p>
            <a:r>
              <a:rPr lang="en-US" b="1" dirty="0"/>
              <a:t>Hardware &amp;  Software Requirement</a:t>
            </a:r>
            <a:endParaRPr lang="en-IN" b="1" dirty="0"/>
          </a:p>
        </p:txBody>
      </p:sp>
      <p:sp>
        <p:nvSpPr>
          <p:cNvPr id="2" name="Slide Number Placeholder 1">
            <a:extLst>
              <a:ext uri="{FF2B5EF4-FFF2-40B4-BE49-F238E27FC236}">
                <a16:creationId xmlns:a16="http://schemas.microsoft.com/office/drawing/2014/main" id="{B7A0D747-C34C-8A38-D5F5-408AF037BBF9}"/>
              </a:ext>
            </a:extLst>
          </p:cNvPr>
          <p:cNvSpPr>
            <a:spLocks noGrp="1"/>
          </p:cNvSpPr>
          <p:nvPr>
            <p:ph type="sldNum" sz="quarter" idx="12"/>
          </p:nvPr>
        </p:nvSpPr>
        <p:spPr/>
        <p:txBody>
          <a:bodyPr/>
          <a:lstStyle/>
          <a:p>
            <a:fld id="{8148F87A-E065-4129-A61A-E2E83FFE2A30}" type="slidenum">
              <a:rPr lang="en-IN" smtClean="0"/>
              <a:t>10</a:t>
            </a:fld>
            <a:endParaRPr lang="en-IN"/>
          </a:p>
        </p:txBody>
      </p:sp>
      <p:sp>
        <p:nvSpPr>
          <p:cNvPr id="4" name="TextBox 3">
            <a:extLst>
              <a:ext uri="{FF2B5EF4-FFF2-40B4-BE49-F238E27FC236}">
                <a16:creationId xmlns:a16="http://schemas.microsoft.com/office/drawing/2014/main" id="{C27D4C5A-46CA-BBE9-205A-617ED8FA4DCE}"/>
              </a:ext>
            </a:extLst>
          </p:cNvPr>
          <p:cNvSpPr txBox="1"/>
          <p:nvPr/>
        </p:nvSpPr>
        <p:spPr>
          <a:xfrm>
            <a:off x="1577788" y="2052918"/>
            <a:ext cx="9484659" cy="369331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Hardware Requirement :</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ESP32 :  It’s </a:t>
            </a:r>
            <a:r>
              <a:rPr lang="en-US" sz="1800" dirty="0">
                <a:effectLst/>
                <a:latin typeface="Times New Roman" panose="02020603050405020304" pitchFamily="18" charset="0"/>
                <a:ea typeface="Times New Roman" panose="02020603050405020304" pitchFamily="18" charset="0"/>
              </a:rPr>
              <a:t>serves as a foundational tool for individuals seeking to explore the realms of electronics, programming, and IoT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PH Sensor : Detects Ph Value of Provided milk</a:t>
            </a:r>
            <a:r>
              <a:rPr lang="en-IN"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TDS Sensor : Detects Total Dissolve Solids in milk.</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Temperature Sensor : Detects Temperature of </a:t>
            </a:r>
            <a:r>
              <a:rPr lang="en-US" dirty="0">
                <a:latin typeface="Times New Roman" panose="02020603050405020304" pitchFamily="18" charset="0"/>
                <a:cs typeface="Times New Roman" panose="02020603050405020304" pitchFamily="18" charset="0"/>
              </a:rPr>
              <a:t>Provided milk</a:t>
            </a:r>
            <a:r>
              <a:rPr lang="en-I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Color Sensor : It is use to find the milk of cattle using RGB value.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Software Requirement : </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Blynk IOT : </a:t>
            </a:r>
            <a:r>
              <a:rPr lang="en-IN" dirty="0">
                <a:latin typeface="Times New Roman" panose="02020603050405020304" pitchFamily="18" charset="0"/>
                <a:cs typeface="Times New Roman" panose="02020603050405020304" pitchFamily="18" charset="0"/>
              </a:rPr>
              <a:t>It is an</a:t>
            </a:r>
            <a:r>
              <a:rPr lang="en-IN" dirty="0"/>
              <a:t> IoT platform for iOS or Android smartphones that is used to control Arduino, Raspberry Pi and NodeMCU via the Internet.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0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E48FD-13E7-2146-04A4-26F5E41C6AB3}"/>
              </a:ext>
            </a:extLst>
          </p:cNvPr>
          <p:cNvSpPr>
            <a:spLocks noGrp="1"/>
          </p:cNvSpPr>
          <p:nvPr>
            <p:ph type="title"/>
          </p:nvPr>
        </p:nvSpPr>
        <p:spPr>
          <a:xfrm>
            <a:off x="1511204" y="219635"/>
            <a:ext cx="10018713" cy="1752599"/>
          </a:xfrm>
        </p:spPr>
        <p:txBody>
          <a:bodyPr/>
          <a:lstStyle/>
          <a:p>
            <a:r>
              <a:rPr lang="en-US" b="1" dirty="0"/>
              <a:t>Result</a:t>
            </a:r>
            <a:endParaRPr lang="en-IN" b="1" dirty="0"/>
          </a:p>
        </p:txBody>
      </p:sp>
      <p:sp>
        <p:nvSpPr>
          <p:cNvPr id="3" name="Slide Number Placeholder 2">
            <a:extLst>
              <a:ext uri="{FF2B5EF4-FFF2-40B4-BE49-F238E27FC236}">
                <a16:creationId xmlns:a16="http://schemas.microsoft.com/office/drawing/2014/main" id="{834BC5B6-56E1-2E4D-2A5C-92F9568AE9C6}"/>
              </a:ext>
            </a:extLst>
          </p:cNvPr>
          <p:cNvSpPr>
            <a:spLocks noGrp="1"/>
          </p:cNvSpPr>
          <p:nvPr>
            <p:ph type="sldNum" sz="quarter" idx="12"/>
          </p:nvPr>
        </p:nvSpPr>
        <p:spPr>
          <a:xfrm>
            <a:off x="11041503" y="5928099"/>
            <a:ext cx="551167" cy="365125"/>
          </a:xfrm>
        </p:spPr>
        <p:txBody>
          <a:bodyPr/>
          <a:lstStyle/>
          <a:p>
            <a:fld id="{8148F87A-E065-4129-A61A-E2E83FFE2A30}" type="slidenum">
              <a:rPr lang="en-IN" smtClean="0"/>
              <a:t>11</a:t>
            </a:fld>
            <a:endParaRPr lang="en-IN"/>
          </a:p>
        </p:txBody>
      </p:sp>
      <p:pic>
        <p:nvPicPr>
          <p:cNvPr id="8" name="Picture 7">
            <a:extLst>
              <a:ext uri="{FF2B5EF4-FFF2-40B4-BE49-F238E27FC236}">
                <a16:creationId xmlns:a16="http://schemas.microsoft.com/office/drawing/2014/main" id="{A6FA7672-569E-6314-CC12-95962861FD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588" y="1716739"/>
            <a:ext cx="2529999" cy="3424521"/>
          </a:xfrm>
          <a:prstGeom prst="rect">
            <a:avLst/>
          </a:prstGeom>
        </p:spPr>
      </p:pic>
      <p:pic>
        <p:nvPicPr>
          <p:cNvPr id="10" name="Picture 9">
            <a:extLst>
              <a:ext uri="{FF2B5EF4-FFF2-40B4-BE49-F238E27FC236}">
                <a16:creationId xmlns:a16="http://schemas.microsoft.com/office/drawing/2014/main" id="{0CEB4378-3DC9-1B15-507D-831EF5FEAF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0286" y="1716738"/>
            <a:ext cx="2529998" cy="3424521"/>
          </a:xfrm>
          <a:prstGeom prst="rect">
            <a:avLst/>
          </a:prstGeom>
        </p:spPr>
      </p:pic>
      <p:pic>
        <p:nvPicPr>
          <p:cNvPr id="12" name="Picture 11">
            <a:extLst>
              <a:ext uri="{FF2B5EF4-FFF2-40B4-BE49-F238E27FC236}">
                <a16:creationId xmlns:a16="http://schemas.microsoft.com/office/drawing/2014/main" id="{9E10BF74-DC86-96D3-3E12-7D50DC69FD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9983" y="1716738"/>
            <a:ext cx="2662535" cy="3421760"/>
          </a:xfrm>
          <a:prstGeom prst="rect">
            <a:avLst/>
          </a:prstGeom>
        </p:spPr>
      </p:pic>
      <p:sp>
        <p:nvSpPr>
          <p:cNvPr id="14" name="TextBox 13">
            <a:extLst>
              <a:ext uri="{FF2B5EF4-FFF2-40B4-BE49-F238E27FC236}">
                <a16:creationId xmlns:a16="http://schemas.microsoft.com/office/drawing/2014/main" id="{7257D644-54FF-B6FF-DA48-9F7921159C99}"/>
              </a:ext>
            </a:extLst>
          </p:cNvPr>
          <p:cNvSpPr txBox="1"/>
          <p:nvPr/>
        </p:nvSpPr>
        <p:spPr>
          <a:xfrm>
            <a:off x="2400588" y="5245405"/>
            <a:ext cx="7801247" cy="338554"/>
          </a:xfrm>
          <a:prstGeom prst="rect">
            <a:avLst/>
          </a:prstGeom>
          <a:noFill/>
        </p:spPr>
        <p:txBody>
          <a:bodyPr wrap="square" rtlCol="0">
            <a:spAutoFit/>
          </a:bodyPr>
          <a:lstStyle/>
          <a:p>
            <a:pPr algn="ctr"/>
            <a:r>
              <a:rPr lang="en-US" sz="1600" dirty="0"/>
              <a:t>Results of the systems</a:t>
            </a:r>
            <a:endParaRPr lang="en-IN" sz="1600" dirty="0"/>
          </a:p>
        </p:txBody>
      </p:sp>
    </p:spTree>
    <p:extLst>
      <p:ext uri="{BB962C8B-B14F-4D97-AF65-F5344CB8AC3E}">
        <p14:creationId xmlns:p14="http://schemas.microsoft.com/office/powerpoint/2010/main" val="1413798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55680D-2957-7ED3-A53F-84A03617C001}"/>
              </a:ext>
            </a:extLst>
          </p:cNvPr>
          <p:cNvSpPr>
            <a:spLocks noGrp="1"/>
          </p:cNvSpPr>
          <p:nvPr>
            <p:ph type="sldNum" sz="quarter" idx="12"/>
          </p:nvPr>
        </p:nvSpPr>
        <p:spPr/>
        <p:txBody>
          <a:bodyPr/>
          <a:lstStyle/>
          <a:p>
            <a:fld id="{8148F87A-E065-4129-A61A-E2E83FFE2A30}" type="slidenum">
              <a:rPr lang="en-IN" smtClean="0"/>
              <a:t>12</a:t>
            </a:fld>
            <a:endParaRPr lang="en-IN"/>
          </a:p>
        </p:txBody>
      </p:sp>
      <p:pic>
        <p:nvPicPr>
          <p:cNvPr id="4" name="Picture 3">
            <a:extLst>
              <a:ext uri="{FF2B5EF4-FFF2-40B4-BE49-F238E27FC236}">
                <a16:creationId xmlns:a16="http://schemas.microsoft.com/office/drawing/2014/main" id="{1F15851D-4AE5-A460-B16A-26AC141AE8D8}"/>
              </a:ext>
            </a:extLst>
          </p:cNvPr>
          <p:cNvPicPr>
            <a:picLocks noChangeAspect="1"/>
          </p:cNvPicPr>
          <p:nvPr/>
        </p:nvPicPr>
        <p:blipFill>
          <a:blip r:embed="rId2"/>
          <a:stretch>
            <a:fillRect/>
          </a:stretch>
        </p:blipFill>
        <p:spPr>
          <a:xfrm>
            <a:off x="2299366" y="842401"/>
            <a:ext cx="8465659" cy="4859151"/>
          </a:xfrm>
          <a:prstGeom prst="rect">
            <a:avLst/>
          </a:prstGeom>
        </p:spPr>
      </p:pic>
      <p:sp>
        <p:nvSpPr>
          <p:cNvPr id="5" name="TextBox 4">
            <a:extLst>
              <a:ext uri="{FF2B5EF4-FFF2-40B4-BE49-F238E27FC236}">
                <a16:creationId xmlns:a16="http://schemas.microsoft.com/office/drawing/2014/main" id="{54FB8243-AAB2-1336-D91E-F922BDEE0455}"/>
              </a:ext>
            </a:extLst>
          </p:cNvPr>
          <p:cNvSpPr txBox="1"/>
          <p:nvPr/>
        </p:nvSpPr>
        <p:spPr>
          <a:xfrm>
            <a:off x="4831977" y="5698283"/>
            <a:ext cx="4831976" cy="276999"/>
          </a:xfrm>
          <a:prstGeom prst="rect">
            <a:avLst/>
          </a:prstGeom>
          <a:noFill/>
        </p:spPr>
        <p:txBody>
          <a:bodyPr wrap="square" rtlCol="0">
            <a:spAutoFit/>
          </a:bodyPr>
          <a:lstStyle/>
          <a:p>
            <a:r>
              <a:rPr lang="en-US" sz="1200" spc="-5" dirty="0">
                <a:effectLst/>
                <a:latin typeface="Times New Roman" panose="02020603050405020304" pitchFamily="18" charset="0"/>
                <a:ea typeface="Times New Roman" panose="02020603050405020304" pitchFamily="18" charset="0"/>
              </a:rPr>
              <a:t>Proposed System </a:t>
            </a:r>
            <a:r>
              <a:rPr lang="en-US" sz="1200" dirty="0">
                <a:effectLst/>
                <a:latin typeface="Times New Roman" panose="02020603050405020304" pitchFamily="18" charset="0"/>
                <a:ea typeface="Times New Roman" panose="02020603050405020304" pitchFamily="18" charset="0"/>
              </a:rPr>
              <a:t>of</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Milk</a:t>
            </a:r>
            <a:r>
              <a:rPr lang="en-US" sz="1200" spc="-6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Purity</a:t>
            </a:r>
            <a:r>
              <a:rPr lang="en-US" sz="1200" spc="-3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Detection</a:t>
            </a:r>
            <a:r>
              <a:rPr lang="en-US" sz="1200" spc="-2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System</a:t>
            </a:r>
            <a:endParaRPr lang="en-IN" sz="1200" dirty="0"/>
          </a:p>
        </p:txBody>
      </p:sp>
    </p:spTree>
    <p:extLst>
      <p:ext uri="{BB962C8B-B14F-4D97-AF65-F5344CB8AC3E}">
        <p14:creationId xmlns:p14="http://schemas.microsoft.com/office/powerpoint/2010/main" val="3805834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962F4-2A0D-5A2C-0789-69B48B217A80}"/>
              </a:ext>
            </a:extLst>
          </p:cNvPr>
          <p:cNvSpPr>
            <a:spLocks noGrp="1"/>
          </p:cNvSpPr>
          <p:nvPr>
            <p:ph type="title"/>
          </p:nvPr>
        </p:nvSpPr>
        <p:spPr>
          <a:xfrm>
            <a:off x="1208726" y="129986"/>
            <a:ext cx="10018713" cy="1752599"/>
          </a:xfrm>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C02EFD0-9759-1403-2AD4-8B5A341B3726}"/>
              </a:ext>
            </a:extLst>
          </p:cNvPr>
          <p:cNvSpPr>
            <a:spLocks noGrp="1"/>
          </p:cNvSpPr>
          <p:nvPr>
            <p:ph type="sldNum" sz="quarter" idx="12"/>
          </p:nvPr>
        </p:nvSpPr>
        <p:spPr/>
        <p:txBody>
          <a:bodyPr/>
          <a:lstStyle/>
          <a:p>
            <a:fld id="{8148F87A-E065-4129-A61A-E2E83FFE2A30}" type="slidenum">
              <a:rPr lang="en-IN" smtClean="0"/>
              <a:t>13</a:t>
            </a:fld>
            <a:endParaRPr lang="en-IN"/>
          </a:p>
        </p:txBody>
      </p:sp>
      <p:sp>
        <p:nvSpPr>
          <p:cNvPr id="5" name="TextBox 4">
            <a:extLst>
              <a:ext uri="{FF2B5EF4-FFF2-40B4-BE49-F238E27FC236}">
                <a16:creationId xmlns:a16="http://schemas.microsoft.com/office/drawing/2014/main" id="{269CD366-6A22-5420-B8E0-BBF572A1928F}"/>
              </a:ext>
            </a:extLst>
          </p:cNvPr>
          <p:cNvSpPr txBox="1"/>
          <p:nvPr/>
        </p:nvSpPr>
        <p:spPr>
          <a:xfrm>
            <a:off x="1899906" y="1721224"/>
            <a:ext cx="9395623" cy="3391057"/>
          </a:xfrm>
          <a:prstGeom prst="rect">
            <a:avLst/>
          </a:prstGeom>
          <a:noFill/>
        </p:spPr>
        <p:txBody>
          <a:bodyPr wrap="square">
            <a:spAutoFit/>
          </a:bodyPr>
          <a:lstStyle/>
          <a:p>
            <a:pPr marL="387985" marR="361950" algn="just">
              <a:lnSpc>
                <a:spcPct val="150000"/>
              </a:lnSpc>
              <a:spcBef>
                <a:spcPts val="0"/>
              </a:spcBef>
              <a:spcAft>
                <a:spcPts val="0"/>
              </a:spcAft>
            </a:pPr>
            <a:r>
              <a:rPr lang="en-US" dirty="0">
                <a:effectLst/>
                <a:latin typeface="Times New Roman" panose="02020603050405020304" pitchFamily="18" charset="0"/>
                <a:ea typeface="Times New Roman" panose="02020603050405020304" pitchFamily="18" charset="0"/>
              </a:rPr>
              <a:t>The Milk Purity Identification Project was a significant effort to improve quality control processes in</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 dairy industry. Through an extensive feasibility study, design, development and testing, the project</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successfully met the need to create a robust system capable of detecting contaminants. The project</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successfully used cutting edge technologies such as advanced sensors, image processing algorithms and</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machine learning models to develop an advanced milk purity detection system. Real-time monitoring capabilities have been integrated to immediately detect deviations from</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quality</a:t>
            </a:r>
            <a:r>
              <a:rPr lang="en-US" spc="-5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standards</a:t>
            </a:r>
            <a:r>
              <a:rPr lang="en-US" spc="-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a:t>
            </a:r>
            <a:r>
              <a:rPr lang="en-US" spc="-5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generate</a:t>
            </a:r>
            <a:r>
              <a:rPr lang="en-US" spc="-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comprehensive</a:t>
            </a:r>
            <a:r>
              <a:rPr lang="en-US" spc="-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reports</a:t>
            </a:r>
            <a:r>
              <a:rPr lang="en-US" spc="-5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on</a:t>
            </a:r>
            <a:r>
              <a:rPr lang="en-US" spc="-5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each</a:t>
            </a:r>
            <a:r>
              <a:rPr lang="en-US" spc="-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milk</a:t>
            </a:r>
            <a:r>
              <a:rPr lang="en-US" spc="-4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sample.</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95399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517D3-4978-6D1A-E525-DE4B9B520CF3}"/>
              </a:ext>
            </a:extLst>
          </p:cNvPr>
          <p:cNvSpPr>
            <a:spLocks noGrp="1"/>
          </p:cNvSpPr>
          <p:nvPr>
            <p:ph type="title"/>
          </p:nvPr>
        </p:nvSpPr>
        <p:spPr>
          <a:xfrm>
            <a:off x="1328423" y="282314"/>
            <a:ext cx="10364451" cy="1150203"/>
          </a:xfrm>
        </p:spPr>
        <p:txBody>
          <a:bodyPr>
            <a:noAutofit/>
          </a:bodyPr>
          <a:lstStyle/>
          <a:p>
            <a:r>
              <a:rPr lang="en-US" b="1" dirty="0">
                <a:latin typeface="Times New Roman" panose="02020603050405020304" pitchFamily="18" charset="0"/>
                <a:cs typeface="Times New Roman" panose="02020603050405020304" pitchFamily="18" charset="0"/>
              </a:rPr>
              <a:t>R</a:t>
            </a:r>
            <a:r>
              <a:rPr lang="en-IN" b="1" dirty="0">
                <a:latin typeface="Times New Roman" panose="02020603050405020304" pitchFamily="18" charset="0"/>
                <a:cs typeface="Times New Roman" panose="02020603050405020304" pitchFamily="18" charset="0"/>
              </a:rPr>
              <a:t>eferences</a:t>
            </a:r>
          </a:p>
        </p:txBody>
      </p:sp>
      <p:sp>
        <p:nvSpPr>
          <p:cNvPr id="6" name="Slide Number Placeholder 5">
            <a:extLst>
              <a:ext uri="{FF2B5EF4-FFF2-40B4-BE49-F238E27FC236}">
                <a16:creationId xmlns:a16="http://schemas.microsoft.com/office/drawing/2014/main" id="{B8877573-5AB1-2019-5EED-E97D035FF37B}"/>
              </a:ext>
            </a:extLst>
          </p:cNvPr>
          <p:cNvSpPr>
            <a:spLocks noGrp="1"/>
          </p:cNvSpPr>
          <p:nvPr>
            <p:ph type="sldNum" sz="quarter" idx="12"/>
          </p:nvPr>
        </p:nvSpPr>
        <p:spPr>
          <a:xfrm>
            <a:off x="11278224" y="6146420"/>
            <a:ext cx="551167" cy="365125"/>
          </a:xfrm>
        </p:spPr>
        <p:txBody>
          <a:bodyPr/>
          <a:lstStyle/>
          <a:p>
            <a:fld id="{8148F87A-E065-4129-A61A-E2E83FFE2A30}" type="slidenum">
              <a:rPr lang="en-IN" sz="1800" smtClean="0">
                <a:latin typeface="Times New Roman" panose="02020603050405020304" pitchFamily="18" charset="0"/>
                <a:cs typeface="Times New Roman" panose="02020603050405020304" pitchFamily="18" charset="0"/>
              </a:rPr>
              <a:t>14</a:t>
            </a:fld>
            <a:endParaRPr lang="en-IN" sz="1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42F605D-C01D-E0CB-99CE-00246D04C42A}"/>
              </a:ext>
            </a:extLst>
          </p:cNvPr>
          <p:cNvSpPr txBox="1"/>
          <p:nvPr/>
        </p:nvSpPr>
        <p:spPr>
          <a:xfrm>
            <a:off x="1523999" y="1432517"/>
            <a:ext cx="9496737" cy="4841267"/>
          </a:xfrm>
          <a:prstGeom prst="rect">
            <a:avLst/>
          </a:prstGeom>
          <a:noFill/>
        </p:spPr>
        <p:txBody>
          <a:bodyPr wrap="square" rtlCol="0">
            <a:spAutoFit/>
          </a:bodyPr>
          <a:lstStyle/>
          <a:p>
            <a:pPr algn="just">
              <a:spcBef>
                <a:spcPts val="405"/>
              </a:spcBef>
              <a:spcAft>
                <a:spcPts val="5"/>
              </a:spcAft>
            </a:pPr>
            <a:r>
              <a:rPr lang="en-US" sz="1800" dirty="0">
                <a:effectLst/>
                <a:latin typeface="Times New Roman" panose="02020603050405020304" pitchFamily="18" charset="0"/>
                <a:ea typeface="Times New Roman" panose="02020603050405020304" pitchFamily="18" charset="0"/>
              </a:rPr>
              <a:t>[1]Ali Yavari, Dimitrios </a:t>
            </a:r>
            <a:r>
              <a:rPr lang="en-US" sz="1800" dirty="0" err="1">
                <a:effectLst/>
                <a:latin typeface="Times New Roman" panose="02020603050405020304" pitchFamily="18" charset="0"/>
                <a:ea typeface="Times New Roman" panose="02020603050405020304" pitchFamily="18" charset="0"/>
              </a:rPr>
              <a:t>Georgakopoulos</a:t>
            </a:r>
            <a:r>
              <a:rPr lang="en-US" sz="1800" dirty="0">
                <a:effectLst/>
                <a:latin typeface="Times New Roman" panose="02020603050405020304" pitchFamily="18" charset="0"/>
                <a:ea typeface="Times New Roman" panose="02020603050405020304" pitchFamily="18" charset="0"/>
              </a:rPr>
              <a:t>, Himanshu Agrawal, </a:t>
            </a:r>
            <a:r>
              <a:rPr lang="en-US" sz="1800" dirty="0" err="1">
                <a:effectLst/>
                <a:latin typeface="Times New Roman" panose="02020603050405020304" pitchFamily="18" charset="0"/>
                <a:ea typeface="Times New Roman" panose="02020603050405020304" pitchFamily="18" charset="0"/>
              </a:rPr>
              <a:t>Harindu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Korala</a:t>
            </a:r>
            <a:r>
              <a:rPr lang="en-US" sz="1800" dirty="0">
                <a:effectLst/>
                <a:latin typeface="Times New Roman" panose="02020603050405020304" pitchFamily="18" charset="0"/>
                <a:ea typeface="Times New Roman" panose="02020603050405020304" pitchFamily="18" charset="0"/>
              </a:rPr>
              <a:t> Prem Prakash Jayaraman, Josip Keratotic </a:t>
            </a:r>
            <a:r>
              <a:rPr lang="en-US" sz="1800" dirty="0" err="1">
                <a:effectLst/>
                <a:latin typeface="Times New Roman" panose="02020603050405020304" pitchFamily="18" charset="0"/>
                <a:ea typeface="Times New Roman" panose="02020603050405020304" pitchFamily="18" charset="0"/>
              </a:rPr>
              <a:t>Milovic</a:t>
            </a:r>
            <a:r>
              <a:rPr lang="en-US" sz="1800" dirty="0">
                <a:effectLst/>
                <a:latin typeface="Times New Roman" panose="02020603050405020304" pitchFamily="18" charset="0"/>
                <a:ea typeface="Times New Roman" panose="02020603050405020304" pitchFamily="18" charset="0"/>
              </a:rPr>
              <a:t> “Internet of Things Milk Spectrum Profiling for Industry 4.0 Dairy and Milk” 2021 IEEE 2nd International Conference on Mobile Networks and Wireless Communications (ICMNWC)</a:t>
            </a:r>
            <a:endParaRPr lang="en-IN" sz="1800" dirty="0">
              <a:effectLst/>
              <a:latin typeface="Times New Roman" panose="02020603050405020304" pitchFamily="18" charset="0"/>
              <a:ea typeface="Times New Roman" panose="02020603050405020304" pitchFamily="18" charset="0"/>
            </a:endParaRPr>
          </a:p>
          <a:p>
            <a:pPr algn="just">
              <a:spcBef>
                <a:spcPts val="405"/>
              </a:spcBef>
              <a:spcAft>
                <a:spcPts val="5"/>
              </a:spcAft>
            </a:pPr>
            <a:r>
              <a:rPr lang="en-US" sz="1800" dirty="0">
                <a:effectLst/>
                <a:latin typeface="Times New Roman" panose="02020603050405020304" pitchFamily="18" charset="0"/>
                <a:ea typeface="Times New Roman" panose="02020603050405020304" pitchFamily="18" charset="0"/>
              </a:rPr>
              <a:t>[2]Nayeem Abdullah, </a:t>
            </a:r>
            <a:r>
              <a:rPr lang="en-US" sz="1800" dirty="0" err="1">
                <a:effectLst/>
                <a:latin typeface="Times New Roman" panose="02020603050405020304" pitchFamily="18" charset="0"/>
                <a:ea typeface="Times New Roman" panose="02020603050405020304" pitchFamily="18" charset="0"/>
              </a:rPr>
              <a:t>Ahnaf</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Shahriyar</a:t>
            </a:r>
            <a:r>
              <a:rPr lang="en-US" sz="1800" dirty="0">
                <a:effectLst/>
                <a:latin typeface="Times New Roman" panose="02020603050405020304" pitchFamily="18" charset="0"/>
                <a:ea typeface="Times New Roman" panose="02020603050405020304" pitchFamily="18" charset="0"/>
              </a:rPr>
              <a:t> Chowdhury, </a:t>
            </a:r>
            <a:r>
              <a:rPr lang="en-US" sz="1800" dirty="0" err="1">
                <a:effectLst/>
                <a:latin typeface="Times New Roman" panose="02020603050405020304" pitchFamily="18" charset="0"/>
                <a:ea typeface="Times New Roman" panose="02020603050405020304" pitchFamily="18" charset="0"/>
              </a:rPr>
              <a:t>Md.Mehedi</a:t>
            </a:r>
            <a:r>
              <a:rPr lang="en-US" sz="1800" dirty="0">
                <a:effectLst/>
                <a:latin typeface="Times New Roman" panose="02020603050405020304" pitchFamily="18" charset="0"/>
                <a:ea typeface="Times New Roman" panose="02020603050405020304" pitchFamily="18" charset="0"/>
              </a:rPr>
              <a:t> Hossain “Real-Time Milk Condition Surveillance System” 2021 Conference on Information Communications Technology and Society.</a:t>
            </a:r>
            <a:endParaRPr lang="en-IN" sz="1800" dirty="0">
              <a:effectLst/>
              <a:latin typeface="Times New Roman" panose="02020603050405020304" pitchFamily="18" charset="0"/>
              <a:ea typeface="Times New Roman" panose="02020603050405020304" pitchFamily="18" charset="0"/>
            </a:endParaRPr>
          </a:p>
          <a:p>
            <a:pPr algn="just">
              <a:spcBef>
                <a:spcPts val="405"/>
              </a:spcBef>
              <a:spcAft>
                <a:spcPts val="5"/>
              </a:spcAft>
            </a:pPr>
            <a:r>
              <a:rPr lang="en-US" sz="1800" dirty="0">
                <a:effectLst/>
                <a:latin typeface="Times New Roman" panose="02020603050405020304" pitchFamily="18" charset="0"/>
                <a:ea typeface="Times New Roman" panose="02020603050405020304" pitchFamily="18" charset="0"/>
              </a:rPr>
              <a:t>[3]</a:t>
            </a:r>
            <a:r>
              <a:rPr lang="en-US" sz="1800" dirty="0" err="1">
                <a:effectLst/>
                <a:latin typeface="Times New Roman" panose="02020603050405020304" pitchFamily="18" charset="0"/>
                <a:ea typeface="Times New Roman" panose="02020603050405020304" pitchFamily="18" charset="0"/>
              </a:rPr>
              <a:t>Kathiravan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Pugazhenthi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Anandhan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Sengamalam</a:t>
            </a:r>
            <a:r>
              <a:rPr lang="en-US" sz="1800" dirty="0">
                <a:effectLst/>
                <a:latin typeface="Times New Roman" panose="02020603050405020304" pitchFamily="18" charset="0"/>
                <a:ea typeface="Times New Roman" panose="02020603050405020304" pitchFamily="18" charset="0"/>
              </a:rPr>
              <a:t> Bharath Ganesan “Milk Quality Monitoring System using IoT” International Conference on Sustainable Computing and Smart Systems (ICSCSS 2023) IEEE Xplore.</a:t>
            </a:r>
            <a:endParaRPr lang="en-IN" sz="1800" dirty="0">
              <a:effectLst/>
              <a:latin typeface="Times New Roman" panose="02020603050405020304" pitchFamily="18" charset="0"/>
              <a:ea typeface="Times New Roman" panose="02020603050405020304" pitchFamily="18" charset="0"/>
            </a:endParaRPr>
          </a:p>
          <a:p>
            <a:pPr algn="just">
              <a:spcBef>
                <a:spcPts val="405"/>
              </a:spcBef>
              <a:spcAft>
                <a:spcPts val="5"/>
              </a:spcAft>
            </a:pPr>
            <a:r>
              <a:rPr lang="en-US" sz="1800" dirty="0">
                <a:effectLst/>
                <a:latin typeface="Times New Roman" panose="02020603050405020304" pitchFamily="18" charset="0"/>
                <a:ea typeface="Times New Roman" panose="02020603050405020304" pitchFamily="18" charset="0"/>
              </a:rPr>
              <a:t>[4]</a:t>
            </a:r>
            <a:r>
              <a:rPr lang="en-US" sz="1800" dirty="0" err="1">
                <a:effectLst/>
                <a:latin typeface="Times New Roman" panose="02020603050405020304" pitchFamily="18" charset="0"/>
                <a:ea typeface="Times New Roman" panose="02020603050405020304" pitchFamily="18" charset="0"/>
              </a:rPr>
              <a:t>Dr.S.Asif</a:t>
            </a:r>
            <a:r>
              <a:rPr lang="en-US" sz="1800" dirty="0">
                <a:effectLst/>
                <a:latin typeface="Times New Roman" panose="02020603050405020304" pitchFamily="18" charset="0"/>
                <a:ea typeface="Times New Roman" panose="02020603050405020304" pitchFamily="18" charset="0"/>
              </a:rPr>
              <a:t> Hussain Assistant, </a:t>
            </a:r>
            <a:r>
              <a:rPr lang="en-US" sz="1800" dirty="0" err="1">
                <a:effectLst/>
                <a:latin typeface="Times New Roman" panose="02020603050405020304" pitchFamily="18" charset="0"/>
                <a:ea typeface="Times New Roman" panose="02020603050405020304" pitchFamily="18" charset="0"/>
              </a:rPr>
              <a:t>Dr.M.N.Giri</a:t>
            </a:r>
            <a:r>
              <a:rPr lang="en-US" sz="1800" dirty="0">
                <a:effectLst/>
                <a:latin typeface="Times New Roman" panose="02020603050405020304" pitchFamily="18" charset="0"/>
                <a:ea typeface="Times New Roman" panose="02020603050405020304" pitchFamily="18" charset="0"/>
              </a:rPr>
              <a:t> , Chandra Shekar Ramaiah S. Mazhar Hussain “Milk products monitoring system with arm processor for early detection of microbial activity” 2019 3rd MEC International Conference on Big Data and Smart City.</a:t>
            </a:r>
            <a:endParaRPr lang="en-IN" sz="1800" dirty="0">
              <a:effectLst/>
              <a:latin typeface="Times New Roman" panose="02020603050405020304" pitchFamily="18" charset="0"/>
              <a:ea typeface="Times New Roman" panose="02020603050405020304" pitchFamily="18" charset="0"/>
            </a:endParaRPr>
          </a:p>
          <a:p>
            <a:pPr algn="l">
              <a:spcBef>
                <a:spcPts val="405"/>
              </a:spcBef>
              <a:spcAft>
                <a:spcPts val="5"/>
              </a:spcAft>
            </a:pPr>
            <a:r>
              <a:rPr lang="en-US" sz="1800" dirty="0">
                <a:effectLst/>
                <a:latin typeface="Times New Roman" panose="02020603050405020304" pitchFamily="18" charset="0"/>
                <a:ea typeface="Times New Roman" panose="02020603050405020304" pitchFamily="18" charset="0"/>
              </a:rPr>
              <a:t>[5]Dr. M. </a:t>
            </a:r>
            <a:r>
              <a:rPr lang="en-US" sz="1800" dirty="0" err="1">
                <a:effectLst/>
                <a:latin typeface="Times New Roman" panose="02020603050405020304" pitchFamily="18" charset="0"/>
                <a:ea typeface="Times New Roman" panose="02020603050405020304" pitchFamily="18" charset="0"/>
              </a:rPr>
              <a:t>Alagumeenaakshi</a:t>
            </a:r>
            <a:r>
              <a:rPr lang="en-US" sz="1800" dirty="0">
                <a:effectLst/>
                <a:latin typeface="Times New Roman" panose="02020603050405020304" pitchFamily="18" charset="0"/>
                <a:ea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rPr>
              <a:t>Ajitha</a:t>
            </a:r>
            <a:r>
              <a:rPr lang="en-US" sz="1800" dirty="0">
                <a:effectLst/>
                <a:latin typeface="Times New Roman" panose="02020603050405020304" pitchFamily="18" charset="0"/>
                <a:ea typeface="Times New Roman" panose="02020603050405020304" pitchFamily="18" charset="0"/>
              </a:rPr>
              <a:t> S , </a:t>
            </a:r>
            <a:r>
              <a:rPr lang="en-US" sz="1800" dirty="0" err="1">
                <a:effectLst/>
                <a:latin typeface="Times New Roman" panose="02020603050405020304" pitchFamily="18" charset="0"/>
                <a:ea typeface="Times New Roman" panose="02020603050405020304" pitchFamily="18" charset="0"/>
              </a:rPr>
              <a:t>Sathika</a:t>
            </a:r>
            <a:r>
              <a:rPr lang="en-US" sz="1800" dirty="0">
                <a:effectLst/>
                <a:latin typeface="Times New Roman" panose="02020603050405020304" pitchFamily="18" charset="0"/>
                <a:ea typeface="Times New Roman" panose="02020603050405020304" pitchFamily="18" charset="0"/>
              </a:rPr>
              <a:t> J , </a:t>
            </a:r>
            <a:r>
              <a:rPr lang="en-US" sz="1800" dirty="0" err="1">
                <a:effectLst/>
                <a:latin typeface="Times New Roman" panose="02020603050405020304" pitchFamily="18" charset="0"/>
                <a:ea typeface="Times New Roman" panose="02020603050405020304" pitchFamily="18" charset="0"/>
              </a:rPr>
              <a:t>Navaneethakrishnan</a:t>
            </a:r>
            <a:r>
              <a:rPr lang="en-US" sz="1800" dirty="0">
                <a:effectLst/>
                <a:latin typeface="Times New Roman" panose="02020603050405020304" pitchFamily="18" charset="0"/>
                <a:ea typeface="Times New Roman" panose="02020603050405020304" pitchFamily="18" charset="0"/>
              </a:rPr>
              <a:t> R “Milk Adulteration Monitoring” 2021 International Conference on Advancements in Electrical Electronics, Communication, Computing and Automation (ICAECA) .</a:t>
            </a:r>
            <a:endParaRPr lang="en-IN" sz="1800" dirty="0">
              <a:effectLst/>
              <a:latin typeface="Times New Roman" panose="02020603050405020304" pitchFamily="18" charset="0"/>
              <a:ea typeface="Times New Roman" panose="02020603050405020304" pitchFamily="18" charset="0"/>
            </a:endParaRPr>
          </a:p>
          <a:p>
            <a:pPr algn="l">
              <a:spcBef>
                <a:spcPts val="405"/>
              </a:spcBef>
              <a:spcAft>
                <a:spcPts val="5"/>
              </a:spcAft>
            </a:pP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B39D56A-8917-706D-2C2B-C48EA31B16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24" y="88941"/>
            <a:ext cx="1199032" cy="1017360"/>
          </a:xfrm>
          <a:prstGeom prst="rect">
            <a:avLst/>
          </a:prstGeom>
        </p:spPr>
      </p:pic>
    </p:spTree>
    <p:extLst>
      <p:ext uri="{BB962C8B-B14F-4D97-AF65-F5344CB8AC3E}">
        <p14:creationId xmlns:p14="http://schemas.microsoft.com/office/powerpoint/2010/main" val="867671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55D81F-2B84-00E2-E356-EE50FD465E6D}"/>
              </a:ext>
            </a:extLst>
          </p:cNvPr>
          <p:cNvSpPr>
            <a:spLocks noGrp="1"/>
          </p:cNvSpPr>
          <p:nvPr>
            <p:ph sz="quarter" idx="13"/>
          </p:nvPr>
        </p:nvSpPr>
        <p:spPr>
          <a:xfrm>
            <a:off x="1496251" y="866775"/>
            <a:ext cx="9731188" cy="5638800"/>
          </a:xfrm>
        </p:spPr>
        <p:txBody>
          <a:bodyPr>
            <a:normAutofit/>
          </a:bodyPr>
          <a:lstStyle/>
          <a:p>
            <a:pPr marL="0" indent="0" algn="l">
              <a:spcBef>
                <a:spcPts val="405"/>
              </a:spcBef>
              <a:spcAft>
                <a:spcPts val="5"/>
              </a:spcAft>
              <a:buNone/>
            </a:pPr>
            <a:r>
              <a:rPr lang="en-US" sz="1800" dirty="0">
                <a:effectLst/>
                <a:latin typeface="Times New Roman" panose="02020603050405020304" pitchFamily="18" charset="0"/>
                <a:ea typeface="Times New Roman" panose="02020603050405020304" pitchFamily="18" charset="0"/>
              </a:rPr>
              <a:t>[6]G. </a:t>
            </a:r>
            <a:r>
              <a:rPr lang="en-US" sz="1800" dirty="0" err="1">
                <a:effectLst/>
                <a:latin typeface="Times New Roman" panose="02020603050405020304" pitchFamily="18" charset="0"/>
                <a:ea typeface="Times New Roman" panose="02020603050405020304" pitchFamily="18" charset="0"/>
              </a:rPr>
              <a:t>Kalaiarasi</a:t>
            </a:r>
            <a:r>
              <a:rPr lang="en-US" sz="1800" dirty="0">
                <a:effectLst/>
                <a:latin typeface="Times New Roman" panose="02020603050405020304" pitchFamily="18" charset="0"/>
                <a:ea typeface="Times New Roman" panose="02020603050405020304" pitchFamily="18" charset="0"/>
              </a:rPr>
              <a:t> K. Dinakaran ,J. Ashok , M. </a:t>
            </a:r>
            <a:r>
              <a:rPr lang="en-US" sz="1800" dirty="0" err="1">
                <a:effectLst/>
                <a:latin typeface="Times New Roman" panose="02020603050405020304" pitchFamily="18" charset="0"/>
                <a:ea typeface="Times New Roman" panose="02020603050405020304" pitchFamily="18" charset="0"/>
              </a:rPr>
              <a:t>Kathirvelu</a:t>
            </a:r>
            <a:r>
              <a:rPr lang="en-US" sz="1800" dirty="0">
                <a:effectLst/>
                <a:latin typeface="Times New Roman" panose="02020603050405020304" pitchFamily="18" charset="0"/>
                <a:ea typeface="Times New Roman" panose="02020603050405020304" pitchFamily="18" charset="0"/>
              </a:rPr>
              <a:t> , A. </a:t>
            </a:r>
            <a:r>
              <a:rPr lang="en-US" sz="1800" dirty="0" err="1">
                <a:effectLst/>
                <a:latin typeface="Times New Roman" panose="02020603050405020304" pitchFamily="18" charset="0"/>
                <a:ea typeface="Times New Roman" panose="02020603050405020304" pitchFamily="18" charset="0"/>
              </a:rPr>
              <a:t>Anandkumar</a:t>
            </a:r>
            <a:r>
              <a:rPr lang="en-US" sz="1800" dirty="0">
                <a:effectLst/>
                <a:latin typeface="Times New Roman" panose="02020603050405020304" pitchFamily="18" charset="0"/>
                <a:ea typeface="Times New Roman" panose="02020603050405020304" pitchFamily="18" charset="0"/>
              </a:rPr>
              <a:t> “IOT Based Milk Analyzer using Arduino with Wi-Fi” 2022 IEEE 2nd International Conference on Mobile Networks and Wireless Communications (ICMNWC).</a:t>
            </a:r>
            <a:endParaRPr lang="en-IN" sz="1800" dirty="0">
              <a:effectLst/>
              <a:latin typeface="Times New Roman" panose="02020603050405020304" pitchFamily="18" charset="0"/>
              <a:ea typeface="Times New Roman" panose="02020603050405020304" pitchFamily="18" charset="0"/>
            </a:endParaRPr>
          </a:p>
          <a:p>
            <a:pPr marL="0" indent="0" algn="just">
              <a:spcBef>
                <a:spcPts val="405"/>
              </a:spcBef>
              <a:spcAft>
                <a:spcPts val="5"/>
              </a:spcAft>
              <a:buNone/>
            </a:pPr>
            <a:r>
              <a:rPr lang="en-US" sz="1800" dirty="0">
                <a:effectLst/>
                <a:latin typeface="Times New Roman" panose="02020603050405020304" pitchFamily="18" charset="0"/>
                <a:ea typeface="Times New Roman" panose="02020603050405020304" pitchFamily="18" charset="0"/>
              </a:rPr>
              <a:t>[7]Medha </a:t>
            </a:r>
            <a:r>
              <a:rPr lang="en-US" sz="1800" dirty="0" err="1">
                <a:effectLst/>
                <a:latin typeface="Times New Roman" panose="02020603050405020304" pitchFamily="18" charset="0"/>
                <a:ea typeface="Times New Roman" panose="02020603050405020304" pitchFamily="18" charset="0"/>
              </a:rPr>
              <a:t>Khenwar</a:t>
            </a:r>
            <a:r>
              <a:rPr lang="en-US" sz="1800" dirty="0">
                <a:effectLst/>
                <a:latin typeface="Times New Roman" panose="02020603050405020304" pitchFamily="18" charset="0"/>
                <a:ea typeface="Times New Roman" panose="02020603050405020304" pitchFamily="18" charset="0"/>
              </a:rPr>
              <a:t> , Swati </a:t>
            </a:r>
            <a:r>
              <a:rPr lang="en-US" sz="1800" dirty="0" err="1">
                <a:effectLst/>
                <a:latin typeface="Times New Roman" panose="02020603050405020304" pitchFamily="18" charset="0"/>
                <a:ea typeface="Times New Roman" panose="02020603050405020304" pitchFamily="18" charset="0"/>
              </a:rPr>
              <a:t>Vishnoi</a:t>
            </a:r>
            <a:r>
              <a:rPr lang="en-US" sz="1800" dirty="0">
                <a:effectLst/>
                <a:latin typeface="Times New Roman" panose="02020603050405020304" pitchFamily="18" charset="0"/>
                <a:ea typeface="Times New Roman" panose="02020603050405020304" pitchFamily="18" charset="0"/>
              </a:rPr>
              <a:t> and Ankur Sisodia “An Assessment of Milk Adulteration IoT Based Model to Identify the Quality of Milk using Lab View” T–2022, IEEE Conference 11th International Conference on System Modeling &amp; Advancement in Research Trends.</a:t>
            </a:r>
            <a:endParaRPr lang="en-IN" sz="1800" dirty="0">
              <a:effectLst/>
              <a:latin typeface="Times New Roman" panose="02020603050405020304" pitchFamily="18" charset="0"/>
              <a:ea typeface="Times New Roman" panose="02020603050405020304" pitchFamily="18" charset="0"/>
            </a:endParaRPr>
          </a:p>
          <a:p>
            <a:pPr marL="0" indent="0" algn="just">
              <a:spcBef>
                <a:spcPts val="405"/>
              </a:spcBef>
              <a:spcAft>
                <a:spcPts val="5"/>
              </a:spcAft>
              <a:buNone/>
            </a:pPr>
            <a:r>
              <a:rPr lang="en-US" sz="1800" dirty="0">
                <a:effectLst/>
                <a:latin typeface="Times New Roman" panose="02020603050405020304" pitchFamily="18" charset="0"/>
                <a:ea typeface="Times New Roman" panose="02020603050405020304" pitchFamily="18" charset="0"/>
              </a:rPr>
              <a:t>[8]Rahul Umesh </a:t>
            </a:r>
            <a:r>
              <a:rPr lang="en-US" sz="1800" dirty="0" err="1">
                <a:effectLst/>
                <a:latin typeface="Times New Roman" panose="02020603050405020304" pitchFamily="18" charset="0"/>
                <a:ea typeface="Times New Roman" panose="02020603050405020304" pitchFamily="18" charset="0"/>
              </a:rPr>
              <a:t>Mhapsekar</a:t>
            </a:r>
            <a:r>
              <a:rPr lang="en-US" sz="1800" dirty="0">
                <a:effectLst/>
                <a:latin typeface="Times New Roman" panose="02020603050405020304" pitchFamily="18" charset="0"/>
                <a:ea typeface="Times New Roman" panose="02020603050405020304" pitchFamily="18" charset="0"/>
              </a:rPr>
              <a:t> , Lizy Abraham, Norah O’Shea, Steven Davy “Edge-AI Implementation for Milk” 2022 IEEE Global Conference on Artificial Intelligence and Internet of Things (</a:t>
            </a:r>
            <a:r>
              <a:rPr lang="en-US" sz="1800" dirty="0" err="1">
                <a:effectLst/>
                <a:latin typeface="Times New Roman" panose="02020603050405020304" pitchFamily="18" charset="0"/>
                <a:ea typeface="Times New Roman" panose="02020603050405020304" pitchFamily="18" charset="0"/>
              </a:rPr>
              <a:t>GCAIoT</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indent="0" algn="just">
              <a:spcBef>
                <a:spcPts val="405"/>
              </a:spcBef>
              <a:spcAft>
                <a:spcPts val="5"/>
              </a:spcAft>
              <a:buNone/>
            </a:pPr>
            <a:r>
              <a:rPr lang="en-US" sz="1800" dirty="0">
                <a:effectLst/>
                <a:latin typeface="Times New Roman" panose="02020603050405020304" pitchFamily="18" charset="0"/>
                <a:ea typeface="Times New Roman" panose="02020603050405020304" pitchFamily="18" charset="0"/>
              </a:rPr>
              <a:t>[9]Nikita Mittal, Alok Bharadwaj “Surveillance of Pathogenic Bacteria from Milk Samples” 2021 5th International Conference on Information Systems and Computer Networks (ISCON).</a:t>
            </a:r>
            <a:endParaRPr lang="en-IN" sz="1800" dirty="0">
              <a:effectLst/>
              <a:latin typeface="Times New Roman" panose="02020603050405020304" pitchFamily="18" charset="0"/>
              <a:ea typeface="Times New Roman" panose="02020603050405020304" pitchFamily="18" charset="0"/>
            </a:endParaRPr>
          </a:p>
          <a:p>
            <a:pPr marL="0" indent="0" algn="just">
              <a:spcBef>
                <a:spcPts val="405"/>
              </a:spcBef>
              <a:spcAft>
                <a:spcPts val="5"/>
              </a:spcAft>
              <a:buNone/>
            </a:pPr>
            <a:r>
              <a:rPr lang="en-US" sz="1800" dirty="0">
                <a:effectLst/>
                <a:latin typeface="Times New Roman" panose="02020603050405020304" pitchFamily="18" charset="0"/>
                <a:ea typeface="Times New Roman" panose="02020603050405020304" pitchFamily="18" charset="0"/>
              </a:rPr>
              <a:t>[10]Chirantan Das, Subhadip Chakraborty, Anupam </a:t>
            </a:r>
            <a:r>
              <a:rPr lang="en-US" sz="1800" dirty="0" err="1">
                <a:effectLst/>
                <a:latin typeface="Times New Roman" panose="02020603050405020304" pitchFamily="18" charset="0"/>
                <a:ea typeface="Times New Roman" panose="02020603050405020304" pitchFamily="18" charset="0"/>
              </a:rPr>
              <a:t>Karmakar</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Sanatan</a:t>
            </a:r>
            <a:r>
              <a:rPr lang="en-US" sz="1800" dirty="0">
                <a:effectLst/>
                <a:latin typeface="Times New Roman" panose="02020603050405020304" pitchFamily="18" charset="0"/>
                <a:ea typeface="Times New Roman" panose="02020603050405020304" pitchFamily="18" charset="0"/>
              </a:rPr>
              <a:t> Chattopadhyay “On-chip Detection and Quantification of Soap as an Adulterant in Milk Employing Electrical Impedance Spectroscopy” India 2021 5th International Conference on Information Systems and Computer Networks (ISCON) GLA University, Mathura, India.</a:t>
            </a:r>
            <a:endParaRPr lang="en-IN" sz="1800" dirty="0">
              <a:effectLst/>
              <a:latin typeface="Times New Roman" panose="02020603050405020304" pitchFamily="18" charset="0"/>
              <a:ea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3B1D1B8-14D5-BC40-2187-C2864E2E0F71}"/>
              </a:ext>
            </a:extLst>
          </p:cNvPr>
          <p:cNvSpPr>
            <a:spLocks noGrp="1"/>
          </p:cNvSpPr>
          <p:nvPr>
            <p:ph type="sldNum" sz="quarter" idx="12"/>
          </p:nvPr>
        </p:nvSpPr>
        <p:spPr/>
        <p:txBody>
          <a:bodyPr/>
          <a:lstStyle/>
          <a:p>
            <a:fld id="{8148F87A-E065-4129-A61A-E2E83FFE2A30}" type="slidenum">
              <a:rPr lang="en-IN" sz="1800" smtClean="0">
                <a:latin typeface="Times New Roman" panose="02020603050405020304" pitchFamily="18" charset="0"/>
                <a:cs typeface="Times New Roman" panose="02020603050405020304" pitchFamily="18" charset="0"/>
              </a:rPr>
              <a:t>15</a:t>
            </a:fld>
            <a:endParaRPr lang="en-IN" sz="18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0756ABF6-56ED-7154-64C0-E71A91DA3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24" y="88941"/>
            <a:ext cx="1199032" cy="1017360"/>
          </a:xfrm>
          <a:prstGeom prst="rect">
            <a:avLst/>
          </a:prstGeom>
        </p:spPr>
      </p:pic>
    </p:spTree>
    <p:extLst>
      <p:ext uri="{BB962C8B-B14F-4D97-AF65-F5344CB8AC3E}">
        <p14:creationId xmlns:p14="http://schemas.microsoft.com/office/powerpoint/2010/main" val="1375468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1E9E34-0ED7-8BCE-3F76-506E60F088AA}"/>
              </a:ext>
            </a:extLst>
          </p:cNvPr>
          <p:cNvSpPr>
            <a:spLocks noGrp="1"/>
          </p:cNvSpPr>
          <p:nvPr>
            <p:ph type="sldNum" sz="quarter" idx="12"/>
          </p:nvPr>
        </p:nvSpPr>
        <p:spPr/>
        <p:txBody>
          <a:bodyPr/>
          <a:lstStyle/>
          <a:p>
            <a:fld id="{8148F87A-E065-4129-A61A-E2E83FFE2A30}" type="slidenum">
              <a:rPr lang="en-IN" smtClean="0"/>
              <a:t>16</a:t>
            </a:fld>
            <a:endParaRPr lang="en-IN"/>
          </a:p>
        </p:txBody>
      </p:sp>
      <p:sp>
        <p:nvSpPr>
          <p:cNvPr id="6" name="Title 1">
            <a:extLst>
              <a:ext uri="{FF2B5EF4-FFF2-40B4-BE49-F238E27FC236}">
                <a16:creationId xmlns:a16="http://schemas.microsoft.com/office/drawing/2014/main" id="{84862004-CAD8-B7DA-7B9E-3F4FEE24D190}"/>
              </a:ext>
            </a:extLst>
          </p:cNvPr>
          <p:cNvSpPr>
            <a:spLocks noGrp="1"/>
          </p:cNvSpPr>
          <p:nvPr>
            <p:ph sz="quarter" idx="13"/>
          </p:nvPr>
        </p:nvSpPr>
        <p:spPr>
          <a:xfrm>
            <a:off x="1557867" y="609600"/>
            <a:ext cx="9674576" cy="5746043"/>
          </a:xfrm>
        </p:spPr>
        <p:txBody>
          <a:bodyPr/>
          <a:lstStyle/>
          <a:p>
            <a:pPr marL="0" indent="0" algn="just">
              <a:spcBef>
                <a:spcPts val="405"/>
              </a:spcBef>
              <a:spcAft>
                <a:spcPts val="5"/>
              </a:spcAft>
              <a:buNone/>
            </a:pPr>
            <a:r>
              <a:rPr lang="en-US" sz="1800" dirty="0">
                <a:effectLst/>
                <a:latin typeface="Times New Roman" panose="02020603050405020304" pitchFamily="18" charset="0"/>
                <a:ea typeface="Times New Roman" panose="02020603050405020304" pitchFamily="18" charset="0"/>
              </a:rPr>
              <a:t>[11]</a:t>
            </a:r>
            <a:r>
              <a:rPr lang="en-US" sz="1800" dirty="0" err="1">
                <a:effectLst/>
                <a:latin typeface="Times New Roman" panose="02020603050405020304" pitchFamily="18" charset="0"/>
                <a:ea typeface="Times New Roman" panose="02020603050405020304" pitchFamily="18" charset="0"/>
              </a:rPr>
              <a:t>Moupali</a:t>
            </a:r>
            <a:r>
              <a:rPr lang="en-US" sz="1800" dirty="0">
                <a:effectLst/>
                <a:latin typeface="Times New Roman" panose="02020603050405020304" pitchFamily="18" charset="0"/>
                <a:ea typeface="Times New Roman" panose="02020603050405020304" pitchFamily="18" charset="0"/>
              </a:rPr>
              <a:t> Chakraborty, Dina Anna John and Karabi Biswas, “A Statistical Study of Detergent and Shampoo Adulterated Milk Detection System” T–2022, IEEE Conference 11th International Conference on System Modeling &amp; Advancement in Research Trends.</a:t>
            </a:r>
            <a:endParaRPr lang="en-IN" sz="1800" dirty="0">
              <a:effectLst/>
              <a:latin typeface="Times New Roman" panose="02020603050405020304" pitchFamily="18" charset="0"/>
              <a:ea typeface="Times New Roman" panose="02020603050405020304" pitchFamily="18" charset="0"/>
            </a:endParaRPr>
          </a:p>
          <a:p>
            <a:pPr marL="0" indent="0" algn="just">
              <a:spcBef>
                <a:spcPts val="405"/>
              </a:spcBef>
              <a:spcAft>
                <a:spcPts val="5"/>
              </a:spcAft>
              <a:buNone/>
            </a:pPr>
            <a:r>
              <a:rPr lang="en-US" sz="1800" dirty="0">
                <a:effectLst/>
                <a:latin typeface="Times New Roman" panose="02020603050405020304" pitchFamily="18" charset="0"/>
                <a:ea typeface="Times New Roman" panose="02020603050405020304" pitchFamily="18" charset="0"/>
              </a:rPr>
              <a:t>[12]Marina S. </a:t>
            </a:r>
            <a:r>
              <a:rPr lang="en-US" sz="1800" dirty="0" err="1">
                <a:effectLst/>
                <a:latin typeface="Times New Roman" panose="02020603050405020304" pitchFamily="18" charset="0"/>
                <a:ea typeface="Times New Roman" panose="02020603050405020304" pitchFamily="18" charset="0"/>
              </a:rPr>
              <a:t>Chvanova</a:t>
            </a:r>
            <a:r>
              <a:rPr lang="en-US" sz="1800" dirty="0">
                <a:effectLst/>
                <a:latin typeface="Times New Roman" panose="02020603050405020304" pitchFamily="18" charset="0"/>
                <a:ea typeface="Times New Roman" panose="02020603050405020304" pitchFamily="18" charset="0"/>
              </a:rPr>
              <a:t> ,Ilya A. </a:t>
            </a:r>
            <a:r>
              <a:rPr lang="en-US" sz="1800" dirty="0" err="1">
                <a:effectLst/>
                <a:latin typeface="Times New Roman" panose="02020603050405020304" pitchFamily="18" charset="0"/>
                <a:ea typeface="Times New Roman" panose="02020603050405020304" pitchFamily="18" charset="0"/>
              </a:rPr>
              <a:t>Bakalets</a:t>
            </a:r>
            <a:r>
              <a:rPr lang="en-US" sz="1800" dirty="0">
                <a:effectLst/>
                <a:latin typeface="Times New Roman" panose="02020603050405020304" pitchFamily="18" charset="0"/>
                <a:ea typeface="Times New Roman" panose="02020603050405020304" pitchFamily="18" charset="0"/>
              </a:rPr>
              <a:t> “Neural network technology for quality control of the milk packaging process” 2022 6th Scientific School Dynamics of Complex Networks and their Application.</a:t>
            </a:r>
            <a:endParaRPr lang="en-IN" sz="1800" dirty="0">
              <a:effectLst/>
              <a:latin typeface="Times New Roman" panose="02020603050405020304" pitchFamily="18" charset="0"/>
              <a:ea typeface="Times New Roman" panose="02020603050405020304" pitchFamily="18" charset="0"/>
            </a:endParaRPr>
          </a:p>
          <a:p>
            <a:pPr marL="0" indent="0" algn="just">
              <a:spcBef>
                <a:spcPts val="405"/>
              </a:spcBef>
              <a:spcAft>
                <a:spcPts val="5"/>
              </a:spcAft>
              <a:buNone/>
            </a:pPr>
            <a:r>
              <a:rPr lang="en-US" sz="1800" dirty="0">
                <a:effectLst/>
                <a:latin typeface="Times New Roman" panose="02020603050405020304" pitchFamily="18" charset="0"/>
                <a:ea typeface="Times New Roman" panose="02020603050405020304" pitchFamily="18" charset="0"/>
              </a:rPr>
              <a:t>[13]Yadav S. N, </a:t>
            </a:r>
            <a:r>
              <a:rPr lang="en-US" sz="1800" dirty="0" err="1">
                <a:effectLst/>
                <a:latin typeface="Times New Roman" panose="02020603050405020304" pitchFamily="18" charset="0"/>
                <a:ea typeface="Times New Roman" panose="02020603050405020304" pitchFamily="18" charset="0"/>
              </a:rPr>
              <a:t>Mrs.Kulkarni</a:t>
            </a:r>
            <a:r>
              <a:rPr lang="en-US" sz="1800" dirty="0">
                <a:effectLst/>
                <a:latin typeface="Times New Roman" panose="02020603050405020304" pitchFamily="18" charset="0"/>
                <a:ea typeface="Times New Roman" panose="02020603050405020304" pitchFamily="18" charset="0"/>
              </a:rPr>
              <a:t> V.A. ,Gholap S. “Design of Milk Analysis Embedded System for Dairy Farmers” 2019, IEEE Conference on Advances in Technology and Engineering.</a:t>
            </a:r>
            <a:endParaRPr lang="en-IN" sz="1800" dirty="0">
              <a:latin typeface="Times New Roman" panose="02020603050405020304" pitchFamily="18" charset="0"/>
              <a:ea typeface="Times New Roman" panose="02020603050405020304" pitchFamily="18" charset="0"/>
            </a:endParaRPr>
          </a:p>
          <a:p>
            <a:pPr marL="0" indent="0" algn="just">
              <a:spcBef>
                <a:spcPts val="405"/>
              </a:spcBef>
              <a:spcAft>
                <a:spcPts val="5"/>
              </a:spcAft>
              <a:buNone/>
            </a:pPr>
            <a:r>
              <a:rPr lang="en-US" sz="1800" dirty="0">
                <a:effectLst/>
                <a:latin typeface="Times New Roman" panose="02020603050405020304" pitchFamily="18" charset="0"/>
                <a:ea typeface="Times New Roman" panose="02020603050405020304" pitchFamily="18" charset="0"/>
              </a:rPr>
              <a:t>[14]</a:t>
            </a:r>
            <a:r>
              <a:rPr lang="en-US" sz="1800" dirty="0" err="1">
                <a:effectLst/>
                <a:latin typeface="Times New Roman" panose="02020603050405020304" pitchFamily="18" charset="0"/>
                <a:ea typeface="Times New Roman" panose="02020603050405020304" pitchFamily="18" charset="0"/>
              </a:rPr>
              <a:t>Maurício</a:t>
            </a:r>
            <a:r>
              <a:rPr lang="en-US" sz="1800" dirty="0">
                <a:effectLst/>
                <a:latin typeface="Times New Roman" panose="02020603050405020304" pitchFamily="18" charset="0"/>
                <a:ea typeface="Times New Roman" panose="02020603050405020304" pitchFamily="18" charset="0"/>
              </a:rPr>
              <a:t> Moreira, José Alexandre de </a:t>
            </a:r>
            <a:r>
              <a:rPr lang="en-US" sz="1800" dirty="0" err="1">
                <a:effectLst/>
                <a:latin typeface="Times New Roman" panose="02020603050405020304" pitchFamily="18" charset="0"/>
                <a:ea typeface="Times New Roman" panose="02020603050405020304" pitchFamily="18" charset="0"/>
              </a:rPr>
              <a:t>França</a:t>
            </a:r>
            <a:r>
              <a:rPr lang="en-US" sz="1800" dirty="0">
                <a:effectLst/>
                <a:latin typeface="Times New Roman" panose="02020603050405020304" pitchFamily="18" charset="0"/>
                <a:ea typeface="Times New Roman" panose="02020603050405020304" pitchFamily="18" charset="0"/>
              </a:rPr>
              <a:t>, Dari de Oliveira </a:t>
            </a:r>
            <a:r>
              <a:rPr lang="en-US" sz="1800" dirty="0" err="1">
                <a:effectLst/>
                <a:latin typeface="Times New Roman" panose="02020603050405020304" pitchFamily="18" charset="0"/>
                <a:ea typeface="Times New Roman" panose="02020603050405020304" pitchFamily="18" charset="0"/>
              </a:rPr>
              <a:t>Toginho</a:t>
            </a:r>
            <a:r>
              <a:rPr lang="en-US" sz="1800" dirty="0">
                <a:effectLst/>
                <a:latin typeface="Times New Roman" panose="02020603050405020304" pitchFamily="18" charset="0"/>
                <a:ea typeface="Times New Roman" panose="02020603050405020304" pitchFamily="18" charset="0"/>
              </a:rPr>
              <a:t> Filho, </a:t>
            </a:r>
            <a:r>
              <a:rPr lang="en-US" sz="1800" dirty="0" err="1">
                <a:effectLst/>
                <a:latin typeface="Times New Roman" panose="02020603050405020304" pitchFamily="18" charset="0"/>
                <a:ea typeface="Times New Roman" panose="02020603050405020304" pitchFamily="18" charset="0"/>
              </a:rPr>
              <a:t>Vanerli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Beloti</a:t>
            </a:r>
            <a:r>
              <a:rPr lang="en-US" sz="1800" dirty="0">
                <a:effectLst/>
                <a:latin typeface="Times New Roman" panose="02020603050405020304" pitchFamily="18" charset="0"/>
                <a:ea typeface="Times New Roman" panose="02020603050405020304" pitchFamily="18" charset="0"/>
              </a:rPr>
              <a:t>, Alberto Koji Yamada, Maria </a:t>
            </a:r>
            <a:r>
              <a:rPr lang="en-US" sz="1800" dirty="0" err="1">
                <a:effectLst/>
                <a:latin typeface="Times New Roman" panose="02020603050405020304" pitchFamily="18" charset="0"/>
                <a:ea typeface="Times New Roman" panose="02020603050405020304" pitchFamily="18" charset="0"/>
              </a:rPr>
              <a:t>Bernadete</a:t>
            </a:r>
            <a:r>
              <a:rPr lang="en-US" sz="1800" dirty="0">
                <a:effectLst/>
                <a:latin typeface="Times New Roman" panose="02020603050405020304" pitchFamily="18" charset="0"/>
                <a:ea typeface="Times New Roman" panose="02020603050405020304" pitchFamily="18" charset="0"/>
              </a:rPr>
              <a:t> de M. </a:t>
            </a:r>
            <a:r>
              <a:rPr lang="en-US" sz="1800" dirty="0" err="1">
                <a:effectLst/>
                <a:latin typeface="Times New Roman" panose="02020603050405020304" pitchFamily="18" charset="0"/>
                <a:ea typeface="Times New Roman" panose="02020603050405020304" pitchFamily="18" charset="0"/>
              </a:rPr>
              <a:t>França</a:t>
            </a:r>
            <a:r>
              <a:rPr lang="en-US" sz="1800" dirty="0">
                <a:effectLst/>
                <a:latin typeface="Times New Roman" panose="02020603050405020304" pitchFamily="18" charset="0"/>
                <a:ea typeface="Times New Roman" panose="02020603050405020304" pitchFamily="18" charset="0"/>
              </a:rPr>
              <a:t>, and Lucas de Souza Ribeiro “A Low-Cost NIR Digital “Photometer Based on In Ga As Sensors for the Detection of Milk Adulterations With Water” IEEE Sensors Journal, May 15, 2019.</a:t>
            </a:r>
            <a:endParaRPr lang="en-IN" sz="1800" dirty="0">
              <a:effectLst/>
              <a:latin typeface="Times New Roman" panose="02020603050405020304" pitchFamily="18" charset="0"/>
              <a:ea typeface="Times New Roman" panose="02020603050405020304" pitchFamily="18" charset="0"/>
            </a:endParaRPr>
          </a:p>
          <a:p>
            <a:pPr marL="0" indent="0" algn="just">
              <a:spcBef>
                <a:spcPts val="405"/>
              </a:spcBef>
              <a:spcAft>
                <a:spcPts val="5"/>
              </a:spcAft>
              <a:buNone/>
            </a:pPr>
            <a:r>
              <a:rPr lang="en-US" sz="1800" dirty="0">
                <a:effectLst/>
                <a:latin typeface="Times New Roman" panose="02020603050405020304" pitchFamily="18" charset="0"/>
                <a:ea typeface="Times New Roman" panose="02020603050405020304" pitchFamily="18" charset="0"/>
              </a:rPr>
              <a:t>[15]</a:t>
            </a:r>
            <a:r>
              <a:rPr lang="en-US" sz="1800" dirty="0" err="1">
                <a:effectLst/>
                <a:latin typeface="Times New Roman" panose="02020603050405020304" pitchFamily="18" charset="0"/>
                <a:ea typeface="Times New Roman" panose="02020603050405020304" pitchFamily="18" charset="0"/>
              </a:rPr>
              <a:t>Subhashis</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Patari</a:t>
            </a:r>
            <a:r>
              <a:rPr lang="en-US" sz="1800" dirty="0">
                <a:effectLst/>
                <a:latin typeface="Times New Roman" panose="02020603050405020304" pitchFamily="18" charset="0"/>
                <a:ea typeface="Times New Roman" panose="02020603050405020304" pitchFamily="18" charset="0"/>
              </a:rPr>
              <a:t> Micro, Nano Bio-Fluidics Group, “A point of care sensor for milk adulteration detection” 2021 IEEE Sensors Journal.</a:t>
            </a:r>
            <a:endParaRPr lang="en-IN" sz="1800" dirty="0">
              <a:effectLst/>
              <a:latin typeface="Times New Roman" panose="02020603050405020304" pitchFamily="18" charset="0"/>
              <a:ea typeface="Times New Roman" panose="02020603050405020304" pitchFamily="18" charset="0"/>
            </a:endParaRPr>
          </a:p>
          <a:p>
            <a:pPr marL="0" indent="0" algn="just">
              <a:spcBef>
                <a:spcPts val="405"/>
              </a:spcBef>
              <a:spcAft>
                <a:spcPts val="5"/>
              </a:spcAft>
              <a:buNone/>
            </a:pPr>
            <a:r>
              <a:rPr lang="en-US" sz="1800" dirty="0">
                <a:effectLst/>
                <a:latin typeface="Times New Roman" panose="02020603050405020304" pitchFamily="18" charset="0"/>
                <a:ea typeface="Times New Roman" panose="02020603050405020304" pitchFamily="18" charset="0"/>
              </a:rPr>
              <a:t>[16]Sowmya Natarajan , Vijayakumar </a:t>
            </a:r>
            <a:r>
              <a:rPr lang="en-US" sz="1800" dirty="0" err="1">
                <a:effectLst/>
                <a:latin typeface="Times New Roman" panose="02020603050405020304" pitchFamily="18" charset="0"/>
                <a:ea typeface="Times New Roman" panose="02020603050405020304" pitchFamily="18" charset="0"/>
              </a:rPr>
              <a:t>Ponusamy</a:t>
            </a:r>
            <a:r>
              <a:rPr lang="en-US" sz="1800" dirty="0">
                <a:effectLst/>
                <a:latin typeface="Times New Roman" panose="02020603050405020304" pitchFamily="18" charset="0"/>
                <a:ea typeface="Times New Roman" panose="02020603050405020304" pitchFamily="18" charset="0"/>
              </a:rPr>
              <a:t> “A Review on Quantitative Adulteration Detection in Milk”2021 Smart Technologies, Communication and Robotics.</a:t>
            </a:r>
          </a:p>
          <a:p>
            <a:pPr marL="0" indent="0" algn="just">
              <a:spcBef>
                <a:spcPts val="405"/>
              </a:spcBef>
              <a:spcAft>
                <a:spcPts val="5"/>
              </a:spcAft>
              <a:buNone/>
            </a:pPr>
            <a:endParaRPr lang="en-US" sz="1800" dirty="0">
              <a:latin typeface="Times New Roman" panose="02020603050405020304" pitchFamily="18" charset="0"/>
              <a:ea typeface="Times New Roman" panose="02020603050405020304" pitchFamily="18" charset="0"/>
            </a:endParaRPr>
          </a:p>
          <a:p>
            <a:pPr marL="0" indent="0" algn="just">
              <a:spcBef>
                <a:spcPts val="405"/>
              </a:spcBef>
              <a:spcAft>
                <a:spcPts val="5"/>
              </a:spcAft>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299628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1E9E34-0ED7-8BCE-3F76-506E60F088AA}"/>
              </a:ext>
            </a:extLst>
          </p:cNvPr>
          <p:cNvSpPr>
            <a:spLocks noGrp="1"/>
          </p:cNvSpPr>
          <p:nvPr>
            <p:ph type="sldNum" sz="quarter" idx="12"/>
          </p:nvPr>
        </p:nvSpPr>
        <p:spPr/>
        <p:txBody>
          <a:bodyPr/>
          <a:lstStyle/>
          <a:p>
            <a:fld id="{8148F87A-E065-4129-A61A-E2E83FFE2A30}" type="slidenum">
              <a:rPr lang="en-IN" smtClean="0"/>
              <a:t>17</a:t>
            </a:fld>
            <a:endParaRPr lang="en-IN"/>
          </a:p>
        </p:txBody>
      </p:sp>
      <p:sp>
        <p:nvSpPr>
          <p:cNvPr id="6" name="Title 1">
            <a:extLst>
              <a:ext uri="{FF2B5EF4-FFF2-40B4-BE49-F238E27FC236}">
                <a16:creationId xmlns:a16="http://schemas.microsoft.com/office/drawing/2014/main" id="{84862004-CAD8-B7DA-7B9E-3F4FEE24D190}"/>
              </a:ext>
            </a:extLst>
          </p:cNvPr>
          <p:cNvSpPr>
            <a:spLocks noGrp="1"/>
          </p:cNvSpPr>
          <p:nvPr>
            <p:ph sz="quarter" idx="13"/>
          </p:nvPr>
        </p:nvSpPr>
        <p:spPr>
          <a:xfrm>
            <a:off x="1422400" y="756357"/>
            <a:ext cx="9810043" cy="5126918"/>
          </a:xfrm>
        </p:spPr>
        <p:txBody>
          <a:bodyPr>
            <a:normAutofit fontScale="32500" lnSpcReduction="20000"/>
          </a:bodyPr>
          <a:lstStyle/>
          <a:p>
            <a:pPr marL="0" indent="0" algn="just">
              <a:spcBef>
                <a:spcPts val="405"/>
              </a:spcBef>
              <a:spcAft>
                <a:spcPts val="5"/>
              </a:spcAft>
              <a:buNone/>
            </a:pPr>
            <a:r>
              <a:rPr lang="en-US" sz="5500" dirty="0">
                <a:effectLst/>
                <a:latin typeface="Times New Roman" panose="02020603050405020304" pitchFamily="18" charset="0"/>
                <a:ea typeface="Times New Roman" panose="02020603050405020304" pitchFamily="18" charset="0"/>
                <a:cs typeface="Times New Roman" panose="02020603050405020304" pitchFamily="18" charset="0"/>
              </a:rPr>
              <a:t>[17]</a:t>
            </a:r>
            <a:r>
              <a:rPr lang="en-US" sz="5500" dirty="0" err="1">
                <a:effectLst/>
                <a:latin typeface="Times New Roman" panose="02020603050405020304" pitchFamily="18" charset="0"/>
                <a:ea typeface="Times New Roman" panose="02020603050405020304" pitchFamily="18" charset="0"/>
                <a:cs typeface="Times New Roman" panose="02020603050405020304" pitchFamily="18" charset="0"/>
              </a:rPr>
              <a:t>Maurício</a:t>
            </a:r>
            <a:r>
              <a:rPr lang="en-US" sz="5500" dirty="0">
                <a:effectLst/>
                <a:latin typeface="Times New Roman" panose="02020603050405020304" pitchFamily="18" charset="0"/>
                <a:ea typeface="Times New Roman" panose="02020603050405020304" pitchFamily="18" charset="0"/>
                <a:cs typeface="Times New Roman" panose="02020603050405020304" pitchFamily="18" charset="0"/>
              </a:rPr>
              <a:t> Moreira, José Alexandre de </a:t>
            </a:r>
            <a:r>
              <a:rPr lang="en-US" sz="5500" dirty="0" err="1">
                <a:effectLst/>
                <a:latin typeface="Times New Roman" panose="02020603050405020304" pitchFamily="18" charset="0"/>
                <a:ea typeface="Times New Roman" panose="02020603050405020304" pitchFamily="18" charset="0"/>
                <a:cs typeface="Times New Roman" panose="02020603050405020304" pitchFamily="18" charset="0"/>
              </a:rPr>
              <a:t>França</a:t>
            </a:r>
            <a:r>
              <a:rPr lang="en-US" sz="5500" dirty="0">
                <a:effectLst/>
                <a:latin typeface="Times New Roman" panose="02020603050405020304" pitchFamily="18" charset="0"/>
                <a:ea typeface="Times New Roman" panose="02020603050405020304" pitchFamily="18" charset="0"/>
                <a:cs typeface="Times New Roman" panose="02020603050405020304" pitchFamily="18" charset="0"/>
              </a:rPr>
              <a:t>, Dari de Oliveira </a:t>
            </a:r>
            <a:r>
              <a:rPr lang="en-US" sz="5500" dirty="0" err="1">
                <a:effectLst/>
                <a:latin typeface="Times New Roman" panose="02020603050405020304" pitchFamily="18" charset="0"/>
                <a:ea typeface="Times New Roman" panose="02020603050405020304" pitchFamily="18" charset="0"/>
                <a:cs typeface="Times New Roman" panose="02020603050405020304" pitchFamily="18" charset="0"/>
              </a:rPr>
              <a:t>Toginho</a:t>
            </a:r>
            <a:r>
              <a:rPr lang="en-US" sz="5500" dirty="0">
                <a:effectLst/>
                <a:latin typeface="Times New Roman" panose="02020603050405020304" pitchFamily="18" charset="0"/>
                <a:ea typeface="Times New Roman" panose="02020603050405020304" pitchFamily="18" charset="0"/>
                <a:cs typeface="Times New Roman" panose="02020603050405020304" pitchFamily="18" charset="0"/>
              </a:rPr>
              <a:t> Filho, </a:t>
            </a:r>
            <a:r>
              <a:rPr lang="en-US" sz="5500" dirty="0" err="1">
                <a:effectLst/>
                <a:latin typeface="Times New Roman" panose="02020603050405020304" pitchFamily="18" charset="0"/>
                <a:ea typeface="Times New Roman" panose="02020603050405020304" pitchFamily="18" charset="0"/>
                <a:cs typeface="Times New Roman" panose="02020603050405020304" pitchFamily="18" charset="0"/>
              </a:rPr>
              <a:t>Vanerli</a:t>
            </a:r>
            <a:r>
              <a:rPr lang="en-US" sz="5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500" dirty="0" err="1">
                <a:effectLst/>
                <a:latin typeface="Times New Roman" panose="02020603050405020304" pitchFamily="18" charset="0"/>
                <a:ea typeface="Times New Roman" panose="02020603050405020304" pitchFamily="18" charset="0"/>
                <a:cs typeface="Times New Roman" panose="02020603050405020304" pitchFamily="18" charset="0"/>
              </a:rPr>
              <a:t>Beloti</a:t>
            </a:r>
            <a:r>
              <a:rPr lang="en-US" sz="5500" dirty="0">
                <a:effectLst/>
                <a:latin typeface="Times New Roman" panose="02020603050405020304" pitchFamily="18" charset="0"/>
                <a:ea typeface="Times New Roman" panose="02020603050405020304" pitchFamily="18" charset="0"/>
                <a:cs typeface="Times New Roman" panose="02020603050405020304" pitchFamily="18" charset="0"/>
              </a:rPr>
              <a:t>, Alberto Koji Yamada, Maria </a:t>
            </a:r>
            <a:r>
              <a:rPr lang="en-US" sz="5500" dirty="0" err="1">
                <a:effectLst/>
                <a:latin typeface="Times New Roman" panose="02020603050405020304" pitchFamily="18" charset="0"/>
                <a:ea typeface="Times New Roman" panose="02020603050405020304" pitchFamily="18" charset="0"/>
                <a:cs typeface="Times New Roman" panose="02020603050405020304" pitchFamily="18" charset="0"/>
              </a:rPr>
              <a:t>Bernadete</a:t>
            </a:r>
            <a:r>
              <a:rPr lang="en-US" sz="5500" dirty="0">
                <a:effectLst/>
                <a:latin typeface="Times New Roman" panose="02020603050405020304" pitchFamily="18" charset="0"/>
                <a:ea typeface="Times New Roman" panose="02020603050405020304" pitchFamily="18" charset="0"/>
                <a:cs typeface="Times New Roman" panose="02020603050405020304" pitchFamily="18" charset="0"/>
              </a:rPr>
              <a:t> de M. </a:t>
            </a:r>
            <a:r>
              <a:rPr lang="en-US" sz="5500" dirty="0" err="1">
                <a:effectLst/>
                <a:latin typeface="Times New Roman" panose="02020603050405020304" pitchFamily="18" charset="0"/>
                <a:ea typeface="Times New Roman" panose="02020603050405020304" pitchFamily="18" charset="0"/>
                <a:cs typeface="Times New Roman" panose="02020603050405020304" pitchFamily="18" charset="0"/>
              </a:rPr>
              <a:t>França</a:t>
            </a:r>
            <a:r>
              <a:rPr lang="en-US" sz="5500" dirty="0">
                <a:effectLst/>
                <a:latin typeface="Times New Roman" panose="02020603050405020304" pitchFamily="18" charset="0"/>
                <a:ea typeface="Times New Roman" panose="02020603050405020304" pitchFamily="18" charset="0"/>
                <a:cs typeface="Times New Roman" panose="02020603050405020304" pitchFamily="18" charset="0"/>
              </a:rPr>
              <a:t>, and Lucas de Souza Ribeiro “A Low-Cost NIR Digital Photometer Based on In GaAs Sensors for the Detection of Milk Adulterations with </a:t>
            </a:r>
            <a:r>
              <a:rPr lang="en-US" sz="5500" dirty="0" err="1">
                <a:effectLst/>
                <a:latin typeface="Times New Roman" panose="02020603050405020304" pitchFamily="18" charset="0"/>
                <a:ea typeface="Times New Roman" panose="02020603050405020304" pitchFamily="18" charset="0"/>
                <a:cs typeface="Times New Roman" panose="02020603050405020304" pitchFamily="18" charset="0"/>
              </a:rPr>
              <a:t>Water”IEEE</a:t>
            </a:r>
            <a:r>
              <a:rPr lang="en-US" sz="5500" dirty="0">
                <a:effectLst/>
                <a:latin typeface="Times New Roman" panose="02020603050405020304" pitchFamily="18" charset="0"/>
                <a:ea typeface="Times New Roman" panose="02020603050405020304" pitchFamily="18" charset="0"/>
                <a:cs typeface="Times New Roman" panose="02020603050405020304" pitchFamily="18" charset="0"/>
              </a:rPr>
              <a:t> Sensors Journal, 2019.</a:t>
            </a:r>
            <a:endParaRPr lang="en-IN" sz="5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spcBef>
                <a:spcPts val="405"/>
              </a:spcBef>
              <a:spcAft>
                <a:spcPts val="5"/>
              </a:spcAft>
              <a:buNone/>
            </a:pPr>
            <a:r>
              <a:rPr lang="en-US" sz="5500" dirty="0">
                <a:effectLst/>
                <a:latin typeface="Times New Roman" panose="02020603050405020304" pitchFamily="18" charset="0"/>
                <a:ea typeface="Times New Roman" panose="02020603050405020304" pitchFamily="18" charset="0"/>
                <a:cs typeface="Times New Roman" panose="02020603050405020304" pitchFamily="18" charset="0"/>
              </a:rPr>
              <a:t>[18]</a:t>
            </a:r>
            <a:r>
              <a:rPr lang="en-US" sz="5500" dirty="0" err="1">
                <a:effectLst/>
                <a:latin typeface="Times New Roman" panose="02020603050405020304" pitchFamily="18" charset="0"/>
                <a:ea typeface="Times New Roman" panose="02020603050405020304" pitchFamily="18" charset="0"/>
                <a:cs typeface="Times New Roman" panose="02020603050405020304" pitchFamily="18" charset="0"/>
              </a:rPr>
              <a:t>Moupali</a:t>
            </a:r>
            <a:r>
              <a:rPr lang="en-US" sz="5500" dirty="0">
                <a:effectLst/>
                <a:latin typeface="Times New Roman" panose="02020603050405020304" pitchFamily="18" charset="0"/>
                <a:ea typeface="Times New Roman" panose="02020603050405020304" pitchFamily="18" charset="0"/>
                <a:cs typeface="Times New Roman" panose="02020603050405020304" pitchFamily="18" charset="0"/>
              </a:rPr>
              <a:t> Chakraborty, Student Member, IEEE, and Karabi Biswas, Member, IEEE “Limit of Detection for Five Common Adulterants in Milk: A Study With Different Fat Percent”, IEEE Sensors Journal , 2018.</a:t>
            </a:r>
            <a:endParaRPr lang="en-IN" sz="5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spcBef>
                <a:spcPts val="405"/>
              </a:spcBef>
              <a:spcAft>
                <a:spcPts val="5"/>
              </a:spcAft>
              <a:buNone/>
            </a:pPr>
            <a:r>
              <a:rPr lang="en-US" sz="5500" dirty="0">
                <a:effectLst/>
                <a:latin typeface="Times New Roman" panose="02020603050405020304" pitchFamily="18" charset="0"/>
                <a:ea typeface="Calibri" panose="020F0502020204030204" pitchFamily="34" charset="0"/>
                <a:cs typeface="Times New Roman" panose="02020603050405020304" pitchFamily="18" charset="0"/>
              </a:rPr>
              <a:t>[19]Eng. Jesús </a:t>
            </a:r>
            <a:r>
              <a:rPr lang="en-US" sz="5500" dirty="0" err="1">
                <a:effectLst/>
                <a:latin typeface="Times New Roman" panose="02020603050405020304" pitchFamily="18" charset="0"/>
                <a:ea typeface="Calibri" panose="020F0502020204030204" pitchFamily="34" charset="0"/>
                <a:cs typeface="Times New Roman" panose="02020603050405020304" pitchFamily="18" charset="0"/>
              </a:rPr>
              <a:t>Carreño</a:t>
            </a:r>
            <a:r>
              <a:rPr lang="en-US" sz="5500" dirty="0">
                <a:effectLst/>
                <a:latin typeface="Times New Roman" panose="02020603050405020304" pitchFamily="18" charset="0"/>
                <a:ea typeface="Calibri" panose="020F0502020204030204" pitchFamily="34" charset="0"/>
                <a:cs typeface="Times New Roman" panose="02020603050405020304" pitchFamily="18" charset="0"/>
              </a:rPr>
              <a:t> Laguna, Dr. Andrés García Higuera, Eng. Roberto </a:t>
            </a:r>
            <a:r>
              <a:rPr lang="en-US" sz="5500" dirty="0" err="1">
                <a:effectLst/>
                <a:latin typeface="Times New Roman" panose="02020603050405020304" pitchFamily="18" charset="0"/>
                <a:ea typeface="Calibri" panose="020F0502020204030204" pitchFamily="34" charset="0"/>
                <a:cs typeface="Times New Roman" panose="02020603050405020304" pitchFamily="18" charset="0"/>
              </a:rPr>
              <a:t>Zangróniz</a:t>
            </a:r>
            <a:r>
              <a:rPr lang="en-US" sz="5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500" dirty="0" err="1">
                <a:effectLst/>
                <a:latin typeface="Times New Roman" panose="02020603050405020304" pitchFamily="18" charset="0"/>
                <a:ea typeface="Calibri" panose="020F0502020204030204" pitchFamily="34" charset="0"/>
                <a:cs typeface="Times New Roman" panose="02020603050405020304" pitchFamily="18" charset="0"/>
              </a:rPr>
              <a:t>Cantabrana</a:t>
            </a:r>
            <a:r>
              <a:rPr lang="en-US" sz="5500" dirty="0">
                <a:effectLst/>
                <a:latin typeface="Times New Roman" panose="02020603050405020304" pitchFamily="18" charset="0"/>
                <a:ea typeface="Calibri" panose="020F0502020204030204" pitchFamily="34" charset="0"/>
                <a:cs typeface="Times New Roman" panose="02020603050405020304" pitchFamily="18" charset="0"/>
              </a:rPr>
              <a:t>, Eng. </a:t>
            </a:r>
            <a:r>
              <a:rPr lang="en-US" sz="5500" dirty="0">
                <a:effectLst/>
                <a:latin typeface="Times New Roman" panose="02020603050405020304" pitchFamily="18" charset="0"/>
                <a:ea typeface="Times New Roman" panose="02020603050405020304" pitchFamily="18" charset="0"/>
                <a:cs typeface="Times New Roman" panose="02020603050405020304" pitchFamily="18" charset="0"/>
              </a:rPr>
              <a:t>Javier de las </a:t>
            </a:r>
            <a:r>
              <a:rPr lang="en-US" sz="5500" dirty="0" err="1">
                <a:effectLst/>
                <a:latin typeface="Times New Roman" panose="02020603050405020304" pitchFamily="18" charset="0"/>
                <a:ea typeface="Times New Roman" panose="02020603050405020304" pitchFamily="18" charset="0"/>
                <a:cs typeface="Times New Roman" panose="02020603050405020304" pitchFamily="18" charset="0"/>
              </a:rPr>
              <a:t>Morenas</a:t>
            </a:r>
            <a:r>
              <a:rPr lang="en-US" sz="5500" dirty="0">
                <a:effectLst/>
                <a:latin typeface="Times New Roman" panose="02020603050405020304" pitchFamily="18" charset="0"/>
                <a:ea typeface="Times New Roman" panose="02020603050405020304" pitchFamily="18" charset="0"/>
                <a:cs typeface="Times New Roman" panose="02020603050405020304" pitchFamily="18" charset="0"/>
              </a:rPr>
              <a:t> “Comprehensive traceability system of milk samples using RFID” India International Conference on Sustainable Computing and Smart Systems (ICSCSS 2022).</a:t>
            </a:r>
            <a:endParaRPr lang="en-IN" sz="5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l">
              <a:lnSpc>
                <a:spcPct val="120000"/>
              </a:lnSpc>
              <a:spcBef>
                <a:spcPts val="405"/>
              </a:spcBef>
              <a:spcAft>
                <a:spcPts val="5"/>
              </a:spcAft>
              <a:buNone/>
            </a:pPr>
            <a:r>
              <a:rPr lang="en-US" sz="5500" dirty="0">
                <a:effectLst/>
                <a:latin typeface="Times New Roman" panose="02020603050405020304" pitchFamily="18" charset="0"/>
                <a:ea typeface="Times New Roman" panose="02020603050405020304" pitchFamily="18" charset="0"/>
                <a:cs typeface="Times New Roman" panose="02020603050405020304" pitchFamily="18" charset="0"/>
              </a:rPr>
              <a:t>[20]Carla Margarida Duarte, Ana Carolina Fernandes, Arroyo Cardoso, Ricardo </a:t>
            </a:r>
            <a:r>
              <a:rPr lang="en-US" sz="5500" dirty="0" err="1">
                <a:effectLst/>
                <a:latin typeface="Times New Roman" panose="02020603050405020304" pitchFamily="18" charset="0"/>
                <a:ea typeface="Times New Roman" panose="02020603050405020304" pitchFamily="18" charset="0"/>
                <a:cs typeface="Times New Roman" panose="02020603050405020304" pitchFamily="18" charset="0"/>
              </a:rPr>
              <a:t>Bexiga</a:t>
            </a:r>
            <a:r>
              <a:rPr lang="en-US" sz="5500" dirty="0">
                <a:effectLst/>
                <a:latin typeface="Times New Roman" panose="02020603050405020304" pitchFamily="18" charset="0"/>
                <a:ea typeface="Times New Roman" panose="02020603050405020304" pitchFamily="18" charset="0"/>
                <a:cs typeface="Times New Roman" panose="02020603050405020304" pitchFamily="18" charset="0"/>
              </a:rPr>
              <a:t>, Susana Freitas Cardoso and Paulo J. P. Freitas “Magnetic Counter for Group B Streptococci Detection in Milk” IEEE Transactions On Magnetics, 2019.</a:t>
            </a:r>
            <a:endParaRPr lang="en-US" sz="55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l">
              <a:lnSpc>
                <a:spcPct val="120000"/>
              </a:lnSpc>
              <a:spcBef>
                <a:spcPts val="405"/>
              </a:spcBef>
              <a:spcAft>
                <a:spcPts val="5"/>
              </a:spcAft>
              <a:buNone/>
            </a:pPr>
            <a:r>
              <a:rPr lang="en-US" sz="5500" dirty="0">
                <a:effectLst/>
                <a:latin typeface="Times New Roman" panose="02020603050405020304" pitchFamily="18" charset="0"/>
                <a:ea typeface="Times New Roman" panose="02020603050405020304" pitchFamily="18" charset="0"/>
                <a:cs typeface="Times New Roman" panose="02020603050405020304" pitchFamily="18" charset="0"/>
              </a:rPr>
              <a:t> [21]. S. Asif Hussain1 “Milk Products Monitoring System with Arm Processor for Early Detection Of Microbial Activity” 2018 3rd MEC International Conference on Big Data </a:t>
            </a:r>
            <a:r>
              <a:rPr lang="en-US" sz="5500" dirty="0" err="1">
                <a:effectLst/>
                <a:latin typeface="Times New Roman" panose="02020603050405020304" pitchFamily="18" charset="0"/>
                <a:ea typeface="Times New Roman" panose="02020603050405020304" pitchFamily="18" charset="0"/>
                <a:cs typeface="Times New Roman" panose="02020603050405020304" pitchFamily="18" charset="0"/>
              </a:rPr>
              <a:t>andSmart</a:t>
            </a:r>
            <a:r>
              <a:rPr lang="en-US" sz="5500" dirty="0">
                <a:effectLst/>
                <a:latin typeface="Times New Roman" panose="02020603050405020304" pitchFamily="18" charset="0"/>
                <a:ea typeface="Times New Roman" panose="02020603050405020304" pitchFamily="18" charset="0"/>
                <a:cs typeface="Times New Roman" panose="02020603050405020304" pitchFamily="18" charset="0"/>
              </a:rPr>
              <a:t> City</a:t>
            </a:r>
          </a:p>
          <a:p>
            <a:endParaRPr lang="en-IN" dirty="0"/>
          </a:p>
        </p:txBody>
      </p:sp>
    </p:spTree>
    <p:extLst>
      <p:ext uri="{BB962C8B-B14F-4D97-AF65-F5344CB8AC3E}">
        <p14:creationId xmlns:p14="http://schemas.microsoft.com/office/powerpoint/2010/main" val="4261923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9E8ADB-FE50-E21D-4C28-48F2ECEBCEE3}"/>
              </a:ext>
            </a:extLst>
          </p:cNvPr>
          <p:cNvSpPr>
            <a:spLocks noGrp="1"/>
          </p:cNvSpPr>
          <p:nvPr>
            <p:ph type="sldNum" sz="quarter" idx="12"/>
          </p:nvPr>
        </p:nvSpPr>
        <p:spPr/>
        <p:txBody>
          <a:bodyPr/>
          <a:lstStyle/>
          <a:p>
            <a:fld id="{8148F87A-E065-4129-A61A-E2E83FFE2A30}" type="slidenum">
              <a:rPr lang="en-IN" smtClean="0"/>
              <a:t>18</a:t>
            </a:fld>
            <a:endParaRPr lang="en-IN"/>
          </a:p>
        </p:txBody>
      </p:sp>
      <p:sp>
        <p:nvSpPr>
          <p:cNvPr id="6" name="Title 1">
            <a:extLst>
              <a:ext uri="{FF2B5EF4-FFF2-40B4-BE49-F238E27FC236}">
                <a16:creationId xmlns:a16="http://schemas.microsoft.com/office/drawing/2014/main" id="{7368EEA8-A544-0772-5723-6CC182BBFA2E}"/>
              </a:ext>
            </a:extLst>
          </p:cNvPr>
          <p:cNvSpPr>
            <a:spLocks noGrp="1"/>
          </p:cNvSpPr>
          <p:nvPr>
            <p:ph sz="quarter" idx="13"/>
          </p:nvPr>
        </p:nvSpPr>
        <p:spPr>
          <a:xfrm>
            <a:off x="1467556" y="982133"/>
            <a:ext cx="9810044" cy="4809067"/>
          </a:xfrm>
        </p:spPr>
        <p:txBody>
          <a:bodyPr>
            <a:normAutofit/>
          </a:bodyPr>
          <a:lstStyle/>
          <a:p>
            <a:pPr marL="0" indent="0" algn="l">
              <a:spcBef>
                <a:spcPts val="80"/>
              </a:spcBef>
              <a:buNone/>
            </a:pPr>
            <a:r>
              <a:rPr lang="en-US" sz="1900" dirty="0">
                <a:effectLst/>
                <a:latin typeface="Times New Roman" panose="02020603050405020304" pitchFamily="18" charset="0"/>
                <a:ea typeface="Times New Roman" panose="02020603050405020304" pitchFamily="18" charset="0"/>
              </a:rPr>
              <a:t>[22]. Gabriel Durante, Wesley </a:t>
            </a:r>
            <a:r>
              <a:rPr lang="en-US" sz="1900" dirty="0" err="1">
                <a:effectLst/>
                <a:latin typeface="Times New Roman" panose="02020603050405020304" pitchFamily="18" charset="0"/>
                <a:ea typeface="Times New Roman" panose="02020603050405020304" pitchFamily="18" charset="0"/>
              </a:rPr>
              <a:t>Becari</a:t>
            </a:r>
            <a:r>
              <a:rPr lang="en-US" sz="1900" dirty="0">
                <a:effectLst/>
                <a:latin typeface="Times New Roman" panose="02020603050405020304" pitchFamily="18" charset="0"/>
                <a:ea typeface="Times New Roman" panose="02020603050405020304" pitchFamily="18" charset="0"/>
              </a:rPr>
              <a:t>, Felipe A. S. Lima, and Henrique E. M. Peres “Electrical Impedance Sensor for Real-Time Detection of Bovine Milk Adulteration” IEEE Sensors Journal, February 15, 2018.</a:t>
            </a:r>
          </a:p>
          <a:p>
            <a:pPr marL="0" indent="0" algn="l">
              <a:spcBef>
                <a:spcPts val="80"/>
              </a:spcBef>
              <a:buNone/>
            </a:pPr>
            <a:r>
              <a:rPr lang="en-US" sz="1900" dirty="0">
                <a:effectLst/>
                <a:latin typeface="Times New Roman" panose="02020603050405020304" pitchFamily="18" charset="0"/>
                <a:ea typeface="Times New Roman" panose="02020603050405020304" pitchFamily="18" charset="0"/>
              </a:rPr>
              <a:t>[23]. K H Joshi, A Mason, A Shaw, O </a:t>
            </a:r>
            <a:r>
              <a:rPr lang="en-US" sz="1900" dirty="0" err="1">
                <a:effectLst/>
                <a:latin typeface="Times New Roman" panose="02020603050405020304" pitchFamily="18" charset="0"/>
                <a:ea typeface="Times New Roman" panose="02020603050405020304" pitchFamily="18" charset="0"/>
              </a:rPr>
              <a:t>Korostynska</a:t>
            </a:r>
            <a:r>
              <a:rPr lang="en-US" sz="1900" dirty="0">
                <a:effectLst/>
                <a:latin typeface="Times New Roman" panose="02020603050405020304" pitchFamily="18" charset="0"/>
                <a:ea typeface="Times New Roman" panose="02020603050405020304" pitchFamily="18" charset="0"/>
              </a:rPr>
              <a:t>, J D Cullen, Al-</a:t>
            </a:r>
            <a:r>
              <a:rPr lang="en-US" sz="1900" dirty="0" err="1">
                <a:effectLst/>
                <a:latin typeface="Times New Roman" panose="02020603050405020304" pitchFamily="18" charset="0"/>
                <a:ea typeface="Times New Roman" panose="02020603050405020304" pitchFamily="18" charset="0"/>
              </a:rPr>
              <a:t>Shamma’a</a:t>
            </a:r>
            <a:r>
              <a:rPr lang="en-US" sz="1900" dirty="0">
                <a:effectLst/>
                <a:latin typeface="Times New Roman" panose="02020603050405020304" pitchFamily="18" charset="0"/>
                <a:ea typeface="Times New Roman" panose="02020603050405020304" pitchFamily="18" charset="0"/>
              </a:rPr>
              <a:t> Built Environment  and Sustainable Technologies (BEST “Online Monitoring of Milk Quality using Electromagnetic Wave Sensors A microwave sensor application for classification of milk and detecting adulteration” 2017 Ninth International Conference on Sensing Technology.</a:t>
            </a:r>
          </a:p>
          <a:p>
            <a:pPr marL="0" indent="0" algn="l">
              <a:spcBef>
                <a:spcPts val="80"/>
              </a:spcBef>
              <a:buNone/>
            </a:pPr>
            <a:r>
              <a:rPr lang="en-IN" sz="1900" dirty="0">
                <a:effectLst/>
                <a:latin typeface="Times New Roman" panose="02020603050405020304" pitchFamily="18" charset="0"/>
                <a:ea typeface="Times New Roman" panose="02020603050405020304" pitchFamily="18" charset="0"/>
              </a:rPr>
              <a:t>[24]. </a:t>
            </a:r>
            <a:r>
              <a:rPr lang="en-IN" sz="1900" dirty="0" err="1">
                <a:effectLst/>
                <a:latin typeface="Times New Roman" panose="02020603050405020304" pitchFamily="18" charset="0"/>
                <a:ea typeface="Times New Roman" panose="02020603050405020304" pitchFamily="18" charset="0"/>
              </a:rPr>
              <a:t>Rajashekhar</a:t>
            </a:r>
            <a:r>
              <a:rPr lang="en-IN" sz="1900" dirty="0">
                <a:effectLst/>
                <a:latin typeface="Times New Roman" panose="02020603050405020304" pitchFamily="18" charset="0"/>
                <a:ea typeface="Times New Roman" panose="02020603050405020304" pitchFamily="18" charset="0"/>
              </a:rPr>
              <a:t> B </a:t>
            </a:r>
            <a:r>
              <a:rPr lang="en-IN" sz="1900" dirty="0" err="1">
                <a:effectLst/>
                <a:latin typeface="Times New Roman" panose="02020603050405020304" pitchFamily="18" charset="0"/>
                <a:ea typeface="Times New Roman" panose="02020603050405020304" pitchFamily="18" charset="0"/>
              </a:rPr>
              <a:t>Somasagar</a:t>
            </a:r>
            <a:r>
              <a:rPr lang="en-IN" sz="1900" dirty="0">
                <a:effectLst/>
                <a:latin typeface="Times New Roman" panose="02020603050405020304" pitchFamily="18" charset="0"/>
                <a:ea typeface="Times New Roman" panose="02020603050405020304" pitchFamily="18" charset="0"/>
              </a:rPr>
              <a:t> 1 ECE department and research scholar </a:t>
            </a:r>
            <a:r>
              <a:rPr lang="en-IN" sz="1900" dirty="0" err="1">
                <a:effectLst/>
                <a:latin typeface="Times New Roman" panose="02020603050405020304" pitchFamily="18" charset="0"/>
                <a:ea typeface="Times New Roman" panose="02020603050405020304" pitchFamily="18" charset="0"/>
              </a:rPr>
              <a:t>Sambhram</a:t>
            </a:r>
            <a:r>
              <a:rPr lang="en-IN" sz="1900" dirty="0">
                <a:effectLst/>
                <a:latin typeface="Times New Roman" panose="02020603050405020304" pitchFamily="18" charset="0"/>
                <a:ea typeface="Times New Roman" panose="02020603050405020304" pitchFamily="18" charset="0"/>
              </a:rPr>
              <a:t> IT </a:t>
            </a:r>
            <a:r>
              <a:rPr lang="en-IN" sz="1900" dirty="0" err="1">
                <a:effectLst/>
                <a:latin typeface="Times New Roman" panose="02020603050405020304" pitchFamily="18" charset="0"/>
                <a:ea typeface="Times New Roman" panose="02020603050405020304" pitchFamily="18" charset="0"/>
              </a:rPr>
              <a:t>Bengaluru,Karnataka</a:t>
            </a:r>
            <a:r>
              <a:rPr lang="en-IN" sz="1900" dirty="0">
                <a:effectLst/>
                <a:latin typeface="Times New Roman" panose="02020603050405020304" pitchFamily="18" charset="0"/>
                <a:ea typeface="Times New Roman" panose="02020603050405020304" pitchFamily="18" charset="0"/>
              </a:rPr>
              <a:t>, India. Potentiometric and pH based Electronic </a:t>
            </a:r>
            <a:r>
              <a:rPr lang="en-IN" sz="1900" dirty="0" err="1">
                <a:effectLst/>
                <a:latin typeface="Times New Roman" panose="02020603050405020304" pitchFamily="18" charset="0"/>
                <a:ea typeface="Times New Roman" panose="02020603050405020304" pitchFamily="18" charset="0"/>
              </a:rPr>
              <a:t>Methodfor</a:t>
            </a:r>
            <a:r>
              <a:rPr lang="en-IN" sz="1900" dirty="0">
                <a:effectLst/>
                <a:latin typeface="Times New Roman" panose="02020603050405020304" pitchFamily="18" charset="0"/>
                <a:ea typeface="Times New Roman" panose="02020603050405020304" pitchFamily="18" charset="0"/>
              </a:rPr>
              <a:t> Dilution Detection in Milk 2017 International Conference on Intelligent Computing, Instrumentation and Control</a:t>
            </a:r>
          </a:p>
          <a:p>
            <a:pPr marL="0" indent="0" algn="l">
              <a:spcBef>
                <a:spcPts val="80"/>
              </a:spcBef>
              <a:buNone/>
            </a:pPr>
            <a:r>
              <a:rPr lang="en-IN" sz="1900" dirty="0">
                <a:effectLst/>
                <a:latin typeface="Times New Roman" panose="02020603050405020304" pitchFamily="18" charset="0"/>
                <a:ea typeface="Times New Roman" panose="02020603050405020304" pitchFamily="18" charset="0"/>
              </a:rPr>
              <a:t>Technologies.</a:t>
            </a:r>
          </a:p>
          <a:p>
            <a:pPr marL="0" indent="0" algn="l">
              <a:spcBef>
                <a:spcPts val="80"/>
              </a:spcBef>
              <a:buNone/>
            </a:pPr>
            <a:r>
              <a:rPr lang="en-IN" sz="1900" dirty="0">
                <a:effectLst/>
                <a:latin typeface="Times New Roman" panose="02020603050405020304" pitchFamily="18" charset="0"/>
                <a:ea typeface="Times New Roman" panose="02020603050405020304" pitchFamily="18" charset="0"/>
              </a:rPr>
              <a:t>[25]. Prof. Kadam P. R Department of Computer Engineering SBPCOE, </a:t>
            </a:r>
            <a:r>
              <a:rPr lang="en-IN" sz="1900" dirty="0" err="1">
                <a:effectLst/>
                <a:latin typeface="Times New Roman" panose="02020603050405020304" pitchFamily="18" charset="0"/>
                <a:ea typeface="Times New Roman" panose="02020603050405020304" pitchFamily="18" charset="0"/>
              </a:rPr>
              <a:t>Indapur</a:t>
            </a:r>
            <a:r>
              <a:rPr lang="en-IN" sz="1900" dirty="0">
                <a:effectLst/>
                <a:latin typeface="Times New Roman" panose="02020603050405020304" pitchFamily="18" charset="0"/>
                <a:ea typeface="Times New Roman" panose="02020603050405020304" pitchFamily="18" charset="0"/>
              </a:rPr>
              <a:t> Pune, India  Real Time Milk Monitoring System 2021 IEEE.</a:t>
            </a:r>
          </a:p>
          <a:p>
            <a:endParaRPr lang="en-IN" dirty="0"/>
          </a:p>
        </p:txBody>
      </p:sp>
    </p:spTree>
    <p:extLst>
      <p:ext uri="{BB962C8B-B14F-4D97-AF65-F5344CB8AC3E}">
        <p14:creationId xmlns:p14="http://schemas.microsoft.com/office/powerpoint/2010/main" val="2100035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2813B-2CD6-F81D-26D0-7028D24F1728}"/>
              </a:ext>
            </a:extLst>
          </p:cNvPr>
          <p:cNvSpPr>
            <a:spLocks noGrp="1"/>
          </p:cNvSpPr>
          <p:nvPr>
            <p:ph type="title"/>
          </p:nvPr>
        </p:nvSpPr>
        <p:spPr>
          <a:xfrm>
            <a:off x="1086643" y="661762"/>
            <a:ext cx="10018713" cy="1089212"/>
          </a:xfrm>
        </p:spPr>
        <p:txBody>
          <a:bodyPr/>
          <a:lstStyle/>
          <a:p>
            <a:r>
              <a:rPr lang="en-US" b="1" dirty="0">
                <a:latin typeface="Times New Roman" panose="02020603050405020304" pitchFamily="18" charset="0"/>
                <a:cs typeface="Times New Roman" panose="02020603050405020304" pitchFamily="18" charset="0"/>
              </a:rPr>
              <a:t>Content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3B4E18-4AF8-4337-8D14-4D31252A98C5}"/>
              </a:ext>
            </a:extLst>
          </p:cNvPr>
          <p:cNvSpPr>
            <a:spLocks noGrp="1"/>
          </p:cNvSpPr>
          <p:nvPr>
            <p:ph sz="quarter" idx="13"/>
          </p:nvPr>
        </p:nvSpPr>
        <p:spPr>
          <a:xfrm>
            <a:off x="1709734" y="2077156"/>
            <a:ext cx="9793289" cy="3452022"/>
          </a:xfrm>
        </p:spPr>
        <p:txBody>
          <a:bodyPr>
            <a:normAutofit fontScale="70000" lnSpcReduction="20000"/>
          </a:bodyPr>
          <a:lstStyle/>
          <a:p>
            <a:pPr marL="391847" marR="0" lvl="0" indent="-391847" algn="l" defTabSz="1044924" rtl="0" eaLnBrk="1" fontAlgn="auto" latinLnBrk="0" hangingPunct="1">
              <a:lnSpc>
                <a:spcPct val="100000"/>
              </a:lnSpc>
              <a:spcBef>
                <a:spcPct val="20000"/>
              </a:spcBef>
              <a:spcAft>
                <a:spcPts val="0"/>
              </a:spcAft>
              <a:buClrTx/>
              <a:buSzTx/>
              <a:buFont typeface="Arial" pitchFamily="34" charset="0"/>
              <a:buChar char="•"/>
              <a:tabLst/>
              <a:defRPr/>
            </a:pPr>
            <a:r>
              <a:rPr lang="en-US" sz="3200" dirty="0">
                <a:solidFill>
                  <a:prstClr val="black"/>
                </a:solidFill>
                <a:latin typeface="Times New Roman" panose="02020603050405020304" pitchFamily="18" charset="0"/>
                <a:cs typeface="Times New Roman" panose="02020603050405020304" pitchFamily="18" charset="0"/>
              </a:rPr>
              <a:t>Group Details</a:t>
            </a:r>
            <a:endPar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391847" marR="0" lvl="0" indent="-391847" algn="l" defTabSz="1044924" rtl="0" eaLnBrk="1" fontAlgn="auto" latinLnBrk="0" hangingPunct="1">
              <a:lnSpc>
                <a:spcPct val="100000"/>
              </a:lnSpc>
              <a:spcBef>
                <a:spcPct val="20000"/>
              </a:spcBef>
              <a:spcAft>
                <a:spcPts val="0"/>
              </a:spcAft>
              <a:buClrTx/>
              <a:buSzTx/>
              <a:buFont typeface="Arial" pitchFamily="34" charset="0"/>
              <a:buChar char="•"/>
              <a:tabLst/>
              <a:defRPr/>
            </a:pPr>
            <a:r>
              <a:rPr lang="en-US" sz="3200" dirty="0">
                <a:solidFill>
                  <a:prstClr val="black"/>
                </a:solidFill>
                <a:latin typeface="Times New Roman" panose="02020603050405020304" pitchFamily="18" charset="0"/>
                <a:cs typeface="Times New Roman" panose="02020603050405020304" pitchFamily="18" charset="0"/>
              </a:rPr>
              <a:t>Introduction</a:t>
            </a:r>
          </a:p>
          <a:p>
            <a:pPr marL="391847" indent="-391847" defTabSz="1044924">
              <a:spcAft>
                <a:spcPts val="0"/>
              </a:spcAft>
              <a:buClrTx/>
              <a:buSzTx/>
              <a:buFont typeface="Arial" pitchFamily="34" charset="0"/>
              <a:buChar char="•"/>
              <a:defRPr/>
            </a:pPr>
            <a:r>
              <a:rPr lang="en-US" sz="3200" dirty="0">
                <a:solidFill>
                  <a:prstClr val="black"/>
                </a:solidFill>
                <a:latin typeface="Times New Roman" panose="02020603050405020304" pitchFamily="18" charset="0"/>
                <a:cs typeface="Times New Roman" panose="02020603050405020304" pitchFamily="18" charset="0"/>
              </a:rPr>
              <a:t>Literature Survey</a:t>
            </a:r>
          </a:p>
          <a:p>
            <a:pPr marL="391847" indent="-391847" defTabSz="1044924">
              <a:spcAft>
                <a:spcPts val="0"/>
              </a:spcAft>
              <a:buClrTx/>
              <a:buSzTx/>
              <a:buFont typeface="Arial" pitchFamily="34" charset="0"/>
              <a:buChar char="•"/>
              <a:defRPr/>
            </a:pPr>
            <a:r>
              <a:rPr lang="en-US" sz="3200" dirty="0">
                <a:solidFill>
                  <a:prstClr val="black"/>
                </a:solidFill>
                <a:latin typeface="Times New Roman" panose="02020603050405020304" pitchFamily="18" charset="0"/>
                <a:cs typeface="Times New Roman" panose="02020603050405020304" pitchFamily="18" charset="0"/>
              </a:rPr>
              <a:t>Problem Statement and objective</a:t>
            </a:r>
          </a:p>
          <a:p>
            <a:pPr marL="391847" indent="-391847" defTabSz="1044924">
              <a:spcAft>
                <a:spcPts val="0"/>
              </a:spcAft>
              <a:buClrTx/>
              <a:buSzTx/>
              <a:buFont typeface="Arial" pitchFamily="34" charset="0"/>
              <a:buChar char="•"/>
              <a:defRPr/>
            </a:pPr>
            <a:r>
              <a:rPr lang="en-US" sz="3200" dirty="0">
                <a:solidFill>
                  <a:prstClr val="black"/>
                </a:solidFill>
                <a:latin typeface="Times New Roman" panose="02020603050405020304" pitchFamily="18" charset="0"/>
                <a:cs typeface="Times New Roman" panose="02020603050405020304" pitchFamily="18" charset="0"/>
              </a:rPr>
              <a:t>Scope of project </a:t>
            </a:r>
          </a:p>
          <a:p>
            <a:pPr marL="391847" indent="-391847" defTabSz="1044924">
              <a:spcAft>
                <a:spcPts val="0"/>
              </a:spcAft>
              <a:buClrTx/>
              <a:buSzTx/>
              <a:buFont typeface="Arial" pitchFamily="34" charset="0"/>
              <a:buChar char="•"/>
              <a:defRPr/>
            </a:pPr>
            <a:r>
              <a:rPr lang="en-US" sz="3200" dirty="0">
                <a:solidFill>
                  <a:prstClr val="black"/>
                </a:solidFill>
                <a:latin typeface="Times New Roman" panose="02020603050405020304" pitchFamily="18" charset="0"/>
                <a:cs typeface="Times New Roman" panose="02020603050405020304" pitchFamily="18" charset="0"/>
              </a:rPr>
              <a:t>Proposed system </a:t>
            </a:r>
          </a:p>
          <a:p>
            <a:pPr marL="391847" indent="-391847" defTabSz="1044924">
              <a:spcAft>
                <a:spcPts val="0"/>
              </a:spcAft>
              <a:buClrTx/>
              <a:buSzTx/>
              <a:buFont typeface="Arial" pitchFamily="34" charset="0"/>
              <a:buChar char="•"/>
              <a:defRPr/>
            </a:pPr>
            <a:r>
              <a:rPr lang="en-US" sz="3200" dirty="0">
                <a:solidFill>
                  <a:prstClr val="black"/>
                </a:solidFill>
                <a:latin typeface="Times New Roman" panose="02020603050405020304" pitchFamily="18" charset="0"/>
                <a:cs typeface="Times New Roman" panose="02020603050405020304" pitchFamily="18" charset="0"/>
              </a:rPr>
              <a:t>Hardware and software requirement</a:t>
            </a:r>
          </a:p>
          <a:p>
            <a:pPr marL="391847" indent="-391847" defTabSz="1044924">
              <a:spcAft>
                <a:spcPts val="0"/>
              </a:spcAft>
              <a:buClrTx/>
              <a:buSzTx/>
              <a:buFont typeface="Arial" pitchFamily="34" charset="0"/>
              <a:buChar char="•"/>
              <a:defRPr/>
            </a:pPr>
            <a:r>
              <a:rPr lang="en-US" sz="3200" dirty="0">
                <a:solidFill>
                  <a:prstClr val="black"/>
                </a:solidFill>
                <a:latin typeface="Times New Roman" panose="02020603050405020304" pitchFamily="18" charset="0"/>
                <a:cs typeface="Times New Roman" panose="02020603050405020304" pitchFamily="18" charset="0"/>
              </a:rPr>
              <a:t>Results </a:t>
            </a:r>
          </a:p>
          <a:p>
            <a:pPr marL="391847" indent="-391847" defTabSz="1044924">
              <a:spcAft>
                <a:spcPts val="0"/>
              </a:spcAft>
              <a:buClrTx/>
              <a:buSzTx/>
              <a:buFont typeface="Arial" pitchFamily="34" charset="0"/>
              <a:buChar char="•"/>
              <a:defRPr/>
            </a:pPr>
            <a:r>
              <a:rPr lang="en-US" sz="3200" dirty="0">
                <a:solidFill>
                  <a:prstClr val="black"/>
                </a:solidFill>
                <a:latin typeface="Times New Roman" panose="02020603050405020304" pitchFamily="18" charset="0"/>
                <a:cs typeface="Times New Roman" panose="02020603050405020304" pitchFamily="18" charset="0"/>
              </a:rPr>
              <a:t>Conclusion</a:t>
            </a:r>
          </a:p>
          <a:p>
            <a:pPr marL="391847" marR="0" lvl="0" indent="-391847" algn="l" defTabSz="1044924"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Refrences</a:t>
            </a:r>
            <a:endPar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l" defTabSz="1044924" rtl="0" eaLnBrk="1" fontAlgn="auto" latinLnBrk="0" hangingPunct="1">
              <a:lnSpc>
                <a:spcPct val="100000"/>
              </a:lnSpc>
              <a:spcBef>
                <a:spcPct val="20000"/>
              </a:spcBef>
              <a:spcAft>
                <a:spcPts val="0"/>
              </a:spcAft>
              <a:buClrTx/>
              <a:buSzTx/>
              <a:buNone/>
              <a:tabLst/>
              <a:defRPr/>
            </a:pPr>
            <a:endPar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0DDB6891-A426-F929-C449-B9399C0C208E}"/>
              </a:ext>
            </a:extLst>
          </p:cNvPr>
          <p:cNvSpPr>
            <a:spLocks noGrp="1"/>
          </p:cNvSpPr>
          <p:nvPr>
            <p:ph type="sldNum" sz="quarter" idx="12"/>
          </p:nvPr>
        </p:nvSpPr>
        <p:spPr/>
        <p:txBody>
          <a:bodyPr/>
          <a:lstStyle/>
          <a:p>
            <a:fld id="{8148F87A-E065-4129-A61A-E2E83FFE2A30}" type="slidenum">
              <a:rPr lang="en-IN" sz="1800" smtClean="0">
                <a:latin typeface="Times New Roman" panose="02020603050405020304" pitchFamily="18" charset="0"/>
                <a:cs typeface="Times New Roman" panose="02020603050405020304" pitchFamily="18" charset="0"/>
              </a:rPr>
              <a:t>2</a:t>
            </a:fld>
            <a:endParaRPr lang="en-IN"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6D47F6F-4ADC-E264-AB57-7950816F4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24" y="76335"/>
            <a:ext cx="1199032" cy="1017360"/>
          </a:xfrm>
          <a:prstGeom prst="rect">
            <a:avLst/>
          </a:prstGeom>
        </p:spPr>
      </p:pic>
    </p:spTree>
    <p:extLst>
      <p:ext uri="{BB962C8B-B14F-4D97-AF65-F5344CB8AC3E}">
        <p14:creationId xmlns:p14="http://schemas.microsoft.com/office/powerpoint/2010/main" val="2592274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392A8-664F-2055-6E00-B5495C5E8C9B}"/>
              </a:ext>
            </a:extLst>
          </p:cNvPr>
          <p:cNvSpPr>
            <a:spLocks noGrp="1"/>
          </p:cNvSpPr>
          <p:nvPr>
            <p:ph type="title"/>
          </p:nvPr>
        </p:nvSpPr>
        <p:spPr>
          <a:xfrm>
            <a:off x="1994762" y="1414464"/>
            <a:ext cx="8202476" cy="757238"/>
          </a:xfrm>
        </p:spPr>
        <p:txBody>
          <a:bodyPr>
            <a:normAutofit fontScale="90000"/>
          </a:bodyPr>
          <a:lstStyle/>
          <a:p>
            <a:r>
              <a:rPr lang="en-US" sz="4400" b="1" dirty="0">
                <a:latin typeface="Times New Roman" panose="02020603050405020304" pitchFamily="18" charset="0"/>
                <a:cs typeface="Times New Roman" panose="02020603050405020304" pitchFamily="18" charset="0"/>
              </a:rPr>
              <a:t>Group Details </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274EE9-D17F-AB46-0602-B159A6CBDD3D}"/>
              </a:ext>
            </a:extLst>
          </p:cNvPr>
          <p:cNvSpPr>
            <a:spLocks noGrp="1"/>
          </p:cNvSpPr>
          <p:nvPr>
            <p:ph sz="quarter" idx="13"/>
          </p:nvPr>
        </p:nvSpPr>
        <p:spPr>
          <a:xfrm>
            <a:off x="1484312" y="3052892"/>
            <a:ext cx="9103660" cy="3424107"/>
          </a:xfrm>
        </p:spPr>
        <p:txBody>
          <a:bodyPr>
            <a:normAutofit fontScale="77500" lnSpcReduction="20000"/>
          </a:bodyPr>
          <a:lstStyle/>
          <a:p>
            <a:pPr marL="391847" marR="0" lvl="0" indent="-391847" algn="l" defTabSz="1044924" rtl="0" eaLnBrk="1" fontAlgn="auto" latinLnBrk="0" hangingPunct="1">
              <a:lnSpc>
                <a:spcPct val="100000"/>
              </a:lnSpc>
              <a:spcBef>
                <a:spcPct val="20000"/>
              </a:spcBef>
              <a:spcAft>
                <a:spcPts val="0"/>
              </a:spcAft>
              <a:buClrTx/>
              <a:buSzTx/>
              <a:buFont typeface="Arial" pitchFamily="34" charset="0"/>
              <a:buChar char="•"/>
              <a:tabLst/>
              <a:defRPr/>
            </a:pPr>
            <a:r>
              <a:rPr kumimoji="0" lang="en-US" sz="35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Project Title : Milk Purity Detection </a:t>
            </a:r>
            <a:r>
              <a:rPr lang="en-US" sz="3500" dirty="0">
                <a:solidFill>
                  <a:prstClr val="black"/>
                </a:solidFill>
                <a:latin typeface="Times New Roman" panose="02020603050405020304" pitchFamily="18" charset="0"/>
                <a:cs typeface="Times New Roman" panose="02020603050405020304" pitchFamily="18" charset="0"/>
              </a:rPr>
              <a:t>System</a:t>
            </a:r>
          </a:p>
          <a:p>
            <a:pPr marL="391847" marR="0" lvl="0" indent="-391847" algn="l" defTabSz="1044924" rtl="0" eaLnBrk="1" fontAlgn="auto" latinLnBrk="0" hangingPunct="1">
              <a:lnSpc>
                <a:spcPct val="100000"/>
              </a:lnSpc>
              <a:spcBef>
                <a:spcPct val="20000"/>
              </a:spcBef>
              <a:spcAft>
                <a:spcPts val="0"/>
              </a:spcAft>
              <a:buClrTx/>
              <a:buSzTx/>
              <a:buFont typeface="Arial" pitchFamily="34" charset="0"/>
              <a:buChar char="•"/>
              <a:tabLst/>
              <a:defRPr/>
            </a:pPr>
            <a:endParaRPr kumimoji="0" lang="en-US" sz="37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391847" marR="0" lvl="0" indent="-391847" algn="l" defTabSz="1044924" rtl="0" eaLnBrk="1" fontAlgn="auto" latinLnBrk="0" hangingPunct="1">
              <a:lnSpc>
                <a:spcPct val="100000"/>
              </a:lnSpc>
              <a:spcBef>
                <a:spcPct val="20000"/>
              </a:spcBef>
              <a:spcAft>
                <a:spcPts val="0"/>
              </a:spcAft>
              <a:buClrTx/>
              <a:buSzTx/>
              <a:buFont typeface="Arial" pitchFamily="34" charset="0"/>
              <a:buChar char="•"/>
              <a:tabLst/>
              <a:defRPr/>
            </a:pPr>
            <a:r>
              <a:rPr kumimoji="0" lang="en-US" sz="37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Project Group Members:</a:t>
            </a:r>
          </a:p>
          <a:p>
            <a:pPr marR="0" lvl="0" defTabSz="1044924" rtl="0" eaLnBrk="1" fontAlgn="auto" latinLnBrk="0" hangingPunct="1">
              <a:lnSpc>
                <a:spcPct val="100000"/>
              </a:lnSpc>
              <a:spcBef>
                <a:spcPct val="20000"/>
              </a:spcBef>
              <a:spcAft>
                <a:spcPts val="0"/>
              </a:spcAft>
              <a:buClrTx/>
              <a:buSzTx/>
              <a:buFont typeface="Courier New" panose="02070309020205020404" pitchFamily="49" charset="0"/>
              <a:buChar char="­"/>
              <a:tabLst/>
              <a:defRPr/>
            </a:pPr>
            <a:endParaRPr kumimoji="0" lang="en-US" sz="37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defTabSz="1044924">
              <a:spcAft>
                <a:spcPts val="0"/>
              </a:spcAft>
              <a:buClrTx/>
              <a:buSzTx/>
              <a:buFont typeface="Courier New" panose="02070309020205020404" pitchFamily="49" charset="0"/>
              <a:buChar char="­"/>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T2054491246033,  Nikita Kantilal Deshmukh.</a:t>
            </a:r>
          </a:p>
          <a:p>
            <a:pPr defTabSz="1044924">
              <a:spcAft>
                <a:spcPts val="0"/>
              </a:spcAft>
              <a:buClrTx/>
              <a:buSzTx/>
              <a:buFont typeface="Courier New" panose="02070309020205020404" pitchFamily="49" charset="0"/>
              <a:buChar char="­"/>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T2054491293012,  Kumudini Suresh Bagul.</a:t>
            </a:r>
          </a:p>
          <a:p>
            <a:pPr defTabSz="1044924">
              <a:spcAft>
                <a:spcPts val="0"/>
              </a:spcAft>
              <a:buClrTx/>
              <a:buSzTx/>
              <a:buFont typeface="Courier New" panose="02070309020205020404" pitchFamily="49" charset="0"/>
              <a:buChar char="­"/>
              <a:defRPr/>
            </a:pPr>
            <a:r>
              <a:rPr lang="en-US" sz="3200" dirty="0">
                <a:solidFill>
                  <a:prstClr val="black"/>
                </a:solidFill>
                <a:latin typeface="Times New Roman" panose="02020603050405020304" pitchFamily="18" charset="0"/>
                <a:cs typeface="Times New Roman" panose="02020603050405020304" pitchFamily="18" charset="0"/>
              </a:rPr>
              <a:t>T2154491246504</a:t>
            </a:r>
            <a:r>
              <a:rPr lang="en-US" sz="3200" cap="none" dirty="0">
                <a:solidFill>
                  <a:prstClr val="black"/>
                </a:solidFill>
                <a:latin typeface="Times New Roman" panose="02020603050405020304" pitchFamily="18" charset="0"/>
                <a:cs typeface="Times New Roman" panose="02020603050405020304" pitchFamily="18" charset="0"/>
              </a:rPr>
              <a:t>,  Divya Lalchand Chaudhari.</a:t>
            </a:r>
          </a:p>
          <a:p>
            <a:pPr defTabSz="1044924">
              <a:spcAft>
                <a:spcPts val="0"/>
              </a:spcAft>
              <a:buClrTx/>
              <a:buSzTx/>
              <a:buFont typeface="Courier New" panose="02070309020205020404" pitchFamily="49" charset="0"/>
              <a:buChar char="­"/>
              <a:defRPr/>
            </a:pPr>
            <a:r>
              <a:rPr lang="en-US" sz="3200" dirty="0">
                <a:solidFill>
                  <a:prstClr val="black"/>
                </a:solidFill>
                <a:latin typeface="Times New Roman" panose="02020603050405020304" pitchFamily="18" charset="0"/>
                <a:cs typeface="Times New Roman" panose="02020603050405020304" pitchFamily="18" charset="0"/>
              </a:rPr>
              <a:t>T2054491246049</a:t>
            </a:r>
            <a:r>
              <a:rPr lang="en-US" sz="3200" cap="none" dirty="0">
                <a:solidFill>
                  <a:prstClr val="black"/>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Rushikesh Ravindra Yeole.</a:t>
            </a:r>
            <a:endParaRPr lang="en-US" sz="3200" cap="none" dirty="0">
              <a:latin typeface="Times New Roman" panose="02020603050405020304" pitchFamily="18" charset="0"/>
              <a:cs typeface="Times New Roman" panose="02020603050405020304" pitchFamily="18" charset="0"/>
            </a:endParaRPr>
          </a:p>
          <a:p>
            <a:pPr algn="ctr" defTabSz="1044924">
              <a:spcAft>
                <a:spcPts val="0"/>
              </a:spcAft>
              <a:buClrTx/>
              <a:buSzTx/>
              <a:buFont typeface="Courier New" panose="02070309020205020404" pitchFamily="49" charset="0"/>
              <a:buChar char="­"/>
              <a:defRPr/>
            </a:pPr>
            <a:endParaRPr lang="en-US" sz="3200" cap="none" dirty="0">
              <a:solidFill>
                <a:prstClr val="black"/>
              </a:solidFill>
              <a:latin typeface="Times New Roman" panose="02020603050405020304" pitchFamily="18" charset="0"/>
              <a:cs typeface="Times New Roman" panose="02020603050405020304" pitchFamily="18" charset="0"/>
            </a:endParaRPr>
          </a:p>
          <a:p>
            <a:pPr algn="ctr" defTabSz="1044924">
              <a:spcAft>
                <a:spcPts val="0"/>
              </a:spcAft>
              <a:buClrTx/>
              <a:buSzTx/>
              <a:buFont typeface="Courier New" panose="02070309020205020404" pitchFamily="49" charset="0"/>
              <a:buChar char="­"/>
              <a:defRPr/>
            </a:pPr>
            <a:endPar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algn="ctr" defTabSz="1044924">
              <a:spcAft>
                <a:spcPts val="0"/>
              </a:spcAft>
              <a:buClrTx/>
              <a:buSzTx/>
              <a:buFont typeface="Courier New" panose="02070309020205020404" pitchFamily="49" charset="0"/>
              <a:buChar char="­"/>
              <a:defRPr/>
            </a:pPr>
            <a:endPar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849001" marR="0" lvl="1" indent="-326539" algn="l" defTabSz="1044924" rtl="0" eaLnBrk="1" fontAlgn="auto" latinLnBrk="0" hangingPunct="1">
              <a:lnSpc>
                <a:spcPct val="100000"/>
              </a:lnSpc>
              <a:spcBef>
                <a:spcPct val="20000"/>
              </a:spcBef>
              <a:spcAft>
                <a:spcPts val="0"/>
              </a:spcAft>
              <a:buClrTx/>
              <a:buSzTx/>
              <a:buFont typeface="Arial" pitchFamily="34" charset="0"/>
              <a:buChar char="–"/>
              <a:tabLst/>
              <a:defRPr/>
            </a:pPr>
            <a:endParaRPr lang="en-IN"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B46109F9-A6E8-2966-E5F2-E38B6C1CE75D}"/>
              </a:ext>
            </a:extLst>
          </p:cNvPr>
          <p:cNvSpPr>
            <a:spLocks noGrp="1"/>
          </p:cNvSpPr>
          <p:nvPr>
            <p:ph type="sldNum" sz="quarter" idx="12"/>
          </p:nvPr>
        </p:nvSpPr>
        <p:spPr>
          <a:xfrm>
            <a:off x="10951857" y="5883275"/>
            <a:ext cx="451249" cy="365125"/>
          </a:xfrm>
        </p:spPr>
        <p:txBody>
          <a:bodyPr/>
          <a:lstStyle/>
          <a:p>
            <a:fld id="{8148F87A-E065-4129-A61A-E2E83FFE2A30}" type="slidenum">
              <a:rPr lang="en-IN" sz="1800" smtClean="0">
                <a:latin typeface="Times New Roman" panose="02020603050405020304" pitchFamily="18" charset="0"/>
                <a:cs typeface="Times New Roman" panose="02020603050405020304" pitchFamily="18" charset="0"/>
              </a:rPr>
              <a:t>3</a:t>
            </a:fld>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B9E1E32-B033-E112-B75B-74AE359983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24" y="103229"/>
            <a:ext cx="1199032" cy="1017360"/>
          </a:xfrm>
          <a:prstGeom prst="rect">
            <a:avLst/>
          </a:prstGeom>
        </p:spPr>
      </p:pic>
      <p:pic>
        <p:nvPicPr>
          <p:cNvPr id="7" name="Picture 6">
            <a:extLst>
              <a:ext uri="{FF2B5EF4-FFF2-40B4-BE49-F238E27FC236}">
                <a16:creationId xmlns:a16="http://schemas.microsoft.com/office/drawing/2014/main" id="{4A0B50E1-0D1B-550C-BAF6-A691CC86D8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24" y="76335"/>
            <a:ext cx="1199032" cy="1017360"/>
          </a:xfrm>
          <a:prstGeom prst="rect">
            <a:avLst/>
          </a:prstGeom>
        </p:spPr>
      </p:pic>
    </p:spTree>
    <p:extLst>
      <p:ext uri="{BB962C8B-B14F-4D97-AF65-F5344CB8AC3E}">
        <p14:creationId xmlns:p14="http://schemas.microsoft.com/office/powerpoint/2010/main" val="4128288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B733D-B998-4DFB-2B8D-CB39ECF3BC8E}"/>
              </a:ext>
            </a:extLst>
          </p:cNvPr>
          <p:cNvSpPr>
            <a:spLocks noGrp="1"/>
          </p:cNvSpPr>
          <p:nvPr>
            <p:ph type="title"/>
          </p:nvPr>
        </p:nvSpPr>
        <p:spPr>
          <a:xfrm>
            <a:off x="1080408" y="468406"/>
            <a:ext cx="10018713" cy="1304365"/>
          </a:xfrm>
        </p:spPr>
        <p:txBody>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CBA81C5-70C8-C255-BA34-671B61CA92D3}"/>
              </a:ext>
            </a:extLst>
          </p:cNvPr>
          <p:cNvSpPr>
            <a:spLocks noGrp="1"/>
          </p:cNvSpPr>
          <p:nvPr>
            <p:ph type="sldNum" sz="quarter" idx="12"/>
          </p:nvPr>
        </p:nvSpPr>
        <p:spPr/>
        <p:txBody>
          <a:bodyPr/>
          <a:lstStyle/>
          <a:p>
            <a:fld id="{8148F87A-E065-4129-A61A-E2E83FFE2A30}" type="slidenum">
              <a:rPr lang="en-IN" sz="1800" smtClean="0">
                <a:latin typeface="Times New Roman" panose="02020603050405020304" pitchFamily="18" charset="0"/>
                <a:cs typeface="Times New Roman" panose="02020603050405020304" pitchFamily="18" charset="0"/>
              </a:rPr>
              <a:t>4</a:t>
            </a:fld>
            <a:endParaRPr lang="en-IN" sz="1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EEBDF5A-A2A1-652A-BABC-9CBFDE9C3E7A}"/>
              </a:ext>
            </a:extLst>
          </p:cNvPr>
          <p:cNvSpPr txBox="1"/>
          <p:nvPr/>
        </p:nvSpPr>
        <p:spPr>
          <a:xfrm>
            <a:off x="1442286" y="2137948"/>
            <a:ext cx="9785153" cy="3200876"/>
          </a:xfrm>
          <a:prstGeom prst="rect">
            <a:avLst/>
          </a:prstGeom>
          <a:noFill/>
        </p:spPr>
        <p:txBody>
          <a:bodyPr wrap="square" rtlCol="0">
            <a:spAutoFit/>
          </a:bodyPr>
          <a:lstStyle/>
          <a:p>
            <a:pPr marL="285750" indent="-285750" fontAlgn="base">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Milk plays a vital role in the diets of people all over the world because of its high nutritional value. It is becoming more difficult to verify the validity and quality of the milk that is sold in the market, though, as concerns about adulteration, and  contamination.</a:t>
            </a:r>
          </a:p>
          <a:p>
            <a:pPr marL="285750" indent="-285750" fontAlgn="base">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It is crucial to guarantee milk purity and accurately identify its sort in order to protect both the consumer's health and the dairy industry's reputation. </a:t>
            </a:r>
          </a:p>
          <a:p>
            <a:pPr marL="285750" indent="-285750" fontAlgn="base">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Therefore there is an urgent need for creative, economical, and user-friendly technologies that enable people to make wise choices regarding the milk they consume.</a:t>
            </a:r>
            <a:endParaRPr lang="en-US" dirty="0">
              <a:latin typeface="Times New Roman" panose="02020603050405020304" pitchFamily="18" charset="0"/>
              <a:ea typeface="Calibri" panose="020F0502020204030204" pitchFamily="34" charset="0"/>
            </a:endParaRPr>
          </a:p>
          <a:p>
            <a:pPr marL="285750" indent="-285750" fontAlgn="base">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So we have developed an advanced system that makes use of sensor technologies in conjunction with the Blynk mobile application to close this gap and provide customers with the power to make knowledgeable decisions</a:t>
            </a:r>
            <a:br>
              <a:rPr lang="en-US" sz="2200" dirty="0">
                <a:effectLst/>
                <a:latin typeface="Times New Roman" panose="02020603050405020304" pitchFamily="18" charset="0"/>
                <a:cs typeface="Times New Roman" panose="02020603050405020304" pitchFamily="18" charset="0"/>
              </a:rPr>
            </a:br>
            <a:endParaRPr lang="en-US" sz="2200" b="0" i="0" dirty="0">
              <a:solidFill>
                <a:srgbClr val="000000"/>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366C3E2-C1ED-1E75-1F12-8DA3EF079D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24" y="103229"/>
            <a:ext cx="1199032" cy="1017360"/>
          </a:xfrm>
          <a:prstGeom prst="rect">
            <a:avLst/>
          </a:prstGeom>
        </p:spPr>
      </p:pic>
    </p:spTree>
    <p:extLst>
      <p:ext uri="{BB962C8B-B14F-4D97-AF65-F5344CB8AC3E}">
        <p14:creationId xmlns:p14="http://schemas.microsoft.com/office/powerpoint/2010/main" val="2891105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A23291-3929-1045-793F-998C37C66988}"/>
              </a:ext>
            </a:extLst>
          </p:cNvPr>
          <p:cNvSpPr>
            <a:spLocks noGrp="1"/>
          </p:cNvSpPr>
          <p:nvPr>
            <p:ph type="sldNum" sz="quarter" idx="12"/>
          </p:nvPr>
        </p:nvSpPr>
        <p:spPr>
          <a:xfrm>
            <a:off x="11342674" y="6083725"/>
            <a:ext cx="551167" cy="365125"/>
          </a:xfrm>
        </p:spPr>
        <p:txBody>
          <a:bodyPr/>
          <a:lstStyle/>
          <a:p>
            <a:fld id="{8148F87A-E065-4129-A61A-E2E83FFE2A30}" type="slidenum">
              <a:rPr lang="en-IN" sz="1600" smtClean="0"/>
              <a:t>5</a:t>
            </a:fld>
            <a:endParaRPr lang="en-IN" sz="1600" dirty="0"/>
          </a:p>
        </p:txBody>
      </p:sp>
      <p:graphicFrame>
        <p:nvGraphicFramePr>
          <p:cNvPr id="4" name="Table 3">
            <a:extLst>
              <a:ext uri="{FF2B5EF4-FFF2-40B4-BE49-F238E27FC236}">
                <a16:creationId xmlns:a16="http://schemas.microsoft.com/office/drawing/2014/main" id="{C7A77BCE-A40D-6A74-1227-931E1B31CBF2}"/>
              </a:ext>
            </a:extLst>
          </p:cNvPr>
          <p:cNvGraphicFramePr>
            <a:graphicFrameLocks noGrp="1"/>
          </p:cNvGraphicFramePr>
          <p:nvPr>
            <p:extLst>
              <p:ext uri="{D42A27DB-BD31-4B8C-83A1-F6EECF244321}">
                <p14:modId xmlns:p14="http://schemas.microsoft.com/office/powerpoint/2010/main" val="2905808351"/>
              </p:ext>
            </p:extLst>
          </p:nvPr>
        </p:nvGraphicFramePr>
        <p:xfrm>
          <a:off x="1105835" y="1209421"/>
          <a:ext cx="10512422" cy="5239429"/>
        </p:xfrm>
        <a:graphic>
          <a:graphicData uri="http://schemas.openxmlformats.org/drawingml/2006/table">
            <a:tbl>
              <a:tblPr firstRow="1" firstCol="1" bandRow="1">
                <a:tableStyleId>{5C22544A-7EE6-4342-B048-85BDC9FD1C3A}</a:tableStyleId>
              </a:tblPr>
              <a:tblGrid>
                <a:gridCol w="3109127">
                  <a:extLst>
                    <a:ext uri="{9D8B030D-6E8A-4147-A177-3AD203B41FA5}">
                      <a16:colId xmlns:a16="http://schemas.microsoft.com/office/drawing/2014/main" val="1270743811"/>
                    </a:ext>
                  </a:extLst>
                </a:gridCol>
                <a:gridCol w="3618822">
                  <a:extLst>
                    <a:ext uri="{9D8B030D-6E8A-4147-A177-3AD203B41FA5}">
                      <a16:colId xmlns:a16="http://schemas.microsoft.com/office/drawing/2014/main" val="3087025575"/>
                    </a:ext>
                  </a:extLst>
                </a:gridCol>
                <a:gridCol w="3784473">
                  <a:extLst>
                    <a:ext uri="{9D8B030D-6E8A-4147-A177-3AD203B41FA5}">
                      <a16:colId xmlns:a16="http://schemas.microsoft.com/office/drawing/2014/main" val="1281730073"/>
                    </a:ext>
                  </a:extLst>
                </a:gridCol>
              </a:tblGrid>
              <a:tr h="405897">
                <a:tc>
                  <a:txBody>
                    <a:bodyPr/>
                    <a:lstStyle/>
                    <a:p>
                      <a:pPr algn="ctr">
                        <a:lnSpc>
                          <a:spcPct val="107000"/>
                        </a:lnSpc>
                        <a:spcAft>
                          <a:spcPts val="800"/>
                        </a:spcAft>
                      </a:pPr>
                      <a:r>
                        <a:rPr lang="en-IN" sz="1600" kern="100" dirty="0">
                          <a:solidFill>
                            <a:schemeClr val="tx1"/>
                          </a:solidFill>
                          <a:effectLst/>
                          <a:latin typeface="Times New Roman" panose="02020603050405020304" pitchFamily="18" charset="0"/>
                          <a:cs typeface="Times New Roman" panose="02020603050405020304" pitchFamily="18" charset="0"/>
                        </a:rPr>
                        <a:t>Existing system</a:t>
                      </a:r>
                      <a:endPar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550" marR="45550" marT="0" marB="0"/>
                </a:tc>
                <a:tc>
                  <a:txBody>
                    <a:bodyPr/>
                    <a:lstStyle/>
                    <a:p>
                      <a:pPr algn="ctr">
                        <a:lnSpc>
                          <a:spcPct val="107000"/>
                        </a:lnSpc>
                        <a:spcAft>
                          <a:spcPts val="800"/>
                        </a:spcAft>
                      </a:pPr>
                      <a:r>
                        <a:rPr lang="en-IN" sz="1600" kern="100" dirty="0">
                          <a:solidFill>
                            <a:schemeClr val="tx1"/>
                          </a:solidFill>
                          <a:effectLst/>
                          <a:latin typeface="Times New Roman" panose="02020603050405020304" pitchFamily="18" charset="0"/>
                          <a:cs typeface="Times New Roman" panose="02020603050405020304" pitchFamily="18" charset="0"/>
                        </a:rPr>
                        <a:t>Description</a:t>
                      </a:r>
                      <a:endPar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550" marR="45550" marT="0" marB="0"/>
                </a:tc>
                <a:tc>
                  <a:txBody>
                    <a:bodyPr/>
                    <a:lstStyle/>
                    <a:p>
                      <a:pPr algn="ctr">
                        <a:lnSpc>
                          <a:spcPct val="107000"/>
                        </a:lnSpc>
                        <a:spcAft>
                          <a:spcPts val="800"/>
                        </a:spcAft>
                      </a:pPr>
                      <a:r>
                        <a:rPr lang="en-IN" sz="1600" kern="100" dirty="0">
                          <a:solidFill>
                            <a:schemeClr val="tx1"/>
                          </a:solidFill>
                          <a:effectLst/>
                          <a:latin typeface="Times New Roman" panose="02020603050405020304" pitchFamily="18" charset="0"/>
                          <a:cs typeface="Times New Roman" panose="02020603050405020304" pitchFamily="18" charset="0"/>
                        </a:rPr>
                        <a:t>limitations</a:t>
                      </a:r>
                      <a:endPar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550" marR="45550" marT="0" marB="0"/>
                </a:tc>
                <a:extLst>
                  <a:ext uri="{0D108BD9-81ED-4DB2-BD59-A6C34878D82A}">
                    <a16:rowId xmlns:a16="http://schemas.microsoft.com/office/drawing/2014/main" val="2397477371"/>
                  </a:ext>
                </a:extLst>
              </a:tr>
              <a:tr h="1391177">
                <a:tc>
                  <a:txBody>
                    <a:bodyPr/>
                    <a:lstStyle/>
                    <a:p>
                      <a:pPr>
                        <a:lnSpc>
                          <a:spcPct val="107000"/>
                        </a:lnSpc>
                        <a:spcAft>
                          <a:spcPts val="800"/>
                        </a:spcAft>
                      </a:pPr>
                      <a:r>
                        <a:rPr lang="en-IN" sz="1600" kern="100" dirty="0">
                          <a:solidFill>
                            <a:schemeClr val="tx1"/>
                          </a:solidFill>
                          <a:effectLst/>
                          <a:latin typeface="Times New Roman" panose="02020603050405020304" pitchFamily="18" charset="0"/>
                          <a:cs typeface="Times New Roman" panose="02020603050405020304" pitchFamily="18" charset="0"/>
                        </a:rPr>
                        <a:t>1) A Low-Cost NIR Digital Photometer Based on In Gas As Sensors for the Detection of Milk Adulterations With Water</a:t>
                      </a:r>
                      <a:endPar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550" marR="45550" marT="0" marB="0"/>
                </a:tc>
                <a:tc>
                  <a:txBody>
                    <a:bodyPr/>
                    <a:lstStyle/>
                    <a:p>
                      <a:pPr>
                        <a:lnSpc>
                          <a:spcPct val="107000"/>
                        </a:lnSpc>
                        <a:spcAft>
                          <a:spcPts val="800"/>
                        </a:spcAft>
                      </a:pPr>
                      <a:r>
                        <a:rPr lang="en-IN" sz="1600" kern="100" dirty="0">
                          <a:solidFill>
                            <a:schemeClr val="tx1"/>
                          </a:solidFill>
                          <a:effectLst/>
                          <a:latin typeface="Times New Roman" panose="02020603050405020304" pitchFamily="18" charset="0"/>
                          <a:cs typeface="Times New Roman" panose="02020603050405020304" pitchFamily="18" charset="0"/>
                        </a:rPr>
                        <a:t>They proposed a prototype of a digital photometer to quantify water added to milk. This is a microcontroller, portable device, which uses three LEDs with emission in the near infrared (IR) region</a:t>
                      </a:r>
                      <a:endPar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550" marR="45550" marT="0" marB="0"/>
                </a:tc>
                <a:tc>
                  <a:txBody>
                    <a:bodyPr/>
                    <a:lstStyle/>
                    <a:p>
                      <a:pPr>
                        <a:lnSpc>
                          <a:spcPct val="107000"/>
                        </a:lnSpc>
                        <a:spcAft>
                          <a:spcPts val="800"/>
                        </a:spcAft>
                      </a:pPr>
                      <a:r>
                        <a:rPr lang="en-IN" sz="1600" kern="100">
                          <a:solidFill>
                            <a:schemeClr val="tx1"/>
                          </a:solidFill>
                          <a:effectLst/>
                          <a:latin typeface="Times New Roman" panose="02020603050405020304" pitchFamily="18" charset="0"/>
                          <a:cs typeface="Times New Roman" panose="02020603050405020304" pitchFamily="18" charset="0"/>
                        </a:rPr>
                        <a:t>It fails when other chemicals are added to the adulteration, it doesn't work</a:t>
                      </a:r>
                      <a:endParaRPr lang="en-IN" sz="16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550" marR="45550" marT="0" marB="0"/>
                </a:tc>
                <a:extLst>
                  <a:ext uri="{0D108BD9-81ED-4DB2-BD59-A6C34878D82A}">
                    <a16:rowId xmlns:a16="http://schemas.microsoft.com/office/drawing/2014/main" val="3191891212"/>
                  </a:ext>
                </a:extLst>
              </a:tr>
              <a:tr h="1450443">
                <a:tc>
                  <a:txBody>
                    <a:bodyPr/>
                    <a:lstStyle/>
                    <a:p>
                      <a:pPr>
                        <a:lnSpc>
                          <a:spcPct val="107000"/>
                        </a:lnSpc>
                        <a:spcAft>
                          <a:spcPts val="800"/>
                        </a:spcAft>
                      </a:pPr>
                      <a:r>
                        <a:rPr lang="en-IN" sz="1600" kern="100" dirty="0">
                          <a:solidFill>
                            <a:schemeClr val="tx1"/>
                          </a:solidFill>
                          <a:effectLst/>
                          <a:latin typeface="Times New Roman" panose="02020603050405020304" pitchFamily="18" charset="0"/>
                          <a:cs typeface="Times New Roman" panose="02020603050405020304" pitchFamily="18" charset="0"/>
                        </a:rPr>
                        <a:t>2) Edge-AI Implementation for Milk Adulteration  Detection</a:t>
                      </a:r>
                      <a:endPar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550" marR="45550" marT="0" marB="0"/>
                </a:tc>
                <a:tc>
                  <a:txBody>
                    <a:bodyPr/>
                    <a:lstStyle/>
                    <a:p>
                      <a:pPr>
                        <a:lnSpc>
                          <a:spcPct val="107000"/>
                        </a:lnSpc>
                        <a:spcAft>
                          <a:spcPts val="800"/>
                        </a:spcAft>
                      </a:pPr>
                      <a:r>
                        <a:rPr lang="en-IN" sz="1600" kern="100" dirty="0">
                          <a:solidFill>
                            <a:schemeClr val="tx1"/>
                          </a:solidFill>
                          <a:effectLst/>
                          <a:latin typeface="Times New Roman" panose="02020603050405020304" pitchFamily="18" charset="0"/>
                          <a:cs typeface="Times New Roman" panose="02020603050405020304" pitchFamily="18" charset="0"/>
                        </a:rPr>
                        <a:t>Edge-AI-based architecture allows the implementation of in-situ milk adulteration detection techniques in dairy processing, hence providing real-time monitoring of milk quality</a:t>
                      </a:r>
                      <a:endPar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550" marR="45550" marT="0" marB="0"/>
                </a:tc>
                <a:tc>
                  <a:txBody>
                    <a:bodyPr/>
                    <a:lstStyle/>
                    <a:p>
                      <a:pPr>
                        <a:lnSpc>
                          <a:spcPct val="107000"/>
                        </a:lnSpc>
                        <a:spcAft>
                          <a:spcPts val="800"/>
                        </a:spcAft>
                      </a:pPr>
                      <a:r>
                        <a:rPr lang="en-IN" sz="1600" kern="100">
                          <a:solidFill>
                            <a:schemeClr val="tx1"/>
                          </a:solidFill>
                          <a:effectLst/>
                          <a:latin typeface="Times New Roman" panose="02020603050405020304" pitchFamily="18" charset="0"/>
                          <a:cs typeface="Times New Roman" panose="02020603050405020304" pitchFamily="18" charset="0"/>
                        </a:rPr>
                        <a:t>A Convolutional Neural Network (CNN) model is used so a larger dataset is required thereby additional power consumption and has limited memory for operations.</a:t>
                      </a:r>
                      <a:endParaRPr lang="en-IN" sz="16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550" marR="45550" marT="0" marB="0"/>
                </a:tc>
                <a:extLst>
                  <a:ext uri="{0D108BD9-81ED-4DB2-BD59-A6C34878D82A}">
                    <a16:rowId xmlns:a16="http://schemas.microsoft.com/office/drawing/2014/main" val="1174854831"/>
                  </a:ext>
                </a:extLst>
              </a:tr>
              <a:tr h="1991912">
                <a:tc>
                  <a:txBody>
                    <a:bodyPr/>
                    <a:lstStyle/>
                    <a:p>
                      <a:pPr>
                        <a:lnSpc>
                          <a:spcPct val="107000"/>
                        </a:lnSpc>
                        <a:spcAft>
                          <a:spcPts val="800"/>
                        </a:spcAft>
                      </a:pPr>
                      <a:r>
                        <a:rPr lang="en-IN" sz="1600" kern="100" dirty="0">
                          <a:solidFill>
                            <a:schemeClr val="tx1"/>
                          </a:solidFill>
                          <a:effectLst/>
                          <a:latin typeface="Times New Roman" panose="02020603050405020304" pitchFamily="18" charset="0"/>
                          <a:cs typeface="Times New Roman" panose="02020603050405020304" pitchFamily="18" charset="0"/>
                        </a:rPr>
                        <a:t>3) Development of Spectroscopic Sensor System for an IoT Application of Adulteration Identification on Milk Using Machine Learning</a:t>
                      </a:r>
                      <a:endPar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550" marR="45550" marT="0" marB="0"/>
                </a:tc>
                <a:tc>
                  <a:txBody>
                    <a:bodyPr/>
                    <a:lstStyle/>
                    <a:p>
                      <a:pPr>
                        <a:lnSpc>
                          <a:spcPct val="107000"/>
                        </a:lnSpc>
                        <a:spcAft>
                          <a:spcPts val="800"/>
                        </a:spcAft>
                      </a:pPr>
                      <a:r>
                        <a:rPr lang="en-IN" sz="1600" kern="100">
                          <a:solidFill>
                            <a:schemeClr val="tx1"/>
                          </a:solidFill>
                          <a:effectLst/>
                          <a:latin typeface="Times New Roman" panose="02020603050405020304" pitchFamily="18" charset="0"/>
                          <a:cs typeface="Times New Roman" panose="02020603050405020304" pitchFamily="18" charset="0"/>
                        </a:rPr>
                        <a:t>they designed and developed a lowcost,portable,multispectral, AI-based, non-destructive spectroscopic sensor system that can be used to detect the milk adulterant in real-time.</a:t>
                      </a:r>
                      <a:endParaRPr lang="en-IN" sz="16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550" marR="45550" marT="0" marB="0"/>
                </a:tc>
                <a:tc>
                  <a:txBody>
                    <a:bodyPr/>
                    <a:lstStyle/>
                    <a:p>
                      <a:pPr>
                        <a:lnSpc>
                          <a:spcPct val="107000"/>
                        </a:lnSpc>
                        <a:spcAft>
                          <a:spcPts val="800"/>
                        </a:spcAft>
                      </a:pPr>
                      <a:r>
                        <a:rPr lang="en-IN" sz="1600" kern="100" dirty="0">
                          <a:solidFill>
                            <a:schemeClr val="tx1"/>
                          </a:solidFill>
                          <a:effectLst/>
                          <a:latin typeface="Times New Roman" panose="02020603050405020304" pitchFamily="18" charset="0"/>
                          <a:cs typeface="Times New Roman" panose="02020603050405020304" pitchFamily="18" charset="0"/>
                        </a:rPr>
                        <a:t>The model performance will be degraded, if the distance between sensor and the milk sample is greater than one inch. few adulterants which will be mixed in the milk are not explored.</a:t>
                      </a:r>
                      <a:endPar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550" marR="45550" marT="0" marB="0"/>
                </a:tc>
                <a:extLst>
                  <a:ext uri="{0D108BD9-81ED-4DB2-BD59-A6C34878D82A}">
                    <a16:rowId xmlns:a16="http://schemas.microsoft.com/office/drawing/2014/main" val="3115460769"/>
                  </a:ext>
                </a:extLst>
              </a:tr>
            </a:tbl>
          </a:graphicData>
        </a:graphic>
      </p:graphicFrame>
      <p:pic>
        <p:nvPicPr>
          <p:cNvPr id="5" name="Picture 4">
            <a:extLst>
              <a:ext uri="{FF2B5EF4-FFF2-40B4-BE49-F238E27FC236}">
                <a16:creationId xmlns:a16="http://schemas.microsoft.com/office/drawing/2014/main" id="{1568C49C-4D2F-973E-0C57-BBEE3459FA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96" y="0"/>
            <a:ext cx="1199032" cy="1017360"/>
          </a:xfrm>
          <a:prstGeom prst="rect">
            <a:avLst/>
          </a:prstGeom>
        </p:spPr>
      </p:pic>
      <p:sp>
        <p:nvSpPr>
          <p:cNvPr id="3" name="TextBox 2">
            <a:extLst>
              <a:ext uri="{FF2B5EF4-FFF2-40B4-BE49-F238E27FC236}">
                <a16:creationId xmlns:a16="http://schemas.microsoft.com/office/drawing/2014/main" id="{5B8AA75F-74A4-1D5C-7F05-C762A6D61FBB}"/>
              </a:ext>
            </a:extLst>
          </p:cNvPr>
          <p:cNvSpPr txBox="1"/>
          <p:nvPr/>
        </p:nvSpPr>
        <p:spPr>
          <a:xfrm>
            <a:off x="1512876" y="324014"/>
            <a:ext cx="9829798"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Literature Survey</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124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6B8741-C585-9C80-5FB8-55663308FB82}"/>
              </a:ext>
            </a:extLst>
          </p:cNvPr>
          <p:cNvSpPr>
            <a:spLocks noGrp="1"/>
          </p:cNvSpPr>
          <p:nvPr>
            <p:ph type="sldNum" sz="quarter" idx="12"/>
          </p:nvPr>
        </p:nvSpPr>
        <p:spPr>
          <a:xfrm>
            <a:off x="11395608" y="6193251"/>
            <a:ext cx="551167" cy="385482"/>
          </a:xfrm>
        </p:spPr>
        <p:txBody>
          <a:bodyPr/>
          <a:lstStyle/>
          <a:p>
            <a:fld id="{8148F87A-E065-4129-A61A-E2E83FFE2A30}" type="slidenum">
              <a:rPr lang="en-IN" sz="1600" smtClean="0"/>
              <a:t>6</a:t>
            </a:fld>
            <a:r>
              <a:rPr lang="en-IN" dirty="0"/>
              <a:t> </a:t>
            </a:r>
          </a:p>
        </p:txBody>
      </p:sp>
      <p:graphicFrame>
        <p:nvGraphicFramePr>
          <p:cNvPr id="3" name="Table 2">
            <a:extLst>
              <a:ext uri="{FF2B5EF4-FFF2-40B4-BE49-F238E27FC236}">
                <a16:creationId xmlns:a16="http://schemas.microsoft.com/office/drawing/2014/main" id="{52E1D63A-7694-367E-CF5F-FD71E6AC3829}"/>
              </a:ext>
            </a:extLst>
          </p:cNvPr>
          <p:cNvGraphicFramePr>
            <a:graphicFrameLocks noGrp="1"/>
          </p:cNvGraphicFramePr>
          <p:nvPr>
            <p:extLst>
              <p:ext uri="{D42A27DB-BD31-4B8C-83A1-F6EECF244321}">
                <p14:modId xmlns:p14="http://schemas.microsoft.com/office/powerpoint/2010/main" val="1038232073"/>
              </p:ext>
            </p:extLst>
          </p:nvPr>
        </p:nvGraphicFramePr>
        <p:xfrm>
          <a:off x="1145321" y="857490"/>
          <a:ext cx="10525870" cy="5223702"/>
        </p:xfrm>
        <a:graphic>
          <a:graphicData uri="http://schemas.openxmlformats.org/drawingml/2006/table">
            <a:tbl>
              <a:tblPr firstRow="1" firstCol="1" bandRow="1">
                <a:tableStyleId>{5C22544A-7EE6-4342-B048-85BDC9FD1C3A}</a:tableStyleId>
              </a:tblPr>
              <a:tblGrid>
                <a:gridCol w="3204883">
                  <a:extLst>
                    <a:ext uri="{9D8B030D-6E8A-4147-A177-3AD203B41FA5}">
                      <a16:colId xmlns:a16="http://schemas.microsoft.com/office/drawing/2014/main" val="2202869794"/>
                    </a:ext>
                  </a:extLst>
                </a:gridCol>
                <a:gridCol w="3866487">
                  <a:extLst>
                    <a:ext uri="{9D8B030D-6E8A-4147-A177-3AD203B41FA5}">
                      <a16:colId xmlns:a16="http://schemas.microsoft.com/office/drawing/2014/main" val="1962969449"/>
                    </a:ext>
                  </a:extLst>
                </a:gridCol>
                <a:gridCol w="3454500">
                  <a:extLst>
                    <a:ext uri="{9D8B030D-6E8A-4147-A177-3AD203B41FA5}">
                      <a16:colId xmlns:a16="http://schemas.microsoft.com/office/drawing/2014/main" val="1682007688"/>
                    </a:ext>
                  </a:extLst>
                </a:gridCol>
              </a:tblGrid>
              <a:tr h="1187266">
                <a:tc>
                  <a:txBody>
                    <a:bodyPr/>
                    <a:lstStyle/>
                    <a:p>
                      <a:pPr>
                        <a:lnSpc>
                          <a:spcPct val="107000"/>
                        </a:lnSpc>
                        <a:spcAft>
                          <a:spcPts val="800"/>
                        </a:spcAft>
                      </a:pPr>
                      <a:r>
                        <a:rPr lang="en-IN" sz="1800" kern="100" dirty="0">
                          <a:solidFill>
                            <a:schemeClr val="tx1"/>
                          </a:solidFill>
                          <a:effectLst/>
                          <a:latin typeface="Times New Roman" panose="02020603050405020304" pitchFamily="18" charset="0"/>
                          <a:cs typeface="Times New Roman" panose="02020603050405020304" pitchFamily="18" charset="0"/>
                        </a:rPr>
                        <a:t>4) Milk Adulteration Monitoring</a:t>
                      </a:r>
                      <a:endPar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0682" marR="50682" marT="0" marB="0"/>
                </a:tc>
                <a:tc>
                  <a:txBody>
                    <a:bodyPr/>
                    <a:lstStyle/>
                    <a:p>
                      <a:pPr>
                        <a:lnSpc>
                          <a:spcPct val="107000"/>
                        </a:lnSpc>
                        <a:spcAft>
                          <a:spcPts val="800"/>
                        </a:spcAft>
                      </a:pPr>
                      <a:r>
                        <a:rPr lang="en-IN" sz="1800" b="0" kern="100" dirty="0">
                          <a:solidFill>
                            <a:schemeClr val="tx1"/>
                          </a:solidFill>
                          <a:effectLst/>
                          <a:latin typeface="Times New Roman" panose="02020603050405020304" pitchFamily="18" charset="0"/>
                          <a:cs typeface="Times New Roman" panose="02020603050405020304" pitchFamily="18" charset="0"/>
                        </a:rPr>
                        <a:t>A Milk Quality Monitoring System using an ATmega328 microcontroller interfaced with multiple sensors which analyses the quality of milk The system monitors the specific type of proteins A1 and A2 are specific types of proteins found in cow’s milk</a:t>
                      </a:r>
                      <a:endParaRPr lang="en-IN" sz="18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0682" marR="50682" marT="0" marB="0">
                    <a:solidFill>
                      <a:schemeClr val="bg1">
                        <a:lumMod val="95000"/>
                      </a:schemeClr>
                    </a:solidFill>
                  </a:tcPr>
                </a:tc>
                <a:tc>
                  <a:txBody>
                    <a:bodyPr/>
                    <a:lstStyle/>
                    <a:p>
                      <a:pPr>
                        <a:lnSpc>
                          <a:spcPct val="107000"/>
                        </a:lnSpc>
                        <a:spcAft>
                          <a:spcPts val="800"/>
                        </a:spcAft>
                      </a:pPr>
                      <a:r>
                        <a:rPr lang="en-IN" sz="1800" b="0" kern="100" dirty="0">
                          <a:solidFill>
                            <a:schemeClr val="tx1"/>
                          </a:solidFill>
                          <a:effectLst/>
                          <a:latin typeface="Times New Roman" panose="02020603050405020304" pitchFamily="18" charset="0"/>
                          <a:cs typeface="Times New Roman" panose="02020603050405020304" pitchFamily="18" charset="0"/>
                        </a:rPr>
                        <a:t>The system is limited to measure only the adulteration in A1 and A2 milk samples.</a:t>
                      </a:r>
                      <a:endParaRPr lang="en-IN" sz="18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0682" marR="50682" marT="0" marB="0">
                    <a:solidFill>
                      <a:schemeClr val="bg1">
                        <a:lumMod val="95000"/>
                      </a:schemeClr>
                    </a:solidFill>
                  </a:tcPr>
                </a:tc>
                <a:extLst>
                  <a:ext uri="{0D108BD9-81ED-4DB2-BD59-A6C34878D82A}">
                    <a16:rowId xmlns:a16="http://schemas.microsoft.com/office/drawing/2014/main" val="209016496"/>
                  </a:ext>
                </a:extLst>
              </a:tr>
              <a:tr h="1147378">
                <a:tc>
                  <a:txBody>
                    <a:bodyPr/>
                    <a:lstStyle/>
                    <a:p>
                      <a:pPr>
                        <a:lnSpc>
                          <a:spcPct val="107000"/>
                        </a:lnSpc>
                        <a:spcAft>
                          <a:spcPts val="800"/>
                        </a:spcAft>
                      </a:pPr>
                      <a:r>
                        <a:rPr lang="en-IN" sz="1800" kern="100" dirty="0">
                          <a:solidFill>
                            <a:schemeClr val="tx1"/>
                          </a:solidFill>
                          <a:effectLst/>
                          <a:latin typeface="Times New Roman" panose="02020603050405020304" pitchFamily="18" charset="0"/>
                          <a:cs typeface="Times New Roman" panose="02020603050405020304" pitchFamily="18" charset="0"/>
                        </a:rPr>
                        <a:t>5)Real-Time Milk Monitoring System</a:t>
                      </a:r>
                      <a:endPar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0682" marR="50682" marT="0" marB="0"/>
                </a:tc>
                <a:tc>
                  <a:txBody>
                    <a:bodyPr/>
                    <a:lstStyle/>
                    <a:p>
                      <a:pPr>
                        <a:lnSpc>
                          <a:spcPct val="107000"/>
                        </a:lnSpc>
                        <a:spcAft>
                          <a:spcPts val="800"/>
                        </a:spcAft>
                      </a:pPr>
                      <a:r>
                        <a:rPr lang="en-IN" sz="1800" kern="100">
                          <a:solidFill>
                            <a:schemeClr val="tx1"/>
                          </a:solidFill>
                          <a:effectLst/>
                          <a:latin typeface="Times New Roman" panose="02020603050405020304" pitchFamily="18" charset="0"/>
                          <a:cs typeface="Times New Roman" panose="02020603050405020304" pitchFamily="18" charset="0"/>
                        </a:rPr>
                        <a:t>uses a combination of gas sensor arrays with a magnetoelastic sensor. The gas sensor monitors the bacteria for fast measurement of spoilage of milk and it uses a wireless system  with a magnetoelastic sensor.</a:t>
                      </a:r>
                      <a:endParaRPr lang="en-IN" sz="18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0682" marR="50682" marT="0" marB="0"/>
                </a:tc>
                <a:tc>
                  <a:txBody>
                    <a:bodyPr/>
                    <a:lstStyle/>
                    <a:p>
                      <a:pPr>
                        <a:lnSpc>
                          <a:spcPct val="107000"/>
                        </a:lnSpc>
                        <a:spcAft>
                          <a:spcPts val="800"/>
                        </a:spcAft>
                      </a:pPr>
                      <a:r>
                        <a:rPr lang="en-IN" sz="1800" kern="100" dirty="0">
                          <a:solidFill>
                            <a:schemeClr val="tx1"/>
                          </a:solidFill>
                          <a:effectLst/>
                          <a:latin typeface="Times New Roman" panose="02020603050405020304" pitchFamily="18" charset="0"/>
                          <a:cs typeface="Times New Roman" panose="02020603050405020304" pitchFamily="18" charset="0"/>
                        </a:rPr>
                        <a:t>Here only the bacteria affecting the milk is taken into consideration and it does not take care of other important parameters like pH value, pigmentation detection, and density</a:t>
                      </a:r>
                      <a:endPar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0682" marR="50682" marT="0" marB="0"/>
                </a:tc>
                <a:extLst>
                  <a:ext uri="{0D108BD9-81ED-4DB2-BD59-A6C34878D82A}">
                    <a16:rowId xmlns:a16="http://schemas.microsoft.com/office/drawing/2014/main" val="3699147593"/>
                  </a:ext>
                </a:extLst>
              </a:tr>
              <a:tr h="789556">
                <a:tc>
                  <a:txBody>
                    <a:bodyPr/>
                    <a:lstStyle/>
                    <a:p>
                      <a:pPr>
                        <a:lnSpc>
                          <a:spcPct val="107000"/>
                        </a:lnSpc>
                        <a:spcAft>
                          <a:spcPts val="800"/>
                        </a:spcAft>
                      </a:pPr>
                      <a:r>
                        <a:rPr lang="en-IN" sz="1800" kern="100" dirty="0">
                          <a:solidFill>
                            <a:schemeClr val="tx1"/>
                          </a:solidFill>
                          <a:effectLst/>
                          <a:latin typeface="Times New Roman" panose="02020603050405020304" pitchFamily="18" charset="0"/>
                          <a:cs typeface="Times New Roman" panose="02020603050405020304" pitchFamily="18" charset="0"/>
                        </a:rPr>
                        <a:t>6) Internet of Things Milk Spectrum Profiling for Industry 4.0 Dairy and Milk Manufacturing</a:t>
                      </a:r>
                      <a:endPar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0682" marR="50682" marT="0" marB="0"/>
                </a:tc>
                <a:tc>
                  <a:txBody>
                    <a:bodyPr/>
                    <a:lstStyle/>
                    <a:p>
                      <a:pPr>
                        <a:lnSpc>
                          <a:spcPct val="107000"/>
                        </a:lnSpc>
                        <a:spcAft>
                          <a:spcPts val="800"/>
                        </a:spcAft>
                      </a:pPr>
                      <a:r>
                        <a:rPr lang="en-IN" sz="1800" kern="100">
                          <a:solidFill>
                            <a:schemeClr val="tx1"/>
                          </a:solidFill>
                          <a:effectLst/>
                          <a:latin typeface="Times New Roman" panose="02020603050405020304" pitchFamily="18" charset="0"/>
                          <a:cs typeface="Times New Roman" panose="02020603050405020304" pitchFamily="18" charset="0"/>
                        </a:rPr>
                        <a:t>determines the fat and protein content in milk using LED’s, a mini-spectrometer, LED, and a microcontroller</a:t>
                      </a:r>
                      <a:endParaRPr lang="en-IN" sz="18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0682" marR="50682" marT="0" marB="0">
                    <a:solidFill>
                      <a:schemeClr val="bg1">
                        <a:lumMod val="95000"/>
                      </a:schemeClr>
                    </a:solidFill>
                  </a:tcPr>
                </a:tc>
                <a:tc>
                  <a:txBody>
                    <a:bodyPr/>
                    <a:lstStyle/>
                    <a:p>
                      <a:pPr>
                        <a:lnSpc>
                          <a:spcPct val="107000"/>
                        </a:lnSpc>
                        <a:spcAft>
                          <a:spcPts val="800"/>
                        </a:spcAft>
                      </a:pPr>
                      <a:r>
                        <a:rPr lang="en-IN" sz="1800" kern="100" dirty="0">
                          <a:solidFill>
                            <a:schemeClr val="tx1"/>
                          </a:solidFill>
                          <a:effectLst/>
                          <a:latin typeface="Times New Roman" panose="02020603050405020304" pitchFamily="18" charset="0"/>
                          <a:cs typeface="Times New Roman" panose="02020603050405020304" pitchFamily="18" charset="0"/>
                        </a:rPr>
                        <a:t>This system only concentrates on the fat and protein content and no assessment on the quality of other parameters and the storage of results were done.</a:t>
                      </a:r>
                      <a:endPar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0682" marR="50682" marT="0" marB="0">
                    <a:solidFill>
                      <a:schemeClr val="bg1">
                        <a:lumMod val="95000"/>
                      </a:schemeClr>
                    </a:solidFill>
                  </a:tcPr>
                </a:tc>
                <a:extLst>
                  <a:ext uri="{0D108BD9-81ED-4DB2-BD59-A6C34878D82A}">
                    <a16:rowId xmlns:a16="http://schemas.microsoft.com/office/drawing/2014/main" val="258321250"/>
                  </a:ext>
                </a:extLst>
              </a:tr>
            </a:tbl>
          </a:graphicData>
        </a:graphic>
      </p:graphicFrame>
      <p:pic>
        <p:nvPicPr>
          <p:cNvPr id="4" name="Picture 3">
            <a:extLst>
              <a:ext uri="{FF2B5EF4-FFF2-40B4-BE49-F238E27FC236}">
                <a16:creationId xmlns:a16="http://schemas.microsoft.com/office/drawing/2014/main" id="{8CBB2D9F-3BAF-104A-0A24-1F78340A4C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3" y="0"/>
            <a:ext cx="1199032" cy="1017360"/>
          </a:xfrm>
          <a:prstGeom prst="rect">
            <a:avLst/>
          </a:prstGeom>
        </p:spPr>
      </p:pic>
    </p:spTree>
    <p:extLst>
      <p:ext uri="{BB962C8B-B14F-4D97-AF65-F5344CB8AC3E}">
        <p14:creationId xmlns:p14="http://schemas.microsoft.com/office/powerpoint/2010/main" val="1578627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567C9DA-C428-76F9-D541-F65B738FF589}"/>
              </a:ext>
            </a:extLst>
          </p:cNvPr>
          <p:cNvSpPr>
            <a:spLocks noGrp="1"/>
          </p:cNvSpPr>
          <p:nvPr>
            <p:ph type="sldNum" sz="quarter" idx="12"/>
          </p:nvPr>
        </p:nvSpPr>
        <p:spPr>
          <a:xfrm>
            <a:off x="10951856" y="5969000"/>
            <a:ext cx="551167" cy="234915"/>
          </a:xfrm>
        </p:spPr>
        <p:txBody>
          <a:bodyPr/>
          <a:lstStyle/>
          <a:p>
            <a:fld id="{8148F87A-E065-4129-A61A-E2E83FFE2A30}" type="slidenum">
              <a:rPr lang="en-IN" sz="1800" smtClean="0">
                <a:latin typeface="Times New Roman" panose="02020603050405020304" pitchFamily="18" charset="0"/>
                <a:cs typeface="Times New Roman" panose="02020603050405020304" pitchFamily="18" charset="0"/>
              </a:rPr>
              <a:t>7</a:t>
            </a:fld>
            <a:endParaRPr lang="en-IN" sz="18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37DD7666-6037-5EEE-1490-A193F7FBEA5C}"/>
              </a:ext>
            </a:extLst>
          </p:cNvPr>
          <p:cNvSpPr txBox="1">
            <a:spLocks/>
          </p:cNvSpPr>
          <p:nvPr/>
        </p:nvSpPr>
        <p:spPr>
          <a:xfrm>
            <a:off x="1994762" y="1029822"/>
            <a:ext cx="8202476" cy="1127591"/>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Times New Roman" panose="02020603050405020304" pitchFamily="18" charset="0"/>
                <a:cs typeface="Times New Roman" panose="02020603050405020304" pitchFamily="18" charset="0"/>
              </a:rPr>
              <a:t>Problem Statement and Objective</a:t>
            </a:r>
            <a:endParaRPr lang="en-IN"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153B018-2EC6-04F1-F106-F37DD0034E5C}"/>
              </a:ext>
            </a:extLst>
          </p:cNvPr>
          <p:cNvSpPr txBox="1"/>
          <p:nvPr/>
        </p:nvSpPr>
        <p:spPr>
          <a:xfrm>
            <a:off x="1626239" y="2701738"/>
            <a:ext cx="9466729" cy="2677656"/>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To monitor adulteration of milk in real time in order to reduce health problems and provide accurate analysis to determine purity and quality of milk and which type of cattle milk by using IOT .</a:t>
            </a:r>
          </a:p>
          <a:p>
            <a:pPr marL="342900" indent="-342900">
              <a:buFont typeface="Arial" panose="020B0604020202020204" pitchFamily="34" charset="0"/>
              <a:buChar char="•"/>
            </a:pPr>
            <a:r>
              <a:rPr lang="en-IN" sz="2400" b="0" i="0" dirty="0">
                <a:solidFill>
                  <a:srgbClr val="000000"/>
                </a:solidFill>
                <a:effectLst/>
                <a:latin typeface="Times New Roman" panose="02020603050405020304" pitchFamily="18" charset="0"/>
              </a:rPr>
              <a:t>The primary objective of the system is to combat the pervasive issue of milk adulterants like water, starch, and chemicals often added to milk to increase volume or mask quality deficiencies, leading to compromised nutritional value and potential health hazards.</a:t>
            </a:r>
            <a:endParaRPr lang="en-IN" sz="2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45E8CC55-1CCB-56DE-5C43-107CFBFD00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24" y="170107"/>
            <a:ext cx="1199032" cy="1001468"/>
          </a:xfrm>
          <a:prstGeom prst="rect">
            <a:avLst/>
          </a:prstGeom>
        </p:spPr>
      </p:pic>
    </p:spTree>
    <p:extLst>
      <p:ext uri="{BB962C8B-B14F-4D97-AF65-F5344CB8AC3E}">
        <p14:creationId xmlns:p14="http://schemas.microsoft.com/office/powerpoint/2010/main" val="682630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517D3-4978-6D1A-E525-DE4B9B520CF3}"/>
              </a:ext>
            </a:extLst>
          </p:cNvPr>
          <p:cNvSpPr>
            <a:spLocks noGrp="1"/>
          </p:cNvSpPr>
          <p:nvPr>
            <p:ph type="title"/>
          </p:nvPr>
        </p:nvSpPr>
        <p:spPr>
          <a:xfrm>
            <a:off x="1106513" y="580880"/>
            <a:ext cx="10364451" cy="1389099"/>
          </a:xfrm>
        </p:spPr>
        <p:txBody>
          <a:bodyPr/>
          <a:lstStyle/>
          <a:p>
            <a:r>
              <a:rPr lang="en-US" b="1" dirty="0">
                <a:latin typeface="Times New Roman" panose="02020603050405020304" pitchFamily="18" charset="0"/>
                <a:cs typeface="Times New Roman" panose="02020603050405020304" pitchFamily="18" charset="0"/>
              </a:rPr>
              <a:t>Scope</a:t>
            </a:r>
            <a:endParaRPr lang="en-IN" b="1"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B8877573-5AB1-2019-5EED-E97D035FF37B}"/>
              </a:ext>
            </a:extLst>
          </p:cNvPr>
          <p:cNvSpPr>
            <a:spLocks noGrp="1"/>
          </p:cNvSpPr>
          <p:nvPr>
            <p:ph type="sldNum" sz="quarter" idx="12"/>
          </p:nvPr>
        </p:nvSpPr>
        <p:spPr>
          <a:xfrm>
            <a:off x="10972799" y="5978561"/>
            <a:ext cx="551167" cy="365125"/>
          </a:xfrm>
        </p:spPr>
        <p:txBody>
          <a:bodyPr/>
          <a:lstStyle/>
          <a:p>
            <a:fld id="{8148F87A-E065-4129-A61A-E2E83FFE2A30}" type="slidenum">
              <a:rPr lang="en-IN" sz="1800" smtClean="0">
                <a:latin typeface="Times New Roman" panose="02020603050405020304" pitchFamily="18" charset="0"/>
                <a:cs typeface="Times New Roman" panose="02020603050405020304" pitchFamily="18" charset="0"/>
              </a:rPr>
              <a:t>8</a:t>
            </a:fld>
            <a:endParaRPr lang="en-IN" sz="1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42F605D-C01D-E0CB-99CE-00246D04C42A}"/>
              </a:ext>
            </a:extLst>
          </p:cNvPr>
          <p:cNvSpPr txBox="1"/>
          <p:nvPr/>
        </p:nvSpPr>
        <p:spPr>
          <a:xfrm flipV="1">
            <a:off x="1880264" y="4112962"/>
            <a:ext cx="5124078" cy="45719"/>
          </a:xfrm>
          <a:prstGeom prst="rect">
            <a:avLst/>
          </a:prstGeom>
          <a:noFill/>
        </p:spPr>
        <p:txBody>
          <a:bodyPr wrap="square" rtlCol="0">
            <a:spAutoFit/>
          </a:bodyPr>
          <a:lstStyle/>
          <a:p>
            <a:pPr algn="just"/>
            <a:endParaRPr lang="en-IN"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B39D56A-8917-706D-2C2B-C48EA31B16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24" y="103229"/>
            <a:ext cx="1199032" cy="1017360"/>
          </a:xfrm>
          <a:prstGeom prst="rect">
            <a:avLst/>
          </a:prstGeom>
        </p:spPr>
      </p:pic>
      <p:sp>
        <p:nvSpPr>
          <p:cNvPr id="7" name="Rectangle 2">
            <a:extLst>
              <a:ext uri="{FF2B5EF4-FFF2-40B4-BE49-F238E27FC236}">
                <a16:creationId xmlns:a16="http://schemas.microsoft.com/office/drawing/2014/main" id="{A2C9FE87-86B0-4BD8-D554-C1EA172CBABF}"/>
              </a:ext>
            </a:extLst>
          </p:cNvPr>
          <p:cNvSpPr>
            <a:spLocks noChangeArrowheads="1"/>
          </p:cNvSpPr>
          <p:nvPr/>
        </p:nvSpPr>
        <p:spPr bwMode="auto">
          <a:xfrm>
            <a:off x="1721220" y="2418414"/>
            <a:ext cx="9135035"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framework ensures accessibility and affordability for a broad variety of farmers by providing configurable solutions that may accommodate dairy enterprises of any size.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framework's contributions to the avoidance of foodborne illnesses and the spread of diseases spread by contaminated milk are critical to the preservation of public health and the enhancement of the dairy industry's overall integrity.</a:t>
            </a:r>
          </a:p>
        </p:txBody>
      </p:sp>
    </p:spTree>
    <p:extLst>
      <p:ext uri="{BB962C8B-B14F-4D97-AF65-F5344CB8AC3E}">
        <p14:creationId xmlns:p14="http://schemas.microsoft.com/office/powerpoint/2010/main" val="66168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324E32-02E0-5997-41DA-E06449609C92}"/>
              </a:ext>
            </a:extLst>
          </p:cNvPr>
          <p:cNvSpPr>
            <a:spLocks noGrp="1"/>
          </p:cNvSpPr>
          <p:nvPr>
            <p:ph type="sldNum" sz="quarter" idx="12"/>
          </p:nvPr>
        </p:nvSpPr>
        <p:spPr>
          <a:xfrm flipH="1">
            <a:off x="11528977" y="6559095"/>
            <a:ext cx="469903" cy="57146"/>
          </a:xfrm>
        </p:spPr>
        <p:txBody>
          <a:bodyPr/>
          <a:lstStyle/>
          <a:p>
            <a:fld id="{8148F87A-E065-4129-A61A-E2E83FFE2A30}" type="slidenum">
              <a:rPr lang="en-IN" sz="1800" smtClean="0">
                <a:latin typeface="Times New Roman" panose="02020603050405020304" pitchFamily="18" charset="0"/>
                <a:cs typeface="Times New Roman" panose="02020603050405020304" pitchFamily="18" charset="0"/>
              </a:rPr>
              <a:t>9</a:t>
            </a:fld>
            <a:endParaRPr lang="en-IN" sz="16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ECAA48EC-2F07-032C-AB1F-3DD99FFD49AF}"/>
              </a:ext>
            </a:extLst>
          </p:cNvPr>
          <p:cNvSpPr/>
          <p:nvPr/>
        </p:nvSpPr>
        <p:spPr>
          <a:xfrm>
            <a:off x="1066795" y="3366256"/>
            <a:ext cx="1694331" cy="7395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Milk</a:t>
            </a:r>
          </a:p>
          <a:p>
            <a:pPr algn="ctr"/>
            <a:r>
              <a:rPr lang="en-US" b="1" dirty="0">
                <a:latin typeface="Times New Roman" panose="02020603050405020304" pitchFamily="18" charset="0"/>
                <a:cs typeface="Times New Roman" panose="02020603050405020304" pitchFamily="18" charset="0"/>
              </a:rPr>
              <a:t>Sample</a:t>
            </a:r>
            <a:endParaRPr lang="en-IN"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EB86322B-1293-7BA0-8240-96516D67048D}"/>
              </a:ext>
            </a:extLst>
          </p:cNvPr>
          <p:cNvSpPr/>
          <p:nvPr/>
        </p:nvSpPr>
        <p:spPr>
          <a:xfrm>
            <a:off x="3550028" y="1497299"/>
            <a:ext cx="2859742" cy="486736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Humidity sensor</a:t>
            </a:r>
            <a:endParaRPr lang="en-IN"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B92DC1E4-A93B-2F84-4DDC-468BAE30482F}"/>
              </a:ext>
            </a:extLst>
          </p:cNvPr>
          <p:cNvSpPr/>
          <p:nvPr/>
        </p:nvSpPr>
        <p:spPr>
          <a:xfrm>
            <a:off x="10069598" y="2403197"/>
            <a:ext cx="1694331" cy="231551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9539F157-6303-9F1E-C7EA-DE7EA563C98A}"/>
              </a:ext>
            </a:extLst>
          </p:cNvPr>
          <p:cNvSpPr/>
          <p:nvPr/>
        </p:nvSpPr>
        <p:spPr>
          <a:xfrm>
            <a:off x="7129185" y="1497299"/>
            <a:ext cx="2353240" cy="486736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Times New Roman" panose="02020603050405020304" pitchFamily="18" charset="0"/>
                <a:cs typeface="Times New Roman" panose="02020603050405020304" pitchFamily="18" charset="0"/>
              </a:rPr>
              <a:t>ESP-32</a:t>
            </a:r>
          </a:p>
          <a:p>
            <a:pPr algn="ctr"/>
            <a:r>
              <a:rPr lang="en-US" sz="2400" dirty="0">
                <a:solidFill>
                  <a:schemeClr val="tx1"/>
                </a:solidFill>
                <a:latin typeface="Times New Roman" panose="02020603050405020304" pitchFamily="18" charset="0"/>
                <a:cs typeface="Times New Roman" panose="02020603050405020304" pitchFamily="18" charset="0"/>
              </a:rPr>
              <a:t>(wroom-32)</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475F888E-991C-A38B-CD38-34875A3D9DCE}"/>
              </a:ext>
            </a:extLst>
          </p:cNvPr>
          <p:cNvSpPr/>
          <p:nvPr/>
        </p:nvSpPr>
        <p:spPr>
          <a:xfrm>
            <a:off x="3738288" y="4238400"/>
            <a:ext cx="2462772" cy="6902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latin typeface="Times New Roman" panose="02020603050405020304" pitchFamily="18" charset="0"/>
                <a:cs typeface="Times New Roman" panose="02020603050405020304" pitchFamily="18" charset="0"/>
              </a:rPr>
              <a:t>Ph Sensor</a:t>
            </a:r>
          </a:p>
          <a:p>
            <a:pPr algn="ctr"/>
            <a:r>
              <a:rPr lang="en-US" dirty="0">
                <a:latin typeface="Times New Roman" panose="02020603050405020304" pitchFamily="18" charset="0"/>
                <a:cs typeface="Times New Roman" panose="02020603050405020304" pitchFamily="18" charset="0"/>
              </a:rPr>
              <a:t>(4502C)</a:t>
            </a:r>
            <a:endParaRPr lang="en-IN" sz="1600" b="1"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5ED4B10A-5019-2B01-70E0-46B6F9B2349E}"/>
              </a:ext>
            </a:extLst>
          </p:cNvPr>
          <p:cNvSpPr/>
          <p:nvPr/>
        </p:nvSpPr>
        <p:spPr>
          <a:xfrm>
            <a:off x="3738288" y="2105673"/>
            <a:ext cx="2462772" cy="6902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TDS Sensor</a:t>
            </a:r>
          </a:p>
          <a:p>
            <a:pPr algn="ctr"/>
            <a:r>
              <a:rPr lang="en-US" dirty="0">
                <a:latin typeface="Times New Roman" panose="02020603050405020304" pitchFamily="18" charset="0"/>
                <a:cs typeface="Times New Roman" panose="02020603050405020304" pitchFamily="18" charset="0"/>
              </a:rPr>
              <a:t>(DS18B20)</a:t>
            </a:r>
            <a:endParaRPr lang="en-IN"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C67A433-AECC-AB79-7456-04B39420390B}"/>
              </a:ext>
            </a:extLst>
          </p:cNvPr>
          <p:cNvSpPr txBox="1"/>
          <p:nvPr/>
        </p:nvSpPr>
        <p:spPr>
          <a:xfrm>
            <a:off x="3723580" y="1531866"/>
            <a:ext cx="2492188"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Sensors</a:t>
            </a:r>
            <a:endParaRPr lang="en-IN" b="1"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B81ADBD8-8073-ED9A-0754-A66DFB83873A}"/>
              </a:ext>
            </a:extLst>
          </p:cNvPr>
          <p:cNvSpPr txBox="1"/>
          <p:nvPr/>
        </p:nvSpPr>
        <p:spPr>
          <a:xfrm>
            <a:off x="3278843" y="255808"/>
            <a:ext cx="6082549"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Proposed System</a:t>
            </a:r>
            <a:endParaRPr lang="en-IN" sz="4000" b="1" dirty="0">
              <a:latin typeface="Times New Roman" panose="02020603050405020304" pitchFamily="18" charset="0"/>
              <a:cs typeface="Times New Roman" panose="02020603050405020304" pitchFamily="18" charset="0"/>
            </a:endParaRPr>
          </a:p>
        </p:txBody>
      </p:sp>
      <p:sp>
        <p:nvSpPr>
          <p:cNvPr id="25" name="Arrow: Right 24">
            <a:extLst>
              <a:ext uri="{FF2B5EF4-FFF2-40B4-BE49-F238E27FC236}">
                <a16:creationId xmlns:a16="http://schemas.microsoft.com/office/drawing/2014/main" id="{5F919D1E-C5C7-4E0C-7CC7-6149842C145C}"/>
              </a:ext>
            </a:extLst>
          </p:cNvPr>
          <p:cNvSpPr/>
          <p:nvPr/>
        </p:nvSpPr>
        <p:spPr>
          <a:xfrm>
            <a:off x="2761126" y="3672733"/>
            <a:ext cx="775460" cy="2084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26" name="Arrow: Right 25">
            <a:extLst>
              <a:ext uri="{FF2B5EF4-FFF2-40B4-BE49-F238E27FC236}">
                <a16:creationId xmlns:a16="http://schemas.microsoft.com/office/drawing/2014/main" id="{D737E4F3-CB15-1F20-A53E-86B0EBFC5489}"/>
              </a:ext>
            </a:extLst>
          </p:cNvPr>
          <p:cNvSpPr/>
          <p:nvPr/>
        </p:nvSpPr>
        <p:spPr>
          <a:xfrm>
            <a:off x="6432152" y="3669379"/>
            <a:ext cx="697033" cy="21179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27" name="Arrow: Right 26">
            <a:extLst>
              <a:ext uri="{FF2B5EF4-FFF2-40B4-BE49-F238E27FC236}">
                <a16:creationId xmlns:a16="http://schemas.microsoft.com/office/drawing/2014/main" id="{6843C20E-78D2-155D-1EF4-142E2C59626D}"/>
              </a:ext>
            </a:extLst>
          </p:cNvPr>
          <p:cNvSpPr/>
          <p:nvPr/>
        </p:nvSpPr>
        <p:spPr>
          <a:xfrm>
            <a:off x="9482425" y="3669379"/>
            <a:ext cx="587173" cy="21179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pic>
        <p:nvPicPr>
          <p:cNvPr id="28" name="Picture 27">
            <a:extLst>
              <a:ext uri="{FF2B5EF4-FFF2-40B4-BE49-F238E27FC236}">
                <a16:creationId xmlns:a16="http://schemas.microsoft.com/office/drawing/2014/main" id="{C4E183B3-139E-7C55-89A1-A17DCC43B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237" y="-33608"/>
            <a:ext cx="1199032" cy="1017360"/>
          </a:xfrm>
          <a:prstGeom prst="rect">
            <a:avLst/>
          </a:prstGeom>
        </p:spPr>
      </p:pic>
      <p:sp>
        <p:nvSpPr>
          <p:cNvPr id="4" name="TextBox 3">
            <a:extLst>
              <a:ext uri="{FF2B5EF4-FFF2-40B4-BE49-F238E27FC236}">
                <a16:creationId xmlns:a16="http://schemas.microsoft.com/office/drawing/2014/main" id="{E9244D49-EB56-558A-201F-04CFF03CBD87}"/>
              </a:ext>
            </a:extLst>
          </p:cNvPr>
          <p:cNvSpPr txBox="1"/>
          <p:nvPr/>
        </p:nvSpPr>
        <p:spPr>
          <a:xfrm>
            <a:off x="10262418" y="2863427"/>
            <a:ext cx="1340617"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a:t>
            </a:r>
            <a:r>
              <a:rPr lang="en-IN" b="1" dirty="0">
                <a:latin typeface="Times New Roman" panose="02020603050405020304" pitchFamily="18" charset="0"/>
                <a:cs typeface="Times New Roman" panose="02020603050405020304" pitchFamily="18" charset="0"/>
              </a:rPr>
              <a:t>loud Software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D98DE70-D61E-4138-D5D6-A230F1892DBC}"/>
              </a:ext>
            </a:extLst>
          </p:cNvPr>
          <p:cNvSpPr txBox="1"/>
          <p:nvPr/>
        </p:nvSpPr>
        <p:spPr>
          <a:xfrm>
            <a:off x="10361547" y="3629487"/>
            <a:ext cx="1110432" cy="646331"/>
          </a:xfrm>
          <a:prstGeom prst="rect">
            <a:avLst/>
          </a:prstGeom>
          <a:solidFill>
            <a:schemeClr val="accent1"/>
          </a:solidFill>
          <a:ln>
            <a:solidFill>
              <a:schemeClr val="tx1"/>
            </a:solidFill>
          </a:ln>
        </p:spPr>
        <p:txBody>
          <a:bodyPr wrap="square" rtlCol="0">
            <a:spAutoFit/>
          </a:bodyPr>
          <a:lstStyle/>
          <a:p>
            <a:r>
              <a:rPr lang="en-IN" b="1" dirty="0">
                <a:solidFill>
                  <a:schemeClr val="bg1"/>
                </a:solidFill>
              </a:rPr>
              <a:t>Milk History</a:t>
            </a:r>
          </a:p>
        </p:txBody>
      </p:sp>
      <p:sp>
        <p:nvSpPr>
          <p:cNvPr id="21" name="Rectangle 20">
            <a:extLst>
              <a:ext uri="{FF2B5EF4-FFF2-40B4-BE49-F238E27FC236}">
                <a16:creationId xmlns:a16="http://schemas.microsoft.com/office/drawing/2014/main" id="{A5B1E669-2E72-A1D9-C474-76436F417261}"/>
              </a:ext>
            </a:extLst>
          </p:cNvPr>
          <p:cNvSpPr/>
          <p:nvPr/>
        </p:nvSpPr>
        <p:spPr>
          <a:xfrm>
            <a:off x="3752996" y="3188793"/>
            <a:ext cx="2433356" cy="6902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latin typeface="Times New Roman" panose="02020603050405020304" pitchFamily="18" charset="0"/>
              <a:cs typeface="Times New Roman" panose="02020603050405020304" pitchFamily="18" charset="0"/>
            </a:endParaRPr>
          </a:p>
          <a:p>
            <a:pPr algn="ctr"/>
            <a:r>
              <a:rPr lang="en-IN" b="1" dirty="0">
                <a:latin typeface="Times New Roman" panose="02020603050405020304" pitchFamily="18" charset="0"/>
                <a:cs typeface="Times New Roman" panose="02020603050405020304" pitchFamily="18" charset="0"/>
              </a:rPr>
              <a:t>Colour Sensor</a:t>
            </a:r>
          </a:p>
          <a:p>
            <a:pPr algn="ctr"/>
            <a:r>
              <a:rPr lang="en-IN" dirty="0">
                <a:latin typeface="Times New Roman" panose="02020603050405020304" pitchFamily="18" charset="0"/>
                <a:cs typeface="Times New Roman" panose="02020603050405020304" pitchFamily="18" charset="0"/>
              </a:rPr>
              <a:t>(TCS3200)</a:t>
            </a:r>
          </a:p>
          <a:p>
            <a:pPr algn="ctr"/>
            <a:endParaRPr lang="en-US"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DCF8263B-BF5A-AFA0-ADF3-A0ACF7AD8E6F}"/>
              </a:ext>
            </a:extLst>
          </p:cNvPr>
          <p:cNvSpPr/>
          <p:nvPr/>
        </p:nvSpPr>
        <p:spPr>
          <a:xfrm>
            <a:off x="3752996" y="5335095"/>
            <a:ext cx="2448064" cy="6902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latin typeface="Times New Roman" panose="02020603050405020304" pitchFamily="18" charset="0"/>
              <a:cs typeface="Times New Roman" panose="02020603050405020304" pitchFamily="18" charset="0"/>
            </a:endParaRPr>
          </a:p>
          <a:p>
            <a:pPr algn="ctr"/>
            <a:r>
              <a:rPr lang="en-IN" b="1" dirty="0">
                <a:latin typeface="Times New Roman" panose="02020603050405020304" pitchFamily="18" charset="0"/>
                <a:cs typeface="Times New Roman" panose="02020603050405020304" pitchFamily="18" charset="0"/>
              </a:rPr>
              <a:t>Temperature Sensor</a:t>
            </a:r>
          </a:p>
          <a:p>
            <a:pPr algn="ctr"/>
            <a:r>
              <a:rPr lang="en-IN" dirty="0">
                <a:latin typeface="Times New Roman" panose="02020603050405020304" pitchFamily="18" charset="0"/>
                <a:cs typeface="Times New Roman" panose="02020603050405020304" pitchFamily="18" charset="0"/>
              </a:rPr>
              <a:t>(DS18B20)</a:t>
            </a:r>
          </a:p>
          <a:p>
            <a:pPr algn="ct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91289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lnDef>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7138</TotalTime>
  <Words>2141</Words>
  <Application>Microsoft Office PowerPoint</Application>
  <PresentationFormat>Widescreen</PresentationFormat>
  <Paragraphs>147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Corbel</vt:lpstr>
      <vt:lpstr>Courier New</vt:lpstr>
      <vt:lpstr>Times New Roman</vt:lpstr>
      <vt:lpstr>Parallax</vt:lpstr>
      <vt:lpstr>                   SVKM’s Institute of Technology, Dhule                   Department of Information Technology</vt:lpstr>
      <vt:lpstr>Content</vt:lpstr>
      <vt:lpstr>Group Details   </vt:lpstr>
      <vt:lpstr>Introduction</vt:lpstr>
      <vt:lpstr>PowerPoint Presentation</vt:lpstr>
      <vt:lpstr>PowerPoint Presentation</vt:lpstr>
      <vt:lpstr>PowerPoint Presentation</vt:lpstr>
      <vt:lpstr>Scope</vt:lpstr>
      <vt:lpstr>PowerPoint Presentation</vt:lpstr>
      <vt:lpstr>Hardware &amp;  Software Requirement</vt:lpstr>
      <vt:lpstr>Result</vt:lpstr>
      <vt:lpstr>PowerPoint Presentation</vt:lpstr>
      <vt:lpstr>Conclusion</vt:lpstr>
      <vt:lpstr>References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SVKM’s Institute of Technology, Dhule              department of Information Technology</dc:title>
  <dc:creator>Kumudini Bagul</dc:creator>
  <cp:lastModifiedBy>nikita deshmukh</cp:lastModifiedBy>
  <cp:revision>114</cp:revision>
  <dcterms:created xsi:type="dcterms:W3CDTF">2022-11-01T15:45:00Z</dcterms:created>
  <dcterms:modified xsi:type="dcterms:W3CDTF">2024-04-05T15:01:23Z</dcterms:modified>
</cp:coreProperties>
</file>