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8" r:id="rId3"/>
    <p:sldId id="259" r:id="rId4"/>
    <p:sldId id="266" r:id="rId5"/>
    <p:sldId id="260" r:id="rId6"/>
    <p:sldId id="261" r:id="rId7"/>
    <p:sldId id="262" r:id="rId8"/>
    <p:sldId id="263" r:id="rId9"/>
    <p:sldId id="265" r:id="rId10"/>
    <p:sldId id="303" r:id="rId11"/>
    <p:sldId id="270" r:id="rId12"/>
    <p:sldId id="275" r:id="rId13"/>
    <p:sldId id="276" r:id="rId14"/>
    <p:sldId id="295" r:id="rId15"/>
    <p:sldId id="298" r:id="rId16"/>
    <p:sldId id="299" r:id="rId17"/>
    <p:sldId id="277" r:id="rId18"/>
    <p:sldId id="281" r:id="rId19"/>
    <p:sldId id="283" r:id="rId20"/>
    <p:sldId id="285" r:id="rId21"/>
    <p:sldId id="284" r:id="rId22"/>
    <p:sldId id="286" r:id="rId23"/>
    <p:sldId id="287" r:id="rId24"/>
    <p:sldId id="304" r:id="rId25"/>
    <p:sldId id="291" r:id="rId26"/>
    <p:sldId id="293" r:id="rId27"/>
    <p:sldId id="294" r:id="rId28"/>
    <p:sldId id="306" r:id="rId29"/>
    <p:sldId id="30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79397" autoAdjust="0"/>
  </p:normalViewPr>
  <p:slideViewPr>
    <p:cSldViewPr snapToGrid="0">
      <p:cViewPr varScale="1">
        <p:scale>
          <a:sx n="68" d="100"/>
          <a:sy n="68" d="100"/>
        </p:scale>
        <p:origin x="12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ant\Downloads\Business%20quest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ant\Downloads\Business%20question%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ant\Downloads\Business%20quest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ant\Downloads\Business%20quest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ant\Downloads\Business%20question%203.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[Business question 1.xlsx]Pivot table!PivotTable1</c:name>
    <c:fmtId val="-1"/>
  </c:pivotSource>
  <c:chart>
    <c:title>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59114763032453"/>
          <c:y val="0.16576441545106355"/>
          <c:w val="0.59187710606286692"/>
          <c:h val="0.715957482503083"/>
        </c:manualLayout>
      </c:layout>
      <c:bar3DChart>
        <c:barDir val="col"/>
        <c:grouping val="clustered"/>
        <c:varyColors val="0"/>
        <c:ser>
          <c:idx val="0"/>
          <c:order val="0"/>
          <c:tx>
            <c:strRef>
              <c:f>'Pivot table'!$B$3:$B$4</c:f>
              <c:strCache>
                <c:ptCount val="1"/>
                <c:pt idx="0">
                  <c:v>Video removed</c:v>
                </c:pt>
              </c:strCache>
            </c:strRef>
          </c:tx>
          <c:spPr>
            <a:solidFill>
              <a:schemeClr val="accent1"/>
            </a:solidFill>
            <a:ln>
              <a:noFill/>
            </a:ln>
            <a:effectLst/>
            <a:sp3d/>
          </c:spPr>
          <c:invertIfNegative val="0"/>
          <c:cat>
            <c:strRef>
              <c:f>'Pivot table'!$A$5:$A$8</c:f>
              <c:strCache>
                <c:ptCount val="3"/>
                <c:pt idx="0">
                  <c:v>1</c:v>
                </c:pt>
                <c:pt idx="1">
                  <c:v>10</c:v>
                </c:pt>
                <c:pt idx="2">
                  <c:v>24</c:v>
                </c:pt>
              </c:strCache>
            </c:strRef>
          </c:cat>
          <c:val>
            <c:numRef>
              <c:f>'Pivot table'!$B$5:$B$8</c:f>
              <c:numCache>
                <c:formatCode>General</c:formatCode>
                <c:ptCount val="3"/>
                <c:pt idx="0">
                  <c:v>12</c:v>
                </c:pt>
                <c:pt idx="1">
                  <c:v>22</c:v>
                </c:pt>
                <c:pt idx="2">
                  <c:v>35</c:v>
                </c:pt>
              </c:numCache>
            </c:numRef>
          </c:val>
          <c:extLst>
            <c:ext xmlns:c16="http://schemas.microsoft.com/office/drawing/2014/chart" uri="{C3380CC4-5D6E-409C-BE32-E72D297353CC}">
              <c16:uniqueId val="{00000000-A1E5-420F-81B4-E87A5C374204}"/>
            </c:ext>
          </c:extLst>
        </c:ser>
        <c:dLbls>
          <c:showLegendKey val="0"/>
          <c:showVal val="0"/>
          <c:showCatName val="0"/>
          <c:showSerName val="0"/>
          <c:showPercent val="0"/>
          <c:showBubbleSize val="0"/>
        </c:dLbls>
        <c:gapWidth val="150"/>
        <c:shape val="box"/>
        <c:axId val="1825582191"/>
        <c:axId val="1793275663"/>
        <c:axId val="0"/>
      </c:bar3DChart>
      <c:catAx>
        <c:axId val="18255821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93275663"/>
        <c:crosses val="autoZero"/>
        <c:auto val="1"/>
        <c:lblAlgn val="ctr"/>
        <c:lblOffset val="100"/>
        <c:noMultiLvlLbl val="0"/>
      </c:catAx>
      <c:valAx>
        <c:axId val="1793275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255821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[Business question 2.xlsx]Pivot table!PivotTable3</c:name>
    <c:fmtId val="-1"/>
  </c:pivotSource>
  <c:chart>
    <c:title>
      <c:overlay val="0"/>
      <c:spPr>
        <a:noFill/>
        <a:ln>
          <a:noFill/>
        </a:ln>
        <a:effectLst/>
      </c:spPr>
      <c:txPr>
        <a:bodyPr rot="0" spcFirstLastPara="1" vertOverflow="ellipsis" vert="horz" wrap="square" anchor="ctr" anchorCtr="1"/>
        <a:lstStyle/>
        <a:p>
          <a:pPr>
            <a:defRPr sz="3200" b="1" i="0" u="none" strike="noStrike" kern="120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6"/>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317500" algn="ctr" rotWithShape="0">
              <a:prstClr val="black">
                <a:alpha val="25000"/>
              </a:prstClr>
            </a:outerShdw>
          </a:effectLst>
        </c:spPr>
      </c:pivotFmt>
      <c:pivotFmt>
        <c:idx val="2"/>
        <c:spPr>
          <a:solidFill>
            <a:schemeClr val="accent6"/>
          </a:solidFill>
          <a:ln>
            <a:noFill/>
          </a:ln>
          <a:effectLst>
            <a:outerShdw blurRad="317500" algn="ctr" rotWithShape="0">
              <a:prstClr val="black">
                <a:alpha val="25000"/>
              </a:prstClr>
            </a:outerShdw>
          </a:effectLst>
        </c:spPr>
      </c:pivotFmt>
      <c:pivotFmt>
        <c:idx val="3"/>
        <c:spPr>
          <a:solidFill>
            <a:schemeClr val="accent6"/>
          </a:solidFill>
          <a:ln>
            <a:noFill/>
          </a:ln>
          <a:effectLst>
            <a:outerShdw blurRad="317500" algn="ctr" rotWithShape="0">
              <a:prstClr val="black">
                <a:alpha val="25000"/>
              </a:prstClr>
            </a:outerShdw>
          </a:effectLst>
        </c:spPr>
      </c:pivotFmt>
      <c:pivotFmt>
        <c:idx val="4"/>
        <c:spPr>
          <a:solidFill>
            <a:schemeClr val="accent6"/>
          </a:solidFill>
          <a:ln>
            <a:noFill/>
          </a:ln>
          <a:effectLst>
            <a:outerShdw blurRad="317500" algn="ctr" rotWithShape="0">
              <a:prstClr val="black">
                <a:alpha val="25000"/>
              </a:prstClr>
            </a:outerShdw>
          </a:effectLst>
        </c:spPr>
      </c:pivotFmt>
      <c:pivotFmt>
        <c:idx val="5"/>
        <c:spPr>
          <a:solidFill>
            <a:schemeClr val="accent6"/>
          </a:solidFill>
          <a:ln>
            <a:noFill/>
          </a:ln>
          <a:effectLst>
            <a:outerShdw blurRad="317500" algn="ctr" rotWithShape="0">
              <a:prstClr val="black">
                <a:alpha val="25000"/>
              </a:prstClr>
            </a:outerShdw>
          </a:effectLst>
        </c:spPr>
      </c:pivotFmt>
      <c:pivotFmt>
        <c:idx val="6"/>
        <c:spPr>
          <a:solidFill>
            <a:schemeClr val="accent6"/>
          </a:solidFill>
          <a:ln>
            <a:noFill/>
          </a:ln>
          <a:effectLst>
            <a:outerShdw blurRad="317500" algn="ctr" rotWithShape="0">
              <a:prstClr val="black">
                <a:alpha val="25000"/>
              </a:prstClr>
            </a:outerShdw>
          </a:effectLst>
        </c:spPr>
      </c:pivotFmt>
      <c:pivotFmt>
        <c:idx val="7"/>
        <c:spPr>
          <a:solidFill>
            <a:schemeClr val="accent6"/>
          </a:solidFill>
          <a:ln>
            <a:noFill/>
          </a:ln>
          <a:effectLst>
            <a:outerShdw blurRad="317500" algn="ctr" rotWithShape="0">
              <a:prstClr val="black">
                <a:alpha val="25000"/>
              </a:prstClr>
            </a:outerShdw>
          </a:effectLst>
        </c:spPr>
      </c:pivotFmt>
      <c:pivotFmt>
        <c:idx val="8"/>
        <c:spPr>
          <a:solidFill>
            <a:schemeClr val="accent6"/>
          </a:solidFill>
          <a:ln>
            <a:noFill/>
          </a:ln>
          <a:effectLst>
            <a:outerShdw blurRad="317500" algn="ctr" rotWithShape="0">
              <a:prstClr val="black">
                <a:alpha val="25000"/>
              </a:prstClr>
            </a:outerShdw>
          </a:effectLst>
        </c:spPr>
      </c:pivotFmt>
      <c:pivotFmt>
        <c:idx val="9"/>
        <c:spPr>
          <a:solidFill>
            <a:schemeClr val="accent6"/>
          </a:solidFill>
          <a:ln>
            <a:noFill/>
          </a:ln>
          <a:effectLst>
            <a:outerShdw blurRad="317500" algn="ctr" rotWithShape="0">
              <a:prstClr val="black">
                <a:alpha val="25000"/>
              </a:prstClr>
            </a:outerShdw>
          </a:effectLst>
        </c:spPr>
      </c:pivotFmt>
      <c:pivotFmt>
        <c:idx val="10"/>
        <c:spPr>
          <a:solidFill>
            <a:schemeClr val="accent6"/>
          </a:solidFill>
          <a:ln>
            <a:noFill/>
          </a:ln>
          <a:effectLst>
            <a:outerShdw blurRad="317500" algn="ctr" rotWithShape="0">
              <a:prstClr val="black">
                <a:alpha val="25000"/>
              </a:prstClr>
            </a:outerShdw>
          </a:effectLst>
        </c:spPr>
      </c:pivotFmt>
      <c:pivotFmt>
        <c:idx val="11"/>
        <c:spPr>
          <a:solidFill>
            <a:schemeClr val="accent6"/>
          </a:solidFill>
          <a:ln>
            <a:noFill/>
          </a:ln>
          <a:effectLst>
            <a:outerShdw blurRad="317500" algn="ctr" rotWithShape="0">
              <a:prstClr val="black">
                <a:alpha val="25000"/>
              </a:prstClr>
            </a:outerShdw>
          </a:effectLst>
        </c:spPr>
      </c:pivotFmt>
      <c:pivotFmt>
        <c:idx val="12"/>
        <c:spPr>
          <a:solidFill>
            <a:schemeClr val="accent6"/>
          </a:solidFill>
          <a:ln>
            <a:noFill/>
          </a:ln>
          <a:effectLst>
            <a:outerShdw blurRad="317500" algn="ctr" rotWithShape="0">
              <a:prstClr val="black">
                <a:alpha val="25000"/>
              </a:prstClr>
            </a:outerShdw>
          </a:effectLst>
        </c:spPr>
      </c:pivotFmt>
      <c:pivotFmt>
        <c:idx val="13"/>
        <c:spPr>
          <a:solidFill>
            <a:schemeClr val="accent6"/>
          </a:solidFill>
          <a:ln>
            <a:noFill/>
          </a:ln>
          <a:effectLst>
            <a:outerShdw blurRad="317500" algn="ctr" rotWithShape="0">
              <a:prstClr val="black">
                <a:alpha val="25000"/>
              </a:prstClr>
            </a:outerShdw>
          </a:effectLst>
        </c:spPr>
      </c:pivotFmt>
      <c:pivotFmt>
        <c:idx val="14"/>
        <c:spPr>
          <a:solidFill>
            <a:schemeClr val="accent6"/>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6"/>
          </a:solidFill>
          <a:ln>
            <a:noFill/>
          </a:ln>
          <a:effectLst>
            <a:outerShdw blurRad="317500" algn="ctr" rotWithShape="0">
              <a:prstClr val="black">
                <a:alpha val="25000"/>
              </a:prstClr>
            </a:outerShdw>
          </a:effectLst>
        </c:spPr>
      </c:pivotFmt>
      <c:pivotFmt>
        <c:idx val="16"/>
        <c:spPr>
          <a:solidFill>
            <a:schemeClr val="accent6"/>
          </a:solidFill>
          <a:ln>
            <a:noFill/>
          </a:ln>
          <a:effectLst>
            <a:outerShdw blurRad="317500" algn="ctr" rotWithShape="0">
              <a:prstClr val="black">
                <a:alpha val="25000"/>
              </a:prstClr>
            </a:outerShdw>
          </a:effectLst>
        </c:spPr>
      </c:pivotFmt>
      <c:pivotFmt>
        <c:idx val="17"/>
        <c:spPr>
          <a:solidFill>
            <a:schemeClr val="accent6"/>
          </a:solidFill>
          <a:ln>
            <a:noFill/>
          </a:ln>
          <a:effectLst>
            <a:outerShdw blurRad="317500" algn="ctr" rotWithShape="0">
              <a:prstClr val="black">
                <a:alpha val="25000"/>
              </a:prstClr>
            </a:outerShdw>
          </a:effectLst>
        </c:spPr>
      </c:pivotFmt>
      <c:pivotFmt>
        <c:idx val="18"/>
        <c:spPr>
          <a:solidFill>
            <a:schemeClr val="accent6"/>
          </a:solidFill>
          <a:ln>
            <a:noFill/>
          </a:ln>
          <a:effectLst>
            <a:outerShdw blurRad="317500" algn="ctr" rotWithShape="0">
              <a:prstClr val="black">
                <a:alpha val="25000"/>
              </a:prstClr>
            </a:outerShdw>
          </a:effectLst>
        </c:spPr>
      </c:pivotFmt>
      <c:pivotFmt>
        <c:idx val="19"/>
        <c:spPr>
          <a:solidFill>
            <a:schemeClr val="accent6"/>
          </a:solidFill>
          <a:ln>
            <a:noFill/>
          </a:ln>
          <a:effectLst>
            <a:outerShdw blurRad="317500" algn="ctr" rotWithShape="0">
              <a:prstClr val="black">
                <a:alpha val="25000"/>
              </a:prstClr>
            </a:outerShdw>
          </a:effectLst>
        </c:spPr>
      </c:pivotFmt>
      <c:pivotFmt>
        <c:idx val="20"/>
        <c:spPr>
          <a:solidFill>
            <a:schemeClr val="accent6"/>
          </a:solidFill>
          <a:ln>
            <a:noFill/>
          </a:ln>
          <a:effectLst>
            <a:outerShdw blurRad="317500" algn="ctr" rotWithShape="0">
              <a:prstClr val="black">
                <a:alpha val="25000"/>
              </a:prstClr>
            </a:outerShdw>
          </a:effectLst>
        </c:spPr>
      </c:pivotFmt>
      <c:pivotFmt>
        <c:idx val="21"/>
        <c:spPr>
          <a:solidFill>
            <a:schemeClr val="accent6"/>
          </a:solidFill>
          <a:ln>
            <a:noFill/>
          </a:ln>
          <a:effectLst>
            <a:outerShdw blurRad="317500" algn="ctr" rotWithShape="0">
              <a:prstClr val="black">
                <a:alpha val="25000"/>
              </a:prstClr>
            </a:outerShdw>
          </a:effectLst>
        </c:spPr>
      </c:pivotFmt>
      <c:pivotFmt>
        <c:idx val="22"/>
        <c:spPr>
          <a:solidFill>
            <a:schemeClr val="accent6"/>
          </a:solidFill>
          <a:ln>
            <a:noFill/>
          </a:ln>
          <a:effectLst>
            <a:outerShdw blurRad="317500" algn="ctr" rotWithShape="0">
              <a:prstClr val="black">
                <a:alpha val="25000"/>
              </a:prstClr>
            </a:outerShdw>
          </a:effectLst>
        </c:spPr>
      </c:pivotFmt>
      <c:pivotFmt>
        <c:idx val="23"/>
        <c:spPr>
          <a:solidFill>
            <a:schemeClr val="accent6"/>
          </a:solidFill>
          <a:ln>
            <a:noFill/>
          </a:ln>
          <a:effectLst>
            <a:outerShdw blurRad="317500" algn="ctr" rotWithShape="0">
              <a:prstClr val="black">
                <a:alpha val="25000"/>
              </a:prstClr>
            </a:outerShdw>
          </a:effectLst>
        </c:spPr>
      </c:pivotFmt>
      <c:pivotFmt>
        <c:idx val="24"/>
        <c:spPr>
          <a:solidFill>
            <a:schemeClr val="accent6"/>
          </a:solidFill>
          <a:ln>
            <a:noFill/>
          </a:ln>
          <a:effectLst>
            <a:outerShdw blurRad="317500" algn="ctr" rotWithShape="0">
              <a:prstClr val="black">
                <a:alpha val="25000"/>
              </a:prstClr>
            </a:outerShdw>
          </a:effectLst>
        </c:spPr>
      </c:pivotFmt>
      <c:pivotFmt>
        <c:idx val="25"/>
        <c:spPr>
          <a:solidFill>
            <a:schemeClr val="accent6"/>
          </a:solidFill>
          <a:ln>
            <a:noFill/>
          </a:ln>
          <a:effectLst>
            <a:outerShdw blurRad="317500" algn="ctr" rotWithShape="0">
              <a:prstClr val="black">
                <a:alpha val="25000"/>
              </a:prstClr>
            </a:outerShdw>
          </a:effectLst>
        </c:spPr>
      </c:pivotFmt>
      <c:pivotFmt>
        <c:idx val="26"/>
        <c:spPr>
          <a:solidFill>
            <a:schemeClr val="accent6"/>
          </a:solidFill>
          <a:ln>
            <a:noFill/>
          </a:ln>
          <a:effectLst>
            <a:outerShdw blurRad="317500" algn="ctr" rotWithShape="0">
              <a:prstClr val="black">
                <a:alpha val="25000"/>
              </a:prstClr>
            </a:outerShdw>
          </a:effectLst>
        </c:spPr>
      </c:pivotFmt>
      <c:pivotFmt>
        <c:idx val="27"/>
        <c:spPr>
          <a:solidFill>
            <a:schemeClr val="accent6"/>
          </a:solidFill>
          <a:ln>
            <a:noFill/>
          </a:ln>
          <a:effectLst>
            <a:outerShdw blurRad="317500" algn="ctr" rotWithShape="0">
              <a:prstClr val="black">
                <a:alpha val="25000"/>
              </a:prstClr>
            </a:outerShdw>
          </a:effectLst>
        </c:spPr>
      </c:pivotFmt>
      <c:pivotFmt>
        <c:idx val="28"/>
        <c:spPr>
          <a:solidFill>
            <a:schemeClr val="accent6"/>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9"/>
        <c:spPr>
          <a:solidFill>
            <a:schemeClr val="accent6"/>
          </a:solidFill>
          <a:ln>
            <a:noFill/>
          </a:ln>
          <a:effectLst>
            <a:outerShdw blurRad="317500" algn="ctr" rotWithShape="0">
              <a:prstClr val="black">
                <a:alpha val="25000"/>
              </a:prstClr>
            </a:outerShdw>
          </a:effectLst>
        </c:spPr>
      </c:pivotFmt>
      <c:pivotFmt>
        <c:idx val="30"/>
        <c:spPr>
          <a:solidFill>
            <a:schemeClr val="accent6"/>
          </a:solidFill>
          <a:ln>
            <a:noFill/>
          </a:ln>
          <a:effectLst>
            <a:outerShdw blurRad="317500" algn="ctr" rotWithShape="0">
              <a:prstClr val="black">
                <a:alpha val="25000"/>
              </a:prstClr>
            </a:outerShdw>
          </a:effectLst>
        </c:spPr>
      </c:pivotFmt>
      <c:pivotFmt>
        <c:idx val="31"/>
        <c:spPr>
          <a:solidFill>
            <a:schemeClr val="accent6"/>
          </a:solidFill>
          <a:ln>
            <a:noFill/>
          </a:ln>
          <a:effectLst>
            <a:outerShdw blurRad="317500" algn="ctr" rotWithShape="0">
              <a:prstClr val="black">
                <a:alpha val="25000"/>
              </a:prstClr>
            </a:outerShdw>
          </a:effectLst>
        </c:spPr>
      </c:pivotFmt>
      <c:pivotFmt>
        <c:idx val="32"/>
        <c:spPr>
          <a:solidFill>
            <a:schemeClr val="accent6"/>
          </a:solidFill>
          <a:ln>
            <a:noFill/>
          </a:ln>
          <a:effectLst>
            <a:outerShdw blurRad="317500" algn="ctr" rotWithShape="0">
              <a:prstClr val="black">
                <a:alpha val="25000"/>
              </a:prstClr>
            </a:outerShdw>
          </a:effectLst>
        </c:spPr>
      </c:pivotFmt>
      <c:pivotFmt>
        <c:idx val="33"/>
        <c:spPr>
          <a:solidFill>
            <a:schemeClr val="accent6"/>
          </a:solidFill>
          <a:ln>
            <a:noFill/>
          </a:ln>
          <a:effectLst>
            <a:outerShdw blurRad="317500" algn="ctr" rotWithShape="0">
              <a:prstClr val="black">
                <a:alpha val="25000"/>
              </a:prstClr>
            </a:outerShdw>
          </a:effectLst>
        </c:spPr>
      </c:pivotFmt>
      <c:pivotFmt>
        <c:idx val="34"/>
        <c:spPr>
          <a:solidFill>
            <a:schemeClr val="accent6"/>
          </a:solidFill>
          <a:ln>
            <a:noFill/>
          </a:ln>
          <a:effectLst>
            <a:outerShdw blurRad="317500" algn="ctr" rotWithShape="0">
              <a:prstClr val="black">
                <a:alpha val="25000"/>
              </a:prstClr>
            </a:outerShdw>
          </a:effectLst>
        </c:spPr>
      </c:pivotFmt>
      <c:pivotFmt>
        <c:idx val="35"/>
        <c:spPr>
          <a:solidFill>
            <a:schemeClr val="accent6"/>
          </a:solidFill>
          <a:ln>
            <a:noFill/>
          </a:ln>
          <a:effectLst>
            <a:outerShdw blurRad="317500" algn="ctr" rotWithShape="0">
              <a:prstClr val="black">
                <a:alpha val="25000"/>
              </a:prstClr>
            </a:outerShdw>
          </a:effectLst>
        </c:spPr>
      </c:pivotFmt>
      <c:pivotFmt>
        <c:idx val="36"/>
        <c:spPr>
          <a:solidFill>
            <a:schemeClr val="accent6"/>
          </a:solidFill>
          <a:ln>
            <a:noFill/>
          </a:ln>
          <a:effectLst>
            <a:outerShdw blurRad="317500" algn="ctr" rotWithShape="0">
              <a:prstClr val="black">
                <a:alpha val="25000"/>
              </a:prstClr>
            </a:outerShdw>
          </a:effectLst>
        </c:spPr>
      </c:pivotFmt>
      <c:pivotFmt>
        <c:idx val="37"/>
        <c:spPr>
          <a:solidFill>
            <a:schemeClr val="accent6"/>
          </a:solidFill>
          <a:ln>
            <a:noFill/>
          </a:ln>
          <a:effectLst>
            <a:outerShdw blurRad="317500" algn="ctr" rotWithShape="0">
              <a:prstClr val="black">
                <a:alpha val="25000"/>
              </a:prstClr>
            </a:outerShdw>
          </a:effectLst>
        </c:spPr>
      </c:pivotFmt>
      <c:pivotFmt>
        <c:idx val="38"/>
        <c:spPr>
          <a:solidFill>
            <a:schemeClr val="accent6"/>
          </a:solidFill>
          <a:ln>
            <a:noFill/>
          </a:ln>
          <a:effectLst>
            <a:outerShdw blurRad="317500" algn="ctr" rotWithShape="0">
              <a:prstClr val="black">
                <a:alpha val="25000"/>
              </a:prstClr>
            </a:outerShdw>
          </a:effectLst>
        </c:spPr>
      </c:pivotFmt>
      <c:pivotFmt>
        <c:idx val="39"/>
        <c:spPr>
          <a:solidFill>
            <a:schemeClr val="accent6"/>
          </a:solidFill>
          <a:ln>
            <a:noFill/>
          </a:ln>
          <a:effectLst>
            <a:outerShdw blurRad="317500" algn="ctr" rotWithShape="0">
              <a:prstClr val="black">
                <a:alpha val="25000"/>
              </a:prstClr>
            </a:outerShdw>
          </a:effectLst>
        </c:spPr>
      </c:pivotFmt>
      <c:pivotFmt>
        <c:idx val="40"/>
        <c:spPr>
          <a:solidFill>
            <a:schemeClr val="accent6"/>
          </a:solidFill>
          <a:ln>
            <a:noFill/>
          </a:ln>
          <a:effectLst>
            <a:outerShdw blurRad="317500" algn="ctr" rotWithShape="0">
              <a:prstClr val="black">
                <a:alpha val="25000"/>
              </a:prstClr>
            </a:outerShdw>
          </a:effectLst>
        </c:spPr>
      </c:pivotFmt>
      <c:pivotFmt>
        <c:idx val="41"/>
        <c:spPr>
          <a:solidFill>
            <a:schemeClr val="accent6"/>
          </a:solidFill>
          <a:ln>
            <a:noFill/>
          </a:ln>
          <a:effectLst>
            <a:outerShdw blurRad="317500" algn="ctr" rotWithShape="0">
              <a:prstClr val="black">
                <a:alpha val="25000"/>
              </a:prstClr>
            </a:outerShdw>
          </a:effectLst>
        </c:spPr>
      </c:pivotFmt>
    </c:pivotFmts>
    <c:plotArea>
      <c:layout/>
      <c:pieChart>
        <c:varyColors val="1"/>
        <c:ser>
          <c:idx val="0"/>
          <c:order val="0"/>
          <c:tx>
            <c:strRef>
              <c:f>'Pivot table'!$B$3</c:f>
              <c:strCache>
                <c:ptCount val="1"/>
                <c:pt idx="0">
                  <c:v>Total</c:v>
                </c:pt>
              </c:strCache>
            </c:strRef>
          </c:tx>
          <c:spPr>
            <a:ln>
              <a:solidFill>
                <a:schemeClr val="accent1"/>
              </a:solidFill>
            </a:ln>
          </c:spPr>
          <c:dPt>
            <c:idx val="0"/>
            <c:bubble3D val="0"/>
            <c:spPr>
              <a:solidFill>
                <a:srgbClr val="FFFF00"/>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1-114D-4227-B5D5-26196B414979}"/>
              </c:ext>
            </c:extLst>
          </c:dPt>
          <c:dPt>
            <c:idx val="1"/>
            <c:bubble3D val="0"/>
            <c:spPr>
              <a:solidFill>
                <a:schemeClr val="accent5"/>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3-114D-4227-B5D5-26196B414979}"/>
              </c:ext>
            </c:extLst>
          </c:dPt>
          <c:dPt>
            <c:idx val="2"/>
            <c:bubble3D val="0"/>
            <c:spPr>
              <a:solidFill>
                <a:schemeClr val="accent4"/>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5-114D-4227-B5D5-26196B414979}"/>
              </c:ext>
            </c:extLst>
          </c:dPt>
          <c:dPt>
            <c:idx val="3"/>
            <c:bubble3D val="0"/>
            <c:spPr>
              <a:solidFill>
                <a:schemeClr val="accent6">
                  <a:lumMod val="6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7-114D-4227-B5D5-26196B414979}"/>
              </c:ext>
            </c:extLst>
          </c:dPt>
          <c:dPt>
            <c:idx val="4"/>
            <c:bubble3D val="0"/>
            <c:spPr>
              <a:solidFill>
                <a:schemeClr val="accent5">
                  <a:lumMod val="6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9-114D-4227-B5D5-26196B414979}"/>
              </c:ext>
            </c:extLst>
          </c:dPt>
          <c:dPt>
            <c:idx val="5"/>
            <c:bubble3D val="0"/>
            <c:spPr>
              <a:solidFill>
                <a:schemeClr val="accent4">
                  <a:lumMod val="6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B-114D-4227-B5D5-26196B414979}"/>
              </c:ext>
            </c:extLst>
          </c:dPt>
          <c:dPt>
            <c:idx val="6"/>
            <c:bubble3D val="0"/>
            <c:spPr>
              <a:solidFill>
                <a:schemeClr val="accent6">
                  <a:lumMod val="80000"/>
                  <a:lumOff val="2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D-114D-4227-B5D5-26196B414979}"/>
              </c:ext>
            </c:extLst>
          </c:dPt>
          <c:dPt>
            <c:idx val="7"/>
            <c:bubble3D val="0"/>
            <c:spPr>
              <a:solidFill>
                <a:schemeClr val="accent5">
                  <a:lumMod val="80000"/>
                  <a:lumOff val="2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0F-114D-4227-B5D5-26196B414979}"/>
              </c:ext>
            </c:extLst>
          </c:dPt>
          <c:dPt>
            <c:idx val="8"/>
            <c:bubble3D val="0"/>
            <c:spPr>
              <a:solidFill>
                <a:schemeClr val="accent4">
                  <a:lumMod val="80000"/>
                  <a:lumOff val="2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11-114D-4227-B5D5-26196B414979}"/>
              </c:ext>
            </c:extLst>
          </c:dPt>
          <c:dPt>
            <c:idx val="9"/>
            <c:bubble3D val="0"/>
            <c:spPr>
              <a:solidFill>
                <a:schemeClr val="accent6">
                  <a:lumMod val="8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13-114D-4227-B5D5-26196B414979}"/>
              </c:ext>
            </c:extLst>
          </c:dPt>
          <c:dPt>
            <c:idx val="10"/>
            <c:bubble3D val="0"/>
            <c:spPr>
              <a:solidFill>
                <a:schemeClr val="accent5">
                  <a:lumMod val="8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15-114D-4227-B5D5-26196B414979}"/>
              </c:ext>
            </c:extLst>
          </c:dPt>
          <c:dPt>
            <c:idx val="11"/>
            <c:bubble3D val="0"/>
            <c:spPr>
              <a:solidFill>
                <a:schemeClr val="accent4">
                  <a:lumMod val="8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17-114D-4227-B5D5-26196B414979}"/>
              </c:ext>
            </c:extLst>
          </c:dPt>
          <c:dPt>
            <c:idx val="12"/>
            <c:bubble3D val="0"/>
            <c:spPr>
              <a:solidFill>
                <a:schemeClr val="accent6">
                  <a:lumMod val="60000"/>
                  <a:lumOff val="40000"/>
                </a:schemeClr>
              </a:solidFill>
              <a:ln>
                <a:solidFill>
                  <a:schemeClr val="accent1"/>
                </a:solidFill>
              </a:ln>
              <a:effectLst>
                <a:outerShdw blurRad="317500" algn="ctr" rotWithShape="0">
                  <a:prstClr val="black">
                    <a:alpha val="25000"/>
                  </a:prstClr>
                </a:outerShdw>
              </a:effectLst>
            </c:spPr>
            <c:extLst>
              <c:ext xmlns:c16="http://schemas.microsoft.com/office/drawing/2014/chart" uri="{C3380CC4-5D6E-409C-BE32-E72D297353CC}">
                <c16:uniqueId val="{00000019-114D-4227-B5D5-26196B414979}"/>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'Pivot table'!$A$4:$A$17</c:f>
              <c:strCache>
                <c:ptCount val="13"/>
                <c:pt idx="0">
                  <c:v>ChildishGambinoVEVO</c:v>
                </c:pt>
                <c:pt idx="1">
                  <c:v>ibighit</c:v>
                </c:pt>
                <c:pt idx="2">
                  <c:v>Dude Perfect</c:v>
                </c:pt>
                <c:pt idx="3">
                  <c:v>Marvel Entertainment</c:v>
                </c:pt>
                <c:pt idx="4">
                  <c:v>ArianaGrandeVevo</c:v>
                </c:pt>
                <c:pt idx="5">
                  <c:v>MalumaVEVO</c:v>
                </c:pt>
                <c:pt idx="6">
                  <c:v>jypentertainment</c:v>
                </c:pt>
                <c:pt idx="7">
                  <c:v>Sony Pictures Entertainment</c:v>
                </c:pt>
                <c:pt idx="8">
                  <c:v>FoxStarHindi</c:v>
                </c:pt>
                <c:pt idx="9">
                  <c:v>BeckyGVEVO</c:v>
                </c:pt>
                <c:pt idx="10">
                  <c:v>20th Century Fox</c:v>
                </c:pt>
                <c:pt idx="11">
                  <c:v>CalvinHarrisVEVO</c:v>
                </c:pt>
                <c:pt idx="12">
                  <c:v>Ed Sheeran</c:v>
                </c:pt>
              </c:strCache>
            </c:strRef>
          </c:cat>
          <c:val>
            <c:numRef>
              <c:f>'Pivot table'!$B$4:$B$17</c:f>
              <c:numCache>
                <c:formatCode>General</c:formatCode>
                <c:ptCount val="13"/>
                <c:pt idx="0">
                  <c:v>3758488765</c:v>
                </c:pt>
                <c:pt idx="1">
                  <c:v>2235906679</c:v>
                </c:pt>
                <c:pt idx="2">
                  <c:v>1870085178</c:v>
                </c:pt>
                <c:pt idx="3">
                  <c:v>1808998971</c:v>
                </c:pt>
                <c:pt idx="4">
                  <c:v>1576959172</c:v>
                </c:pt>
                <c:pt idx="5">
                  <c:v>1551515831</c:v>
                </c:pt>
                <c:pt idx="6">
                  <c:v>1486972132</c:v>
                </c:pt>
                <c:pt idx="7">
                  <c:v>1432374398</c:v>
                </c:pt>
                <c:pt idx="8">
                  <c:v>1238609854</c:v>
                </c:pt>
                <c:pt idx="9">
                  <c:v>1182971286</c:v>
                </c:pt>
                <c:pt idx="10">
                  <c:v>1082872611</c:v>
                </c:pt>
                <c:pt idx="11">
                  <c:v>1042564430</c:v>
                </c:pt>
                <c:pt idx="12">
                  <c:v>1032288961</c:v>
                </c:pt>
              </c:numCache>
            </c:numRef>
          </c:val>
          <c:extLst>
            <c:ext xmlns:c16="http://schemas.microsoft.com/office/drawing/2014/chart" uri="{C3380CC4-5D6E-409C-BE32-E72D297353CC}">
              <c16:uniqueId val="{0000001A-114D-4227-B5D5-26196B41497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703572182110116"/>
          <c:y val="0.13222531828804954"/>
          <c:w val="0.31025594261049305"/>
          <c:h val="0.77291370079726252"/>
        </c:manualLayout>
      </c:layout>
      <c:overlay val="0"/>
      <c:spPr>
        <a:solidFill>
          <a:schemeClr val="lt1">
            <a:alpha val="78000"/>
          </a:schemeClr>
        </a:solidFill>
        <a:ln>
          <a:noFill/>
        </a:ln>
        <a:effectLst/>
      </c:spPr>
      <c:txPr>
        <a:bodyPr rot="0" spcFirstLastPara="1" vertOverflow="ellipsis" vert="horz" wrap="square" anchor="ctr" anchorCtr="1"/>
        <a:lstStyle/>
        <a:p>
          <a:pPr>
            <a:defRPr sz="2000" b="0" i="0" u="none" strike="noStrike" kern="120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[Business question 1.xlsx]Pivot table!PivotTable1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59114763032453"/>
          <c:y val="0.16576441545106355"/>
          <c:w val="0.59187710606286692"/>
          <c:h val="0.715957482503083"/>
        </c:manualLayout>
      </c:layout>
      <c:bar3DChart>
        <c:barDir val="col"/>
        <c:grouping val="clustered"/>
        <c:varyColors val="0"/>
        <c:dLbls>
          <c:showLegendKey val="0"/>
          <c:showVal val="0"/>
          <c:showCatName val="0"/>
          <c:showSerName val="0"/>
          <c:showPercent val="0"/>
          <c:showBubbleSize val="0"/>
        </c:dLbls>
        <c:gapWidth val="150"/>
        <c:shape val="box"/>
        <c:axId val="1825582191"/>
        <c:axId val="1793275663"/>
        <c:axId val="0"/>
      </c:bar3DChart>
      <c:catAx>
        <c:axId val="18255821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93275663"/>
        <c:crosses val="autoZero"/>
        <c:auto val="1"/>
        <c:lblAlgn val="ctr"/>
        <c:lblOffset val="100"/>
        <c:noMultiLvlLbl val="0"/>
      </c:catAx>
      <c:valAx>
        <c:axId val="1793275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255821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[Business question 1.xlsx]Pivot table!PivotTable1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59114763032453"/>
          <c:y val="0.16576441545106355"/>
          <c:w val="0.59187710606286692"/>
          <c:h val="0.715957482503083"/>
        </c:manualLayout>
      </c:layout>
      <c:bar3DChart>
        <c:barDir val="col"/>
        <c:grouping val="clustered"/>
        <c:varyColors val="0"/>
        <c:dLbls>
          <c:showLegendKey val="0"/>
          <c:showVal val="0"/>
          <c:showCatName val="0"/>
          <c:showSerName val="0"/>
          <c:showPercent val="0"/>
          <c:showBubbleSize val="0"/>
        </c:dLbls>
        <c:gapWidth val="150"/>
        <c:shape val="box"/>
        <c:axId val="1825582191"/>
        <c:axId val="1793275663"/>
        <c:axId val="0"/>
      </c:bar3DChart>
      <c:catAx>
        <c:axId val="18255821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93275663"/>
        <c:crosses val="autoZero"/>
        <c:auto val="1"/>
        <c:lblAlgn val="ctr"/>
        <c:lblOffset val="100"/>
        <c:noMultiLvlLbl val="0"/>
      </c:catAx>
      <c:valAx>
        <c:axId val="1793275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255821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[Business question 3.xlsx]Sheet2!PivotTable6</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Canada</c:v>
                </c:pt>
              </c:strCache>
            </c:strRef>
          </c:tx>
          <c:spPr>
            <a:solidFill>
              <a:schemeClr val="accent1"/>
            </a:solidFill>
            <a:ln>
              <a:noFill/>
            </a:ln>
            <a:effectLst/>
            <a:sp3d/>
          </c:spPr>
          <c:invertIfNegative val="0"/>
          <c:cat>
            <c:strRef>
              <c:f>Sheet2!$A$5:$A$22</c:f>
              <c:strCache>
                <c:ptCount val="17"/>
                <c:pt idx="0">
                  <c:v>1</c:v>
                </c:pt>
                <c:pt idx="1">
                  <c:v>2</c:v>
                </c:pt>
                <c:pt idx="2">
                  <c:v>10</c:v>
                </c:pt>
                <c:pt idx="3">
                  <c:v>15</c:v>
                </c:pt>
                <c:pt idx="4">
                  <c:v>17</c:v>
                </c:pt>
                <c:pt idx="5">
                  <c:v>19</c:v>
                </c:pt>
                <c:pt idx="6">
                  <c:v>20</c:v>
                </c:pt>
                <c:pt idx="7">
                  <c:v>22</c:v>
                </c:pt>
                <c:pt idx="8">
                  <c:v>23</c:v>
                </c:pt>
                <c:pt idx="9">
                  <c:v>24</c:v>
                </c:pt>
                <c:pt idx="10">
                  <c:v>25</c:v>
                </c:pt>
                <c:pt idx="11">
                  <c:v>26</c:v>
                </c:pt>
                <c:pt idx="12">
                  <c:v>27</c:v>
                </c:pt>
                <c:pt idx="13">
                  <c:v>28</c:v>
                </c:pt>
                <c:pt idx="14">
                  <c:v>29</c:v>
                </c:pt>
                <c:pt idx="15">
                  <c:v>30</c:v>
                </c:pt>
                <c:pt idx="16">
                  <c:v>43</c:v>
                </c:pt>
              </c:strCache>
            </c:strRef>
          </c:cat>
          <c:val>
            <c:numRef>
              <c:f>Sheet2!$B$5:$B$22</c:f>
              <c:numCache>
                <c:formatCode>General</c:formatCode>
                <c:ptCount val="17"/>
                <c:pt idx="0">
                  <c:v>2060</c:v>
                </c:pt>
                <c:pt idx="1">
                  <c:v>353</c:v>
                </c:pt>
                <c:pt idx="2">
                  <c:v>3731</c:v>
                </c:pt>
                <c:pt idx="3">
                  <c:v>369</c:v>
                </c:pt>
                <c:pt idx="4">
                  <c:v>2787</c:v>
                </c:pt>
                <c:pt idx="5">
                  <c:v>392</c:v>
                </c:pt>
                <c:pt idx="6">
                  <c:v>1344</c:v>
                </c:pt>
                <c:pt idx="7">
                  <c:v>4105</c:v>
                </c:pt>
                <c:pt idx="8">
                  <c:v>3773</c:v>
                </c:pt>
                <c:pt idx="9">
                  <c:v>13451</c:v>
                </c:pt>
                <c:pt idx="10">
                  <c:v>4159</c:v>
                </c:pt>
                <c:pt idx="11">
                  <c:v>2007</c:v>
                </c:pt>
                <c:pt idx="12">
                  <c:v>991</c:v>
                </c:pt>
                <c:pt idx="13">
                  <c:v>1155</c:v>
                </c:pt>
                <c:pt idx="14">
                  <c:v>74</c:v>
                </c:pt>
                <c:pt idx="15">
                  <c:v>6</c:v>
                </c:pt>
                <c:pt idx="16">
                  <c:v>124</c:v>
                </c:pt>
              </c:numCache>
            </c:numRef>
          </c:val>
          <c:extLst>
            <c:ext xmlns:c16="http://schemas.microsoft.com/office/drawing/2014/chart" uri="{C3380CC4-5D6E-409C-BE32-E72D297353CC}">
              <c16:uniqueId val="{00000000-68B2-4322-94C2-900EE7B10E1A}"/>
            </c:ext>
          </c:extLst>
        </c:ser>
        <c:ser>
          <c:idx val="1"/>
          <c:order val="1"/>
          <c:tx>
            <c:strRef>
              <c:f>Sheet2!$C$3:$C$4</c:f>
              <c:strCache>
                <c:ptCount val="1"/>
                <c:pt idx="0">
                  <c:v>Great Britain</c:v>
                </c:pt>
              </c:strCache>
            </c:strRef>
          </c:tx>
          <c:spPr>
            <a:solidFill>
              <a:schemeClr val="accent2"/>
            </a:solidFill>
            <a:ln>
              <a:noFill/>
            </a:ln>
            <a:effectLst/>
            <a:sp3d/>
          </c:spPr>
          <c:invertIfNegative val="0"/>
          <c:cat>
            <c:strRef>
              <c:f>Sheet2!$A$5:$A$22</c:f>
              <c:strCache>
                <c:ptCount val="17"/>
                <c:pt idx="0">
                  <c:v>1</c:v>
                </c:pt>
                <c:pt idx="1">
                  <c:v>2</c:v>
                </c:pt>
                <c:pt idx="2">
                  <c:v>10</c:v>
                </c:pt>
                <c:pt idx="3">
                  <c:v>15</c:v>
                </c:pt>
                <c:pt idx="4">
                  <c:v>17</c:v>
                </c:pt>
                <c:pt idx="5">
                  <c:v>19</c:v>
                </c:pt>
                <c:pt idx="6">
                  <c:v>20</c:v>
                </c:pt>
                <c:pt idx="7">
                  <c:v>22</c:v>
                </c:pt>
                <c:pt idx="8">
                  <c:v>23</c:v>
                </c:pt>
                <c:pt idx="9">
                  <c:v>24</c:v>
                </c:pt>
                <c:pt idx="10">
                  <c:v>25</c:v>
                </c:pt>
                <c:pt idx="11">
                  <c:v>26</c:v>
                </c:pt>
                <c:pt idx="12">
                  <c:v>27</c:v>
                </c:pt>
                <c:pt idx="13">
                  <c:v>28</c:v>
                </c:pt>
                <c:pt idx="14">
                  <c:v>29</c:v>
                </c:pt>
                <c:pt idx="15">
                  <c:v>30</c:v>
                </c:pt>
                <c:pt idx="16">
                  <c:v>43</c:v>
                </c:pt>
              </c:strCache>
            </c:strRef>
          </c:cat>
          <c:val>
            <c:numRef>
              <c:f>Sheet2!$C$5:$C$22</c:f>
              <c:numCache>
                <c:formatCode>General</c:formatCode>
                <c:ptCount val="17"/>
                <c:pt idx="0">
                  <c:v>2577</c:v>
                </c:pt>
                <c:pt idx="1">
                  <c:v>144</c:v>
                </c:pt>
                <c:pt idx="2">
                  <c:v>13754</c:v>
                </c:pt>
                <c:pt idx="3">
                  <c:v>534</c:v>
                </c:pt>
                <c:pt idx="4">
                  <c:v>1907</c:v>
                </c:pt>
                <c:pt idx="5">
                  <c:v>96</c:v>
                </c:pt>
                <c:pt idx="6">
                  <c:v>1788</c:v>
                </c:pt>
                <c:pt idx="7">
                  <c:v>2926</c:v>
                </c:pt>
                <c:pt idx="8">
                  <c:v>1828</c:v>
                </c:pt>
                <c:pt idx="9">
                  <c:v>9124</c:v>
                </c:pt>
                <c:pt idx="10">
                  <c:v>1225</c:v>
                </c:pt>
                <c:pt idx="11">
                  <c:v>1928</c:v>
                </c:pt>
                <c:pt idx="12">
                  <c:v>457</c:v>
                </c:pt>
                <c:pt idx="13">
                  <c:v>518</c:v>
                </c:pt>
                <c:pt idx="14">
                  <c:v>90</c:v>
                </c:pt>
                <c:pt idx="16">
                  <c:v>20</c:v>
                </c:pt>
              </c:numCache>
            </c:numRef>
          </c:val>
          <c:extLst>
            <c:ext xmlns:c16="http://schemas.microsoft.com/office/drawing/2014/chart" uri="{C3380CC4-5D6E-409C-BE32-E72D297353CC}">
              <c16:uniqueId val="{00000001-68B2-4322-94C2-900EE7B10E1A}"/>
            </c:ext>
          </c:extLst>
        </c:ser>
        <c:ser>
          <c:idx val="2"/>
          <c:order val="2"/>
          <c:tx>
            <c:strRef>
              <c:f>Sheet2!$D$3:$D$4</c:f>
              <c:strCache>
                <c:ptCount val="1"/>
                <c:pt idx="0">
                  <c:v>USA</c:v>
                </c:pt>
              </c:strCache>
            </c:strRef>
          </c:tx>
          <c:spPr>
            <a:solidFill>
              <a:schemeClr val="accent3"/>
            </a:solidFill>
            <a:ln>
              <a:noFill/>
            </a:ln>
            <a:effectLst/>
            <a:sp3d/>
          </c:spPr>
          <c:invertIfNegative val="0"/>
          <c:cat>
            <c:strRef>
              <c:f>Sheet2!$A$5:$A$22</c:f>
              <c:strCache>
                <c:ptCount val="17"/>
                <c:pt idx="0">
                  <c:v>1</c:v>
                </c:pt>
                <c:pt idx="1">
                  <c:v>2</c:v>
                </c:pt>
                <c:pt idx="2">
                  <c:v>10</c:v>
                </c:pt>
                <c:pt idx="3">
                  <c:v>15</c:v>
                </c:pt>
                <c:pt idx="4">
                  <c:v>17</c:v>
                </c:pt>
                <c:pt idx="5">
                  <c:v>19</c:v>
                </c:pt>
                <c:pt idx="6">
                  <c:v>20</c:v>
                </c:pt>
                <c:pt idx="7">
                  <c:v>22</c:v>
                </c:pt>
                <c:pt idx="8">
                  <c:v>23</c:v>
                </c:pt>
                <c:pt idx="9">
                  <c:v>24</c:v>
                </c:pt>
                <c:pt idx="10">
                  <c:v>25</c:v>
                </c:pt>
                <c:pt idx="11">
                  <c:v>26</c:v>
                </c:pt>
                <c:pt idx="12">
                  <c:v>27</c:v>
                </c:pt>
                <c:pt idx="13">
                  <c:v>28</c:v>
                </c:pt>
                <c:pt idx="14">
                  <c:v>29</c:v>
                </c:pt>
                <c:pt idx="15">
                  <c:v>30</c:v>
                </c:pt>
                <c:pt idx="16">
                  <c:v>43</c:v>
                </c:pt>
              </c:strCache>
            </c:strRef>
          </c:cat>
          <c:val>
            <c:numRef>
              <c:f>Sheet2!$D$5:$D$22</c:f>
              <c:numCache>
                <c:formatCode>General</c:formatCode>
                <c:ptCount val="17"/>
                <c:pt idx="0">
                  <c:v>2345</c:v>
                </c:pt>
                <c:pt idx="1">
                  <c:v>384</c:v>
                </c:pt>
                <c:pt idx="2">
                  <c:v>6472</c:v>
                </c:pt>
                <c:pt idx="3">
                  <c:v>920</c:v>
                </c:pt>
                <c:pt idx="4">
                  <c:v>2174</c:v>
                </c:pt>
                <c:pt idx="5">
                  <c:v>402</c:v>
                </c:pt>
                <c:pt idx="6">
                  <c:v>817</c:v>
                </c:pt>
                <c:pt idx="7">
                  <c:v>3210</c:v>
                </c:pt>
                <c:pt idx="8">
                  <c:v>3457</c:v>
                </c:pt>
                <c:pt idx="9">
                  <c:v>9964</c:v>
                </c:pt>
                <c:pt idx="10">
                  <c:v>2487</c:v>
                </c:pt>
                <c:pt idx="11">
                  <c:v>4146</c:v>
                </c:pt>
                <c:pt idx="12">
                  <c:v>1656</c:v>
                </c:pt>
                <c:pt idx="13">
                  <c:v>2401</c:v>
                </c:pt>
                <c:pt idx="14">
                  <c:v>57</c:v>
                </c:pt>
                <c:pt idx="16">
                  <c:v>57</c:v>
                </c:pt>
              </c:numCache>
            </c:numRef>
          </c:val>
          <c:extLst>
            <c:ext xmlns:c16="http://schemas.microsoft.com/office/drawing/2014/chart" uri="{C3380CC4-5D6E-409C-BE32-E72D297353CC}">
              <c16:uniqueId val="{00000002-68B2-4322-94C2-900EE7B10E1A}"/>
            </c:ext>
          </c:extLst>
        </c:ser>
        <c:dLbls>
          <c:showLegendKey val="0"/>
          <c:showVal val="0"/>
          <c:showCatName val="0"/>
          <c:showSerName val="0"/>
          <c:showPercent val="0"/>
          <c:showBubbleSize val="0"/>
        </c:dLbls>
        <c:gapWidth val="150"/>
        <c:shape val="box"/>
        <c:axId val="978688143"/>
        <c:axId val="1754174047"/>
        <c:axId val="0"/>
      </c:bar3DChart>
      <c:catAx>
        <c:axId val="9786881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54174047"/>
        <c:crosses val="autoZero"/>
        <c:auto val="1"/>
        <c:lblAlgn val="ctr"/>
        <c:lblOffset val="100"/>
        <c:noMultiLvlLbl val="0"/>
      </c:catAx>
      <c:valAx>
        <c:axId val="1754174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786881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3B6F9-C24C-4680-8303-D88FE4D1EF2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14E6E8-34CE-4CC5-95EC-A8B334A5F173}">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Excel 2016</a:t>
          </a:r>
        </a:p>
      </dgm:t>
    </dgm:pt>
    <dgm:pt modelId="{B0549F50-4ADE-4C54-B515-47EDF0F85634}" type="parTrans" cxnId="{2ED224A3-A651-420E-9DA8-E42497728116}">
      <dgm:prSet/>
      <dgm:spPr/>
      <dgm:t>
        <a:bodyPr/>
        <a:lstStyle/>
        <a:p>
          <a:endParaRPr lang="en-US"/>
        </a:p>
      </dgm:t>
    </dgm:pt>
    <dgm:pt modelId="{C5B130F8-15EA-4090-B388-377766D8EFCF}" type="sibTrans" cxnId="{2ED224A3-A651-420E-9DA8-E42497728116}">
      <dgm:prSet/>
      <dgm:spPr/>
      <dgm:t>
        <a:bodyPr/>
        <a:lstStyle/>
        <a:p>
          <a:pPr>
            <a:lnSpc>
              <a:spcPct val="100000"/>
            </a:lnSpc>
          </a:pPr>
          <a:endParaRPr lang="en-US"/>
        </a:p>
      </dgm:t>
    </dgm:pt>
    <dgm:pt modelId="{AF00A649-2F17-4830-A9B7-16DF83D41E71}">
      <dgm:prSet custT="1"/>
      <dgm:spPr/>
      <dgm:t>
        <a:bodyPr/>
        <a:lstStyle/>
        <a:p>
          <a:pPr>
            <a:lnSpc>
              <a:spcPct val="100000"/>
            </a:lnSpc>
          </a:pPr>
          <a:r>
            <a:rPr lang="en-CA" sz="2000" dirty="0">
              <a:latin typeface="Times New Roman" panose="02020603050405020304" pitchFamily="18" charset="0"/>
              <a:cs typeface="Times New Roman" panose="02020603050405020304" pitchFamily="18" charset="0"/>
            </a:rPr>
            <a:t>MS SQL Server Management Studio 18.4 + SQL Server 2019</a:t>
          </a:r>
          <a:endParaRPr lang="en-US" sz="2000" dirty="0">
            <a:latin typeface="Times New Roman" panose="02020603050405020304" pitchFamily="18" charset="0"/>
            <a:cs typeface="Times New Roman" panose="02020603050405020304" pitchFamily="18" charset="0"/>
          </a:endParaRPr>
        </a:p>
      </dgm:t>
    </dgm:pt>
    <dgm:pt modelId="{28BC60C8-CDA1-482A-BED1-E6C3F190BDDF}" type="parTrans" cxnId="{8B05289E-8426-4631-8AB8-F3026A481811}">
      <dgm:prSet/>
      <dgm:spPr/>
      <dgm:t>
        <a:bodyPr/>
        <a:lstStyle/>
        <a:p>
          <a:endParaRPr lang="en-US"/>
        </a:p>
      </dgm:t>
    </dgm:pt>
    <dgm:pt modelId="{8E037A80-603A-4CF8-BE31-9789A3CF4894}" type="sibTrans" cxnId="{8B05289E-8426-4631-8AB8-F3026A481811}">
      <dgm:prSet/>
      <dgm:spPr/>
      <dgm:t>
        <a:bodyPr/>
        <a:lstStyle/>
        <a:p>
          <a:pPr>
            <a:lnSpc>
              <a:spcPct val="100000"/>
            </a:lnSpc>
          </a:pPr>
          <a:endParaRPr lang="en-US"/>
        </a:p>
      </dgm:t>
    </dgm:pt>
    <dgm:pt modelId="{511C9236-5C0B-408C-BDA0-8D5F265A9ADB}">
      <dgm:prSet custT="1"/>
      <dgm:spPr/>
      <dgm:t>
        <a:bodyPr/>
        <a:lstStyle/>
        <a:p>
          <a:pPr>
            <a:lnSpc>
              <a:spcPct val="100000"/>
            </a:lnSpc>
          </a:pPr>
          <a:r>
            <a:rPr lang="en-CA" sz="2000" dirty="0">
              <a:latin typeface="Times New Roman" panose="02020603050405020304" pitchFamily="18" charset="0"/>
              <a:cs typeface="Times New Roman" panose="02020603050405020304" pitchFamily="18" charset="0"/>
            </a:rPr>
            <a:t>Tableau Desktop</a:t>
          </a:r>
          <a:endParaRPr lang="en-US" sz="2000" dirty="0">
            <a:latin typeface="Times New Roman" panose="02020603050405020304" pitchFamily="18" charset="0"/>
            <a:cs typeface="Times New Roman" panose="02020603050405020304" pitchFamily="18" charset="0"/>
          </a:endParaRPr>
        </a:p>
      </dgm:t>
    </dgm:pt>
    <dgm:pt modelId="{DDF96E61-FE0C-4916-A42B-DC9840E4CD5D}" type="parTrans" cxnId="{613B3542-F582-4B0D-B578-3516CFFCC69C}">
      <dgm:prSet/>
      <dgm:spPr/>
      <dgm:t>
        <a:bodyPr/>
        <a:lstStyle/>
        <a:p>
          <a:endParaRPr lang="en-US"/>
        </a:p>
      </dgm:t>
    </dgm:pt>
    <dgm:pt modelId="{9D7F2F53-585A-43EE-9222-E54DA5402F2C}" type="sibTrans" cxnId="{613B3542-F582-4B0D-B578-3516CFFCC69C}">
      <dgm:prSet/>
      <dgm:spPr/>
      <dgm:t>
        <a:bodyPr/>
        <a:lstStyle/>
        <a:p>
          <a:pPr>
            <a:lnSpc>
              <a:spcPct val="100000"/>
            </a:lnSpc>
          </a:pPr>
          <a:endParaRPr lang="en-US"/>
        </a:p>
      </dgm:t>
    </dgm:pt>
    <dgm:pt modelId="{07AB2B68-9FBB-4BB4-BD17-872A921DCD8C}">
      <dgm:prSet custT="1"/>
      <dgm:spPr/>
      <dgm:t>
        <a:bodyPr/>
        <a:lstStyle/>
        <a:p>
          <a:pPr>
            <a:lnSpc>
              <a:spcPct val="100000"/>
            </a:lnSpc>
          </a:pPr>
          <a:r>
            <a:rPr lang="en-CA" sz="2000" dirty="0">
              <a:latin typeface="Times New Roman" panose="02020603050405020304" pitchFamily="18" charset="0"/>
              <a:cs typeface="Times New Roman" panose="02020603050405020304" pitchFamily="18" charset="0"/>
            </a:rPr>
            <a:t>MS POWER POINT</a:t>
          </a:r>
          <a:endParaRPr lang="en-US" sz="2000" dirty="0">
            <a:latin typeface="Times New Roman" panose="02020603050405020304" pitchFamily="18" charset="0"/>
            <a:cs typeface="Times New Roman" panose="02020603050405020304" pitchFamily="18" charset="0"/>
          </a:endParaRPr>
        </a:p>
      </dgm:t>
    </dgm:pt>
    <dgm:pt modelId="{CE0EE64C-28FE-4724-9154-ECB36B532D61}" type="parTrans" cxnId="{69BC6DE2-FC56-48D0-9836-CF8CA65C0636}">
      <dgm:prSet/>
      <dgm:spPr/>
      <dgm:t>
        <a:bodyPr/>
        <a:lstStyle/>
        <a:p>
          <a:endParaRPr lang="en-US"/>
        </a:p>
      </dgm:t>
    </dgm:pt>
    <dgm:pt modelId="{7431123E-8570-495E-BD8D-FD0C2C969E06}" type="sibTrans" cxnId="{69BC6DE2-FC56-48D0-9836-CF8CA65C0636}">
      <dgm:prSet/>
      <dgm:spPr/>
      <dgm:t>
        <a:bodyPr/>
        <a:lstStyle/>
        <a:p>
          <a:endParaRPr lang="en-US"/>
        </a:p>
      </dgm:t>
    </dgm:pt>
    <dgm:pt modelId="{06F415F7-7ADF-4DE3-BBA7-E95E91BE4E29}" type="pres">
      <dgm:prSet presAssocID="{F863B6F9-C24C-4680-8303-D88FE4D1EF2E}" presName="root" presStyleCnt="0">
        <dgm:presLayoutVars>
          <dgm:dir/>
          <dgm:resizeHandles val="exact"/>
        </dgm:presLayoutVars>
      </dgm:prSet>
      <dgm:spPr/>
    </dgm:pt>
    <dgm:pt modelId="{D3314A66-0024-4998-8187-62C7180CC351}" type="pres">
      <dgm:prSet presAssocID="{F863B6F9-C24C-4680-8303-D88FE4D1EF2E}" presName="container" presStyleCnt="0">
        <dgm:presLayoutVars>
          <dgm:dir/>
          <dgm:resizeHandles val="exact"/>
        </dgm:presLayoutVars>
      </dgm:prSet>
      <dgm:spPr/>
    </dgm:pt>
    <dgm:pt modelId="{7516C1E5-F476-4AD5-9FB0-28935FF507EC}" type="pres">
      <dgm:prSet presAssocID="{BC14E6E8-34CE-4CC5-95EC-A8B334A5F173}" presName="compNode" presStyleCnt="0"/>
      <dgm:spPr/>
    </dgm:pt>
    <dgm:pt modelId="{237CDB5A-7342-4612-8F34-EE756E8EA34F}" type="pres">
      <dgm:prSet presAssocID="{BC14E6E8-34CE-4CC5-95EC-A8B334A5F173}" presName="iconBgRect" presStyleLbl="bgShp" presStyleIdx="0" presStyleCnt="4"/>
      <dgm:spPr/>
    </dgm:pt>
    <dgm:pt modelId="{AAC89D90-FA20-4545-A5BC-5CF5FAAC6A9A}" type="pres">
      <dgm:prSet presAssocID="{BC14E6E8-34CE-4CC5-95EC-A8B334A5F17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CC203DD-C121-473F-BB25-271613FB9C1E}" type="pres">
      <dgm:prSet presAssocID="{BC14E6E8-34CE-4CC5-95EC-A8B334A5F173}" presName="spaceRect" presStyleCnt="0"/>
      <dgm:spPr/>
    </dgm:pt>
    <dgm:pt modelId="{442C25C2-2398-4EF9-8CCA-AB284D44D4FE}" type="pres">
      <dgm:prSet presAssocID="{BC14E6E8-34CE-4CC5-95EC-A8B334A5F173}" presName="textRect" presStyleLbl="revTx" presStyleIdx="0" presStyleCnt="4">
        <dgm:presLayoutVars>
          <dgm:chMax val="1"/>
          <dgm:chPref val="1"/>
        </dgm:presLayoutVars>
      </dgm:prSet>
      <dgm:spPr/>
    </dgm:pt>
    <dgm:pt modelId="{301CA8F6-B03E-4D37-B871-4D15EE672138}" type="pres">
      <dgm:prSet presAssocID="{C5B130F8-15EA-4090-B388-377766D8EFCF}" presName="sibTrans" presStyleLbl="sibTrans2D1" presStyleIdx="0" presStyleCnt="0"/>
      <dgm:spPr/>
    </dgm:pt>
    <dgm:pt modelId="{5B5C84AA-C7AC-4F85-BA8D-D3474C6F5742}" type="pres">
      <dgm:prSet presAssocID="{AF00A649-2F17-4830-A9B7-16DF83D41E71}" presName="compNode" presStyleCnt="0"/>
      <dgm:spPr/>
    </dgm:pt>
    <dgm:pt modelId="{581E522D-19D2-41D2-A024-1B6CEA556E7B}" type="pres">
      <dgm:prSet presAssocID="{AF00A649-2F17-4830-A9B7-16DF83D41E71}" presName="iconBgRect" presStyleLbl="bgShp" presStyleIdx="1" presStyleCnt="4"/>
      <dgm:spPr/>
    </dgm:pt>
    <dgm:pt modelId="{9C00DA90-78F4-46E5-A669-D4885DD198A0}" type="pres">
      <dgm:prSet presAssocID="{AF00A649-2F17-4830-A9B7-16DF83D41E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0F2E1EF-8F39-4171-8AA6-2EF84DE1735F}" type="pres">
      <dgm:prSet presAssocID="{AF00A649-2F17-4830-A9B7-16DF83D41E71}" presName="spaceRect" presStyleCnt="0"/>
      <dgm:spPr/>
    </dgm:pt>
    <dgm:pt modelId="{78F1377F-FC22-40D1-ACDA-6F10D512B89F}" type="pres">
      <dgm:prSet presAssocID="{AF00A649-2F17-4830-A9B7-16DF83D41E71}" presName="textRect" presStyleLbl="revTx" presStyleIdx="1" presStyleCnt="4">
        <dgm:presLayoutVars>
          <dgm:chMax val="1"/>
          <dgm:chPref val="1"/>
        </dgm:presLayoutVars>
      </dgm:prSet>
      <dgm:spPr/>
    </dgm:pt>
    <dgm:pt modelId="{E7762E6E-5157-43AF-A94B-E48C25B6BCB8}" type="pres">
      <dgm:prSet presAssocID="{8E037A80-603A-4CF8-BE31-9789A3CF4894}" presName="sibTrans" presStyleLbl="sibTrans2D1" presStyleIdx="0" presStyleCnt="0"/>
      <dgm:spPr/>
    </dgm:pt>
    <dgm:pt modelId="{93A9FCB8-233C-446F-92D5-BBB204183249}" type="pres">
      <dgm:prSet presAssocID="{511C9236-5C0B-408C-BDA0-8D5F265A9ADB}" presName="compNode" presStyleCnt="0"/>
      <dgm:spPr/>
    </dgm:pt>
    <dgm:pt modelId="{EDF2A1F1-A503-4CEF-AE3C-7B513F1EA143}" type="pres">
      <dgm:prSet presAssocID="{511C9236-5C0B-408C-BDA0-8D5F265A9ADB}" presName="iconBgRect" presStyleLbl="bgShp" presStyleIdx="2" presStyleCnt="4"/>
      <dgm:spPr/>
    </dgm:pt>
    <dgm:pt modelId="{E9A0CD6D-BC9A-4D1B-ABFA-193180499D1F}" type="pres">
      <dgm:prSet presAssocID="{511C9236-5C0B-408C-BDA0-8D5F265A9A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owser Window"/>
        </a:ext>
      </dgm:extLst>
    </dgm:pt>
    <dgm:pt modelId="{5C22BC1B-4C16-446F-8BD3-AC97E7AB1309}" type="pres">
      <dgm:prSet presAssocID="{511C9236-5C0B-408C-BDA0-8D5F265A9ADB}" presName="spaceRect" presStyleCnt="0"/>
      <dgm:spPr/>
    </dgm:pt>
    <dgm:pt modelId="{B8C3FB14-A168-462B-90AC-F88B318123DE}" type="pres">
      <dgm:prSet presAssocID="{511C9236-5C0B-408C-BDA0-8D5F265A9ADB}" presName="textRect" presStyleLbl="revTx" presStyleIdx="2" presStyleCnt="4">
        <dgm:presLayoutVars>
          <dgm:chMax val="1"/>
          <dgm:chPref val="1"/>
        </dgm:presLayoutVars>
      </dgm:prSet>
      <dgm:spPr/>
    </dgm:pt>
    <dgm:pt modelId="{11A8477B-B45C-4344-91E3-7D414995C7C0}" type="pres">
      <dgm:prSet presAssocID="{9D7F2F53-585A-43EE-9222-E54DA5402F2C}" presName="sibTrans" presStyleLbl="sibTrans2D1" presStyleIdx="0" presStyleCnt="0"/>
      <dgm:spPr/>
    </dgm:pt>
    <dgm:pt modelId="{DD287517-6D52-433F-BFD7-14B2A05E82C5}" type="pres">
      <dgm:prSet presAssocID="{07AB2B68-9FBB-4BB4-BD17-872A921DCD8C}" presName="compNode" presStyleCnt="0"/>
      <dgm:spPr/>
    </dgm:pt>
    <dgm:pt modelId="{2578BB7E-6CF4-4D82-8D3D-80A21FAC3D10}" type="pres">
      <dgm:prSet presAssocID="{07AB2B68-9FBB-4BB4-BD17-872A921DCD8C}" presName="iconBgRect" presStyleLbl="bgShp" presStyleIdx="3" presStyleCnt="4"/>
      <dgm:spPr/>
    </dgm:pt>
    <dgm:pt modelId="{BCB4C4A7-2D11-4718-9CFC-62A6F13B0A77}" type="pres">
      <dgm:prSet presAssocID="{07AB2B68-9FBB-4BB4-BD17-872A921DCD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CD3B6BBF-8686-4104-A5D9-FF18BBB18DCE}" type="pres">
      <dgm:prSet presAssocID="{07AB2B68-9FBB-4BB4-BD17-872A921DCD8C}" presName="spaceRect" presStyleCnt="0"/>
      <dgm:spPr/>
    </dgm:pt>
    <dgm:pt modelId="{824E7262-333E-4668-AFB2-33EDEC47F8DC}" type="pres">
      <dgm:prSet presAssocID="{07AB2B68-9FBB-4BB4-BD17-872A921DCD8C}" presName="textRect" presStyleLbl="revTx" presStyleIdx="3" presStyleCnt="4">
        <dgm:presLayoutVars>
          <dgm:chMax val="1"/>
          <dgm:chPref val="1"/>
        </dgm:presLayoutVars>
      </dgm:prSet>
      <dgm:spPr/>
    </dgm:pt>
  </dgm:ptLst>
  <dgm:cxnLst>
    <dgm:cxn modelId="{CEB05504-403C-4448-803B-1E2328676CAA}" type="presOf" srcId="{07AB2B68-9FBB-4BB4-BD17-872A921DCD8C}" destId="{824E7262-333E-4668-AFB2-33EDEC47F8DC}" srcOrd="0" destOrd="0" presId="urn:microsoft.com/office/officeart/2018/2/layout/IconCircleList"/>
    <dgm:cxn modelId="{F124D060-490E-4685-AF2F-648A345655F5}" type="presOf" srcId="{C5B130F8-15EA-4090-B388-377766D8EFCF}" destId="{301CA8F6-B03E-4D37-B871-4D15EE672138}" srcOrd="0" destOrd="0" presId="urn:microsoft.com/office/officeart/2018/2/layout/IconCircleList"/>
    <dgm:cxn modelId="{613B3542-F582-4B0D-B578-3516CFFCC69C}" srcId="{F863B6F9-C24C-4680-8303-D88FE4D1EF2E}" destId="{511C9236-5C0B-408C-BDA0-8D5F265A9ADB}" srcOrd="2" destOrd="0" parTransId="{DDF96E61-FE0C-4916-A42B-DC9840E4CD5D}" sibTransId="{9D7F2F53-585A-43EE-9222-E54DA5402F2C}"/>
    <dgm:cxn modelId="{0D8AF35A-C94B-49E2-85D6-8A3D99A7D3B3}" type="presOf" srcId="{511C9236-5C0B-408C-BDA0-8D5F265A9ADB}" destId="{B8C3FB14-A168-462B-90AC-F88B318123DE}" srcOrd="0" destOrd="0" presId="urn:microsoft.com/office/officeart/2018/2/layout/IconCircleList"/>
    <dgm:cxn modelId="{21237F86-2EE5-48D5-A8A0-B73FA84FFB04}" type="presOf" srcId="{9D7F2F53-585A-43EE-9222-E54DA5402F2C}" destId="{11A8477B-B45C-4344-91E3-7D414995C7C0}" srcOrd="0" destOrd="0" presId="urn:microsoft.com/office/officeart/2018/2/layout/IconCircleList"/>
    <dgm:cxn modelId="{8B05289E-8426-4631-8AB8-F3026A481811}" srcId="{F863B6F9-C24C-4680-8303-D88FE4D1EF2E}" destId="{AF00A649-2F17-4830-A9B7-16DF83D41E71}" srcOrd="1" destOrd="0" parTransId="{28BC60C8-CDA1-482A-BED1-E6C3F190BDDF}" sibTransId="{8E037A80-603A-4CF8-BE31-9789A3CF4894}"/>
    <dgm:cxn modelId="{2ED224A3-A651-420E-9DA8-E42497728116}" srcId="{F863B6F9-C24C-4680-8303-D88FE4D1EF2E}" destId="{BC14E6E8-34CE-4CC5-95EC-A8B334A5F173}" srcOrd="0" destOrd="0" parTransId="{B0549F50-4ADE-4C54-B515-47EDF0F85634}" sibTransId="{C5B130F8-15EA-4090-B388-377766D8EFCF}"/>
    <dgm:cxn modelId="{4867CEB1-B6AF-42D5-936F-A415283164C6}" type="presOf" srcId="{AF00A649-2F17-4830-A9B7-16DF83D41E71}" destId="{78F1377F-FC22-40D1-ACDA-6F10D512B89F}" srcOrd="0" destOrd="0" presId="urn:microsoft.com/office/officeart/2018/2/layout/IconCircleList"/>
    <dgm:cxn modelId="{D69741B4-6C8F-4826-9493-90C586AC635F}" type="presOf" srcId="{BC14E6E8-34CE-4CC5-95EC-A8B334A5F173}" destId="{442C25C2-2398-4EF9-8CCA-AB284D44D4FE}" srcOrd="0" destOrd="0" presId="urn:microsoft.com/office/officeart/2018/2/layout/IconCircleList"/>
    <dgm:cxn modelId="{944240D2-C9DB-4820-B7EE-2D03FE7FCF1C}" type="presOf" srcId="{F863B6F9-C24C-4680-8303-D88FE4D1EF2E}" destId="{06F415F7-7ADF-4DE3-BBA7-E95E91BE4E29}" srcOrd="0" destOrd="0" presId="urn:microsoft.com/office/officeart/2018/2/layout/IconCircleList"/>
    <dgm:cxn modelId="{1F60F2D6-400A-4D5B-91AF-ACE76473E05B}" type="presOf" srcId="{8E037A80-603A-4CF8-BE31-9789A3CF4894}" destId="{E7762E6E-5157-43AF-A94B-E48C25B6BCB8}" srcOrd="0" destOrd="0" presId="urn:microsoft.com/office/officeart/2018/2/layout/IconCircleList"/>
    <dgm:cxn modelId="{69BC6DE2-FC56-48D0-9836-CF8CA65C0636}" srcId="{F863B6F9-C24C-4680-8303-D88FE4D1EF2E}" destId="{07AB2B68-9FBB-4BB4-BD17-872A921DCD8C}" srcOrd="3" destOrd="0" parTransId="{CE0EE64C-28FE-4724-9154-ECB36B532D61}" sibTransId="{7431123E-8570-495E-BD8D-FD0C2C969E06}"/>
    <dgm:cxn modelId="{2EEF9682-A1A4-4DE6-BAE3-BE0ED2C64C9E}" type="presParOf" srcId="{06F415F7-7ADF-4DE3-BBA7-E95E91BE4E29}" destId="{D3314A66-0024-4998-8187-62C7180CC351}" srcOrd="0" destOrd="0" presId="urn:microsoft.com/office/officeart/2018/2/layout/IconCircleList"/>
    <dgm:cxn modelId="{E5442337-4668-4644-88F7-FBEFC6C15FFD}" type="presParOf" srcId="{D3314A66-0024-4998-8187-62C7180CC351}" destId="{7516C1E5-F476-4AD5-9FB0-28935FF507EC}" srcOrd="0" destOrd="0" presId="urn:microsoft.com/office/officeart/2018/2/layout/IconCircleList"/>
    <dgm:cxn modelId="{3CCCF607-6D12-457F-93DF-EBA6D6C363BD}" type="presParOf" srcId="{7516C1E5-F476-4AD5-9FB0-28935FF507EC}" destId="{237CDB5A-7342-4612-8F34-EE756E8EA34F}" srcOrd="0" destOrd="0" presId="urn:microsoft.com/office/officeart/2018/2/layout/IconCircleList"/>
    <dgm:cxn modelId="{E5FEE4BD-42F0-4EF0-BA82-AB8F456FC0A6}" type="presParOf" srcId="{7516C1E5-F476-4AD5-9FB0-28935FF507EC}" destId="{AAC89D90-FA20-4545-A5BC-5CF5FAAC6A9A}" srcOrd="1" destOrd="0" presId="urn:microsoft.com/office/officeart/2018/2/layout/IconCircleList"/>
    <dgm:cxn modelId="{3B4FD0B9-2A51-4413-8CDC-01E04BDCCAD1}" type="presParOf" srcId="{7516C1E5-F476-4AD5-9FB0-28935FF507EC}" destId="{1CC203DD-C121-473F-BB25-271613FB9C1E}" srcOrd="2" destOrd="0" presId="urn:microsoft.com/office/officeart/2018/2/layout/IconCircleList"/>
    <dgm:cxn modelId="{3483F786-FA23-40E6-B1C2-C247AA8C98EB}" type="presParOf" srcId="{7516C1E5-F476-4AD5-9FB0-28935FF507EC}" destId="{442C25C2-2398-4EF9-8CCA-AB284D44D4FE}" srcOrd="3" destOrd="0" presId="urn:microsoft.com/office/officeart/2018/2/layout/IconCircleList"/>
    <dgm:cxn modelId="{9A5E0FF2-7D16-4E78-9EB0-7F7275D35F1E}" type="presParOf" srcId="{D3314A66-0024-4998-8187-62C7180CC351}" destId="{301CA8F6-B03E-4D37-B871-4D15EE672138}" srcOrd="1" destOrd="0" presId="urn:microsoft.com/office/officeart/2018/2/layout/IconCircleList"/>
    <dgm:cxn modelId="{B2F6DA5B-A4BB-41F9-ADDE-627E091DDAFC}" type="presParOf" srcId="{D3314A66-0024-4998-8187-62C7180CC351}" destId="{5B5C84AA-C7AC-4F85-BA8D-D3474C6F5742}" srcOrd="2" destOrd="0" presId="urn:microsoft.com/office/officeart/2018/2/layout/IconCircleList"/>
    <dgm:cxn modelId="{D62FE215-5FBF-41A0-AA9E-5CC6DFDE0ED1}" type="presParOf" srcId="{5B5C84AA-C7AC-4F85-BA8D-D3474C6F5742}" destId="{581E522D-19D2-41D2-A024-1B6CEA556E7B}" srcOrd="0" destOrd="0" presId="urn:microsoft.com/office/officeart/2018/2/layout/IconCircleList"/>
    <dgm:cxn modelId="{CAD955E3-16F6-4DD7-AE7E-4E650277217F}" type="presParOf" srcId="{5B5C84AA-C7AC-4F85-BA8D-D3474C6F5742}" destId="{9C00DA90-78F4-46E5-A669-D4885DD198A0}" srcOrd="1" destOrd="0" presId="urn:microsoft.com/office/officeart/2018/2/layout/IconCircleList"/>
    <dgm:cxn modelId="{407C1E99-A155-425B-97C8-4F01A6FB4F8C}" type="presParOf" srcId="{5B5C84AA-C7AC-4F85-BA8D-D3474C6F5742}" destId="{90F2E1EF-8F39-4171-8AA6-2EF84DE1735F}" srcOrd="2" destOrd="0" presId="urn:microsoft.com/office/officeart/2018/2/layout/IconCircleList"/>
    <dgm:cxn modelId="{AD7A527B-0381-4597-B5CF-967AB6481711}" type="presParOf" srcId="{5B5C84AA-C7AC-4F85-BA8D-D3474C6F5742}" destId="{78F1377F-FC22-40D1-ACDA-6F10D512B89F}" srcOrd="3" destOrd="0" presId="urn:microsoft.com/office/officeart/2018/2/layout/IconCircleList"/>
    <dgm:cxn modelId="{3405044C-FD48-4827-862E-7EF860E1CBAD}" type="presParOf" srcId="{D3314A66-0024-4998-8187-62C7180CC351}" destId="{E7762E6E-5157-43AF-A94B-E48C25B6BCB8}" srcOrd="3" destOrd="0" presId="urn:microsoft.com/office/officeart/2018/2/layout/IconCircleList"/>
    <dgm:cxn modelId="{3B43A738-FC9C-4766-9860-94E22C0D41A9}" type="presParOf" srcId="{D3314A66-0024-4998-8187-62C7180CC351}" destId="{93A9FCB8-233C-446F-92D5-BBB204183249}" srcOrd="4" destOrd="0" presId="urn:microsoft.com/office/officeart/2018/2/layout/IconCircleList"/>
    <dgm:cxn modelId="{1BC5792C-C94B-4A38-A5C1-53AE65127D89}" type="presParOf" srcId="{93A9FCB8-233C-446F-92D5-BBB204183249}" destId="{EDF2A1F1-A503-4CEF-AE3C-7B513F1EA143}" srcOrd="0" destOrd="0" presId="urn:microsoft.com/office/officeart/2018/2/layout/IconCircleList"/>
    <dgm:cxn modelId="{AD26CE9B-E407-40FD-8AE8-337ACFAE2A3B}" type="presParOf" srcId="{93A9FCB8-233C-446F-92D5-BBB204183249}" destId="{E9A0CD6D-BC9A-4D1B-ABFA-193180499D1F}" srcOrd="1" destOrd="0" presId="urn:microsoft.com/office/officeart/2018/2/layout/IconCircleList"/>
    <dgm:cxn modelId="{F08250C0-7EAC-409E-8D13-EF640FA8973A}" type="presParOf" srcId="{93A9FCB8-233C-446F-92D5-BBB204183249}" destId="{5C22BC1B-4C16-446F-8BD3-AC97E7AB1309}" srcOrd="2" destOrd="0" presId="urn:microsoft.com/office/officeart/2018/2/layout/IconCircleList"/>
    <dgm:cxn modelId="{821C8A71-A627-4EA8-AD0E-00D886769A80}" type="presParOf" srcId="{93A9FCB8-233C-446F-92D5-BBB204183249}" destId="{B8C3FB14-A168-462B-90AC-F88B318123DE}" srcOrd="3" destOrd="0" presId="urn:microsoft.com/office/officeart/2018/2/layout/IconCircleList"/>
    <dgm:cxn modelId="{3C3C77C7-BD54-4DB7-A8C9-87E08A5D571E}" type="presParOf" srcId="{D3314A66-0024-4998-8187-62C7180CC351}" destId="{11A8477B-B45C-4344-91E3-7D414995C7C0}" srcOrd="5" destOrd="0" presId="urn:microsoft.com/office/officeart/2018/2/layout/IconCircleList"/>
    <dgm:cxn modelId="{B436D2F3-0205-4E63-A749-20D2465D5B4A}" type="presParOf" srcId="{D3314A66-0024-4998-8187-62C7180CC351}" destId="{DD287517-6D52-433F-BFD7-14B2A05E82C5}" srcOrd="6" destOrd="0" presId="urn:microsoft.com/office/officeart/2018/2/layout/IconCircleList"/>
    <dgm:cxn modelId="{73C85C47-0735-4317-8FB2-4D9C54587319}" type="presParOf" srcId="{DD287517-6D52-433F-BFD7-14B2A05E82C5}" destId="{2578BB7E-6CF4-4D82-8D3D-80A21FAC3D10}" srcOrd="0" destOrd="0" presId="urn:microsoft.com/office/officeart/2018/2/layout/IconCircleList"/>
    <dgm:cxn modelId="{5D43777D-C096-46EA-BE2F-BD1462A6FB24}" type="presParOf" srcId="{DD287517-6D52-433F-BFD7-14B2A05E82C5}" destId="{BCB4C4A7-2D11-4718-9CFC-62A6F13B0A77}" srcOrd="1" destOrd="0" presId="urn:microsoft.com/office/officeart/2018/2/layout/IconCircleList"/>
    <dgm:cxn modelId="{B62B1588-550C-4B1B-B994-7A549A825A0E}" type="presParOf" srcId="{DD287517-6D52-433F-BFD7-14B2A05E82C5}" destId="{CD3B6BBF-8686-4104-A5D9-FF18BBB18DCE}" srcOrd="2" destOrd="0" presId="urn:microsoft.com/office/officeart/2018/2/layout/IconCircleList"/>
    <dgm:cxn modelId="{2025C28E-92E3-48AC-AF46-E2515E88AE3D}" type="presParOf" srcId="{DD287517-6D52-433F-BFD7-14B2A05E82C5}" destId="{824E7262-333E-4668-AFB2-33EDEC47F8D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3A6AA4-2FF9-452D-985B-7F765CC0F05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3F95BCD-B576-4C16-89F7-563B27A23AB3}">
      <dgm:prSet/>
      <dgm:spPr/>
      <dgm:t>
        <a:bodyPr/>
        <a:lstStyle/>
        <a:p>
          <a:pPr algn="just">
            <a:lnSpc>
              <a:spcPct val="100000"/>
            </a:lnSpc>
          </a:pPr>
          <a:r>
            <a:rPr lang="en-US" dirty="0">
              <a:latin typeface="Times New Roman" panose="02020603050405020304" pitchFamily="18" charset="0"/>
              <a:cs typeface="Times New Roman" panose="02020603050405020304" pitchFamily="18" charset="0"/>
            </a:rPr>
            <a:t>CSV files of all the given data of trending YouTube video statistics are extracted into excel sheets to perform ETL process.</a:t>
          </a:r>
        </a:p>
      </dgm:t>
    </dgm:pt>
    <dgm:pt modelId="{88CA2739-ADC2-4F48-9437-8DE4EFE1DC99}" type="parTrans" cxnId="{7646A6E8-4932-488F-8A71-01D0121C9831}">
      <dgm:prSet/>
      <dgm:spPr/>
      <dgm:t>
        <a:bodyPr/>
        <a:lstStyle/>
        <a:p>
          <a:endParaRPr lang="en-US"/>
        </a:p>
      </dgm:t>
    </dgm:pt>
    <dgm:pt modelId="{B72BB9A2-36E9-49A7-87F5-A38C95FBDF3B}" type="sibTrans" cxnId="{7646A6E8-4932-488F-8A71-01D0121C9831}">
      <dgm:prSet/>
      <dgm:spPr/>
      <dgm:t>
        <a:bodyPr/>
        <a:lstStyle/>
        <a:p>
          <a:endParaRPr lang="en-US"/>
        </a:p>
      </dgm:t>
    </dgm:pt>
    <dgm:pt modelId="{571275AA-78C5-42F2-AE24-DF628617A7D1}">
      <dgm:prSet/>
      <dgm:spPr/>
      <dgm:t>
        <a:bodyPr/>
        <a:lstStyle/>
        <a:p>
          <a:pPr algn="just">
            <a:lnSpc>
              <a:spcPct val="100000"/>
            </a:lnSpc>
          </a:pPr>
          <a:r>
            <a:rPr lang="en-US" dirty="0">
              <a:latin typeface="Times New Roman" panose="02020603050405020304" pitchFamily="18" charset="0"/>
              <a:cs typeface="Times New Roman" panose="02020603050405020304" pitchFamily="18" charset="0"/>
            </a:rPr>
            <a:t>So all the data brought up into a common format from the multiple sources.</a:t>
          </a:r>
        </a:p>
      </dgm:t>
    </dgm:pt>
    <dgm:pt modelId="{B008B481-AD3B-410F-A54F-38BC67DD52C4}" type="parTrans" cxnId="{80232917-97B4-46B9-8E2B-E8E658ED4B9F}">
      <dgm:prSet/>
      <dgm:spPr/>
      <dgm:t>
        <a:bodyPr/>
        <a:lstStyle/>
        <a:p>
          <a:endParaRPr lang="en-US"/>
        </a:p>
      </dgm:t>
    </dgm:pt>
    <dgm:pt modelId="{16E843C6-3215-4F7A-9C5A-DDF945F1C7F7}" type="sibTrans" cxnId="{80232917-97B4-46B9-8E2B-E8E658ED4B9F}">
      <dgm:prSet/>
      <dgm:spPr/>
      <dgm:t>
        <a:bodyPr/>
        <a:lstStyle/>
        <a:p>
          <a:endParaRPr lang="en-US"/>
        </a:p>
      </dgm:t>
    </dgm:pt>
    <dgm:pt modelId="{053D1B38-A6BD-4B93-8C11-DDA0BCA44131}">
      <dgm:prSet/>
      <dgm:spPr/>
      <dgm:t>
        <a:bodyPr/>
        <a:lstStyle/>
        <a:p>
          <a:pPr algn="just">
            <a:lnSpc>
              <a:spcPct val="100000"/>
            </a:lnSpc>
          </a:pPr>
          <a:r>
            <a:rPr lang="en-US" dirty="0">
              <a:latin typeface="Times New Roman" panose="02020603050405020304" pitchFamily="18" charset="0"/>
              <a:cs typeface="Times New Roman" panose="02020603050405020304" pitchFamily="18" charset="0"/>
            </a:rPr>
            <a:t>Then changed data types of some columns, changed formats and added new columns as per the business questions need. So, cleaned the data and transformed.</a:t>
          </a:r>
        </a:p>
      </dgm:t>
    </dgm:pt>
    <dgm:pt modelId="{C611C2A8-544B-45E9-97C6-434C1E20C4A6}" type="parTrans" cxnId="{C2E6A9E3-4CFE-4FE8-B84A-5F73EC70DDD1}">
      <dgm:prSet/>
      <dgm:spPr/>
      <dgm:t>
        <a:bodyPr/>
        <a:lstStyle/>
        <a:p>
          <a:endParaRPr lang="en-US"/>
        </a:p>
      </dgm:t>
    </dgm:pt>
    <dgm:pt modelId="{491AC451-C6AE-4876-B005-0F190FD9F10E}" type="sibTrans" cxnId="{C2E6A9E3-4CFE-4FE8-B84A-5F73EC70DDD1}">
      <dgm:prSet/>
      <dgm:spPr/>
      <dgm:t>
        <a:bodyPr/>
        <a:lstStyle/>
        <a:p>
          <a:endParaRPr lang="en-US"/>
        </a:p>
      </dgm:t>
    </dgm:pt>
    <dgm:pt modelId="{A2B68BC7-93C0-42DE-89B1-E203A2D57E15}">
      <dgm:prSet/>
      <dgm:spPr/>
      <dgm:t>
        <a:bodyPr/>
        <a:lstStyle/>
        <a:p>
          <a:pPr algn="just">
            <a:lnSpc>
              <a:spcPct val="100000"/>
            </a:lnSpc>
          </a:pPr>
          <a:r>
            <a:rPr lang="en-US" dirty="0">
              <a:latin typeface="Times New Roman" panose="02020603050405020304" pitchFamily="18" charset="0"/>
              <a:cs typeface="Times New Roman" panose="02020603050405020304" pitchFamily="18" charset="0"/>
            </a:rPr>
            <a:t>So, by doing ETL process the performance will be increased.</a:t>
          </a:r>
        </a:p>
      </dgm:t>
    </dgm:pt>
    <dgm:pt modelId="{53E72EEE-4360-4711-9948-DB6D35663555}" type="parTrans" cxnId="{71CE3760-8B06-47B5-95F7-835A847E1E3A}">
      <dgm:prSet/>
      <dgm:spPr/>
      <dgm:t>
        <a:bodyPr/>
        <a:lstStyle/>
        <a:p>
          <a:endParaRPr lang="en-US"/>
        </a:p>
      </dgm:t>
    </dgm:pt>
    <dgm:pt modelId="{F8A1B81C-49F2-44D1-99B0-1F565D2DF284}" type="sibTrans" cxnId="{71CE3760-8B06-47B5-95F7-835A847E1E3A}">
      <dgm:prSet/>
      <dgm:spPr/>
      <dgm:t>
        <a:bodyPr/>
        <a:lstStyle/>
        <a:p>
          <a:endParaRPr lang="en-US"/>
        </a:p>
      </dgm:t>
    </dgm:pt>
    <dgm:pt modelId="{66EF437F-2CCC-4CE1-813D-3FF93D9FB7A5}">
      <dgm:prSet/>
      <dgm:spPr/>
      <dgm:t>
        <a:bodyPr/>
        <a:lstStyle/>
        <a:p>
          <a:pPr algn="just">
            <a:lnSpc>
              <a:spcPct val="100000"/>
            </a:lnSpc>
          </a:pPr>
          <a:r>
            <a:rPr lang="en-US" dirty="0">
              <a:latin typeface="Times New Roman" panose="02020603050405020304" pitchFamily="18" charset="0"/>
              <a:cs typeface="Times New Roman" panose="02020603050405020304" pitchFamily="18" charset="0"/>
            </a:rPr>
            <a:t>It would be easy to use and analyze the data through automated processes.</a:t>
          </a:r>
        </a:p>
      </dgm:t>
    </dgm:pt>
    <dgm:pt modelId="{5F2814C8-F41B-4B71-A85F-9438C668D8AD}" type="parTrans" cxnId="{F76B1797-1C6A-462F-AD67-0104B0584C50}">
      <dgm:prSet/>
      <dgm:spPr/>
      <dgm:t>
        <a:bodyPr/>
        <a:lstStyle/>
        <a:p>
          <a:endParaRPr lang="en-US"/>
        </a:p>
      </dgm:t>
    </dgm:pt>
    <dgm:pt modelId="{716C29D5-27BB-4856-846E-854257D9A867}" type="sibTrans" cxnId="{F76B1797-1C6A-462F-AD67-0104B0584C50}">
      <dgm:prSet/>
      <dgm:spPr/>
      <dgm:t>
        <a:bodyPr/>
        <a:lstStyle/>
        <a:p>
          <a:endParaRPr lang="en-US"/>
        </a:p>
      </dgm:t>
    </dgm:pt>
    <dgm:pt modelId="{DEEDF60D-459A-4DE5-AD03-D212AAC098C9}" type="pres">
      <dgm:prSet presAssocID="{313A6AA4-2FF9-452D-985B-7F765CC0F05B}" presName="root" presStyleCnt="0">
        <dgm:presLayoutVars>
          <dgm:dir/>
          <dgm:resizeHandles val="exact"/>
        </dgm:presLayoutVars>
      </dgm:prSet>
      <dgm:spPr/>
    </dgm:pt>
    <dgm:pt modelId="{F6B61A41-F285-4C89-A8CB-765B18FC9EEE}" type="pres">
      <dgm:prSet presAssocID="{A3F95BCD-B576-4C16-89F7-563B27A23AB3}" presName="compNode" presStyleCnt="0"/>
      <dgm:spPr/>
    </dgm:pt>
    <dgm:pt modelId="{A301D3D1-051A-4898-AB3D-F5CC25391371}" type="pres">
      <dgm:prSet presAssocID="{A3F95BCD-B576-4C16-89F7-563B27A23AB3}" presName="bgRect" presStyleLbl="bgShp" presStyleIdx="0" presStyleCnt="5"/>
      <dgm:spPr/>
    </dgm:pt>
    <dgm:pt modelId="{13ABCBB3-2FD8-49A9-9D25-BECC540585BC}" type="pres">
      <dgm:prSet presAssocID="{A3F95BCD-B576-4C16-89F7-563B27A23AB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F75B4BF8-DE27-4214-BBAC-9E452AE3B6E1}" type="pres">
      <dgm:prSet presAssocID="{A3F95BCD-B576-4C16-89F7-563B27A23AB3}" presName="spaceRect" presStyleCnt="0"/>
      <dgm:spPr/>
    </dgm:pt>
    <dgm:pt modelId="{7AB174E1-314F-4C15-933B-8A46D83BB6B5}" type="pres">
      <dgm:prSet presAssocID="{A3F95BCD-B576-4C16-89F7-563B27A23AB3}" presName="parTx" presStyleLbl="revTx" presStyleIdx="0" presStyleCnt="5">
        <dgm:presLayoutVars>
          <dgm:chMax val="0"/>
          <dgm:chPref val="0"/>
        </dgm:presLayoutVars>
      </dgm:prSet>
      <dgm:spPr/>
    </dgm:pt>
    <dgm:pt modelId="{FFE953D6-5971-49A4-AA38-28B6786596E5}" type="pres">
      <dgm:prSet presAssocID="{B72BB9A2-36E9-49A7-87F5-A38C95FBDF3B}" presName="sibTrans" presStyleCnt="0"/>
      <dgm:spPr/>
    </dgm:pt>
    <dgm:pt modelId="{0201CB1B-DE04-4CE5-96B6-735DF4293978}" type="pres">
      <dgm:prSet presAssocID="{571275AA-78C5-42F2-AE24-DF628617A7D1}" presName="compNode" presStyleCnt="0"/>
      <dgm:spPr/>
    </dgm:pt>
    <dgm:pt modelId="{E1F65F61-9E68-4B67-BA21-7B121E712265}" type="pres">
      <dgm:prSet presAssocID="{571275AA-78C5-42F2-AE24-DF628617A7D1}" presName="bgRect" presStyleLbl="bgShp" presStyleIdx="1" presStyleCnt="5"/>
      <dgm:spPr/>
    </dgm:pt>
    <dgm:pt modelId="{14C90799-E0E1-4055-80EC-9715FEC5ABB7}" type="pres">
      <dgm:prSet presAssocID="{571275AA-78C5-42F2-AE24-DF628617A7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9B3A8EF-6E55-499A-B34C-C163294EC725}" type="pres">
      <dgm:prSet presAssocID="{571275AA-78C5-42F2-AE24-DF628617A7D1}" presName="spaceRect" presStyleCnt="0"/>
      <dgm:spPr/>
    </dgm:pt>
    <dgm:pt modelId="{80CC8793-BC86-429F-B370-1FFAA5DAE7BA}" type="pres">
      <dgm:prSet presAssocID="{571275AA-78C5-42F2-AE24-DF628617A7D1}" presName="parTx" presStyleLbl="revTx" presStyleIdx="1" presStyleCnt="5">
        <dgm:presLayoutVars>
          <dgm:chMax val="0"/>
          <dgm:chPref val="0"/>
        </dgm:presLayoutVars>
      </dgm:prSet>
      <dgm:spPr/>
    </dgm:pt>
    <dgm:pt modelId="{D7D4ACCB-D895-4359-9F45-3B9F03D60193}" type="pres">
      <dgm:prSet presAssocID="{16E843C6-3215-4F7A-9C5A-DDF945F1C7F7}" presName="sibTrans" presStyleCnt="0"/>
      <dgm:spPr/>
    </dgm:pt>
    <dgm:pt modelId="{FB2DCD42-8EAD-4D3F-BAA5-F2FA0374DE91}" type="pres">
      <dgm:prSet presAssocID="{053D1B38-A6BD-4B93-8C11-DDA0BCA44131}" presName="compNode" presStyleCnt="0"/>
      <dgm:spPr/>
    </dgm:pt>
    <dgm:pt modelId="{0E9027C6-111E-4BF5-92CF-8F9FFE98BA28}" type="pres">
      <dgm:prSet presAssocID="{053D1B38-A6BD-4B93-8C11-DDA0BCA44131}" presName="bgRect" presStyleLbl="bgShp" presStyleIdx="2" presStyleCnt="5"/>
      <dgm:spPr/>
    </dgm:pt>
    <dgm:pt modelId="{69E940F9-BD8F-47ED-983F-5D47D3147F3D}" type="pres">
      <dgm:prSet presAssocID="{053D1B38-A6BD-4B93-8C11-DDA0BCA441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F021EE1-30AC-4AEE-87A0-1A7E46AB049C}" type="pres">
      <dgm:prSet presAssocID="{053D1B38-A6BD-4B93-8C11-DDA0BCA44131}" presName="spaceRect" presStyleCnt="0"/>
      <dgm:spPr/>
    </dgm:pt>
    <dgm:pt modelId="{4E32979E-8364-4392-B8A3-0EB4A756BE00}" type="pres">
      <dgm:prSet presAssocID="{053D1B38-A6BD-4B93-8C11-DDA0BCA44131}" presName="parTx" presStyleLbl="revTx" presStyleIdx="2" presStyleCnt="5">
        <dgm:presLayoutVars>
          <dgm:chMax val="0"/>
          <dgm:chPref val="0"/>
        </dgm:presLayoutVars>
      </dgm:prSet>
      <dgm:spPr/>
    </dgm:pt>
    <dgm:pt modelId="{1FE4DAE7-46AC-42D7-B716-E79E083B3A19}" type="pres">
      <dgm:prSet presAssocID="{491AC451-C6AE-4876-B005-0F190FD9F10E}" presName="sibTrans" presStyleCnt="0"/>
      <dgm:spPr/>
    </dgm:pt>
    <dgm:pt modelId="{0E00C6DD-70E3-4B84-B8B8-762AA672AF53}" type="pres">
      <dgm:prSet presAssocID="{A2B68BC7-93C0-42DE-89B1-E203A2D57E15}" presName="compNode" presStyleCnt="0"/>
      <dgm:spPr/>
    </dgm:pt>
    <dgm:pt modelId="{E8CDCB3A-F708-4ABF-A952-8DF963DB308B}" type="pres">
      <dgm:prSet presAssocID="{A2B68BC7-93C0-42DE-89B1-E203A2D57E15}" presName="bgRect" presStyleLbl="bgShp" presStyleIdx="3" presStyleCnt="5"/>
      <dgm:spPr/>
    </dgm:pt>
    <dgm:pt modelId="{FA41659A-EF86-4A72-BCFB-C29AC8BFC33D}" type="pres">
      <dgm:prSet presAssocID="{A2B68BC7-93C0-42DE-89B1-E203A2D57E1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E6E1BCF0-FEE9-4FE0-909B-5A29D5041FF7}" type="pres">
      <dgm:prSet presAssocID="{A2B68BC7-93C0-42DE-89B1-E203A2D57E15}" presName="spaceRect" presStyleCnt="0"/>
      <dgm:spPr/>
    </dgm:pt>
    <dgm:pt modelId="{60B224EC-6211-4F90-9F54-7087A6852AA6}" type="pres">
      <dgm:prSet presAssocID="{A2B68BC7-93C0-42DE-89B1-E203A2D57E15}" presName="parTx" presStyleLbl="revTx" presStyleIdx="3" presStyleCnt="5">
        <dgm:presLayoutVars>
          <dgm:chMax val="0"/>
          <dgm:chPref val="0"/>
        </dgm:presLayoutVars>
      </dgm:prSet>
      <dgm:spPr/>
    </dgm:pt>
    <dgm:pt modelId="{D7E222D9-75E7-4282-B499-6D0F63E0DE1D}" type="pres">
      <dgm:prSet presAssocID="{F8A1B81C-49F2-44D1-99B0-1F565D2DF284}" presName="sibTrans" presStyleCnt="0"/>
      <dgm:spPr/>
    </dgm:pt>
    <dgm:pt modelId="{FA170288-B3DD-4C6F-9814-1E73D225F616}" type="pres">
      <dgm:prSet presAssocID="{66EF437F-2CCC-4CE1-813D-3FF93D9FB7A5}" presName="compNode" presStyleCnt="0"/>
      <dgm:spPr/>
    </dgm:pt>
    <dgm:pt modelId="{4B2B5AB5-78D2-4319-BDE7-48590C007CBE}" type="pres">
      <dgm:prSet presAssocID="{66EF437F-2CCC-4CE1-813D-3FF93D9FB7A5}" presName="bgRect" presStyleLbl="bgShp" presStyleIdx="4" presStyleCnt="5"/>
      <dgm:spPr/>
    </dgm:pt>
    <dgm:pt modelId="{2742EDB6-84A4-4C48-9F8D-C6B009E16BB3}" type="pres">
      <dgm:prSet presAssocID="{66EF437F-2CCC-4CE1-813D-3FF93D9FB7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32D59591-9654-4EEB-84E3-8B9373A858F3}" type="pres">
      <dgm:prSet presAssocID="{66EF437F-2CCC-4CE1-813D-3FF93D9FB7A5}" presName="spaceRect" presStyleCnt="0"/>
      <dgm:spPr/>
    </dgm:pt>
    <dgm:pt modelId="{0F1D1A4E-8877-4586-92C5-4BEDE093CCBA}" type="pres">
      <dgm:prSet presAssocID="{66EF437F-2CCC-4CE1-813D-3FF93D9FB7A5}" presName="parTx" presStyleLbl="revTx" presStyleIdx="4" presStyleCnt="5">
        <dgm:presLayoutVars>
          <dgm:chMax val="0"/>
          <dgm:chPref val="0"/>
        </dgm:presLayoutVars>
      </dgm:prSet>
      <dgm:spPr/>
    </dgm:pt>
  </dgm:ptLst>
  <dgm:cxnLst>
    <dgm:cxn modelId="{80232917-97B4-46B9-8E2B-E8E658ED4B9F}" srcId="{313A6AA4-2FF9-452D-985B-7F765CC0F05B}" destId="{571275AA-78C5-42F2-AE24-DF628617A7D1}" srcOrd="1" destOrd="0" parTransId="{B008B481-AD3B-410F-A54F-38BC67DD52C4}" sibTransId="{16E843C6-3215-4F7A-9C5A-DDF945F1C7F7}"/>
    <dgm:cxn modelId="{71CE3760-8B06-47B5-95F7-835A847E1E3A}" srcId="{313A6AA4-2FF9-452D-985B-7F765CC0F05B}" destId="{A2B68BC7-93C0-42DE-89B1-E203A2D57E15}" srcOrd="3" destOrd="0" parTransId="{53E72EEE-4360-4711-9948-DB6D35663555}" sibTransId="{F8A1B81C-49F2-44D1-99B0-1F565D2DF284}"/>
    <dgm:cxn modelId="{3701D545-1E01-43C5-B606-004D2B36FBB3}" type="presOf" srcId="{053D1B38-A6BD-4B93-8C11-DDA0BCA44131}" destId="{4E32979E-8364-4392-B8A3-0EB4A756BE00}" srcOrd="0" destOrd="0" presId="urn:microsoft.com/office/officeart/2018/2/layout/IconVerticalSolidList"/>
    <dgm:cxn modelId="{564B056D-BFB7-471E-AB56-D3189955FF66}" type="presOf" srcId="{313A6AA4-2FF9-452D-985B-7F765CC0F05B}" destId="{DEEDF60D-459A-4DE5-AD03-D212AAC098C9}" srcOrd="0" destOrd="0" presId="urn:microsoft.com/office/officeart/2018/2/layout/IconVerticalSolidList"/>
    <dgm:cxn modelId="{8675216D-B22D-4A60-B4F7-C6C134B0D1E0}" type="presOf" srcId="{A2B68BC7-93C0-42DE-89B1-E203A2D57E15}" destId="{60B224EC-6211-4F90-9F54-7087A6852AA6}" srcOrd="0" destOrd="0" presId="urn:microsoft.com/office/officeart/2018/2/layout/IconVerticalSolidList"/>
    <dgm:cxn modelId="{F76B1797-1C6A-462F-AD67-0104B0584C50}" srcId="{313A6AA4-2FF9-452D-985B-7F765CC0F05B}" destId="{66EF437F-2CCC-4CE1-813D-3FF93D9FB7A5}" srcOrd="4" destOrd="0" parTransId="{5F2814C8-F41B-4B71-A85F-9438C668D8AD}" sibTransId="{716C29D5-27BB-4856-846E-854257D9A867}"/>
    <dgm:cxn modelId="{7B1F2FAC-5480-4A97-8850-1A2219E357B4}" type="presOf" srcId="{A3F95BCD-B576-4C16-89F7-563B27A23AB3}" destId="{7AB174E1-314F-4C15-933B-8A46D83BB6B5}" srcOrd="0" destOrd="0" presId="urn:microsoft.com/office/officeart/2018/2/layout/IconVerticalSolidList"/>
    <dgm:cxn modelId="{B25D5DB1-B3FF-46AF-88EA-D635751469F1}" type="presOf" srcId="{66EF437F-2CCC-4CE1-813D-3FF93D9FB7A5}" destId="{0F1D1A4E-8877-4586-92C5-4BEDE093CCBA}" srcOrd="0" destOrd="0" presId="urn:microsoft.com/office/officeart/2018/2/layout/IconVerticalSolidList"/>
    <dgm:cxn modelId="{4022A6E1-69D2-4070-AF8A-D5DC35670EE1}" type="presOf" srcId="{571275AA-78C5-42F2-AE24-DF628617A7D1}" destId="{80CC8793-BC86-429F-B370-1FFAA5DAE7BA}" srcOrd="0" destOrd="0" presId="urn:microsoft.com/office/officeart/2018/2/layout/IconVerticalSolidList"/>
    <dgm:cxn modelId="{C2E6A9E3-4CFE-4FE8-B84A-5F73EC70DDD1}" srcId="{313A6AA4-2FF9-452D-985B-7F765CC0F05B}" destId="{053D1B38-A6BD-4B93-8C11-DDA0BCA44131}" srcOrd="2" destOrd="0" parTransId="{C611C2A8-544B-45E9-97C6-434C1E20C4A6}" sibTransId="{491AC451-C6AE-4876-B005-0F190FD9F10E}"/>
    <dgm:cxn modelId="{7646A6E8-4932-488F-8A71-01D0121C9831}" srcId="{313A6AA4-2FF9-452D-985B-7F765CC0F05B}" destId="{A3F95BCD-B576-4C16-89F7-563B27A23AB3}" srcOrd="0" destOrd="0" parTransId="{88CA2739-ADC2-4F48-9437-8DE4EFE1DC99}" sibTransId="{B72BB9A2-36E9-49A7-87F5-A38C95FBDF3B}"/>
    <dgm:cxn modelId="{D791CEAB-64C7-4F0B-A919-BFE81EAE2C58}" type="presParOf" srcId="{DEEDF60D-459A-4DE5-AD03-D212AAC098C9}" destId="{F6B61A41-F285-4C89-A8CB-765B18FC9EEE}" srcOrd="0" destOrd="0" presId="urn:microsoft.com/office/officeart/2018/2/layout/IconVerticalSolidList"/>
    <dgm:cxn modelId="{C1EA0F22-E024-4A14-95D7-C0B24468F50F}" type="presParOf" srcId="{F6B61A41-F285-4C89-A8CB-765B18FC9EEE}" destId="{A301D3D1-051A-4898-AB3D-F5CC25391371}" srcOrd="0" destOrd="0" presId="urn:microsoft.com/office/officeart/2018/2/layout/IconVerticalSolidList"/>
    <dgm:cxn modelId="{652DCA77-B12B-4B7E-BA61-232020AD72D2}" type="presParOf" srcId="{F6B61A41-F285-4C89-A8CB-765B18FC9EEE}" destId="{13ABCBB3-2FD8-49A9-9D25-BECC540585BC}" srcOrd="1" destOrd="0" presId="urn:microsoft.com/office/officeart/2018/2/layout/IconVerticalSolidList"/>
    <dgm:cxn modelId="{C4610ABB-E57F-474F-8F2E-71D5DD21F3DB}" type="presParOf" srcId="{F6B61A41-F285-4C89-A8CB-765B18FC9EEE}" destId="{F75B4BF8-DE27-4214-BBAC-9E452AE3B6E1}" srcOrd="2" destOrd="0" presId="urn:microsoft.com/office/officeart/2018/2/layout/IconVerticalSolidList"/>
    <dgm:cxn modelId="{1AB5562E-799B-4E5E-AD10-2D5079C8DBE0}" type="presParOf" srcId="{F6B61A41-F285-4C89-A8CB-765B18FC9EEE}" destId="{7AB174E1-314F-4C15-933B-8A46D83BB6B5}" srcOrd="3" destOrd="0" presId="urn:microsoft.com/office/officeart/2018/2/layout/IconVerticalSolidList"/>
    <dgm:cxn modelId="{8666A59E-E032-4186-A656-AB07AB36EC9C}" type="presParOf" srcId="{DEEDF60D-459A-4DE5-AD03-D212AAC098C9}" destId="{FFE953D6-5971-49A4-AA38-28B6786596E5}" srcOrd="1" destOrd="0" presId="urn:microsoft.com/office/officeart/2018/2/layout/IconVerticalSolidList"/>
    <dgm:cxn modelId="{ED95821E-4631-40A4-BC2A-AF2E2A1BAEBD}" type="presParOf" srcId="{DEEDF60D-459A-4DE5-AD03-D212AAC098C9}" destId="{0201CB1B-DE04-4CE5-96B6-735DF4293978}" srcOrd="2" destOrd="0" presId="urn:microsoft.com/office/officeart/2018/2/layout/IconVerticalSolidList"/>
    <dgm:cxn modelId="{C5CE65E9-A798-488A-8172-D5AECF659FEF}" type="presParOf" srcId="{0201CB1B-DE04-4CE5-96B6-735DF4293978}" destId="{E1F65F61-9E68-4B67-BA21-7B121E712265}" srcOrd="0" destOrd="0" presId="urn:microsoft.com/office/officeart/2018/2/layout/IconVerticalSolidList"/>
    <dgm:cxn modelId="{35A875C2-F013-4E6F-9246-34403E3EC30A}" type="presParOf" srcId="{0201CB1B-DE04-4CE5-96B6-735DF4293978}" destId="{14C90799-E0E1-4055-80EC-9715FEC5ABB7}" srcOrd="1" destOrd="0" presId="urn:microsoft.com/office/officeart/2018/2/layout/IconVerticalSolidList"/>
    <dgm:cxn modelId="{2C8F1326-8448-4C30-B4F3-7378A2353DF4}" type="presParOf" srcId="{0201CB1B-DE04-4CE5-96B6-735DF4293978}" destId="{E9B3A8EF-6E55-499A-B34C-C163294EC725}" srcOrd="2" destOrd="0" presId="urn:microsoft.com/office/officeart/2018/2/layout/IconVerticalSolidList"/>
    <dgm:cxn modelId="{258F7A3A-E350-43D6-BFAF-0301255158B3}" type="presParOf" srcId="{0201CB1B-DE04-4CE5-96B6-735DF4293978}" destId="{80CC8793-BC86-429F-B370-1FFAA5DAE7BA}" srcOrd="3" destOrd="0" presId="urn:microsoft.com/office/officeart/2018/2/layout/IconVerticalSolidList"/>
    <dgm:cxn modelId="{BB6712CE-BA47-46A9-AE81-C754BED4E9CE}" type="presParOf" srcId="{DEEDF60D-459A-4DE5-AD03-D212AAC098C9}" destId="{D7D4ACCB-D895-4359-9F45-3B9F03D60193}" srcOrd="3" destOrd="0" presId="urn:microsoft.com/office/officeart/2018/2/layout/IconVerticalSolidList"/>
    <dgm:cxn modelId="{F597BEE8-6BB8-4CB0-97EB-FBAB92CA47B5}" type="presParOf" srcId="{DEEDF60D-459A-4DE5-AD03-D212AAC098C9}" destId="{FB2DCD42-8EAD-4D3F-BAA5-F2FA0374DE91}" srcOrd="4" destOrd="0" presId="urn:microsoft.com/office/officeart/2018/2/layout/IconVerticalSolidList"/>
    <dgm:cxn modelId="{EA51D162-3373-4C05-8F58-13185A5A17A4}" type="presParOf" srcId="{FB2DCD42-8EAD-4D3F-BAA5-F2FA0374DE91}" destId="{0E9027C6-111E-4BF5-92CF-8F9FFE98BA28}" srcOrd="0" destOrd="0" presId="urn:microsoft.com/office/officeart/2018/2/layout/IconVerticalSolidList"/>
    <dgm:cxn modelId="{0C198BFB-D548-49DD-AE61-EE9870C60315}" type="presParOf" srcId="{FB2DCD42-8EAD-4D3F-BAA5-F2FA0374DE91}" destId="{69E940F9-BD8F-47ED-983F-5D47D3147F3D}" srcOrd="1" destOrd="0" presId="urn:microsoft.com/office/officeart/2018/2/layout/IconVerticalSolidList"/>
    <dgm:cxn modelId="{42FC956B-11C1-4F1A-AF0C-08D92DD518BB}" type="presParOf" srcId="{FB2DCD42-8EAD-4D3F-BAA5-F2FA0374DE91}" destId="{0F021EE1-30AC-4AEE-87A0-1A7E46AB049C}" srcOrd="2" destOrd="0" presId="urn:microsoft.com/office/officeart/2018/2/layout/IconVerticalSolidList"/>
    <dgm:cxn modelId="{EBB05F64-27C6-4FE9-8954-FCBFAF0C2481}" type="presParOf" srcId="{FB2DCD42-8EAD-4D3F-BAA5-F2FA0374DE91}" destId="{4E32979E-8364-4392-B8A3-0EB4A756BE00}" srcOrd="3" destOrd="0" presId="urn:microsoft.com/office/officeart/2018/2/layout/IconVerticalSolidList"/>
    <dgm:cxn modelId="{935239B5-C3A1-469B-ABEC-7D56A30F8548}" type="presParOf" srcId="{DEEDF60D-459A-4DE5-AD03-D212AAC098C9}" destId="{1FE4DAE7-46AC-42D7-B716-E79E083B3A19}" srcOrd="5" destOrd="0" presId="urn:microsoft.com/office/officeart/2018/2/layout/IconVerticalSolidList"/>
    <dgm:cxn modelId="{25380A30-497E-46CF-B0BF-65BA73B91549}" type="presParOf" srcId="{DEEDF60D-459A-4DE5-AD03-D212AAC098C9}" destId="{0E00C6DD-70E3-4B84-B8B8-762AA672AF53}" srcOrd="6" destOrd="0" presId="urn:microsoft.com/office/officeart/2018/2/layout/IconVerticalSolidList"/>
    <dgm:cxn modelId="{36C75701-8D9A-471C-9EDD-811B77EF8AF7}" type="presParOf" srcId="{0E00C6DD-70E3-4B84-B8B8-762AA672AF53}" destId="{E8CDCB3A-F708-4ABF-A952-8DF963DB308B}" srcOrd="0" destOrd="0" presId="urn:microsoft.com/office/officeart/2018/2/layout/IconVerticalSolidList"/>
    <dgm:cxn modelId="{6B302C2B-4A3D-48F9-9B80-159C0C200C98}" type="presParOf" srcId="{0E00C6DD-70E3-4B84-B8B8-762AA672AF53}" destId="{FA41659A-EF86-4A72-BCFB-C29AC8BFC33D}" srcOrd="1" destOrd="0" presId="urn:microsoft.com/office/officeart/2018/2/layout/IconVerticalSolidList"/>
    <dgm:cxn modelId="{09B7E302-6868-4425-A3D5-AC8F17BF1ADE}" type="presParOf" srcId="{0E00C6DD-70E3-4B84-B8B8-762AA672AF53}" destId="{E6E1BCF0-FEE9-4FE0-909B-5A29D5041FF7}" srcOrd="2" destOrd="0" presId="urn:microsoft.com/office/officeart/2018/2/layout/IconVerticalSolidList"/>
    <dgm:cxn modelId="{F4DDDE5D-D66C-449B-A4B1-7166C1DE201E}" type="presParOf" srcId="{0E00C6DD-70E3-4B84-B8B8-762AA672AF53}" destId="{60B224EC-6211-4F90-9F54-7087A6852AA6}" srcOrd="3" destOrd="0" presId="urn:microsoft.com/office/officeart/2018/2/layout/IconVerticalSolidList"/>
    <dgm:cxn modelId="{3F405916-1E6F-41AB-992E-7F8113CE61EE}" type="presParOf" srcId="{DEEDF60D-459A-4DE5-AD03-D212AAC098C9}" destId="{D7E222D9-75E7-4282-B499-6D0F63E0DE1D}" srcOrd="7" destOrd="0" presId="urn:microsoft.com/office/officeart/2018/2/layout/IconVerticalSolidList"/>
    <dgm:cxn modelId="{FC228494-E053-493C-9EAD-64B27AEBFA44}" type="presParOf" srcId="{DEEDF60D-459A-4DE5-AD03-D212AAC098C9}" destId="{FA170288-B3DD-4C6F-9814-1E73D225F616}" srcOrd="8" destOrd="0" presId="urn:microsoft.com/office/officeart/2018/2/layout/IconVerticalSolidList"/>
    <dgm:cxn modelId="{AB59F168-8650-47C8-A6A6-BF9D4E992ABE}" type="presParOf" srcId="{FA170288-B3DD-4C6F-9814-1E73D225F616}" destId="{4B2B5AB5-78D2-4319-BDE7-48590C007CBE}" srcOrd="0" destOrd="0" presId="urn:microsoft.com/office/officeart/2018/2/layout/IconVerticalSolidList"/>
    <dgm:cxn modelId="{7332E2C4-196C-4101-84FB-26D05A28C499}" type="presParOf" srcId="{FA170288-B3DD-4C6F-9814-1E73D225F616}" destId="{2742EDB6-84A4-4C48-9F8D-C6B009E16BB3}" srcOrd="1" destOrd="0" presId="urn:microsoft.com/office/officeart/2018/2/layout/IconVerticalSolidList"/>
    <dgm:cxn modelId="{96B9608C-456A-4EA9-9ECE-C478D08E27A9}" type="presParOf" srcId="{FA170288-B3DD-4C6F-9814-1E73D225F616}" destId="{32D59591-9654-4EEB-84E3-8B9373A858F3}" srcOrd="2" destOrd="0" presId="urn:microsoft.com/office/officeart/2018/2/layout/IconVerticalSolidList"/>
    <dgm:cxn modelId="{AA54B9CB-3AEC-424C-921C-581D423CACEA}" type="presParOf" srcId="{FA170288-B3DD-4C6F-9814-1E73D225F616}" destId="{0F1D1A4E-8877-4586-92C5-4BEDE093CC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CDB5A-7342-4612-8F34-EE756E8EA34F}">
      <dsp:nvSpPr>
        <dsp:cNvPr id="0" name=""/>
        <dsp:cNvSpPr/>
      </dsp:nvSpPr>
      <dsp:spPr>
        <a:xfrm>
          <a:off x="278773" y="329187"/>
          <a:ext cx="1370205" cy="13702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C89D90-FA20-4545-A5BC-5CF5FAAC6A9A}">
      <dsp:nvSpPr>
        <dsp:cNvPr id="0" name=""/>
        <dsp:cNvSpPr/>
      </dsp:nvSpPr>
      <dsp:spPr>
        <a:xfrm>
          <a:off x="566516" y="616930"/>
          <a:ext cx="794719" cy="794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C25C2-2398-4EF9-8CCA-AB284D44D4FE}">
      <dsp:nvSpPr>
        <dsp:cNvPr id="0" name=""/>
        <dsp:cNvSpPr/>
      </dsp:nvSpPr>
      <dsp:spPr>
        <a:xfrm>
          <a:off x="1942594" y="329187"/>
          <a:ext cx="3229770"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Excel 2016</a:t>
          </a:r>
        </a:p>
      </dsp:txBody>
      <dsp:txXfrm>
        <a:off x="1942594" y="329187"/>
        <a:ext cx="3229770" cy="1370205"/>
      </dsp:txXfrm>
    </dsp:sp>
    <dsp:sp modelId="{581E522D-19D2-41D2-A024-1B6CEA556E7B}">
      <dsp:nvSpPr>
        <dsp:cNvPr id="0" name=""/>
        <dsp:cNvSpPr/>
      </dsp:nvSpPr>
      <dsp:spPr>
        <a:xfrm>
          <a:off x="5735126" y="329187"/>
          <a:ext cx="1370205" cy="13702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0DA90-78F4-46E5-A669-D4885DD198A0}">
      <dsp:nvSpPr>
        <dsp:cNvPr id="0" name=""/>
        <dsp:cNvSpPr/>
      </dsp:nvSpPr>
      <dsp:spPr>
        <a:xfrm>
          <a:off x="6022870" y="616930"/>
          <a:ext cx="794719" cy="794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1377F-FC22-40D1-ACDA-6F10D512B89F}">
      <dsp:nvSpPr>
        <dsp:cNvPr id="0" name=""/>
        <dsp:cNvSpPr/>
      </dsp:nvSpPr>
      <dsp:spPr>
        <a:xfrm>
          <a:off x="7398947" y="329187"/>
          <a:ext cx="3229770"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CA" sz="2000" kern="1200" dirty="0">
              <a:latin typeface="Times New Roman" panose="02020603050405020304" pitchFamily="18" charset="0"/>
              <a:cs typeface="Times New Roman" panose="02020603050405020304" pitchFamily="18" charset="0"/>
            </a:rPr>
            <a:t>MS SQL Server Management Studio 18.4 + SQL Server 2019</a:t>
          </a:r>
          <a:endParaRPr lang="en-US" sz="2000" kern="1200" dirty="0">
            <a:latin typeface="Times New Roman" panose="02020603050405020304" pitchFamily="18" charset="0"/>
            <a:cs typeface="Times New Roman" panose="02020603050405020304" pitchFamily="18" charset="0"/>
          </a:endParaRPr>
        </a:p>
      </dsp:txBody>
      <dsp:txXfrm>
        <a:off x="7398947" y="329187"/>
        <a:ext cx="3229770" cy="1370205"/>
      </dsp:txXfrm>
    </dsp:sp>
    <dsp:sp modelId="{EDF2A1F1-A503-4CEF-AE3C-7B513F1EA143}">
      <dsp:nvSpPr>
        <dsp:cNvPr id="0" name=""/>
        <dsp:cNvSpPr/>
      </dsp:nvSpPr>
      <dsp:spPr>
        <a:xfrm>
          <a:off x="278773" y="2395529"/>
          <a:ext cx="1370205" cy="13702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0CD6D-BC9A-4D1B-ABFA-193180499D1F}">
      <dsp:nvSpPr>
        <dsp:cNvPr id="0" name=""/>
        <dsp:cNvSpPr/>
      </dsp:nvSpPr>
      <dsp:spPr>
        <a:xfrm>
          <a:off x="566516" y="2683273"/>
          <a:ext cx="794719" cy="794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3FB14-A168-462B-90AC-F88B318123DE}">
      <dsp:nvSpPr>
        <dsp:cNvPr id="0" name=""/>
        <dsp:cNvSpPr/>
      </dsp:nvSpPr>
      <dsp:spPr>
        <a:xfrm>
          <a:off x="1942594" y="2395529"/>
          <a:ext cx="3229770"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CA" sz="2000" kern="1200" dirty="0">
              <a:latin typeface="Times New Roman" panose="02020603050405020304" pitchFamily="18" charset="0"/>
              <a:cs typeface="Times New Roman" panose="02020603050405020304" pitchFamily="18" charset="0"/>
            </a:rPr>
            <a:t>Tableau Desktop</a:t>
          </a:r>
          <a:endParaRPr lang="en-US" sz="2000" kern="1200" dirty="0">
            <a:latin typeface="Times New Roman" panose="02020603050405020304" pitchFamily="18" charset="0"/>
            <a:cs typeface="Times New Roman" panose="02020603050405020304" pitchFamily="18" charset="0"/>
          </a:endParaRPr>
        </a:p>
      </dsp:txBody>
      <dsp:txXfrm>
        <a:off x="1942594" y="2395529"/>
        <a:ext cx="3229770" cy="1370205"/>
      </dsp:txXfrm>
    </dsp:sp>
    <dsp:sp modelId="{2578BB7E-6CF4-4D82-8D3D-80A21FAC3D10}">
      <dsp:nvSpPr>
        <dsp:cNvPr id="0" name=""/>
        <dsp:cNvSpPr/>
      </dsp:nvSpPr>
      <dsp:spPr>
        <a:xfrm>
          <a:off x="5735126" y="2395529"/>
          <a:ext cx="1370205" cy="13702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4C4A7-2D11-4718-9CFC-62A6F13B0A77}">
      <dsp:nvSpPr>
        <dsp:cNvPr id="0" name=""/>
        <dsp:cNvSpPr/>
      </dsp:nvSpPr>
      <dsp:spPr>
        <a:xfrm>
          <a:off x="6022870" y="2683273"/>
          <a:ext cx="794719" cy="7947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4E7262-333E-4668-AFB2-33EDEC47F8DC}">
      <dsp:nvSpPr>
        <dsp:cNvPr id="0" name=""/>
        <dsp:cNvSpPr/>
      </dsp:nvSpPr>
      <dsp:spPr>
        <a:xfrm>
          <a:off x="7398947" y="2395529"/>
          <a:ext cx="3229770" cy="137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CA" sz="2000" kern="1200" dirty="0">
              <a:latin typeface="Times New Roman" panose="02020603050405020304" pitchFamily="18" charset="0"/>
              <a:cs typeface="Times New Roman" panose="02020603050405020304" pitchFamily="18" charset="0"/>
            </a:rPr>
            <a:t>MS POWER POINT</a:t>
          </a:r>
          <a:endParaRPr lang="en-US" sz="2000" kern="1200" dirty="0">
            <a:latin typeface="Times New Roman" panose="02020603050405020304" pitchFamily="18" charset="0"/>
            <a:cs typeface="Times New Roman" panose="02020603050405020304" pitchFamily="18" charset="0"/>
          </a:endParaRPr>
        </a:p>
      </dsp:txBody>
      <dsp:txXfrm>
        <a:off x="7398947" y="2395529"/>
        <a:ext cx="3229770" cy="1370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D3D1-051A-4898-AB3D-F5CC25391371}">
      <dsp:nvSpPr>
        <dsp:cNvPr id="0" name=""/>
        <dsp:cNvSpPr/>
      </dsp:nvSpPr>
      <dsp:spPr>
        <a:xfrm>
          <a:off x="0" y="4300"/>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ABCBB3-2FD8-49A9-9D25-BECC540585BC}">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B174E1-314F-4C15-933B-8A46D83BB6B5}">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CSV files of all the given data of trending YouTube video statistics are extracted into excel sheets to perform ETL process.</a:t>
          </a:r>
        </a:p>
      </dsp:txBody>
      <dsp:txXfrm>
        <a:off x="1057996" y="4300"/>
        <a:ext cx="5205643" cy="916014"/>
      </dsp:txXfrm>
    </dsp:sp>
    <dsp:sp modelId="{E1F65F61-9E68-4B67-BA21-7B121E712265}">
      <dsp:nvSpPr>
        <dsp:cNvPr id="0" name=""/>
        <dsp:cNvSpPr/>
      </dsp:nvSpPr>
      <dsp:spPr>
        <a:xfrm>
          <a:off x="0" y="1149318"/>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90799-E0E1-4055-80EC-9715FEC5ABB7}">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C8793-BC86-429F-B370-1FFAA5DAE7BA}">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So all the data brought up into a common format from the multiple sources.</a:t>
          </a:r>
        </a:p>
      </dsp:txBody>
      <dsp:txXfrm>
        <a:off x="1057996" y="1149318"/>
        <a:ext cx="5205643" cy="916014"/>
      </dsp:txXfrm>
    </dsp:sp>
    <dsp:sp modelId="{0E9027C6-111E-4BF5-92CF-8F9FFE98BA28}">
      <dsp:nvSpPr>
        <dsp:cNvPr id="0" name=""/>
        <dsp:cNvSpPr/>
      </dsp:nvSpPr>
      <dsp:spPr>
        <a:xfrm>
          <a:off x="0" y="2294336"/>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940F9-BD8F-47ED-983F-5D47D3147F3D}">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32979E-8364-4392-B8A3-0EB4A756BE00}">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Then changed data types of some columns, changed formats and added new columns as per the business questions need. So, cleaned the data and transformed.</a:t>
          </a:r>
        </a:p>
      </dsp:txBody>
      <dsp:txXfrm>
        <a:off x="1057996" y="2294336"/>
        <a:ext cx="5205643" cy="916014"/>
      </dsp:txXfrm>
    </dsp:sp>
    <dsp:sp modelId="{E8CDCB3A-F708-4ABF-A952-8DF963DB308B}">
      <dsp:nvSpPr>
        <dsp:cNvPr id="0" name=""/>
        <dsp:cNvSpPr/>
      </dsp:nvSpPr>
      <dsp:spPr>
        <a:xfrm>
          <a:off x="0" y="3439354"/>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1659A-EF86-4A72-BCFB-C29AC8BFC33D}">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B224EC-6211-4F90-9F54-7087A6852AA6}">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So, by doing ETL process the performance will be increased.</a:t>
          </a:r>
        </a:p>
      </dsp:txBody>
      <dsp:txXfrm>
        <a:off x="1057996" y="3439354"/>
        <a:ext cx="5205643" cy="916014"/>
      </dsp:txXfrm>
    </dsp:sp>
    <dsp:sp modelId="{4B2B5AB5-78D2-4319-BDE7-48590C007CBE}">
      <dsp:nvSpPr>
        <dsp:cNvPr id="0" name=""/>
        <dsp:cNvSpPr/>
      </dsp:nvSpPr>
      <dsp:spPr>
        <a:xfrm>
          <a:off x="0" y="4584372"/>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2EDB6-84A4-4C48-9F8D-C6B009E16BB3}">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D1A4E-8877-4586-92C5-4BEDE093CCBA}">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It would be easy to use and analyze the data through automated processes.</a:t>
          </a:r>
        </a:p>
      </dsp:txBody>
      <dsp:txXfrm>
        <a:off x="1057996" y="4584372"/>
        <a:ext cx="5205643" cy="91601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75D40-F195-404F-ADB1-754A447EC77E}" type="datetimeFigureOut">
              <a:rPr lang="en-CA" smtClean="0"/>
              <a:t>2021-02-08</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2DCC3-F61A-4AC1-8E6D-8D338A574BE1}" type="slidenum">
              <a:rPr lang="en-CA" smtClean="0"/>
              <a:t>‹#›</a:t>
            </a:fld>
            <a:endParaRPr lang="en-CA" dirty="0"/>
          </a:p>
        </p:txBody>
      </p:sp>
    </p:spTree>
    <p:extLst>
      <p:ext uri="{BB962C8B-B14F-4D97-AF65-F5344CB8AC3E}">
        <p14:creationId xmlns:p14="http://schemas.microsoft.com/office/powerpoint/2010/main" val="17573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a:t>
            </a:fld>
            <a:endParaRPr lang="en-CA" dirty="0"/>
          </a:p>
        </p:txBody>
      </p:sp>
    </p:spTree>
    <p:extLst>
      <p:ext uri="{BB962C8B-B14F-4D97-AF65-F5344CB8AC3E}">
        <p14:creationId xmlns:p14="http://schemas.microsoft.com/office/powerpoint/2010/main" val="190952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After analyzing the given dataset, we came up with a lot of business question and then we studied each and every business question with all the possible perspective and then identified three questions which we are going to analyze. </a:t>
            </a:r>
            <a:endParaRPr lang="en-CA" sz="12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10</a:t>
            </a:fld>
            <a:endParaRPr lang="en-CA" dirty="0"/>
          </a:p>
        </p:txBody>
      </p:sp>
    </p:spTree>
    <p:extLst>
      <p:ext uri="{BB962C8B-B14F-4D97-AF65-F5344CB8AC3E}">
        <p14:creationId xmlns:p14="http://schemas.microsoft.com/office/powerpoint/2010/main" val="469837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Section 3 – Data Preparation</a:t>
            </a:r>
            <a:endParaRPr lang="en-CA"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11</a:t>
            </a:fld>
            <a:endParaRPr lang="en-CA" dirty="0"/>
          </a:p>
        </p:txBody>
      </p:sp>
    </p:spTree>
    <p:extLst>
      <p:ext uri="{BB962C8B-B14F-4D97-AF65-F5344CB8AC3E}">
        <p14:creationId xmlns:p14="http://schemas.microsoft.com/office/powerpoint/2010/main" val="2831720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Language Translate :- </a:t>
            </a:r>
            <a:r>
              <a:rPr lang="en-US" sz="2800" dirty="0">
                <a:latin typeface="Times New Roman" panose="02020603050405020304" pitchFamily="18" charset="0"/>
                <a:cs typeface="Times New Roman" panose="02020603050405020304" pitchFamily="18" charset="0"/>
              </a:rPr>
              <a:t>We have got data of different countries and the data is in the different languages according to the country. So here we have got one solution and that is Translate function. The translate function is used to read the data in understandable language.</a:t>
            </a:r>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Cleaning :-</a:t>
            </a:r>
            <a:r>
              <a:rPr lang="en-US" sz="2800" dirty="0">
                <a:latin typeface="Times New Roman" panose="02020603050405020304" pitchFamily="18" charset="0"/>
                <a:cs typeface="Times New Roman" panose="02020603050405020304" pitchFamily="18" charset="0"/>
              </a:rPr>
              <a:t>  Then we have cleaned our data according to the business questions and according to our need for analysis.</a:t>
            </a:r>
            <a:endParaRPr lang="en-CA"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Column Elimination :-</a:t>
            </a:r>
            <a:r>
              <a:rPr lang="en-US" sz="2800" dirty="0">
                <a:latin typeface="Times New Roman" panose="02020603050405020304" pitchFamily="18" charset="0"/>
                <a:cs typeface="Times New Roman" panose="02020603050405020304" pitchFamily="18" charset="0"/>
              </a:rPr>
              <a:t> We did elimination of the columns which are not required or in which there missing values in order to answer the business questions.</a:t>
            </a:r>
            <a:endParaRPr lang="en-CA"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Type Change :- </a:t>
            </a:r>
            <a:r>
              <a:rPr lang="en-US" sz="2800" dirty="0">
                <a:latin typeface="Times New Roman" panose="02020603050405020304" pitchFamily="18" charset="0"/>
                <a:cs typeface="Times New Roman" panose="02020603050405020304" pitchFamily="18" charset="0"/>
              </a:rPr>
              <a:t> Then we changed data types of some columns where required.</a:t>
            </a: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12</a:t>
            </a:fld>
            <a:endParaRPr lang="en-CA" dirty="0"/>
          </a:p>
        </p:txBody>
      </p:sp>
    </p:spTree>
    <p:extLst>
      <p:ext uri="{BB962C8B-B14F-4D97-AF65-F5344CB8AC3E}">
        <p14:creationId xmlns:p14="http://schemas.microsoft.com/office/powerpoint/2010/main" val="1204552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Section 4 – SQL Queries</a:t>
            </a:r>
            <a:endParaRPr lang="en-CA"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13</a:t>
            </a:fld>
            <a:endParaRPr lang="en-CA" dirty="0"/>
          </a:p>
        </p:txBody>
      </p:sp>
    </p:spTree>
    <p:extLst>
      <p:ext uri="{BB962C8B-B14F-4D97-AF65-F5344CB8AC3E}">
        <p14:creationId xmlns:p14="http://schemas.microsoft.com/office/powerpoint/2010/main" val="668021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We have selected three columns such as category, removed and trending count which are required to look the result.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By selecting these three columns we can look that which category videos are removed even after trending the most.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So by looking at the answer of business question 1 we can have an idea that which were the mistakes done by that videos or for what reason that videos were deleted so that the same mistakes can not repeated.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14</a:t>
            </a:fld>
            <a:endParaRPr lang="en-CA" dirty="0"/>
          </a:p>
        </p:txBody>
      </p:sp>
    </p:spTree>
    <p:extLst>
      <p:ext uri="{BB962C8B-B14F-4D97-AF65-F5344CB8AC3E}">
        <p14:creationId xmlns:p14="http://schemas.microsoft.com/office/powerpoint/2010/main" val="2675096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We have performed query for the second business question in which it will give the result supporting the business question.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The query will look at the top 5 YouTube channel names and based on the highest views. By looking at the result we will be able to look at the top 5 trending YouTube channels in the USA.</a:t>
            </a:r>
          </a:p>
        </p:txBody>
      </p:sp>
      <p:sp>
        <p:nvSpPr>
          <p:cNvPr id="4" name="Slide Number Placeholder 3"/>
          <p:cNvSpPr>
            <a:spLocks noGrp="1"/>
          </p:cNvSpPr>
          <p:nvPr>
            <p:ph type="sldNum" sz="quarter" idx="5"/>
          </p:nvPr>
        </p:nvSpPr>
        <p:spPr/>
        <p:txBody>
          <a:bodyPr/>
          <a:lstStyle/>
          <a:p>
            <a:fld id="{6342DCC3-F61A-4AC1-8E6D-8D338A574BE1}" type="slidenum">
              <a:rPr lang="en-CA" smtClean="0"/>
              <a:t>15</a:t>
            </a:fld>
            <a:endParaRPr lang="en-CA" dirty="0"/>
          </a:p>
        </p:txBody>
      </p:sp>
    </p:spTree>
    <p:extLst>
      <p:ext uri="{BB962C8B-B14F-4D97-AF65-F5344CB8AC3E}">
        <p14:creationId xmlns:p14="http://schemas.microsoft.com/office/powerpoint/2010/main" val="2442734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Here we have created some queries in order to look into the data that which type of category videos are more popular in the taken three countries.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We have taken three countries USA, Canada and Great Britain where we are looking and comparing the categories which are famous into their respective regions.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By running the following queries we will have an overlook idea about the people in their respective countries that which type of content and which type of videos they like to watch the most.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Moreover, now we will represent all of our data relevant to the business question in the Tableau for easy to understand purpose by looking at the visualization or graphical representation.</a:t>
            </a:r>
          </a:p>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16</a:t>
            </a:fld>
            <a:endParaRPr lang="en-CA" dirty="0"/>
          </a:p>
        </p:txBody>
      </p:sp>
    </p:spTree>
    <p:extLst>
      <p:ext uri="{BB962C8B-B14F-4D97-AF65-F5344CB8AC3E}">
        <p14:creationId xmlns:p14="http://schemas.microsoft.com/office/powerpoint/2010/main" val="62229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Section 5 – Descriptive analysis</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42DCC3-F61A-4AC1-8E6D-8D338A574BE1}" type="slidenum">
              <a:rPr lang="en-CA" smtClean="0"/>
              <a:t>17</a:t>
            </a:fld>
            <a:endParaRPr lang="en-CA" dirty="0"/>
          </a:p>
        </p:txBody>
      </p:sp>
    </p:spTree>
    <p:extLst>
      <p:ext uri="{BB962C8B-B14F-4D97-AF65-F5344CB8AC3E}">
        <p14:creationId xmlns:p14="http://schemas.microsoft.com/office/powerpoint/2010/main" val="2327008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gone through our dataset into the excel sheets and created pivot tables and pivot charts. It can be clearly seen in the table and charts that it is showing the result of removed videos with category id and total number of videos per id. As we can see these videos were trending in the Great Britain.</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can be seen that highest number of videos were removed in the category id number 24 and least number of videos are removed in the category number 1.</a:t>
            </a:r>
            <a:endParaRPr lang="en-CA" sz="1200" dirty="0">
              <a:latin typeface="Times New Roman" panose="02020603050405020304" pitchFamily="18" charset="0"/>
              <a:cs typeface="Times New Roman" panose="02020603050405020304" pitchFamily="18" charset="0"/>
            </a:endParaRPr>
          </a:p>
          <a:p>
            <a:pPr marL="0" indent="0">
              <a:buNone/>
            </a:pPr>
            <a:endParaRPr lang="en-CA" sz="1000" dirty="0"/>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18</a:t>
            </a:fld>
            <a:endParaRPr lang="en-CA" dirty="0"/>
          </a:p>
        </p:txBody>
      </p:sp>
    </p:spTree>
    <p:extLst>
      <p:ext uri="{BB962C8B-B14F-4D97-AF65-F5344CB8AC3E}">
        <p14:creationId xmlns:p14="http://schemas.microsoft.com/office/powerpoint/2010/main" val="4053952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As we have got YouTube videos of 10 country data. So if we look country vise individually. We have used YouTube data of USA.</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There are some YouTube channels which are trending in the USA.</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the pivot table and pivot chart the result is showing channel names which are trending in the USA with their number of views for each and every trending channel.</a:t>
            </a:r>
            <a:endParaRPr lang="en-CA" sz="1200"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19</a:t>
            </a:fld>
            <a:endParaRPr lang="en-CA" dirty="0"/>
          </a:p>
        </p:txBody>
      </p:sp>
    </p:spTree>
    <p:extLst>
      <p:ext uri="{BB962C8B-B14F-4D97-AF65-F5344CB8AC3E}">
        <p14:creationId xmlns:p14="http://schemas.microsoft.com/office/powerpoint/2010/main" val="171596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of this project</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42DCC3-F61A-4AC1-8E6D-8D338A574BE1}" type="slidenum">
              <a:rPr lang="en-CA" smtClean="0"/>
              <a:t>2</a:t>
            </a:fld>
            <a:endParaRPr lang="en-CA" dirty="0"/>
          </a:p>
        </p:txBody>
      </p:sp>
    </p:spTree>
    <p:extLst>
      <p:ext uri="{BB962C8B-B14F-4D97-AF65-F5344CB8AC3E}">
        <p14:creationId xmlns:p14="http://schemas.microsoft.com/office/powerpoint/2010/main" val="3130904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These are some YouTube channels which are trending in the USA shown in the above pie chart.</a:t>
            </a:r>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20</a:t>
            </a:fld>
            <a:endParaRPr lang="en-CA" dirty="0"/>
          </a:p>
        </p:txBody>
      </p:sp>
    </p:spTree>
    <p:extLst>
      <p:ext uri="{BB962C8B-B14F-4D97-AF65-F5344CB8AC3E}">
        <p14:creationId xmlns:p14="http://schemas.microsoft.com/office/powerpoint/2010/main" val="161243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as we have gone through only individual YouTube data of Great Britain and USA.</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business question is basically comparing the YouTube data of three countries such as USA, Canada and Great Britain.</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pivot table and pivot chart are illustrating that which categories are more trending or which type of videos are more being watched in these three countries which are taken for analysis.</a:t>
            </a:r>
          </a:p>
          <a:p>
            <a:pPr algn="just"/>
            <a:r>
              <a:rPr lang="en-US" dirty="0">
                <a:latin typeface="Times New Roman" panose="02020603050405020304" pitchFamily="18" charset="0"/>
                <a:cs typeface="Times New Roman" panose="02020603050405020304" pitchFamily="18" charset="0"/>
              </a:rPr>
              <a:t> </a:t>
            </a:r>
            <a:endParaRPr lang="en-CA" sz="1400"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21</a:t>
            </a:fld>
            <a:endParaRPr lang="en-CA" dirty="0"/>
          </a:p>
        </p:txBody>
      </p:sp>
    </p:spTree>
    <p:extLst>
      <p:ext uri="{BB962C8B-B14F-4D97-AF65-F5344CB8AC3E}">
        <p14:creationId xmlns:p14="http://schemas.microsoft.com/office/powerpoint/2010/main" val="3098918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can see that category number 24 is more trending in Canada and USA whereas in Great Britain category number 10 is on highly trending.</a:t>
            </a:r>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22</a:t>
            </a:fld>
            <a:endParaRPr lang="en-CA" dirty="0"/>
          </a:p>
        </p:txBody>
      </p:sp>
    </p:spTree>
    <p:extLst>
      <p:ext uri="{BB962C8B-B14F-4D97-AF65-F5344CB8AC3E}">
        <p14:creationId xmlns:p14="http://schemas.microsoft.com/office/powerpoint/2010/main" val="1528644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Section 6 - Data Visualization</a:t>
            </a:r>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23</a:t>
            </a:fld>
            <a:endParaRPr lang="en-CA" dirty="0"/>
          </a:p>
        </p:txBody>
      </p:sp>
    </p:spTree>
    <p:extLst>
      <p:ext uri="{BB962C8B-B14F-4D97-AF65-F5344CB8AC3E}">
        <p14:creationId xmlns:p14="http://schemas.microsoft.com/office/powerpoint/2010/main" val="570891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find the desired visualization, here we have taken / used video_error_or_removed field in the measure of count at row side and used category_id field at column side.</a:t>
            </a: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following output, it is very clear that there are three categories and all the three categories were in trend and later on removed in the Great Britain.</a:t>
            </a:r>
            <a:endParaRPr lang="en-CA"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24</a:t>
            </a:fld>
            <a:endParaRPr lang="en-CA" dirty="0"/>
          </a:p>
        </p:txBody>
      </p:sp>
    </p:spTree>
    <p:extLst>
      <p:ext uri="{BB962C8B-B14F-4D97-AF65-F5344CB8AC3E}">
        <p14:creationId xmlns:p14="http://schemas.microsoft.com/office/powerpoint/2010/main" val="2601695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find out the YouTube channels which are trending in the US we have used channel name and sum of the views.</a:t>
            </a:r>
            <a:endParaRPr lang="en-CA"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used bubble graph here to represent the outcome of this business question.</a:t>
            </a:r>
            <a:endParaRPr lang="en-CA"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25</a:t>
            </a:fld>
            <a:endParaRPr lang="en-CA" dirty="0"/>
          </a:p>
        </p:txBody>
      </p:sp>
    </p:spTree>
    <p:extLst>
      <p:ext uri="{BB962C8B-B14F-4D97-AF65-F5344CB8AC3E}">
        <p14:creationId xmlns:p14="http://schemas.microsoft.com/office/powerpoint/2010/main" val="395261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come up with the most trending YouTube videos in the three countries USA, Canada and Great Britain.</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have loaded country and category fields in the column area and sum of trending videos in the row area.</a:t>
            </a:r>
            <a:endParaRPr lang="en-CA"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26</a:t>
            </a:fld>
            <a:endParaRPr lang="en-CA" dirty="0"/>
          </a:p>
        </p:txBody>
      </p:sp>
    </p:spTree>
    <p:extLst>
      <p:ext uri="{BB962C8B-B14F-4D97-AF65-F5344CB8AC3E}">
        <p14:creationId xmlns:p14="http://schemas.microsoft.com/office/powerpoint/2010/main" val="226702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Times New Roman" panose="02020603050405020304" pitchFamily="18" charset="0"/>
                <a:cs typeface="Times New Roman" panose="02020603050405020304" pitchFamily="18" charset="0"/>
              </a:rPr>
              <a:t>This is dashboard that contains all the three outcomes we have come up with by analysis of the three business questions.</a:t>
            </a:r>
            <a:endParaRPr lang="en-CA" sz="1200" b="0" dirty="0">
              <a:latin typeface="Times New Roman" panose="02020603050405020304" pitchFamily="18" charset="0"/>
              <a:cs typeface="Times New Roman" panose="02020603050405020304" pitchFamily="18" charset="0"/>
            </a:endParaRPr>
          </a:p>
          <a:p>
            <a:endParaRPr lang="en-CA" b="0" dirty="0"/>
          </a:p>
        </p:txBody>
      </p:sp>
      <p:sp>
        <p:nvSpPr>
          <p:cNvPr id="4" name="Slide Number Placeholder 3"/>
          <p:cNvSpPr>
            <a:spLocks noGrp="1"/>
          </p:cNvSpPr>
          <p:nvPr>
            <p:ph type="sldNum" sz="quarter" idx="5"/>
          </p:nvPr>
        </p:nvSpPr>
        <p:spPr/>
        <p:txBody>
          <a:bodyPr/>
          <a:lstStyle/>
          <a:p>
            <a:fld id="{6342DCC3-F61A-4AC1-8E6D-8D338A574BE1}" type="slidenum">
              <a:rPr lang="en-CA" smtClean="0"/>
              <a:t>27</a:t>
            </a:fld>
            <a:endParaRPr lang="en-CA" dirty="0"/>
          </a:p>
        </p:txBody>
      </p:sp>
    </p:spTree>
    <p:extLst>
      <p:ext uri="{BB962C8B-B14F-4D97-AF65-F5344CB8AC3E}">
        <p14:creationId xmlns:p14="http://schemas.microsoft.com/office/powerpoint/2010/main" val="187714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Tools that are going to be used in completing this project.</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42DCC3-F61A-4AC1-8E6D-8D338A574BE1}" type="slidenum">
              <a:rPr lang="en-CA" smtClean="0"/>
              <a:t>3</a:t>
            </a:fld>
            <a:endParaRPr lang="en-CA" dirty="0"/>
          </a:p>
        </p:txBody>
      </p:sp>
    </p:spTree>
    <p:extLst>
      <p:ext uri="{BB962C8B-B14F-4D97-AF65-F5344CB8AC3E}">
        <p14:creationId xmlns:p14="http://schemas.microsoft.com/office/powerpoint/2010/main" val="27269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Section 1 : Data Understanding</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42DCC3-F61A-4AC1-8E6D-8D338A574BE1}" type="slidenum">
              <a:rPr lang="en-CA" smtClean="0"/>
              <a:t>4</a:t>
            </a:fld>
            <a:endParaRPr lang="en-CA" dirty="0"/>
          </a:p>
        </p:txBody>
      </p:sp>
    </p:spTree>
    <p:extLst>
      <p:ext uri="{BB962C8B-B14F-4D97-AF65-F5344CB8AC3E}">
        <p14:creationId xmlns:p14="http://schemas.microsoft.com/office/powerpoint/2010/main" val="99061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a:solidFill>
                  <a:srgbClr val="FFFFFF"/>
                </a:solidFill>
                <a:latin typeface="Times New Roman" panose="02020603050405020304" pitchFamily="18" charset="0"/>
                <a:cs typeface="Times New Roman" panose="02020603050405020304" pitchFamily="18" charset="0"/>
              </a:rPr>
              <a:t>The main reason behind creating this large dataset and storing ample amount of data to measure users interactions like (Number of views, Shares, Comments, and likes). In order to improve overall performance or to analyze the past users behaviour or reactions on particular channels. The dataset is being daily recorded to keep an eye on the reactions it receives. Thus, it helps to improve one’s business growth.</a:t>
            </a: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5</a:t>
            </a:fld>
            <a:endParaRPr lang="en-CA" dirty="0"/>
          </a:p>
        </p:txBody>
      </p:sp>
    </p:spTree>
    <p:extLst>
      <p:ext uri="{BB962C8B-B14F-4D97-AF65-F5344CB8AC3E}">
        <p14:creationId xmlns:p14="http://schemas.microsoft.com/office/powerpoint/2010/main" val="11953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200" dirty="0">
                <a:solidFill>
                  <a:srgbClr val="000000"/>
                </a:solidFill>
                <a:latin typeface="Times New Roman" panose="02020603050405020304" pitchFamily="18" charset="0"/>
                <a:cs typeface="Times New Roman" panose="02020603050405020304" pitchFamily="18" charset="0"/>
              </a:rPr>
              <a:t>Talking about the history of this dataset, dataset is being collected since last few months and a lot of people have viewed and downloaded it.</a:t>
            </a:r>
          </a:p>
          <a:p>
            <a:pPr marL="171450" indent="-171450" algn="just">
              <a:buFont typeface="Arial" panose="020B0604020202020204" pitchFamily="34" charset="0"/>
              <a:buChar char="•"/>
            </a:pPr>
            <a:r>
              <a:rPr lang="en-US" sz="1200" dirty="0">
                <a:solidFill>
                  <a:srgbClr val="000000"/>
                </a:solidFill>
                <a:latin typeface="Times New Roman" panose="02020603050405020304" pitchFamily="18" charset="0"/>
                <a:cs typeface="Times New Roman" panose="02020603050405020304" pitchFamily="18" charset="0"/>
              </a:rPr>
              <a:t>Moreover, each and every category of the YouTube videos are mentioned. In the dataset columns data includes the video title, channel title, published time, tags, likes, dislikes, views, description and comments.</a:t>
            </a:r>
          </a:p>
          <a:p>
            <a:pPr marL="171450" indent="-171450" algn="just">
              <a:buFont typeface="Arial" panose="020B0604020202020204" pitchFamily="34" charset="0"/>
              <a:buChar char="•"/>
            </a:pPr>
            <a:r>
              <a:rPr lang="en-US" sz="1200" dirty="0">
                <a:solidFill>
                  <a:srgbClr val="000000"/>
                </a:solidFill>
                <a:latin typeface="Times New Roman" panose="02020603050405020304" pitchFamily="18" charset="0"/>
                <a:cs typeface="Times New Roman" panose="02020603050405020304" pitchFamily="18" charset="0"/>
              </a:rPr>
              <a:t>This Dataset was gathered using YouTube API</a:t>
            </a:r>
            <a:r>
              <a:rPr lang="en-US" sz="1100" dirty="0">
                <a:solidFill>
                  <a:srgbClr val="000000"/>
                </a:solidFill>
                <a:latin typeface="Times New Roman" panose="02020603050405020304" pitchFamily="18" charset="0"/>
                <a:cs typeface="Times New Roman" panose="02020603050405020304" pitchFamily="18" charset="0"/>
              </a:rPr>
              <a:t>. </a:t>
            </a:r>
          </a:p>
          <a:p>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6</a:t>
            </a:fld>
            <a:endParaRPr lang="en-CA" dirty="0"/>
          </a:p>
        </p:txBody>
      </p:sp>
    </p:spTree>
    <p:extLst>
      <p:ext uri="{BB962C8B-B14F-4D97-AF65-F5344CB8AC3E}">
        <p14:creationId xmlns:p14="http://schemas.microsoft.com/office/powerpoint/2010/main" val="98911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Original source of DATASET – Kaggle.com</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42DCC3-F61A-4AC1-8E6D-8D338A574BE1}" type="slidenum">
              <a:rPr lang="en-CA" smtClean="0"/>
              <a:t>7</a:t>
            </a:fld>
            <a:endParaRPr lang="en-CA" dirty="0"/>
          </a:p>
        </p:txBody>
      </p:sp>
    </p:spTree>
    <p:extLst>
      <p:ext uri="{BB962C8B-B14F-4D97-AF65-F5344CB8AC3E}">
        <p14:creationId xmlns:p14="http://schemas.microsoft.com/office/powerpoint/2010/main" val="3108445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Size of the data set</a:t>
            </a:r>
            <a:endParaRPr lang="en-CA" dirty="0"/>
          </a:p>
        </p:txBody>
      </p:sp>
      <p:sp>
        <p:nvSpPr>
          <p:cNvPr id="4" name="Slide Number Placeholder 3"/>
          <p:cNvSpPr>
            <a:spLocks noGrp="1"/>
          </p:cNvSpPr>
          <p:nvPr>
            <p:ph type="sldNum" sz="quarter" idx="5"/>
          </p:nvPr>
        </p:nvSpPr>
        <p:spPr/>
        <p:txBody>
          <a:bodyPr/>
          <a:lstStyle/>
          <a:p>
            <a:fld id="{6342DCC3-F61A-4AC1-8E6D-8D338A574BE1}" type="slidenum">
              <a:rPr lang="en-CA" smtClean="0"/>
              <a:t>8</a:t>
            </a:fld>
            <a:endParaRPr lang="en-CA" dirty="0"/>
          </a:p>
        </p:txBody>
      </p:sp>
    </p:spTree>
    <p:extLst>
      <p:ext uri="{BB962C8B-B14F-4D97-AF65-F5344CB8AC3E}">
        <p14:creationId xmlns:p14="http://schemas.microsoft.com/office/powerpoint/2010/main" val="3484938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Section 2 : Business Questions</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342DCC3-F61A-4AC1-8E6D-8D338A574BE1}" type="slidenum">
              <a:rPr lang="en-CA" smtClean="0"/>
              <a:t>9</a:t>
            </a:fld>
            <a:endParaRPr lang="en-CA" dirty="0"/>
          </a:p>
        </p:txBody>
      </p:sp>
    </p:spTree>
    <p:extLst>
      <p:ext uri="{BB962C8B-B14F-4D97-AF65-F5344CB8AC3E}">
        <p14:creationId xmlns:p14="http://schemas.microsoft.com/office/powerpoint/2010/main" val="328937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25629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140869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350149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190414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54365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91674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321663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392768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340684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43817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EF84-746A-4C6A-8E30-6D2AB899681F}" type="datetimeFigureOut">
              <a:rPr lang="en-CA" smtClean="0"/>
              <a:t>2021-02-08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ECEAF93-E1D2-4C2E-A173-A62FC9297E4E}" type="slidenum">
              <a:rPr lang="en-CA" smtClean="0"/>
              <a:t>‹#›</a:t>
            </a:fld>
            <a:endParaRPr lang="en-CA" dirty="0"/>
          </a:p>
        </p:txBody>
      </p:sp>
    </p:spTree>
    <p:extLst>
      <p:ext uri="{BB962C8B-B14F-4D97-AF65-F5344CB8AC3E}">
        <p14:creationId xmlns:p14="http://schemas.microsoft.com/office/powerpoint/2010/main" val="113273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CEF84-746A-4C6A-8E30-6D2AB899681F}" type="datetimeFigureOut">
              <a:rPr lang="en-CA" smtClean="0"/>
              <a:t>2021-02-08</a:t>
            </a:fld>
            <a:endParaRPr lang="en-CA"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EAF93-E1D2-4C2E-A173-A62FC9297E4E}" type="slidenum">
              <a:rPr lang="en-CA" smtClean="0"/>
              <a:t>‹#›</a:t>
            </a:fld>
            <a:endParaRPr lang="en-CA" dirty="0"/>
          </a:p>
        </p:txBody>
      </p:sp>
    </p:spTree>
    <p:extLst>
      <p:ext uri="{BB962C8B-B14F-4D97-AF65-F5344CB8AC3E}">
        <p14:creationId xmlns:p14="http://schemas.microsoft.com/office/powerpoint/2010/main" val="16916578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naek/youtube-new#FRvideos.cs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9C8D644-9FAE-47B1-AA8A-929F61991BC3}"/>
              </a:ext>
            </a:extLst>
          </p:cNvPr>
          <p:cNvPicPr>
            <a:picLocks noChangeAspect="1"/>
          </p:cNvPicPr>
          <p:nvPr/>
        </p:nvPicPr>
        <p:blipFill rotWithShape="1">
          <a:blip r:embed="rId3">
            <a:extLst>
              <a:ext uri="{28A0092B-C50C-407E-A947-70E740481C1C}">
                <a14:useLocalDpi xmlns:a14="http://schemas.microsoft.com/office/drawing/2010/main" val="0"/>
              </a:ext>
            </a:extLst>
          </a:blip>
          <a:srcRect t="9091" r="35364"/>
          <a:stretch/>
        </p:blipFill>
        <p:spPr>
          <a:xfrm>
            <a:off x="3523488" y="10"/>
            <a:ext cx="8668512" cy="6857991"/>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7"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384B29-C138-412B-8729-796AE3C9D75E}"/>
              </a:ext>
            </a:extLst>
          </p:cNvPr>
          <p:cNvSpPr>
            <a:spLocks noGrp="1"/>
          </p:cNvSpPr>
          <p:nvPr>
            <p:ph type="ctrTitle"/>
          </p:nvPr>
        </p:nvSpPr>
        <p:spPr>
          <a:xfrm>
            <a:off x="477980" y="1122363"/>
            <a:ext cx="4884241" cy="3204135"/>
          </a:xfrm>
        </p:spPr>
        <p:txBody>
          <a:bodyPr anchor="b">
            <a:normAutofit/>
          </a:bodyPr>
          <a:lstStyle/>
          <a:p>
            <a:pPr algn="l"/>
            <a:r>
              <a:rPr lang="en-US" sz="4800" dirty="0">
                <a:latin typeface="Times New Roman" panose="02020603050405020304" pitchFamily="18" charset="0"/>
                <a:cs typeface="Times New Roman" panose="02020603050405020304" pitchFamily="18" charset="0"/>
              </a:rPr>
              <a:t>Statistics/Analysis for trending YouTube videos</a:t>
            </a:r>
            <a:endParaRPr lang="en-CA" sz="4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prstClr val="white"/>
              </a:solidFill>
              <a:latin typeface="Calibri" panose="020F0502020204030204"/>
            </a:endParaRPr>
          </a:p>
        </p:txBody>
      </p:sp>
    </p:spTree>
    <p:extLst>
      <p:ext uri="{BB962C8B-B14F-4D97-AF65-F5344CB8AC3E}">
        <p14:creationId xmlns:p14="http://schemas.microsoft.com/office/powerpoint/2010/main" val="26211965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688913C-09EB-424F-89F8-966E996E1064}"/>
              </a:ext>
            </a:extLst>
          </p:cNvPr>
          <p:cNvSpPr>
            <a:spLocks noGrp="1"/>
          </p:cNvSpPr>
          <p:nvPr>
            <p:ph idx="1"/>
          </p:nvPr>
        </p:nvSpPr>
        <p:spPr>
          <a:xfrm>
            <a:off x="4447308" y="591344"/>
            <a:ext cx="6906491" cy="5585619"/>
          </a:xfrm>
        </p:spPr>
        <p:txBody>
          <a:bodyPr anchor="ctr">
            <a:normAutofit/>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Which category videos were removed even after being in trend in GREAT BRITIAN?</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Which are the top YouTube channels which are trending in USA?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Which category videos are more trending amongst USA,CANADA &amp; GREAT BRITIAN individually?</a:t>
            </a:r>
          </a:p>
          <a:p>
            <a:pPr marL="0" indent="0" algn="just">
              <a:buNone/>
            </a:pPr>
            <a:endParaRPr lang="en-CA" dirty="0"/>
          </a:p>
        </p:txBody>
      </p:sp>
    </p:spTree>
    <p:extLst>
      <p:ext uri="{BB962C8B-B14F-4D97-AF65-F5344CB8AC3E}">
        <p14:creationId xmlns:p14="http://schemas.microsoft.com/office/powerpoint/2010/main" val="685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0F95ED-FCDA-416B-AC75-4F52AF372F3D}"/>
              </a:ext>
            </a:extLst>
          </p:cNvPr>
          <p:cNvSpPr>
            <a:spLocks noGrp="1"/>
          </p:cNvSpPr>
          <p:nvPr>
            <p:ph type="title"/>
          </p:nvPr>
        </p:nvSpPr>
        <p:spPr>
          <a:xfrm>
            <a:off x="6094105" y="802955"/>
            <a:ext cx="4977976" cy="1454051"/>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Section 3</a:t>
            </a:r>
            <a:endParaRPr lang="en-CA" dirty="0">
              <a:solidFill>
                <a:srgbClr val="000000"/>
              </a:solidFill>
              <a:latin typeface="Times New Roman" panose="02020603050405020304" pitchFamily="18" charset="0"/>
              <a:cs typeface="Times New Roman" panose="02020603050405020304" pitchFamily="18" charset="0"/>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Bar chart">
            <a:extLst>
              <a:ext uri="{FF2B5EF4-FFF2-40B4-BE49-F238E27FC236}">
                <a16:creationId xmlns:a16="http://schemas.microsoft.com/office/drawing/2014/main" id="{BEC1B1D9-4298-4E29-8321-F1057838C5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F930E553-80F0-4B5A-9000-7F0AFAAC4287}"/>
              </a:ext>
            </a:extLst>
          </p:cNvPr>
          <p:cNvSpPr>
            <a:spLocks noGrp="1"/>
          </p:cNvSpPr>
          <p:nvPr>
            <p:ph idx="1"/>
          </p:nvPr>
        </p:nvSpPr>
        <p:spPr>
          <a:xfrm>
            <a:off x="6094105" y="2112399"/>
            <a:ext cx="5097379" cy="819059"/>
          </a:xfrm>
        </p:spPr>
        <p:txBody>
          <a:bodyPr anchor="ctr">
            <a:noAutofit/>
          </a:bodyPr>
          <a:lstStyle/>
          <a:p>
            <a:pPr marL="0" indent="0">
              <a:buNone/>
            </a:pPr>
            <a:r>
              <a:rPr lang="en-US" sz="4400" dirty="0">
                <a:solidFill>
                  <a:srgbClr val="000000"/>
                </a:solidFill>
                <a:latin typeface="Times New Roman" panose="02020603050405020304" pitchFamily="18" charset="0"/>
                <a:cs typeface="Times New Roman" panose="02020603050405020304" pitchFamily="18" charset="0"/>
              </a:rPr>
              <a:t>Data Preparation</a:t>
            </a:r>
            <a:endParaRPr lang="en-CA" sz="4400" dirty="0">
              <a:solidFill>
                <a:srgbClr val="000000"/>
              </a:solidFill>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E0E2BB89-64BB-48F6-9068-CC12DB0FABCE}"/>
              </a:ext>
            </a:extLst>
          </p:cNvPr>
          <p:cNvCxnSpPr/>
          <p:nvPr/>
        </p:nvCxnSpPr>
        <p:spPr>
          <a:xfrm>
            <a:off x="6094105" y="1963271"/>
            <a:ext cx="38701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20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E340-C656-4C10-9108-D3B9F7670483}"/>
              </a:ext>
            </a:extLst>
          </p:cNvPr>
          <p:cNvSpPr>
            <a:spLocks noGrp="1"/>
          </p:cNvSpPr>
          <p:nvPr>
            <p:ph type="title"/>
          </p:nvPr>
        </p:nvSpPr>
        <p:spPr>
          <a:xfrm>
            <a:off x="838200" y="620392"/>
            <a:ext cx="3374136" cy="5504688"/>
          </a:xfrm>
        </p:spPr>
        <p:txBody>
          <a:bodyPr>
            <a:normAutofit/>
          </a:bodyPr>
          <a:lstStyle/>
          <a:p>
            <a:r>
              <a:rPr lang="en-US" dirty="0">
                <a:latin typeface="Times New Roman" panose="02020603050405020304" pitchFamily="18" charset="0"/>
                <a:cs typeface="Times New Roman" panose="02020603050405020304" pitchFamily="18" charset="0"/>
              </a:rPr>
              <a:t>ETL Process</a:t>
            </a:r>
            <a:endParaRPr lang="en-CA"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E4CEAA98-C578-4528-B9B0-A492F8A06472}"/>
              </a:ext>
            </a:extLst>
          </p:cNvPr>
          <p:cNvGraphicFramePr>
            <a:graphicFrameLocks noGrp="1"/>
          </p:cNvGraphicFramePr>
          <p:nvPr>
            <p:ph idx="1"/>
            <p:extLst>
              <p:ext uri="{D42A27DB-BD31-4B8C-83A1-F6EECF244321}">
                <p14:modId xmlns:p14="http://schemas.microsoft.com/office/powerpoint/2010/main" val="43019069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003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404DD922-15A9-4632-9227-0CF6A20A1B7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5059" r="8078" b="1"/>
          <a:stretch/>
        </p:blipFill>
        <p:spPr>
          <a:xfrm>
            <a:off x="-1" y="10"/>
            <a:ext cx="12192001" cy="4666928"/>
          </a:xfrm>
          <a:prstGeom prst="rect">
            <a:avLst/>
          </a:prstGeom>
        </p:spPr>
      </p:pic>
      <p:pic>
        <p:nvPicPr>
          <p:cNvPr id="12" name="Picture 11">
            <a:extLst>
              <a:ext uri="{FF2B5EF4-FFF2-40B4-BE49-F238E27FC236}">
                <a16:creationId xmlns:a16="http://schemas.microsoft.com/office/drawing/2014/main" id="{DEF28D5B-2926-4FE4-BF22-EA37C737E8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1817"/>
          <a:stretch/>
        </p:blipFill>
        <p:spPr>
          <a:xfrm>
            <a:off x="0" y="3553566"/>
            <a:ext cx="12192000" cy="3304434"/>
          </a:xfrm>
          <a:prstGeom prst="rect">
            <a:avLst/>
          </a:prstGeom>
        </p:spPr>
      </p:pic>
      <p:sp>
        <p:nvSpPr>
          <p:cNvPr id="14" name="Oval 13">
            <a:extLst>
              <a:ext uri="{FF2B5EF4-FFF2-40B4-BE49-F238E27FC236}">
                <a16:creationId xmlns:a16="http://schemas.microsoft.com/office/drawing/2014/main" id="{02E941BD-027E-419D-A57B-79D61423B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111" y="4606470"/>
            <a:ext cx="767645" cy="57513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B7EAF0-98DA-4FE3-9972-DE6EFF9BA779}"/>
              </a:ext>
            </a:extLst>
          </p:cNvPr>
          <p:cNvSpPr>
            <a:spLocks noGrp="1"/>
          </p:cNvSpPr>
          <p:nvPr>
            <p:ph type="title"/>
          </p:nvPr>
        </p:nvSpPr>
        <p:spPr>
          <a:xfrm>
            <a:off x="2178756" y="4907341"/>
            <a:ext cx="10592174" cy="1000655"/>
          </a:xfrm>
        </p:spPr>
        <p:txBody>
          <a:bodyPr vert="horz" lIns="91440" tIns="45720" rIns="91440" bIns="45720" rtlCol="0" anchor="t">
            <a:normAutofit/>
          </a:bodyPr>
          <a:lstStyle/>
          <a:p>
            <a:pPr defTabSz="914400"/>
            <a:r>
              <a:rPr lang="en-US" sz="4800" b="1" dirty="0">
                <a:solidFill>
                  <a:srgbClr val="000000"/>
                </a:solidFill>
                <a:latin typeface="Times New Roman" panose="02020603050405020304" pitchFamily="18" charset="0"/>
                <a:cs typeface="Times New Roman" panose="02020603050405020304" pitchFamily="18" charset="0"/>
              </a:rPr>
              <a:t>Section 4</a:t>
            </a:r>
          </a:p>
        </p:txBody>
      </p:sp>
      <p:sp>
        <p:nvSpPr>
          <p:cNvPr id="3" name="Content Placeholder 2">
            <a:extLst>
              <a:ext uri="{FF2B5EF4-FFF2-40B4-BE49-F238E27FC236}">
                <a16:creationId xmlns:a16="http://schemas.microsoft.com/office/drawing/2014/main" id="{D1019CC0-4AEB-48F3-8EBF-F6642A2A6201}"/>
              </a:ext>
            </a:extLst>
          </p:cNvPr>
          <p:cNvSpPr>
            <a:spLocks noGrp="1"/>
          </p:cNvSpPr>
          <p:nvPr>
            <p:ph idx="1"/>
          </p:nvPr>
        </p:nvSpPr>
        <p:spPr>
          <a:xfrm>
            <a:off x="6787050" y="5165482"/>
            <a:ext cx="9416898" cy="484374"/>
          </a:xfrm>
        </p:spPr>
        <p:txBody>
          <a:bodyPr vert="horz" lIns="91440" tIns="45720" rIns="91440" bIns="45720" rtlCol="0" anchor="b">
            <a:noAutofit/>
          </a:bodyPr>
          <a:lstStyle/>
          <a:p>
            <a:pPr marL="0" indent="0" defTabSz="914400">
              <a:buNone/>
            </a:pPr>
            <a:r>
              <a:rPr lang="en-US" sz="4800" dirty="0">
                <a:solidFill>
                  <a:srgbClr val="000000"/>
                </a:solidFill>
                <a:latin typeface="Times New Roman" panose="02020603050405020304" pitchFamily="18" charset="0"/>
                <a:cs typeface="Times New Roman" panose="02020603050405020304" pitchFamily="18" charset="0"/>
              </a:rPr>
              <a:t>SQL Queries</a:t>
            </a:r>
          </a:p>
        </p:txBody>
      </p:sp>
      <p:cxnSp>
        <p:nvCxnSpPr>
          <p:cNvPr id="9" name="Straight Connector 8">
            <a:extLst>
              <a:ext uri="{FF2B5EF4-FFF2-40B4-BE49-F238E27FC236}">
                <a16:creationId xmlns:a16="http://schemas.microsoft.com/office/drawing/2014/main" id="{9061EF48-893B-4B06-A83A-5E15439FAD92}"/>
              </a:ext>
            </a:extLst>
          </p:cNvPr>
          <p:cNvCxnSpPr>
            <a:cxnSpLocks/>
          </p:cNvCxnSpPr>
          <p:nvPr/>
        </p:nvCxnSpPr>
        <p:spPr>
          <a:xfrm>
            <a:off x="5822576" y="4666938"/>
            <a:ext cx="0" cy="1258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71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81C12D-EA29-4339-8834-8C18044F67D0}"/>
              </a:ext>
            </a:extLst>
          </p:cNvPr>
          <p:cNvSpPr>
            <a:spLocks noGrp="1"/>
          </p:cNvSpPr>
          <p:nvPr>
            <p:ph type="title"/>
          </p:nvPr>
        </p:nvSpPr>
        <p:spPr>
          <a:xfrm>
            <a:off x="9130084" y="0"/>
            <a:ext cx="3812708" cy="1344975"/>
          </a:xfrm>
        </p:spPr>
        <p:txBody>
          <a:bodyPr>
            <a:normAutofit/>
          </a:bodyPr>
          <a:lstStyle/>
          <a:p>
            <a:r>
              <a:rPr lang="en-US" sz="2400" b="1" dirty="0">
                <a:latin typeface="Times New Roman" panose="02020603050405020304" pitchFamily="18" charset="0"/>
                <a:cs typeface="Times New Roman" panose="02020603050405020304" pitchFamily="18" charset="0"/>
              </a:rPr>
              <a:t>Business Question 1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Sql Queries</a:t>
            </a:r>
            <a:endParaRPr lang="en-CA"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D3996F-63A5-413A-91AA-99188617808D}"/>
              </a:ext>
            </a:extLst>
          </p:cNvPr>
          <p:cNvSpPr>
            <a:spLocks noGrp="1"/>
          </p:cNvSpPr>
          <p:nvPr>
            <p:ph idx="1"/>
          </p:nvPr>
        </p:nvSpPr>
        <p:spPr>
          <a:xfrm>
            <a:off x="7791055" y="1039637"/>
            <a:ext cx="3823094" cy="165479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Query:-</a:t>
            </a:r>
          </a:p>
          <a:p>
            <a:pPr marL="0" indent="0">
              <a:buNone/>
            </a:pPr>
            <a:r>
              <a:rPr lang="en-US" sz="2000" b="1" dirty="0">
                <a:latin typeface="Times New Roman" panose="02020603050405020304" pitchFamily="18" charset="0"/>
                <a:cs typeface="Times New Roman" panose="02020603050405020304" pitchFamily="18" charset="0"/>
              </a:rPr>
              <a:t>select top 1 category, removed, trending_count  from YoutubeDataset.dbo.GBvideos order by removed desc;</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p:txBody>
      </p:sp>
      <p:pic>
        <p:nvPicPr>
          <p:cNvPr id="8" name="Picture 7" descr="A screenshot of a computer screen&#10;&#10;Description automatically generated">
            <a:extLst>
              <a:ext uri="{FF2B5EF4-FFF2-40B4-BE49-F238E27FC236}">
                <a16:creationId xmlns:a16="http://schemas.microsoft.com/office/drawing/2014/main" id="{48113759-51A4-4C16-80D0-2B8EE4EDA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91054" cy="6857999"/>
          </a:xfrm>
          <a:prstGeom prst="rect">
            <a:avLst/>
          </a:prstGeom>
        </p:spPr>
      </p:pic>
    </p:spTree>
    <p:extLst>
      <p:ext uri="{BB962C8B-B14F-4D97-AF65-F5344CB8AC3E}">
        <p14:creationId xmlns:p14="http://schemas.microsoft.com/office/powerpoint/2010/main" val="391635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81C12D-EA29-4339-8834-8C18044F67D0}"/>
              </a:ext>
            </a:extLst>
          </p:cNvPr>
          <p:cNvSpPr>
            <a:spLocks noGrp="1"/>
          </p:cNvSpPr>
          <p:nvPr>
            <p:ph type="title"/>
          </p:nvPr>
        </p:nvSpPr>
        <p:spPr>
          <a:xfrm>
            <a:off x="9093508" y="11490"/>
            <a:ext cx="3812708" cy="1344975"/>
          </a:xfrm>
        </p:spPr>
        <p:txBody>
          <a:bodyPr>
            <a:normAutofit/>
          </a:bodyPr>
          <a:lstStyle/>
          <a:p>
            <a:r>
              <a:rPr lang="en-US" sz="2400" b="1" dirty="0">
                <a:latin typeface="Times New Roman" panose="02020603050405020304" pitchFamily="18" charset="0"/>
                <a:cs typeface="Times New Roman" panose="02020603050405020304" pitchFamily="18" charset="0"/>
              </a:rPr>
              <a:t>Business Question 2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Sql Queries</a:t>
            </a:r>
            <a:endParaRPr lang="en-CA" sz="2400" b="1" dirty="0">
              <a:latin typeface="Times New Roman" panose="02020603050405020304" pitchFamily="18" charset="0"/>
              <a:cs typeface="Times New Roman" panose="02020603050405020304" pitchFamily="18" charset="0"/>
            </a:endParaRPr>
          </a:p>
        </p:txBody>
      </p:sp>
      <p:pic>
        <p:nvPicPr>
          <p:cNvPr id="5" name="Picture 4" descr="A screenshot of a computer screen&#10;&#10;Description automatically generated">
            <a:extLst>
              <a:ext uri="{FF2B5EF4-FFF2-40B4-BE49-F238E27FC236}">
                <a16:creationId xmlns:a16="http://schemas.microsoft.com/office/drawing/2014/main" id="{F4CE5E2A-311E-4147-8A5A-DFD5743F3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801156" cy="6857999"/>
          </a:xfrm>
          <a:prstGeom prst="rect">
            <a:avLst/>
          </a:prstGeom>
        </p:spPr>
      </p:pic>
      <p:sp>
        <p:nvSpPr>
          <p:cNvPr id="3" name="Content Placeholder 2">
            <a:extLst>
              <a:ext uri="{FF2B5EF4-FFF2-40B4-BE49-F238E27FC236}">
                <a16:creationId xmlns:a16="http://schemas.microsoft.com/office/drawing/2014/main" id="{9FD3996F-63A5-413A-91AA-99188617808D}"/>
              </a:ext>
            </a:extLst>
          </p:cNvPr>
          <p:cNvSpPr>
            <a:spLocks noGrp="1"/>
          </p:cNvSpPr>
          <p:nvPr>
            <p:ph idx="1"/>
          </p:nvPr>
        </p:nvSpPr>
        <p:spPr>
          <a:xfrm>
            <a:off x="7924164" y="987907"/>
            <a:ext cx="3823094" cy="160898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Query:- </a:t>
            </a:r>
          </a:p>
          <a:p>
            <a:pPr marL="0" indent="0">
              <a:buNone/>
            </a:pPr>
            <a:r>
              <a:rPr lang="en-US" sz="2000" b="1" dirty="0">
                <a:latin typeface="Times New Roman" panose="02020603050405020304" pitchFamily="18" charset="0"/>
                <a:cs typeface="Times New Roman" panose="02020603050405020304" pitchFamily="18" charset="0"/>
              </a:rPr>
              <a:t>SELECT top 5 * FROM [DESKTOP-M8DQ4VO\SQLEXPRESS].[YoutubeDataset].DBO.[USvideos];</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86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34939"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81C12D-EA29-4339-8834-8C18044F67D0}"/>
              </a:ext>
            </a:extLst>
          </p:cNvPr>
          <p:cNvSpPr>
            <a:spLocks noGrp="1"/>
          </p:cNvSpPr>
          <p:nvPr>
            <p:ph type="title"/>
          </p:nvPr>
        </p:nvSpPr>
        <p:spPr>
          <a:xfrm>
            <a:off x="9117892" y="0"/>
            <a:ext cx="3812708" cy="1344975"/>
          </a:xfrm>
        </p:spPr>
        <p:txBody>
          <a:bodyPr>
            <a:normAutofit/>
          </a:bodyPr>
          <a:lstStyle/>
          <a:p>
            <a:r>
              <a:rPr lang="en-US" sz="2400" b="1" dirty="0">
                <a:latin typeface="Times New Roman" panose="02020603050405020304" pitchFamily="18" charset="0"/>
                <a:cs typeface="Times New Roman" panose="02020603050405020304" pitchFamily="18" charset="0"/>
              </a:rPr>
              <a:t>Business Question 3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Sql Queries</a:t>
            </a:r>
            <a:endParaRPr lang="en-CA"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4760267-9A28-4BB8-9027-09E5AE5EF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801156" cy="6857999"/>
          </a:xfrm>
          <a:prstGeom prst="rect">
            <a:avLst/>
          </a:prstGeom>
        </p:spPr>
      </p:pic>
      <p:sp>
        <p:nvSpPr>
          <p:cNvPr id="3" name="Content Placeholder 2">
            <a:extLst>
              <a:ext uri="{FF2B5EF4-FFF2-40B4-BE49-F238E27FC236}">
                <a16:creationId xmlns:a16="http://schemas.microsoft.com/office/drawing/2014/main" id="{9FD3996F-63A5-413A-91AA-99188617808D}"/>
              </a:ext>
            </a:extLst>
          </p:cNvPr>
          <p:cNvSpPr>
            <a:spLocks noGrp="1"/>
          </p:cNvSpPr>
          <p:nvPr>
            <p:ph idx="1"/>
          </p:nvPr>
        </p:nvSpPr>
        <p:spPr>
          <a:xfrm>
            <a:off x="7924164" y="1612568"/>
            <a:ext cx="3823094" cy="3632861"/>
          </a:xfrm>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Query:-</a:t>
            </a:r>
            <a:r>
              <a:rPr lang="en-US" sz="1700" dirty="0">
                <a:latin typeface="Times New Roman" panose="02020603050405020304" pitchFamily="18" charset="0"/>
                <a:cs typeface="Times New Roman" panose="02020603050405020304" pitchFamily="18" charset="0"/>
              </a:rPr>
              <a:t>	</a:t>
            </a:r>
          </a:p>
          <a:p>
            <a:pPr marL="0" indent="0">
              <a:buNone/>
            </a:pPr>
            <a:r>
              <a:rPr lang="en-US" sz="1700" b="1" dirty="0">
                <a:latin typeface="Times New Roman" panose="02020603050405020304" pitchFamily="18" charset="0"/>
                <a:cs typeface="Times New Roman" panose="02020603050405020304" pitchFamily="18" charset="0"/>
                <a:sym typeface="Wingdings" panose="05000000000000000000" pitchFamily="2" charset="2"/>
              </a:rPr>
              <a:t> </a:t>
            </a:r>
            <a:r>
              <a:rPr lang="en-US" sz="1700" b="1" dirty="0">
                <a:latin typeface="Times New Roman" panose="02020603050405020304" pitchFamily="18" charset="0"/>
                <a:cs typeface="Times New Roman" panose="02020603050405020304" pitchFamily="18" charset="0"/>
              </a:rPr>
              <a:t>select top 1 CA_category, CA_trending_count from CA_US_GB order by CA_trending_count desc;</a:t>
            </a:r>
          </a:p>
          <a:p>
            <a:pPr marL="0" indent="0">
              <a:buNone/>
            </a:pPr>
            <a:r>
              <a:rPr lang="en-US" sz="1700" b="1" dirty="0">
                <a:latin typeface="Times New Roman" panose="02020603050405020304" pitchFamily="18" charset="0"/>
                <a:cs typeface="Times New Roman" panose="02020603050405020304" pitchFamily="18" charset="0"/>
                <a:sym typeface="Wingdings" panose="05000000000000000000" pitchFamily="2" charset="2"/>
              </a:rPr>
              <a:t> </a:t>
            </a:r>
            <a:r>
              <a:rPr lang="en-US" sz="1700" b="1" dirty="0">
                <a:latin typeface="Times New Roman" panose="02020603050405020304" pitchFamily="18" charset="0"/>
                <a:cs typeface="Times New Roman" panose="02020603050405020304" pitchFamily="18" charset="0"/>
              </a:rPr>
              <a:t>select top 1 US_category,US_trending_count1 from CA_US_GB order by US_trending_count1 desc;</a:t>
            </a:r>
            <a:endParaRPr lang="en-CA"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sym typeface="Wingdings" panose="05000000000000000000" pitchFamily="2" charset="2"/>
              </a:rPr>
              <a:t> </a:t>
            </a:r>
            <a:r>
              <a:rPr lang="en-US" sz="1700" b="1" dirty="0">
                <a:latin typeface="Times New Roman" panose="02020603050405020304" pitchFamily="18" charset="0"/>
                <a:cs typeface="Times New Roman" panose="02020603050405020304" pitchFamily="18" charset="0"/>
              </a:rPr>
              <a:t>select top 1 GB_category,GB_trending_count from CA_US_GB order by GB_trending_count desc;</a:t>
            </a:r>
            <a:endParaRPr lang="en-CA" sz="1700"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sym typeface="Wingdings" panose="05000000000000000000" pitchFamily="2" charset="2"/>
              </a:rPr>
              <a:t> </a:t>
            </a:r>
            <a:r>
              <a:rPr lang="en-US" sz="1700" b="1" dirty="0">
                <a:latin typeface="Times New Roman" panose="02020603050405020304" pitchFamily="18" charset="0"/>
                <a:cs typeface="Times New Roman" panose="02020603050405020304" pitchFamily="18" charset="0"/>
              </a:rPr>
              <a:t>select * from CA_US_GB;</a:t>
            </a:r>
            <a:endParaRPr lang="en-CA" sz="1700" dirty="0">
              <a:latin typeface="Times New Roman" panose="02020603050405020304" pitchFamily="18" charset="0"/>
              <a:cs typeface="Times New Roman" panose="02020603050405020304" pitchFamily="18" charset="0"/>
            </a:endParaRPr>
          </a:p>
          <a:p>
            <a:pPr marL="0" indent="0">
              <a:buNone/>
            </a:pPr>
            <a:endParaRPr lang="en-CA"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94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7B13906-2639-4B09-9641-516BF57F8D7D}"/>
              </a:ext>
            </a:extLst>
          </p:cNvPr>
          <p:cNvSpPr>
            <a:spLocks noGrp="1"/>
          </p:cNvSpPr>
          <p:nvPr>
            <p:ph type="title"/>
          </p:nvPr>
        </p:nvSpPr>
        <p:spPr>
          <a:xfrm>
            <a:off x="404595" y="4741685"/>
            <a:ext cx="5093596" cy="1777829"/>
          </a:xfrm>
        </p:spPr>
        <p:txBody>
          <a:bodyPr vert="horz" lIns="91440" tIns="45720" rIns="91440" bIns="45720" rtlCol="0">
            <a:normAutofit/>
          </a:bodyPr>
          <a:lstStyle/>
          <a:p>
            <a:pPr algn="r" defTabSz="914400"/>
            <a:r>
              <a:rPr lang="en-US" sz="4000" dirty="0">
                <a:latin typeface="Times New Roman" panose="02020603050405020304" pitchFamily="18" charset="0"/>
                <a:cs typeface="Times New Roman" panose="02020603050405020304" pitchFamily="18" charset="0"/>
              </a:rPr>
              <a:t>Section 5 </a:t>
            </a:r>
          </a:p>
        </p:txBody>
      </p:sp>
      <p:pic>
        <p:nvPicPr>
          <p:cNvPr id="5" name="Picture 4" descr="A drawing of a person&#10;&#10;Description automatically generated">
            <a:extLst>
              <a:ext uri="{FF2B5EF4-FFF2-40B4-BE49-F238E27FC236}">
                <a16:creationId xmlns:a16="http://schemas.microsoft.com/office/drawing/2014/main" id="{5F05D0C6-4278-4594-82EA-5D36C885E867}"/>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12303" b="12304"/>
          <a:stretch/>
        </p:blipFill>
        <p:spPr>
          <a:xfrm>
            <a:off x="20" y="2872"/>
            <a:ext cx="12191980" cy="4595954"/>
          </a:xfrm>
          <a:custGeom>
            <a:avLst/>
            <a:gdLst/>
            <a:ahLst/>
            <a:cxnLst/>
            <a:rect l="l" t="t" r="r" b="b"/>
            <a:pathLst>
              <a:path w="12192000" h="4621300">
                <a:moveTo>
                  <a:pt x="0" y="0"/>
                </a:moveTo>
                <a:lnTo>
                  <a:pt x="12192000" y="0"/>
                </a:lnTo>
                <a:lnTo>
                  <a:pt x="12192000" y="3104412"/>
                </a:lnTo>
                <a:lnTo>
                  <a:pt x="12192000" y="3296537"/>
                </a:lnTo>
                <a:lnTo>
                  <a:pt x="12192000" y="4272355"/>
                </a:lnTo>
                <a:lnTo>
                  <a:pt x="12113803" y="4280638"/>
                </a:lnTo>
                <a:cubicBezTo>
                  <a:pt x="10139508" y="4478587"/>
                  <a:pt x="8237152" y="4571590"/>
                  <a:pt x="6753597" y="4604195"/>
                </a:cubicBezTo>
                <a:cubicBezTo>
                  <a:pt x="4940362" y="4644044"/>
                  <a:pt x="2657278" y="4624714"/>
                  <a:pt x="400746" y="4432852"/>
                </a:cubicBezTo>
                <a:lnTo>
                  <a:pt x="0" y="4395876"/>
                </a:lnTo>
                <a:lnTo>
                  <a:pt x="0" y="3296537"/>
                </a:lnTo>
                <a:lnTo>
                  <a:pt x="0" y="3104412"/>
                </a:lnTo>
                <a:close/>
              </a:path>
            </a:pathLst>
          </a:custGeom>
        </p:spPr>
      </p:pic>
      <p:sp>
        <p:nvSpPr>
          <p:cNvPr id="3" name="Content Placeholder 2">
            <a:extLst>
              <a:ext uri="{FF2B5EF4-FFF2-40B4-BE49-F238E27FC236}">
                <a16:creationId xmlns:a16="http://schemas.microsoft.com/office/drawing/2014/main" id="{D2F2B4B3-32C1-4B72-8960-44C20828C9B8}"/>
              </a:ext>
            </a:extLst>
          </p:cNvPr>
          <p:cNvSpPr>
            <a:spLocks noGrp="1"/>
          </p:cNvSpPr>
          <p:nvPr>
            <p:ph idx="1"/>
          </p:nvPr>
        </p:nvSpPr>
        <p:spPr>
          <a:xfrm>
            <a:off x="6934703" y="4751536"/>
            <a:ext cx="5173613" cy="1770300"/>
          </a:xfrm>
        </p:spPr>
        <p:txBody>
          <a:bodyPr vert="horz" lIns="91440" tIns="45720" rIns="91440" bIns="45720" rtlCol="0" anchor="ctr">
            <a:normAutofit/>
          </a:bodyPr>
          <a:lstStyle/>
          <a:p>
            <a:pPr marL="0" indent="0" defTabSz="914400">
              <a:buNone/>
            </a:pPr>
            <a:r>
              <a:rPr lang="en-US" sz="4800" dirty="0">
                <a:latin typeface="Times New Roman" panose="02020603050405020304" pitchFamily="18" charset="0"/>
                <a:cs typeface="Times New Roman" panose="02020603050405020304" pitchFamily="18" charset="0"/>
              </a:rPr>
              <a:t>Descriptive Analysis</a:t>
            </a:r>
          </a:p>
        </p:txBody>
      </p:sp>
      <p:cxnSp>
        <p:nvCxnSpPr>
          <p:cNvPr id="7" name="Straight Connector 6">
            <a:extLst>
              <a:ext uri="{FF2B5EF4-FFF2-40B4-BE49-F238E27FC236}">
                <a16:creationId xmlns:a16="http://schemas.microsoft.com/office/drawing/2014/main" id="{7889DE6E-10C3-4FCA-85E8-96E22F4E6C72}"/>
              </a:ext>
            </a:extLst>
          </p:cNvPr>
          <p:cNvCxnSpPr/>
          <p:nvPr/>
        </p:nvCxnSpPr>
        <p:spPr>
          <a:xfrm>
            <a:off x="6210826" y="4935071"/>
            <a:ext cx="0" cy="1584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55193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93E5-94F8-4F5A-9554-8891C270DDA4}"/>
              </a:ext>
            </a:extLst>
          </p:cNvPr>
          <p:cNvSpPr>
            <a:spLocks noGrp="1"/>
          </p:cNvSpPr>
          <p:nvPr>
            <p:ph type="title"/>
          </p:nvPr>
        </p:nvSpPr>
        <p:spPr>
          <a:xfrm>
            <a:off x="605155" y="394191"/>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Pivot Table &amp; Pivot Chart</a:t>
            </a:r>
            <a:br>
              <a:rPr lang="en-US" sz="48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Business Question 1</a:t>
            </a:r>
            <a:endParaRPr lang="en-CA" sz="3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11EE7B-1DB1-4A4B-8702-8ED9A2F12EE4}"/>
              </a:ext>
            </a:extLst>
          </p:cNvPr>
          <p:cNvPicPr>
            <a:picLocks noChangeAspect="1"/>
          </p:cNvPicPr>
          <p:nvPr/>
        </p:nvPicPr>
        <p:blipFill>
          <a:blip r:embed="rId3"/>
          <a:stretch>
            <a:fillRect/>
          </a:stretch>
        </p:blipFill>
        <p:spPr>
          <a:xfrm>
            <a:off x="6440196" y="2027331"/>
            <a:ext cx="5255207" cy="4352921"/>
          </a:xfrm>
          <a:prstGeom prst="rect">
            <a:avLst/>
          </a:prstGeom>
        </p:spPr>
      </p:pic>
      <p:graphicFrame>
        <p:nvGraphicFramePr>
          <p:cNvPr id="9" name="Content Placeholder 8">
            <a:extLst>
              <a:ext uri="{FF2B5EF4-FFF2-40B4-BE49-F238E27FC236}">
                <a16:creationId xmlns:a16="http://schemas.microsoft.com/office/drawing/2014/main" id="{0AE48ADF-25E9-4FAE-9852-3ACB6150F8B6}"/>
              </a:ext>
            </a:extLst>
          </p:cNvPr>
          <p:cNvGraphicFramePr>
            <a:graphicFrameLocks noGrp="1"/>
          </p:cNvGraphicFramePr>
          <p:nvPr>
            <p:ph idx="1"/>
            <p:extLst>
              <p:ext uri="{D42A27DB-BD31-4B8C-83A1-F6EECF244321}">
                <p14:modId xmlns:p14="http://schemas.microsoft.com/office/powerpoint/2010/main" val="1306250729"/>
              </p:ext>
            </p:extLst>
          </p:nvPr>
        </p:nvGraphicFramePr>
        <p:xfrm>
          <a:off x="6535270" y="1825625"/>
          <a:ext cx="4818529" cy="4351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Table 9">
            <a:extLst>
              <a:ext uri="{FF2B5EF4-FFF2-40B4-BE49-F238E27FC236}">
                <a16:creationId xmlns:a16="http://schemas.microsoft.com/office/drawing/2014/main" id="{B2311842-6533-4B08-906B-79345A7DF58A}"/>
              </a:ext>
            </a:extLst>
          </p:cNvPr>
          <p:cNvGraphicFramePr>
            <a:graphicFrameLocks noGrp="1"/>
          </p:cNvGraphicFramePr>
          <p:nvPr>
            <p:extLst>
              <p:ext uri="{D42A27DB-BD31-4B8C-83A1-F6EECF244321}">
                <p14:modId xmlns:p14="http://schemas.microsoft.com/office/powerpoint/2010/main" val="3397115034"/>
              </p:ext>
            </p:extLst>
          </p:nvPr>
        </p:nvGraphicFramePr>
        <p:xfrm>
          <a:off x="605155" y="1825625"/>
          <a:ext cx="5490845" cy="4638184"/>
        </p:xfrm>
        <a:graphic>
          <a:graphicData uri="http://schemas.openxmlformats.org/drawingml/2006/table">
            <a:tbl>
              <a:tblPr firstRow="1" firstCol="1" bandRow="1">
                <a:tableStyleId>{5C22544A-7EE6-4342-B048-85BDC9FD1C3A}</a:tableStyleId>
              </a:tblPr>
              <a:tblGrid>
                <a:gridCol w="2070100">
                  <a:extLst>
                    <a:ext uri="{9D8B030D-6E8A-4147-A177-3AD203B41FA5}">
                      <a16:colId xmlns:a16="http://schemas.microsoft.com/office/drawing/2014/main" val="1076563615"/>
                    </a:ext>
                  </a:extLst>
                </a:gridCol>
                <a:gridCol w="1206500">
                  <a:extLst>
                    <a:ext uri="{9D8B030D-6E8A-4147-A177-3AD203B41FA5}">
                      <a16:colId xmlns:a16="http://schemas.microsoft.com/office/drawing/2014/main" val="2566249994"/>
                    </a:ext>
                  </a:extLst>
                </a:gridCol>
                <a:gridCol w="2214245">
                  <a:extLst>
                    <a:ext uri="{9D8B030D-6E8A-4147-A177-3AD203B41FA5}">
                      <a16:colId xmlns:a16="http://schemas.microsoft.com/office/drawing/2014/main" val="2006561018"/>
                    </a:ext>
                  </a:extLst>
                </a:gridCol>
              </a:tblGrid>
              <a:tr h="1063062">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Count of video_error_or_removed</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Column Labels</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CA" sz="2400" dirty="0">
                        <a:effectLst/>
                        <a:latin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32587376"/>
                  </a:ext>
                </a:extLst>
              </a:tr>
              <a:tr h="554139">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Category Id</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Video removed</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Grand Total</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9530555"/>
                  </a:ext>
                </a:extLst>
              </a:tr>
              <a:tr h="519505">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1</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12</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12</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1712691"/>
                  </a:ext>
                </a:extLst>
              </a:tr>
              <a:tr h="554139">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10</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22</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22</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69345329"/>
                  </a:ext>
                </a:extLst>
              </a:tr>
              <a:tr h="554139">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24</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35</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35</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92931143"/>
                  </a:ext>
                </a:extLst>
              </a:tr>
              <a:tr h="1106353">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Grand Total</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69</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CA" sz="2400" dirty="0">
                          <a:effectLst/>
                          <a:latin typeface="Times New Roman" panose="02020603050405020304" pitchFamily="18" charset="0"/>
                          <a:cs typeface="Times New Roman" panose="02020603050405020304" pitchFamily="18" charset="0"/>
                        </a:rPr>
                        <a:t>69</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2659947"/>
                  </a:ext>
                </a:extLst>
              </a:tr>
            </a:tbl>
          </a:graphicData>
        </a:graphic>
      </p:graphicFrame>
    </p:spTree>
    <p:extLst>
      <p:ext uri="{BB962C8B-B14F-4D97-AF65-F5344CB8AC3E}">
        <p14:creationId xmlns:p14="http://schemas.microsoft.com/office/powerpoint/2010/main" val="753735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93E5-94F8-4F5A-9554-8891C270DDA4}"/>
              </a:ext>
            </a:extLst>
          </p:cNvPr>
          <p:cNvSpPr>
            <a:spLocks noGrp="1"/>
          </p:cNvSpPr>
          <p:nvPr>
            <p:ph type="title"/>
          </p:nvPr>
        </p:nvSpPr>
        <p:spPr>
          <a:xfrm>
            <a:off x="605155" y="177421"/>
            <a:ext cx="10515600" cy="1203507"/>
          </a:xfrm>
        </p:spPr>
        <p:txBody>
          <a:bodyPr>
            <a:normAutofit/>
          </a:bodyPr>
          <a:lstStyle/>
          <a:p>
            <a:pPr algn="ctr"/>
            <a:r>
              <a:rPr lang="en-US" sz="4000" dirty="0">
                <a:latin typeface="Times New Roman" panose="02020603050405020304" pitchFamily="18" charset="0"/>
                <a:cs typeface="Times New Roman" panose="02020603050405020304" pitchFamily="18" charset="0"/>
              </a:rPr>
              <a:t>Pivot Table</a:t>
            </a:r>
            <a:br>
              <a:rPr lang="en-US" sz="48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Business Question 2</a:t>
            </a:r>
            <a:endParaRPr lang="en-CA" sz="3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11EE7B-1DB1-4A4B-8702-8ED9A2F12EE4}"/>
              </a:ext>
            </a:extLst>
          </p:cNvPr>
          <p:cNvPicPr>
            <a:picLocks noChangeAspect="1"/>
          </p:cNvPicPr>
          <p:nvPr/>
        </p:nvPicPr>
        <p:blipFill>
          <a:blip r:embed="rId3"/>
          <a:stretch>
            <a:fillRect/>
          </a:stretch>
        </p:blipFill>
        <p:spPr>
          <a:xfrm>
            <a:off x="6440196" y="2027331"/>
            <a:ext cx="5255207" cy="4352921"/>
          </a:xfrm>
          <a:prstGeom prst="rect">
            <a:avLst/>
          </a:prstGeom>
        </p:spPr>
      </p:pic>
      <p:graphicFrame>
        <p:nvGraphicFramePr>
          <p:cNvPr id="5" name="Table 4">
            <a:extLst>
              <a:ext uri="{FF2B5EF4-FFF2-40B4-BE49-F238E27FC236}">
                <a16:creationId xmlns:a16="http://schemas.microsoft.com/office/drawing/2014/main" id="{5647CF26-7436-4D80-98C9-744D41C38A21}"/>
              </a:ext>
            </a:extLst>
          </p:cNvPr>
          <p:cNvGraphicFramePr>
            <a:graphicFrameLocks noGrp="1"/>
          </p:cNvGraphicFramePr>
          <p:nvPr>
            <p:extLst>
              <p:ext uri="{D42A27DB-BD31-4B8C-83A1-F6EECF244321}">
                <p14:modId xmlns:p14="http://schemas.microsoft.com/office/powerpoint/2010/main" val="1213482945"/>
              </p:ext>
            </p:extLst>
          </p:nvPr>
        </p:nvGraphicFramePr>
        <p:xfrm>
          <a:off x="1183341" y="1380928"/>
          <a:ext cx="9660367" cy="5299650"/>
        </p:xfrm>
        <a:graphic>
          <a:graphicData uri="http://schemas.openxmlformats.org/drawingml/2006/table">
            <a:tbl>
              <a:tblPr>
                <a:tableStyleId>{BC89EF96-8CEA-46FF-86C4-4CE0E7609802}</a:tableStyleId>
              </a:tblPr>
              <a:tblGrid>
                <a:gridCol w="5787518">
                  <a:extLst>
                    <a:ext uri="{9D8B030D-6E8A-4147-A177-3AD203B41FA5}">
                      <a16:colId xmlns:a16="http://schemas.microsoft.com/office/drawing/2014/main" val="2037895391"/>
                    </a:ext>
                  </a:extLst>
                </a:gridCol>
                <a:gridCol w="3872849">
                  <a:extLst>
                    <a:ext uri="{9D8B030D-6E8A-4147-A177-3AD203B41FA5}">
                      <a16:colId xmlns:a16="http://schemas.microsoft.com/office/drawing/2014/main" val="720533504"/>
                    </a:ext>
                  </a:extLst>
                </a:gridCol>
              </a:tblGrid>
              <a:tr h="353310">
                <a:tc>
                  <a:txBody>
                    <a:bodyPr/>
                    <a:lstStyle/>
                    <a:p>
                      <a:pPr algn="ctr" fontAlgn="b"/>
                      <a:r>
                        <a:rPr lang="en-CA" sz="2000" b="1" u="none" strike="noStrike" dirty="0">
                          <a:effectLst/>
                          <a:latin typeface="Times New Roman" panose="02020603050405020304" pitchFamily="18" charset="0"/>
                          <a:cs typeface="Times New Roman" panose="02020603050405020304" pitchFamily="18" charset="0"/>
                        </a:rPr>
                        <a:t>CHANNEL NAME</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2000" b="1" u="none" strike="noStrike" dirty="0">
                          <a:effectLst/>
                          <a:latin typeface="Times New Roman" panose="02020603050405020304" pitchFamily="18" charset="0"/>
                          <a:cs typeface="Times New Roman" panose="02020603050405020304" pitchFamily="18" charset="0"/>
                        </a:rPr>
                        <a:t>VIEWS</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extLst>
                  <a:ext uri="{0D108BD9-81ED-4DB2-BD59-A6C34878D82A}">
                    <a16:rowId xmlns:a16="http://schemas.microsoft.com/office/drawing/2014/main" val="95203303"/>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ChildishGambinoVEVO</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3758488765</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738974315"/>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ibighit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2235906679</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99264120"/>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Dude Perfect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1870085178</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973332294"/>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Marvel Entertainment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1808998971</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280445145"/>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ArianaGrandeVevo</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1576959172</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952643445"/>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MalumaVEVO</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1551515831</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204327353"/>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jypentertainment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1486972132</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93966558"/>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Sony Pictures Entertainment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1432374398</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137977038"/>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FoxStarHindi</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1238609854</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926012795"/>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BeckyGVEVO</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1182971286</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31995691"/>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20th Century Fox</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1082872611</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711645389"/>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CalvinHarrisVEVO</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1042564430</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53562994"/>
                  </a:ext>
                </a:extLst>
              </a:tr>
              <a:tr h="353310">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Ed Sheeran</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2000" u="none" strike="noStrike" dirty="0">
                          <a:effectLst/>
                          <a:latin typeface="Times New Roman" panose="02020603050405020304" pitchFamily="18" charset="0"/>
                          <a:cs typeface="Times New Roman" panose="02020603050405020304" pitchFamily="18" charset="0"/>
                        </a:rPr>
                        <a:t>1032288961</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560776311"/>
                  </a:ext>
                </a:extLst>
              </a:tr>
              <a:tr h="353310">
                <a:tc>
                  <a:txBody>
                    <a:bodyPr/>
                    <a:lstStyle/>
                    <a:p>
                      <a:pPr algn="ctr" fontAlgn="b"/>
                      <a:r>
                        <a:rPr lang="en-CA" sz="2000" b="1" u="none" strike="noStrike" dirty="0">
                          <a:effectLst/>
                          <a:latin typeface="Times New Roman" panose="02020603050405020304" pitchFamily="18" charset="0"/>
                          <a:cs typeface="Times New Roman" panose="02020603050405020304" pitchFamily="18" charset="0"/>
                        </a:rPr>
                        <a:t>Grand Total</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2000" b="1" u="none" strike="noStrike" dirty="0">
                          <a:effectLst/>
                          <a:latin typeface="Times New Roman" panose="02020603050405020304" pitchFamily="18" charset="0"/>
                          <a:cs typeface="Times New Roman" panose="02020603050405020304" pitchFamily="18" charset="0"/>
                        </a:rPr>
                        <a:t>21300608268</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extLst>
                  <a:ext uri="{0D108BD9-81ED-4DB2-BD59-A6C34878D82A}">
                    <a16:rowId xmlns:a16="http://schemas.microsoft.com/office/drawing/2014/main" val="1794548154"/>
                  </a:ext>
                </a:extLst>
              </a:tr>
            </a:tbl>
          </a:graphicData>
        </a:graphic>
      </p:graphicFrame>
    </p:spTree>
    <p:extLst>
      <p:ext uri="{BB962C8B-B14F-4D97-AF65-F5344CB8AC3E}">
        <p14:creationId xmlns:p14="http://schemas.microsoft.com/office/powerpoint/2010/main" val="391815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CE91-5235-4AD5-B663-CE104D2B58CF}"/>
              </a:ext>
            </a:extLst>
          </p:cNvPr>
          <p:cNvSpPr>
            <a:spLocks noGrp="1"/>
          </p:cNvSpPr>
          <p:nvPr>
            <p:ph type="title"/>
          </p:nvPr>
        </p:nvSpPr>
        <p:spPr>
          <a:xfrm>
            <a:off x="28774" y="3879575"/>
            <a:ext cx="3872262" cy="2452687"/>
          </a:xfrm>
          <a:prstGeom prst="ellipse">
            <a:avLst/>
          </a:prstGeom>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DATA SET</a:t>
            </a:r>
            <a:r>
              <a:rPr lang="en-US" sz="3600" dirty="0"/>
              <a:t>	</a:t>
            </a:r>
          </a:p>
        </p:txBody>
      </p:sp>
      <p:pic>
        <p:nvPicPr>
          <p:cNvPr id="1026" name="Picture 2" descr="YouTube Advertising: Is It Worth Your Time and Effort ...">
            <a:extLst>
              <a:ext uri="{FF2B5EF4-FFF2-40B4-BE49-F238E27FC236}">
                <a16:creationId xmlns:a16="http://schemas.microsoft.com/office/drawing/2014/main" id="{18A2A212-9D73-4882-85A8-8C27B028BF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129" b="26523"/>
          <a:stretch/>
        </p:blipFill>
        <p:spPr bwMode="auto">
          <a:xfrm>
            <a:off x="21" y="11"/>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BFAC03A-A1B5-4C80-88C7-31FD42DCFA63}"/>
              </a:ext>
            </a:extLst>
          </p:cNvPr>
          <p:cNvSpPr>
            <a:spLocks noGrp="1"/>
          </p:cNvSpPr>
          <p:nvPr>
            <p:ph idx="1"/>
          </p:nvPr>
        </p:nvSpPr>
        <p:spPr>
          <a:xfrm>
            <a:off x="4223983" y="3752851"/>
            <a:ext cx="7485413" cy="2452687"/>
          </a:xfrm>
        </p:spPr>
        <p:txBody>
          <a:bodyPr vert="horz" lIns="91440" tIns="45720" rIns="91440" bIns="45720" rtlCol="0" anchor="ctr">
            <a:normAutofit/>
          </a:bodyPr>
          <a:lstStyle/>
          <a:p>
            <a:pPr marL="0" indent="0">
              <a:buNone/>
            </a:pPr>
            <a:r>
              <a:rPr lang="en-US" b="1" kern="1200" dirty="0">
                <a:latin typeface="Times New Roman" panose="02020603050405020304" pitchFamily="18" charset="0"/>
                <a:cs typeface="Times New Roman" panose="02020603050405020304" pitchFamily="18" charset="0"/>
              </a:rPr>
              <a:t>TRENDING YOUTUBE VIDEO STATISTICS </a:t>
            </a:r>
          </a:p>
          <a:p>
            <a:pPr marL="0" indent="0" algn="ctr">
              <a:buNone/>
            </a:pPr>
            <a:r>
              <a:rPr lang="en-US" sz="18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Daily statistics for trending YouTube videos</a:t>
            </a:r>
          </a:p>
        </p:txBody>
      </p:sp>
      <p:cxnSp>
        <p:nvCxnSpPr>
          <p:cNvPr id="5" name="Straight Connector 4">
            <a:extLst>
              <a:ext uri="{FF2B5EF4-FFF2-40B4-BE49-F238E27FC236}">
                <a16:creationId xmlns:a16="http://schemas.microsoft.com/office/drawing/2014/main" id="{6762D8A4-27D5-4699-80E1-27B03D3EB5CB}"/>
              </a:ext>
            </a:extLst>
          </p:cNvPr>
          <p:cNvCxnSpPr/>
          <p:nvPr/>
        </p:nvCxnSpPr>
        <p:spPr>
          <a:xfrm>
            <a:off x="3578087" y="3879575"/>
            <a:ext cx="0" cy="2325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020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93E5-94F8-4F5A-9554-8891C270DDA4}"/>
              </a:ext>
            </a:extLst>
          </p:cNvPr>
          <p:cNvSpPr>
            <a:spLocks noGrp="1"/>
          </p:cNvSpPr>
          <p:nvPr>
            <p:ph type="title"/>
          </p:nvPr>
        </p:nvSpPr>
        <p:spPr>
          <a:xfrm>
            <a:off x="605155" y="353248"/>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Pivot Chart</a:t>
            </a:r>
            <a:br>
              <a:rPr lang="en-US" sz="4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Business Question 2</a:t>
            </a:r>
            <a:endParaRPr lang="en-CA"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11EE7B-1DB1-4A4B-8702-8ED9A2F12EE4}"/>
              </a:ext>
            </a:extLst>
          </p:cNvPr>
          <p:cNvPicPr>
            <a:picLocks noChangeAspect="1"/>
          </p:cNvPicPr>
          <p:nvPr/>
        </p:nvPicPr>
        <p:blipFill>
          <a:blip r:embed="rId3"/>
          <a:stretch>
            <a:fillRect/>
          </a:stretch>
        </p:blipFill>
        <p:spPr>
          <a:xfrm>
            <a:off x="6440196" y="2027331"/>
            <a:ext cx="5255207" cy="4352921"/>
          </a:xfrm>
          <a:prstGeom prst="rect">
            <a:avLst/>
          </a:prstGeom>
        </p:spPr>
      </p:pic>
      <p:graphicFrame>
        <p:nvGraphicFramePr>
          <p:cNvPr id="8" name="Chart 7">
            <a:extLst>
              <a:ext uri="{FF2B5EF4-FFF2-40B4-BE49-F238E27FC236}">
                <a16:creationId xmlns:a16="http://schemas.microsoft.com/office/drawing/2014/main" id="{78DC870E-1450-44D9-BF95-E9DB25FF2663}"/>
              </a:ext>
            </a:extLst>
          </p:cNvPr>
          <p:cNvGraphicFramePr/>
          <p:nvPr>
            <p:extLst>
              <p:ext uri="{D42A27DB-BD31-4B8C-83A1-F6EECF244321}">
                <p14:modId xmlns:p14="http://schemas.microsoft.com/office/powerpoint/2010/main" val="1219415480"/>
              </p:ext>
            </p:extLst>
          </p:nvPr>
        </p:nvGraphicFramePr>
        <p:xfrm>
          <a:off x="496597" y="2027331"/>
          <a:ext cx="11192063" cy="47834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15884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93E5-94F8-4F5A-9554-8891C270DDA4}"/>
              </a:ext>
            </a:extLst>
          </p:cNvPr>
          <p:cNvSpPr>
            <a:spLocks noGrp="1"/>
          </p:cNvSpPr>
          <p:nvPr>
            <p:ph type="title"/>
          </p:nvPr>
        </p:nvSpPr>
        <p:spPr>
          <a:xfrm>
            <a:off x="605155" y="394191"/>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Pivot Table</a:t>
            </a:r>
            <a:br>
              <a:rPr lang="en-US" sz="48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Business Question 3</a:t>
            </a:r>
            <a:endParaRPr lang="en-CA" sz="3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11EE7B-1DB1-4A4B-8702-8ED9A2F12EE4}"/>
              </a:ext>
            </a:extLst>
          </p:cNvPr>
          <p:cNvPicPr>
            <a:picLocks noChangeAspect="1"/>
          </p:cNvPicPr>
          <p:nvPr/>
        </p:nvPicPr>
        <p:blipFill>
          <a:blip r:embed="rId3"/>
          <a:stretch>
            <a:fillRect/>
          </a:stretch>
        </p:blipFill>
        <p:spPr>
          <a:xfrm>
            <a:off x="6440196" y="2027331"/>
            <a:ext cx="5255207" cy="4352921"/>
          </a:xfrm>
          <a:prstGeom prst="rect">
            <a:avLst/>
          </a:prstGeom>
        </p:spPr>
      </p:pic>
      <p:graphicFrame>
        <p:nvGraphicFramePr>
          <p:cNvPr id="9" name="Content Placeholder 8">
            <a:extLst>
              <a:ext uri="{FF2B5EF4-FFF2-40B4-BE49-F238E27FC236}">
                <a16:creationId xmlns:a16="http://schemas.microsoft.com/office/drawing/2014/main" id="{0AE48ADF-25E9-4FAE-9852-3ACB6150F8B6}"/>
              </a:ext>
            </a:extLst>
          </p:cNvPr>
          <p:cNvGraphicFramePr>
            <a:graphicFrameLocks noGrp="1"/>
          </p:cNvGraphicFramePr>
          <p:nvPr>
            <p:ph idx="1"/>
          </p:nvPr>
        </p:nvGraphicFramePr>
        <p:xfrm>
          <a:off x="6535270" y="1825625"/>
          <a:ext cx="4818529" cy="4351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Table 6">
            <a:extLst>
              <a:ext uri="{FF2B5EF4-FFF2-40B4-BE49-F238E27FC236}">
                <a16:creationId xmlns:a16="http://schemas.microsoft.com/office/drawing/2014/main" id="{B7182391-A61E-4380-8E63-CC2A6700DE0A}"/>
              </a:ext>
            </a:extLst>
          </p:cNvPr>
          <p:cNvGraphicFramePr>
            <a:graphicFrameLocks noGrp="1"/>
          </p:cNvGraphicFramePr>
          <p:nvPr>
            <p:extLst>
              <p:ext uri="{D42A27DB-BD31-4B8C-83A1-F6EECF244321}">
                <p14:modId xmlns:p14="http://schemas.microsoft.com/office/powerpoint/2010/main" val="635342115"/>
              </p:ext>
            </p:extLst>
          </p:nvPr>
        </p:nvGraphicFramePr>
        <p:xfrm>
          <a:off x="0" y="1719755"/>
          <a:ext cx="12192000" cy="5356860"/>
        </p:xfrm>
        <a:graphic>
          <a:graphicData uri="http://schemas.openxmlformats.org/drawingml/2006/table">
            <a:tbl>
              <a:tblPr>
                <a:tableStyleId>{BC89EF96-8CEA-46FF-86C4-4CE0E7609802}</a:tableStyleId>
              </a:tblPr>
              <a:tblGrid>
                <a:gridCol w="2758966">
                  <a:extLst>
                    <a:ext uri="{9D8B030D-6E8A-4147-A177-3AD203B41FA5}">
                      <a16:colId xmlns:a16="http://schemas.microsoft.com/office/drawing/2014/main" val="3842899306"/>
                    </a:ext>
                  </a:extLst>
                </a:gridCol>
                <a:gridCol w="2811517">
                  <a:extLst>
                    <a:ext uri="{9D8B030D-6E8A-4147-A177-3AD203B41FA5}">
                      <a16:colId xmlns:a16="http://schemas.microsoft.com/office/drawing/2014/main" val="3792126009"/>
                    </a:ext>
                  </a:extLst>
                </a:gridCol>
                <a:gridCol w="2469931">
                  <a:extLst>
                    <a:ext uri="{9D8B030D-6E8A-4147-A177-3AD203B41FA5}">
                      <a16:colId xmlns:a16="http://schemas.microsoft.com/office/drawing/2014/main" val="3984732286"/>
                    </a:ext>
                  </a:extLst>
                </a:gridCol>
                <a:gridCol w="1813034">
                  <a:extLst>
                    <a:ext uri="{9D8B030D-6E8A-4147-A177-3AD203B41FA5}">
                      <a16:colId xmlns:a16="http://schemas.microsoft.com/office/drawing/2014/main" val="1832521946"/>
                    </a:ext>
                  </a:extLst>
                </a:gridCol>
                <a:gridCol w="2338552">
                  <a:extLst>
                    <a:ext uri="{9D8B030D-6E8A-4147-A177-3AD203B41FA5}">
                      <a16:colId xmlns:a16="http://schemas.microsoft.com/office/drawing/2014/main" val="1361850720"/>
                    </a:ext>
                  </a:extLst>
                </a:gridCol>
              </a:tblGrid>
              <a:tr h="270434">
                <a:tc>
                  <a:txBody>
                    <a:bodyPr/>
                    <a:lstStyle/>
                    <a:p>
                      <a:pPr algn="ctr" fontAlgn="b"/>
                      <a:r>
                        <a:rPr lang="en-CA" sz="1800" b="1" u="none" strike="noStrike" dirty="0">
                          <a:effectLst/>
                          <a:highlight>
                            <a:srgbClr val="FFFF00"/>
                          </a:highlight>
                          <a:latin typeface="Times New Roman" panose="02020603050405020304" pitchFamily="18" charset="0"/>
                          <a:cs typeface="Times New Roman" panose="02020603050405020304" pitchFamily="18" charset="0"/>
                        </a:rPr>
                        <a:t>Category Id</a:t>
                      </a:r>
                      <a:endParaRPr lang="en-CA" sz="18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highlight>
                            <a:srgbClr val="FFFF00"/>
                          </a:highlight>
                          <a:latin typeface="Times New Roman" panose="02020603050405020304" pitchFamily="18" charset="0"/>
                          <a:cs typeface="Times New Roman" panose="02020603050405020304" pitchFamily="18" charset="0"/>
                        </a:rPr>
                        <a:t>Canada</a:t>
                      </a:r>
                      <a:endParaRPr lang="en-CA" sz="18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highlight>
                            <a:srgbClr val="FFFF00"/>
                          </a:highlight>
                          <a:latin typeface="Times New Roman" panose="02020603050405020304" pitchFamily="18" charset="0"/>
                          <a:cs typeface="Times New Roman" panose="02020603050405020304" pitchFamily="18" charset="0"/>
                        </a:rPr>
                        <a:t>Great Britain</a:t>
                      </a:r>
                      <a:endParaRPr lang="en-CA" sz="18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highlight>
                            <a:srgbClr val="FFFF00"/>
                          </a:highlight>
                          <a:latin typeface="Times New Roman" panose="02020603050405020304" pitchFamily="18" charset="0"/>
                          <a:cs typeface="Times New Roman" panose="02020603050405020304" pitchFamily="18" charset="0"/>
                        </a:rPr>
                        <a:t>USA</a:t>
                      </a:r>
                      <a:endParaRPr lang="en-CA" sz="18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highlight>
                            <a:srgbClr val="FFFF00"/>
                          </a:highlight>
                          <a:latin typeface="Times New Roman" panose="02020603050405020304" pitchFamily="18" charset="0"/>
                          <a:cs typeface="Times New Roman" panose="02020603050405020304" pitchFamily="18" charset="0"/>
                        </a:rPr>
                        <a:t>Grand Total</a:t>
                      </a:r>
                      <a:endParaRPr lang="en-CA" sz="18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extLst>
                  <a:ext uri="{0D108BD9-81ED-4DB2-BD59-A6C34878D82A}">
                    <a16:rowId xmlns:a16="http://schemas.microsoft.com/office/drawing/2014/main" val="3193746402"/>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2060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2577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2345</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6982</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817069820"/>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353</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144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384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881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961301668"/>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3731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13754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6472</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23957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65010712"/>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15</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369</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534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920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1823</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04279066"/>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2787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1907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2174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6868</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68129164"/>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19</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392</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96</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402</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890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225461935"/>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1344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1788</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817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3949</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822925029"/>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22</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4105</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2926</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3210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10241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93460829"/>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23</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3773</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1828</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3457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9058</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776956643"/>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13451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9124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highlight>
                            <a:srgbClr val="FFFF00"/>
                          </a:highlight>
                          <a:latin typeface="Times New Roman" panose="02020603050405020304" pitchFamily="18" charset="0"/>
                          <a:cs typeface="Times New Roman" panose="02020603050405020304" pitchFamily="18" charset="0"/>
                        </a:rPr>
                        <a:t>9964</a:t>
                      </a:r>
                      <a:endParaRPr lang="en-CA" sz="18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32539</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63571261"/>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25</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4159</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1225</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2487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7871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76067431"/>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26</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2007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1928</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4146</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8081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052889200"/>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991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457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1656</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3104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707772510"/>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28</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1155</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518</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2401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4074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402336912"/>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29</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74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90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57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221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18411793"/>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30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6</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6</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64822509"/>
                  </a:ext>
                </a:extLst>
              </a:tr>
              <a:tr h="270434">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43</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124</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20</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57</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CA" sz="1800" b="0" u="none" strike="noStrike" dirty="0">
                          <a:effectLst/>
                          <a:latin typeface="Times New Roman" panose="02020603050405020304" pitchFamily="18" charset="0"/>
                          <a:cs typeface="Times New Roman" panose="02020603050405020304" pitchFamily="18" charset="0"/>
                        </a:rPr>
                        <a:t>201</a:t>
                      </a:r>
                      <a:endParaRPr lang="en-CA"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824448738"/>
                  </a:ext>
                </a:extLst>
              </a:tr>
              <a:tr h="270434">
                <a:tc>
                  <a:txBody>
                    <a:bodyPr/>
                    <a:lstStyle/>
                    <a:p>
                      <a:pPr algn="ctr" fontAlgn="b"/>
                      <a:r>
                        <a:rPr lang="en-CA" sz="1800" b="1" u="none" strike="noStrike" dirty="0">
                          <a:effectLst/>
                          <a:latin typeface="Times New Roman" panose="02020603050405020304" pitchFamily="18" charset="0"/>
                          <a:cs typeface="Times New Roman" panose="02020603050405020304" pitchFamily="18" charset="0"/>
                        </a:rPr>
                        <a:t>Grand Total</a:t>
                      </a:r>
                      <a:endParaRPr lang="en-CA"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latin typeface="Times New Roman" panose="02020603050405020304" pitchFamily="18" charset="0"/>
                          <a:cs typeface="Times New Roman" panose="02020603050405020304" pitchFamily="18" charset="0"/>
                        </a:rPr>
                        <a:t>40881</a:t>
                      </a:r>
                      <a:endParaRPr lang="en-CA"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latin typeface="Times New Roman" panose="02020603050405020304" pitchFamily="18" charset="0"/>
                          <a:cs typeface="Times New Roman" panose="02020603050405020304" pitchFamily="18" charset="0"/>
                        </a:rPr>
                        <a:t>38916</a:t>
                      </a:r>
                      <a:endParaRPr lang="en-CA"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latin typeface="Times New Roman" panose="02020603050405020304" pitchFamily="18" charset="0"/>
                          <a:cs typeface="Times New Roman" panose="02020603050405020304" pitchFamily="18" charset="0"/>
                        </a:rPr>
                        <a:t>40949</a:t>
                      </a:r>
                      <a:endParaRPr lang="en-CA"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tc>
                  <a:txBody>
                    <a:bodyPr/>
                    <a:lstStyle/>
                    <a:p>
                      <a:pPr algn="ctr" fontAlgn="b"/>
                      <a:r>
                        <a:rPr lang="en-CA" sz="1800" b="1" u="none" strike="noStrike" dirty="0">
                          <a:effectLst/>
                          <a:latin typeface="Times New Roman" panose="02020603050405020304" pitchFamily="18" charset="0"/>
                          <a:cs typeface="Times New Roman" panose="02020603050405020304" pitchFamily="18" charset="0"/>
                        </a:rPr>
                        <a:t>120746</a:t>
                      </a:r>
                      <a:endParaRPr lang="en-CA"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solidFill>
                      <a:srgbClr val="FFFF00"/>
                    </a:solidFill>
                  </a:tcPr>
                </a:tc>
                <a:extLst>
                  <a:ext uri="{0D108BD9-81ED-4DB2-BD59-A6C34878D82A}">
                    <a16:rowId xmlns:a16="http://schemas.microsoft.com/office/drawing/2014/main" val="3239028319"/>
                  </a:ext>
                </a:extLst>
              </a:tr>
            </a:tbl>
          </a:graphicData>
        </a:graphic>
      </p:graphicFrame>
    </p:spTree>
    <p:extLst>
      <p:ext uri="{BB962C8B-B14F-4D97-AF65-F5344CB8AC3E}">
        <p14:creationId xmlns:p14="http://schemas.microsoft.com/office/powerpoint/2010/main" val="232450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93E5-94F8-4F5A-9554-8891C270DDA4}"/>
              </a:ext>
            </a:extLst>
          </p:cNvPr>
          <p:cNvSpPr>
            <a:spLocks noGrp="1"/>
          </p:cNvSpPr>
          <p:nvPr>
            <p:ph type="title"/>
          </p:nvPr>
        </p:nvSpPr>
        <p:spPr>
          <a:xfrm>
            <a:off x="605155" y="394191"/>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Pivot Chart</a:t>
            </a:r>
            <a:br>
              <a:rPr lang="en-US" sz="48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Business Question 3</a:t>
            </a:r>
            <a:endParaRPr lang="en-CA" sz="3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11EE7B-1DB1-4A4B-8702-8ED9A2F12EE4}"/>
              </a:ext>
            </a:extLst>
          </p:cNvPr>
          <p:cNvPicPr>
            <a:picLocks noChangeAspect="1"/>
          </p:cNvPicPr>
          <p:nvPr/>
        </p:nvPicPr>
        <p:blipFill>
          <a:blip r:embed="rId3"/>
          <a:stretch>
            <a:fillRect/>
          </a:stretch>
        </p:blipFill>
        <p:spPr>
          <a:xfrm>
            <a:off x="6440196" y="2027331"/>
            <a:ext cx="5255207" cy="4352921"/>
          </a:xfrm>
          <a:prstGeom prst="rect">
            <a:avLst/>
          </a:prstGeom>
        </p:spPr>
      </p:pic>
      <p:graphicFrame>
        <p:nvGraphicFramePr>
          <p:cNvPr id="9" name="Content Placeholder 8">
            <a:extLst>
              <a:ext uri="{FF2B5EF4-FFF2-40B4-BE49-F238E27FC236}">
                <a16:creationId xmlns:a16="http://schemas.microsoft.com/office/drawing/2014/main" id="{0AE48ADF-25E9-4FAE-9852-3ACB6150F8B6}"/>
              </a:ext>
            </a:extLst>
          </p:cNvPr>
          <p:cNvGraphicFramePr>
            <a:graphicFrameLocks noGrp="1"/>
          </p:cNvGraphicFramePr>
          <p:nvPr>
            <p:ph idx="1"/>
          </p:nvPr>
        </p:nvGraphicFramePr>
        <p:xfrm>
          <a:off x="6535270" y="1825625"/>
          <a:ext cx="4818529" cy="4351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32962C21-6AD9-4C8F-B659-5EC78CC4F0FA}"/>
              </a:ext>
            </a:extLst>
          </p:cNvPr>
          <p:cNvGraphicFramePr/>
          <p:nvPr>
            <p:extLst>
              <p:ext uri="{D42A27DB-BD31-4B8C-83A1-F6EECF244321}">
                <p14:modId xmlns:p14="http://schemas.microsoft.com/office/powerpoint/2010/main" val="722720476"/>
              </p:ext>
            </p:extLst>
          </p:nvPr>
        </p:nvGraphicFramePr>
        <p:xfrm>
          <a:off x="295835" y="1747662"/>
          <a:ext cx="11614722" cy="47161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56208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44CFA9-D73B-4CFA-9A9A-3C113D99642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9833" r="8655" b="-2"/>
          <a:stretch/>
        </p:blipFill>
        <p:spPr>
          <a:xfrm>
            <a:off x="-4243" y="10"/>
            <a:ext cx="12196243" cy="6857990"/>
          </a:xfrm>
          <a:prstGeom prst="rect">
            <a:avLst/>
          </a:prstGeom>
        </p:spPr>
      </p:pic>
      <p:sp>
        <p:nvSpPr>
          <p:cNvPr id="10" name="Rectangle 9">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reeform: Shape 11">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B68865FB-9C2B-4B1D-9503-222DEA527868}"/>
              </a:ext>
            </a:extLst>
          </p:cNvPr>
          <p:cNvSpPr>
            <a:spLocks noGrp="1"/>
          </p:cNvSpPr>
          <p:nvPr>
            <p:ph type="title"/>
          </p:nvPr>
        </p:nvSpPr>
        <p:spPr>
          <a:xfrm>
            <a:off x="1116701" y="2452527"/>
            <a:ext cx="4248318" cy="976474"/>
          </a:xfrm>
          <a:noFill/>
        </p:spPr>
        <p:txBody>
          <a:bodyPr vert="horz" lIns="91440" tIns="45720" rIns="91440" bIns="45720" rtlCol="0" anchor="ctr">
            <a:normAutofit/>
          </a:bodyPr>
          <a:lstStyle/>
          <a:p>
            <a:pPr algn="ctr" defTabSz="914400"/>
            <a:r>
              <a:rPr lang="en-US" sz="3600" dirty="0">
                <a:latin typeface="Times New Roman" panose="02020603050405020304" pitchFamily="18" charset="0"/>
                <a:cs typeface="Times New Roman" panose="02020603050405020304" pitchFamily="18" charset="0"/>
              </a:rPr>
              <a:t>Section 6 </a:t>
            </a:r>
          </a:p>
        </p:txBody>
      </p:sp>
      <p:sp>
        <p:nvSpPr>
          <p:cNvPr id="3" name="Content Placeholder 2">
            <a:extLst>
              <a:ext uri="{FF2B5EF4-FFF2-40B4-BE49-F238E27FC236}">
                <a16:creationId xmlns:a16="http://schemas.microsoft.com/office/drawing/2014/main" id="{38FEBB4E-2F07-4763-B6FD-35187CD100DE}"/>
              </a:ext>
            </a:extLst>
          </p:cNvPr>
          <p:cNvSpPr>
            <a:spLocks noGrp="1"/>
          </p:cNvSpPr>
          <p:nvPr>
            <p:ph idx="1"/>
          </p:nvPr>
        </p:nvSpPr>
        <p:spPr>
          <a:xfrm>
            <a:off x="1318227" y="3394194"/>
            <a:ext cx="3884620" cy="915772"/>
          </a:xfrm>
          <a:noFill/>
        </p:spPr>
        <p:txBody>
          <a:bodyPr vert="horz" lIns="91440" tIns="45720" rIns="91440" bIns="45720" rtlCol="0">
            <a:noAutofit/>
          </a:bodyPr>
          <a:lstStyle/>
          <a:p>
            <a:pPr marL="0" indent="0" algn="ctr" defTabSz="914400">
              <a:buNone/>
            </a:pPr>
            <a:r>
              <a:rPr lang="en-US" sz="4800" dirty="0">
                <a:latin typeface="Times New Roman" panose="02020603050405020304" pitchFamily="18" charset="0"/>
                <a:cs typeface="Times New Roman" panose="02020603050405020304" pitchFamily="18" charset="0"/>
              </a:rPr>
              <a:t>Data Visualization</a:t>
            </a:r>
          </a:p>
        </p:txBody>
      </p:sp>
      <p:sp>
        <p:nvSpPr>
          <p:cNvPr id="14" name="Freeform: Shape 13">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A2C8816B-132C-4433-807D-BE8737D46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609070"/>
            <a:ext cx="780052" cy="747280"/>
            <a:chOff x="7011922" y="4095164"/>
            <a:chExt cx="1203067" cy="1152523"/>
          </a:xfrm>
        </p:grpSpPr>
        <p:sp>
          <p:nvSpPr>
            <p:cNvPr id="19" name="Rectangle 18">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3FE43375-339B-4A67-BEC7-44D202CA1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62597" y="5490560"/>
            <a:ext cx="803394" cy="855268"/>
            <a:chOff x="10246841" y="5975889"/>
            <a:chExt cx="1378553" cy="1467564"/>
          </a:xfrm>
        </p:grpSpPr>
        <p:sp>
          <p:nvSpPr>
            <p:cNvPr id="23" name="Rectangle 22">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246842" y="5975888"/>
              <a:ext cx="1316404" cy="131640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38860" y="6856918"/>
              <a:ext cx="586534" cy="58653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89DECC1B-0AAB-435F-81AE-4C770DACC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85867" y="6047150"/>
            <a:ext cx="1636826" cy="818414"/>
            <a:chOff x="8085870" y="5837885"/>
            <a:chExt cx="2055357" cy="1027679"/>
          </a:xfrm>
        </p:grpSpPr>
        <p:sp>
          <p:nvSpPr>
            <p:cNvPr id="27" name="Rectangle 26">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Isosceles Triangle 27">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159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7CE6-A7FA-43E4-B70A-42939600F4CC}"/>
              </a:ext>
            </a:extLst>
          </p:cNvPr>
          <p:cNvSpPr>
            <a:spLocks noGrp="1"/>
          </p:cNvSpPr>
          <p:nvPr>
            <p:ph type="title"/>
          </p:nvPr>
        </p:nvSpPr>
        <p:spPr>
          <a:xfrm>
            <a:off x="0" y="-309790"/>
            <a:ext cx="10515600" cy="1325563"/>
          </a:xfrm>
        </p:spPr>
        <p:txBody>
          <a:bodyPr vert="horz" lIns="91440" tIns="45720" rIns="91440" bIns="45720" rtlCol="0" anchor="ctr">
            <a:normAutofit/>
          </a:bodyPr>
          <a:lstStyle/>
          <a:p>
            <a:pPr defTabSz="914400"/>
            <a:r>
              <a:rPr lang="en-US" sz="4000" u="sng" dirty="0">
                <a:latin typeface="Times New Roman" panose="02020603050405020304" pitchFamily="18" charset="0"/>
                <a:cs typeface="Times New Roman" panose="02020603050405020304" pitchFamily="18" charset="0"/>
              </a:rPr>
              <a:t>Tableau Chart</a:t>
            </a:r>
            <a:r>
              <a:rPr lang="en-US" sz="40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Business Question 1</a:t>
            </a:r>
            <a:r>
              <a:rPr lang="en-US" sz="2800" u="sng" dirty="0">
                <a:latin typeface="Times New Roman" panose="02020603050405020304" pitchFamily="18" charset="0"/>
                <a:cs typeface="Times New Roman" panose="02020603050405020304" pitchFamily="18" charset="0"/>
              </a:rPr>
              <a:t> </a:t>
            </a:r>
          </a:p>
        </p:txBody>
      </p:sp>
      <p:pic>
        <p:nvPicPr>
          <p:cNvPr id="6" name="Content Placeholder 5">
            <a:extLst>
              <a:ext uri="{FF2B5EF4-FFF2-40B4-BE49-F238E27FC236}">
                <a16:creationId xmlns:a16="http://schemas.microsoft.com/office/drawing/2014/main" id="{189F116E-006B-4CB3-A50F-06518670F3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36978"/>
            <a:ext cx="12191999" cy="6121021"/>
          </a:xfrm>
        </p:spPr>
      </p:pic>
    </p:spTree>
    <p:extLst>
      <p:ext uri="{BB962C8B-B14F-4D97-AF65-F5344CB8AC3E}">
        <p14:creationId xmlns:p14="http://schemas.microsoft.com/office/powerpoint/2010/main" val="408107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C8C3-D115-43C2-B204-569552008472}"/>
              </a:ext>
            </a:extLst>
          </p:cNvPr>
          <p:cNvSpPr>
            <a:spLocks noGrp="1"/>
          </p:cNvSpPr>
          <p:nvPr>
            <p:ph type="title"/>
          </p:nvPr>
        </p:nvSpPr>
        <p:spPr>
          <a:xfrm>
            <a:off x="0" y="1"/>
            <a:ext cx="10515600" cy="766482"/>
          </a:xfrm>
        </p:spPr>
        <p:txBody>
          <a:bodyPr/>
          <a:lstStyle/>
          <a:p>
            <a:r>
              <a:rPr lang="en-US" sz="4000" u="sng" dirty="0">
                <a:latin typeface="Times New Roman" panose="02020603050405020304" pitchFamily="18" charset="0"/>
                <a:cs typeface="Times New Roman" panose="02020603050405020304" pitchFamily="18" charset="0"/>
              </a:rPr>
              <a:t>Tableau Chart </a:t>
            </a:r>
            <a:r>
              <a:rPr lang="en-US" sz="4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Business Question 2</a:t>
            </a:r>
            <a:r>
              <a:rPr lang="en-US" sz="2800" u="sng" dirty="0">
                <a:latin typeface="Times New Roman" panose="02020603050405020304" pitchFamily="18" charset="0"/>
                <a:cs typeface="Times New Roman" panose="02020603050405020304" pitchFamily="18" charset="0"/>
              </a:rPr>
              <a:t> </a:t>
            </a:r>
            <a:endParaRPr lang="en-CA" sz="2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E40E99F-AA7C-4A68-8088-007BD2CDD7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6483"/>
            <a:ext cx="12192000" cy="6091516"/>
          </a:xfrm>
        </p:spPr>
      </p:pic>
    </p:spTree>
    <p:extLst>
      <p:ext uri="{BB962C8B-B14F-4D97-AF65-F5344CB8AC3E}">
        <p14:creationId xmlns:p14="http://schemas.microsoft.com/office/powerpoint/2010/main" val="179293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F88B-EB28-4321-8F07-4B09D8DD6C54}"/>
              </a:ext>
            </a:extLst>
          </p:cNvPr>
          <p:cNvSpPr>
            <a:spLocks noGrp="1"/>
          </p:cNvSpPr>
          <p:nvPr>
            <p:ph type="title"/>
          </p:nvPr>
        </p:nvSpPr>
        <p:spPr>
          <a:xfrm>
            <a:off x="0" y="1"/>
            <a:ext cx="10515600" cy="766482"/>
          </a:xfrm>
        </p:spPr>
        <p:txBody>
          <a:bodyPr>
            <a:normAutofit/>
          </a:bodyPr>
          <a:lstStyle/>
          <a:p>
            <a:r>
              <a:rPr lang="en-US" sz="4000" u="sng" dirty="0">
                <a:latin typeface="Times New Roman" panose="02020603050405020304" pitchFamily="18" charset="0"/>
                <a:cs typeface="Times New Roman" panose="02020603050405020304" pitchFamily="18" charset="0"/>
              </a:rPr>
              <a:t>Tableau Chart</a:t>
            </a:r>
            <a:r>
              <a:rPr lang="en-US" sz="40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Business Question 3</a:t>
            </a:r>
            <a:r>
              <a:rPr lang="en-US" sz="4000" u="sng" dirty="0">
                <a:latin typeface="Times New Roman" panose="02020603050405020304" pitchFamily="18" charset="0"/>
                <a:cs typeface="Times New Roman" panose="02020603050405020304" pitchFamily="18" charset="0"/>
              </a:rPr>
              <a:t> </a:t>
            </a:r>
            <a:endParaRPr lang="en-CA" sz="40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28F795-C4FE-47B0-A0B7-95622AB98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6483"/>
            <a:ext cx="12192000" cy="6091518"/>
          </a:xfrm>
          <a:prstGeom prst="rect">
            <a:avLst/>
          </a:prstGeom>
        </p:spPr>
      </p:pic>
    </p:spTree>
    <p:extLst>
      <p:ext uri="{BB962C8B-B14F-4D97-AF65-F5344CB8AC3E}">
        <p14:creationId xmlns:p14="http://schemas.microsoft.com/office/powerpoint/2010/main" val="239230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4221-7F99-4CCC-8292-35D5E8CF3BC3}"/>
              </a:ext>
            </a:extLst>
          </p:cNvPr>
          <p:cNvSpPr>
            <a:spLocks noGrp="1"/>
          </p:cNvSpPr>
          <p:nvPr>
            <p:ph type="title"/>
          </p:nvPr>
        </p:nvSpPr>
        <p:spPr>
          <a:xfrm>
            <a:off x="0" y="1"/>
            <a:ext cx="10515600" cy="712694"/>
          </a:xfrm>
        </p:spPr>
        <p:txBody>
          <a:bodyPr>
            <a:normAutofit/>
          </a:bodyPr>
          <a:lstStyle/>
          <a:p>
            <a:r>
              <a:rPr lang="en-US" sz="4000" u="sng" dirty="0">
                <a:latin typeface="Times New Roman" panose="02020603050405020304" pitchFamily="18" charset="0"/>
                <a:cs typeface="Times New Roman" panose="02020603050405020304" pitchFamily="18" charset="0"/>
              </a:rPr>
              <a:t>Dashboard Chart </a:t>
            </a:r>
            <a:endParaRPr lang="en-CA" sz="4000"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86F5E9C-9740-495B-B10C-C56561F3CB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12694"/>
            <a:ext cx="12192000" cy="6145305"/>
          </a:xfrm>
        </p:spPr>
      </p:pic>
    </p:spTree>
    <p:extLst>
      <p:ext uri="{BB962C8B-B14F-4D97-AF65-F5344CB8AC3E}">
        <p14:creationId xmlns:p14="http://schemas.microsoft.com/office/powerpoint/2010/main" val="2987132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975DF2-94C7-4062-9229-2E070E57B373}"/>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defTabSz="914400"/>
            <a:r>
              <a:rPr lang="en-US" sz="4000" kern="1200" dirty="0">
                <a:solidFill>
                  <a:schemeClr val="tx2"/>
                </a:solidFill>
                <a:latin typeface="Times New Roman" panose="02020603050405020304" pitchFamily="18" charset="0"/>
                <a:cs typeface="Times New Roman" panose="02020603050405020304" pitchFamily="18" charset="0"/>
              </a:rPr>
              <a:t>Any Questions ?</a:t>
            </a: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Questions">
            <a:extLst>
              <a:ext uri="{FF2B5EF4-FFF2-40B4-BE49-F238E27FC236}">
                <a16:creationId xmlns:a16="http://schemas.microsoft.com/office/drawing/2014/main" id="{B041CAF3-BBBB-42A3-B67A-13A5BCB6C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716" y="1947817"/>
            <a:ext cx="1648815" cy="1768503"/>
          </a:xfrm>
          <a:prstGeom prst="rect">
            <a:avLst/>
          </a:prstGeom>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26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CFF3EE-0D09-4F10-A4A0-2C53B883F8B3}"/>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defTabSz="914400"/>
            <a:r>
              <a:rPr lang="en-US" sz="4000" kern="1200" dirty="0">
                <a:solidFill>
                  <a:schemeClr val="tx2"/>
                </a:solidFill>
                <a:latin typeface="Times New Roman" panose="02020603050405020304" pitchFamily="18" charset="0"/>
                <a:cs typeface="Times New Roman" panose="02020603050405020304" pitchFamily="18" charset="0"/>
              </a:rPr>
              <a:t>Thank You…</a:t>
            </a:r>
          </a:p>
        </p:txBody>
      </p:sp>
      <p:grpSp>
        <p:nvGrpSpPr>
          <p:cNvPr id="32" name="Group 31">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3" name="Freeform: Shape 32">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36" name="Freeform: Shape 35">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Right Double Quote">
            <a:extLst>
              <a:ext uri="{FF2B5EF4-FFF2-40B4-BE49-F238E27FC236}">
                <a16:creationId xmlns:a16="http://schemas.microsoft.com/office/drawing/2014/main" id="{B304B4F0-B205-4E2F-8F81-C4613A1BD6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59840" y="1682408"/>
            <a:ext cx="2836567" cy="2836567"/>
          </a:xfrm>
          <a:prstGeom prst="rect">
            <a:avLst/>
          </a:prstGeom>
        </p:spPr>
      </p:pic>
      <p:grpSp>
        <p:nvGrpSpPr>
          <p:cNvPr id="43" name="Group 37">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4" name="Freeform: Shape 38">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39">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8843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437382-A609-4882-943C-C28AF1F5C0E3}"/>
              </a:ext>
            </a:extLst>
          </p:cNvPr>
          <p:cNvSpPr>
            <a:spLocks noGrp="1"/>
          </p:cNvSpPr>
          <p:nvPr>
            <p:ph type="title"/>
          </p:nvPr>
        </p:nvSpPr>
        <p:spPr>
          <a:xfrm>
            <a:off x="1812898" y="518649"/>
            <a:ext cx="9882279" cy="1067635"/>
          </a:xfrm>
        </p:spPr>
        <p:txBody>
          <a:bodyPr anchor="ctr">
            <a:normAutofit/>
            <a:scene3d>
              <a:camera prst="orthographicFront"/>
              <a:lightRig rig="threePt" dir="t"/>
            </a:scene3d>
            <a:sp3d extrusionH="57150">
              <a:bevelT w="38100" h="38100"/>
            </a:sp3d>
          </a:bodyPr>
          <a:lstStyle/>
          <a:p>
            <a:r>
              <a:rPr lang="en-US"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Tools used in this Project</a:t>
            </a:r>
            <a:endParaRPr lang="en-CA"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2" y="628863"/>
            <a:ext cx="1128383" cy="847207"/>
            <a:chOff x="8183879" y="1000124"/>
            <a:chExt cx="1562267" cy="1172973"/>
          </a:xfrm>
        </p:grpSpPr>
        <p:sp>
          <p:nvSpPr>
            <p:cNvPr id="13"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5" name="Content Placeholder 2">
            <a:extLst>
              <a:ext uri="{FF2B5EF4-FFF2-40B4-BE49-F238E27FC236}">
                <a16:creationId xmlns:a16="http://schemas.microsoft.com/office/drawing/2014/main" id="{1599ADD3-06C4-4F7B-BFE4-391D3D9537C1}"/>
              </a:ext>
            </a:extLst>
          </p:cNvPr>
          <p:cNvGraphicFramePr>
            <a:graphicFrameLocks noGrp="1"/>
          </p:cNvGraphicFramePr>
          <p:nvPr>
            <p:ph idx="1"/>
            <p:extLst>
              <p:ext uri="{D42A27DB-BD31-4B8C-83A1-F6EECF244321}">
                <p14:modId xmlns:p14="http://schemas.microsoft.com/office/powerpoint/2010/main" val="4062477305"/>
              </p:ext>
            </p:extLst>
          </p:nvPr>
        </p:nvGraphicFramePr>
        <p:xfrm>
          <a:off x="629853" y="1860605"/>
          <a:ext cx="10907491" cy="409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984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461838-3F2F-414D-9F04-747E4E1CF7DE}"/>
              </a:ext>
            </a:extLst>
          </p:cNvPr>
          <p:cNvSpPr>
            <a:spLocks noGrp="1"/>
          </p:cNvSpPr>
          <p:nvPr>
            <p:ph type="title"/>
          </p:nvPr>
        </p:nvSpPr>
        <p:spPr>
          <a:xfrm>
            <a:off x="405069" y="437584"/>
            <a:ext cx="5238467" cy="2991416"/>
          </a:xfrm>
        </p:spPr>
        <p:txBody>
          <a:bodyPr vert="horz" lIns="91440" tIns="45720" rIns="91440" bIns="45720" rtlCol="0" anchor="b">
            <a:normAutofit/>
          </a:bodyPr>
          <a:lstStyle/>
          <a:p>
            <a:pPr algn="ctr"/>
            <a:r>
              <a:rPr lang="en-US" sz="40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a:t>
            </a:r>
            <a:r>
              <a:rPr lang="en-US" sz="4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 </a:t>
            </a:r>
            <a:br>
              <a:rPr lang="en-US" sz="4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br>
              <a:rPr lang="en-US" sz="4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4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Data </a:t>
            </a:r>
            <a:r>
              <a:rPr lang="en-US" sz="40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Understanding</a:t>
            </a:r>
          </a:p>
        </p:txBody>
      </p:sp>
      <p:sp>
        <p:nvSpPr>
          <p:cNvPr id="13" name="Freeform: Shape 1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9"/>
            <a:ext cx="6184807"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Graphic 5" descr="Head with Gears">
            <a:extLst>
              <a:ext uri="{FF2B5EF4-FFF2-40B4-BE49-F238E27FC236}">
                <a16:creationId xmlns:a16="http://schemas.microsoft.com/office/drawing/2014/main" id="{B5E9132C-9E41-4056-AD14-2AA3CA029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4" y="2129308"/>
            <a:ext cx="3217333" cy="3217333"/>
          </a:xfrm>
          <a:prstGeom prst="rect">
            <a:avLst/>
          </a:prstGeom>
        </p:spPr>
      </p:pic>
      <p:cxnSp>
        <p:nvCxnSpPr>
          <p:cNvPr id="4" name="Straight Connector 3">
            <a:extLst>
              <a:ext uri="{FF2B5EF4-FFF2-40B4-BE49-F238E27FC236}">
                <a16:creationId xmlns:a16="http://schemas.microsoft.com/office/drawing/2014/main" id="{4F7847D5-222C-4C71-93C1-E8F9263893A4}"/>
              </a:ext>
            </a:extLst>
          </p:cNvPr>
          <p:cNvCxnSpPr/>
          <p:nvPr/>
        </p:nvCxnSpPr>
        <p:spPr>
          <a:xfrm>
            <a:off x="918473" y="2342290"/>
            <a:ext cx="4211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17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5CFCD11A-929C-480E-8AF9-19BB02E052D6}"/>
              </a:ext>
            </a:extLst>
          </p:cNvPr>
          <p:cNvSpPr>
            <a:spLocks noGrp="1"/>
          </p:cNvSpPr>
          <p:nvPr>
            <p:ph type="title"/>
          </p:nvPr>
        </p:nvSpPr>
        <p:spPr>
          <a:xfrm>
            <a:off x="1179227" y="5105400"/>
            <a:ext cx="9833548" cy="1066803"/>
          </a:xfrm>
        </p:spPr>
        <p:txBody>
          <a:bodyPr>
            <a:normAutofit/>
          </a:bodyPr>
          <a:lstStyle/>
          <a:p>
            <a:r>
              <a:rPr lang="en-US" sz="6600" dirty="0">
                <a:solidFill>
                  <a:srgbClr val="3F3F3F"/>
                </a:solidFill>
                <a:latin typeface="Times New Roman" panose="02020603050405020304" pitchFamily="18" charset="0"/>
                <a:cs typeface="Times New Roman" panose="02020603050405020304" pitchFamily="18" charset="0"/>
              </a:rPr>
              <a:t>CONTEXT</a:t>
            </a:r>
            <a:endParaRPr lang="en-CA" sz="6600" dirty="0">
              <a:solidFill>
                <a:srgbClr val="3F3F3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B47E9A-46D0-4928-88DD-EF72260C011C}"/>
              </a:ext>
            </a:extLst>
          </p:cNvPr>
          <p:cNvSpPr>
            <a:spLocks noGrp="1"/>
          </p:cNvSpPr>
          <p:nvPr>
            <p:ph idx="1"/>
          </p:nvPr>
        </p:nvSpPr>
        <p:spPr>
          <a:xfrm>
            <a:off x="1179227" y="172278"/>
            <a:ext cx="9833548" cy="4541519"/>
          </a:xfrm>
        </p:spPr>
        <p:txBody>
          <a:bodyPr anchor="ctr">
            <a:normAutofit/>
          </a:bodyPr>
          <a:lstStyle/>
          <a:p>
            <a:pPr algn="just">
              <a:buFont typeface="Wingdings" panose="05000000000000000000" pitchFamily="2" charset="2"/>
              <a:buChar char="à"/>
            </a:pPr>
            <a:r>
              <a:rPr lang="en-CA" sz="2400" dirty="0">
                <a:solidFill>
                  <a:srgbClr val="FFFFFF"/>
                </a:solidFill>
                <a:latin typeface="Times New Roman" panose="02020603050405020304" pitchFamily="18" charset="0"/>
                <a:cs typeface="Times New Roman" panose="02020603050405020304" pitchFamily="18" charset="0"/>
              </a:rPr>
              <a:t>This is a large dataset of thousands of YouTube channels. YouTube which is the world-famous videos sharing website where most trending videos are kept maintained.</a:t>
            </a:r>
          </a:p>
          <a:p>
            <a:pPr algn="just">
              <a:buFont typeface="Wingdings" panose="05000000000000000000" pitchFamily="2" charset="2"/>
              <a:buChar char="à"/>
            </a:pPr>
            <a:r>
              <a:rPr lang="en-CA" sz="2400" dirty="0">
                <a:solidFill>
                  <a:srgbClr val="FFFFFF"/>
                </a:solidFill>
                <a:latin typeface="Times New Roman" panose="02020603050405020304" pitchFamily="18" charset="0"/>
                <a:cs typeface="Times New Roman" panose="02020603050405020304" pitchFamily="18" charset="0"/>
              </a:rPr>
              <a:t>Coming to this dataset, it has ample amount of data in this dataset from different countries with each and every moment is being recorded for business purpose. </a:t>
            </a:r>
          </a:p>
          <a:p>
            <a:pPr algn="just"/>
            <a:endParaRPr lang="en-CA" sz="2000" dirty="0">
              <a:solidFill>
                <a:srgbClr val="FFFFFF"/>
              </a:solidFill>
            </a:endParaRPr>
          </a:p>
        </p:txBody>
      </p:sp>
    </p:spTree>
    <p:extLst>
      <p:ext uri="{BB962C8B-B14F-4D97-AF65-F5344CB8AC3E}">
        <p14:creationId xmlns:p14="http://schemas.microsoft.com/office/powerpoint/2010/main" val="20134372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0821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7528B1A-88B6-4972-BA16-75C4B7D30AB0}"/>
              </a:ext>
            </a:extLst>
          </p:cNvPr>
          <p:cNvSpPr txBox="1"/>
          <p:nvPr/>
        </p:nvSpPr>
        <p:spPr>
          <a:xfrm>
            <a:off x="640081" y="2053641"/>
            <a:ext cx="3669161" cy="2760099"/>
          </a:xfrm>
          <a:prstGeom prst="rect">
            <a:avLst/>
          </a:prstGeom>
        </p:spPr>
        <p:txBody>
          <a:bodyPr vert="horz" lIns="91440" tIns="45720" rIns="91440" bIns="45720" rtlCol="0" anchor="ctr">
            <a:normAutofit/>
          </a:bodyPr>
          <a:lstStyle/>
          <a:p>
            <a:pPr defTabSz="914377">
              <a:lnSpc>
                <a:spcPct val="90000"/>
              </a:lnSpc>
              <a:spcBef>
                <a:spcPct val="0"/>
              </a:spcBef>
              <a:spcAft>
                <a:spcPts val="600"/>
              </a:spcAft>
            </a:pPr>
            <a:r>
              <a:rPr lang="en-US" sz="5400" dirty="0">
                <a:solidFill>
                  <a:srgbClr val="FFFFFF"/>
                </a:solidFill>
                <a:latin typeface="Times New Roman" panose="02020603050405020304" pitchFamily="18" charset="0"/>
                <a:ea typeface="+mj-ea"/>
                <a:cs typeface="Times New Roman" panose="02020603050405020304" pitchFamily="18" charset="0"/>
              </a:rPr>
              <a:t>CONTENT</a:t>
            </a:r>
          </a:p>
        </p:txBody>
      </p:sp>
      <p:sp>
        <p:nvSpPr>
          <p:cNvPr id="40" name="Content Placeholder 2">
            <a:extLst>
              <a:ext uri="{FF2B5EF4-FFF2-40B4-BE49-F238E27FC236}">
                <a16:creationId xmlns:a16="http://schemas.microsoft.com/office/drawing/2014/main" id="{4F1B180C-0D73-4B72-9665-BCCBA6EB7145}"/>
              </a:ext>
            </a:extLst>
          </p:cNvPr>
          <p:cNvSpPr>
            <a:spLocks noGrp="1"/>
          </p:cNvSpPr>
          <p:nvPr>
            <p:ph idx="1"/>
          </p:nvPr>
        </p:nvSpPr>
        <p:spPr>
          <a:xfrm>
            <a:off x="6090575" y="198785"/>
            <a:ext cx="5306084" cy="6659217"/>
          </a:xfrm>
        </p:spPr>
        <p:txBody>
          <a:bodyPr vert="horz" lIns="91440" tIns="45720" rIns="91440" bIns="45720" rtlCol="0" anchor="ctr">
            <a:normAutofit/>
          </a:bodyPr>
          <a:lstStyle/>
          <a:p>
            <a:pPr marL="0" indent="0" algn="just">
              <a:buNone/>
            </a:pPr>
            <a:r>
              <a:rPr lang="en-US"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cs typeface="Times New Roman" panose="02020603050405020304" pitchFamily="18" charset="0"/>
              </a:rPr>
              <a:t>This is very large dataset which includes continuous measurement since some past months of data on daily trending YouTube videos.</a:t>
            </a:r>
          </a:p>
          <a:p>
            <a:pPr marL="0" indent="0" algn="just">
              <a:buNone/>
            </a:pPr>
            <a:r>
              <a:rPr lang="en-US"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rgbClr val="000000"/>
                </a:solidFill>
                <a:latin typeface="Times New Roman" panose="02020603050405020304" pitchFamily="18" charset="0"/>
                <a:cs typeface="Times New Roman" panose="02020603050405020304" pitchFamily="18" charset="0"/>
              </a:rPr>
              <a:t>In this particular dataset, YouTube dataset of 10 countries is being measured such as Canada, USA, Great Britain, Germany, France, Russia, India, Japan, South Korea, and Mexico. </a:t>
            </a:r>
          </a:p>
        </p:txBody>
      </p:sp>
    </p:spTree>
    <p:extLst>
      <p:ext uri="{BB962C8B-B14F-4D97-AF65-F5344CB8AC3E}">
        <p14:creationId xmlns:p14="http://schemas.microsoft.com/office/powerpoint/2010/main" val="383278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91BBFD4-6358-4D91-9B24-8FB180AE05B7}"/>
              </a:ext>
            </a:extLst>
          </p:cNvPr>
          <p:cNvSpPr txBox="1"/>
          <p:nvPr/>
        </p:nvSpPr>
        <p:spPr>
          <a:xfrm>
            <a:off x="965200" y="851517"/>
            <a:ext cx="5130795" cy="1461779"/>
          </a:xfrm>
          <a:prstGeom prst="rect">
            <a:avLst/>
          </a:prstGeom>
        </p:spPr>
        <p:txBody>
          <a:bodyPr vert="horz" lIns="91440" tIns="45720" rIns="91440" bIns="45720" rtlCol="0" anchor="ctr">
            <a:normAutofit/>
          </a:bodyPr>
          <a:lstStyle/>
          <a:p>
            <a:pPr defTabSz="914377">
              <a:lnSpc>
                <a:spcPct val="90000"/>
              </a:lnSpc>
              <a:spcBef>
                <a:spcPct val="0"/>
              </a:spcBef>
              <a:spcAft>
                <a:spcPts val="600"/>
              </a:spcAft>
            </a:pPr>
            <a:r>
              <a:rPr lang="en-US" sz="2800" b="1" dirty="0">
                <a:latin typeface="Times New Roman" panose="02020603050405020304" pitchFamily="18" charset="0"/>
                <a:ea typeface="+mj-ea"/>
                <a:cs typeface="Times New Roman" panose="02020603050405020304" pitchFamily="18" charset="0"/>
              </a:rPr>
              <a:t>Original Source of </a:t>
            </a:r>
            <a:r>
              <a:rPr lang="en-US" sz="4000" b="1" dirty="0">
                <a:latin typeface="Times New Roman" panose="02020603050405020304" pitchFamily="18" charset="0"/>
                <a:ea typeface="+mj-ea"/>
                <a:cs typeface="Times New Roman" panose="02020603050405020304" pitchFamily="18" charset="0"/>
              </a:rPr>
              <a:t>DATASET </a:t>
            </a:r>
          </a:p>
        </p:txBody>
      </p:sp>
      <p:sp>
        <p:nvSpPr>
          <p:cNvPr id="3" name="Content Placeholder 2">
            <a:extLst>
              <a:ext uri="{FF2B5EF4-FFF2-40B4-BE49-F238E27FC236}">
                <a16:creationId xmlns:a16="http://schemas.microsoft.com/office/drawing/2014/main" id="{4F1B180C-0D73-4B72-9665-BCCBA6EB7145}"/>
              </a:ext>
            </a:extLst>
          </p:cNvPr>
          <p:cNvSpPr>
            <a:spLocks noGrp="1"/>
          </p:cNvSpPr>
          <p:nvPr>
            <p:ph idx="1"/>
          </p:nvPr>
        </p:nvSpPr>
        <p:spPr>
          <a:xfrm>
            <a:off x="7103155" y="2909777"/>
            <a:ext cx="4048344" cy="1461779"/>
          </a:xfrm>
        </p:spPr>
        <p:txBody>
          <a:bodyPr vert="horz" lIns="91440" tIns="45720" rIns="91440" bIns="45720" rtlCol="0">
            <a:normAutofit/>
          </a:bodyPr>
          <a:lstStyle/>
          <a:p>
            <a:pPr marL="0" indent="0">
              <a:buNone/>
            </a:pPr>
            <a:r>
              <a:rPr lang="en-US" sz="3200" dirty="0">
                <a:latin typeface="Times New Roman" panose="02020603050405020304" pitchFamily="18" charset="0"/>
                <a:cs typeface="Times New Roman" panose="02020603050405020304" pitchFamily="18" charset="0"/>
                <a:hlinkClick r:id="rId3"/>
              </a:rPr>
              <a:t>https://www.kaggle.com/datasnaek/youtube-new#FRvideos.csv</a:t>
            </a:r>
            <a:endParaRPr lang="en-US" sz="3200" dirty="0">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9"/>
            <a:ext cx="6184807"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Database">
            <a:extLst>
              <a:ext uri="{FF2B5EF4-FFF2-40B4-BE49-F238E27FC236}">
                <a16:creationId xmlns:a16="http://schemas.microsoft.com/office/drawing/2014/main" id="{60DD4066-75C6-40B4-97B6-BB5C0D59FE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9347" y="2313296"/>
            <a:ext cx="3217333" cy="3217333"/>
          </a:xfrm>
          <a:prstGeom prst="rect">
            <a:avLst/>
          </a:prstGeom>
        </p:spPr>
      </p:pic>
      <p:sp>
        <p:nvSpPr>
          <p:cNvPr id="4" name="TextBox 3">
            <a:extLst>
              <a:ext uri="{FF2B5EF4-FFF2-40B4-BE49-F238E27FC236}">
                <a16:creationId xmlns:a16="http://schemas.microsoft.com/office/drawing/2014/main" id="{5F0CBD45-000C-4CE4-AFD6-3534EAA2D565}"/>
              </a:ext>
            </a:extLst>
          </p:cNvPr>
          <p:cNvSpPr txBox="1"/>
          <p:nvPr/>
        </p:nvSpPr>
        <p:spPr>
          <a:xfrm>
            <a:off x="8419056" y="2263446"/>
            <a:ext cx="236530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KAGGLE</a:t>
            </a:r>
            <a:endParaRPr lang="en-CA"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1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0821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77B84C7-75B9-4A14-B0BC-133CA5180867}"/>
              </a:ext>
            </a:extLst>
          </p:cNvPr>
          <p:cNvSpPr txBox="1"/>
          <p:nvPr/>
        </p:nvSpPr>
        <p:spPr>
          <a:xfrm>
            <a:off x="308648" y="2618798"/>
            <a:ext cx="4097205" cy="1272208"/>
          </a:xfrm>
          <a:prstGeom prst="rect">
            <a:avLst/>
          </a:prstGeom>
        </p:spPr>
        <p:txBody>
          <a:bodyPr vert="horz" lIns="91440" tIns="45720" rIns="91440" bIns="45720" rtlCol="0" anchor="ctr">
            <a:normAutofit/>
          </a:bodyPr>
          <a:lstStyle/>
          <a:p>
            <a:pPr defTabSz="914377">
              <a:lnSpc>
                <a:spcPct val="90000"/>
              </a:lnSpc>
              <a:spcBef>
                <a:spcPct val="0"/>
              </a:spcBef>
              <a:spcAft>
                <a:spcPts val="600"/>
              </a:spcAft>
            </a:pPr>
            <a:r>
              <a:rPr lang="en-US" sz="4400" b="1" dirty="0">
                <a:solidFill>
                  <a:srgbClr val="FFFFFF"/>
                </a:solidFill>
                <a:latin typeface="Times New Roman" panose="02020603050405020304" pitchFamily="18" charset="0"/>
                <a:ea typeface="+mj-ea"/>
                <a:cs typeface="Times New Roman" panose="02020603050405020304" pitchFamily="18" charset="0"/>
              </a:rPr>
              <a:t>Size Of Data Set  </a:t>
            </a:r>
          </a:p>
        </p:txBody>
      </p:sp>
      <p:sp>
        <p:nvSpPr>
          <p:cNvPr id="4" name="TextBox 3">
            <a:extLst>
              <a:ext uri="{FF2B5EF4-FFF2-40B4-BE49-F238E27FC236}">
                <a16:creationId xmlns:a16="http://schemas.microsoft.com/office/drawing/2014/main" id="{087DD9D9-38D1-4003-B6AE-DA1A4DE1D634}"/>
              </a:ext>
            </a:extLst>
          </p:cNvPr>
          <p:cNvSpPr txBox="1"/>
          <p:nvPr/>
        </p:nvSpPr>
        <p:spPr>
          <a:xfrm>
            <a:off x="6145809" y="1700631"/>
            <a:ext cx="5301506" cy="3108543"/>
          </a:xfrm>
          <a:prstGeom prst="rect">
            <a:avLst/>
          </a:prstGeom>
          <a:noFill/>
        </p:spPr>
        <p:txBody>
          <a:bodyPr wrap="square" rtlCol="0">
            <a:spAutoFit/>
          </a:bodyPr>
          <a:lstStyle/>
          <a:p>
            <a:r>
              <a:rPr lang="en-US" sz="2800"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0000"/>
                </a:solidFill>
                <a:latin typeface="Times New Roman" panose="02020603050405020304" pitchFamily="18" charset="0"/>
                <a:cs typeface="Times New Roman" panose="02020603050405020304" pitchFamily="18" charset="0"/>
              </a:rPr>
              <a:t>Number of Columns :- </a:t>
            </a:r>
          </a:p>
          <a:p>
            <a:r>
              <a:rPr lang="en-US" sz="2800" dirty="0">
                <a:solidFill>
                  <a:srgbClr val="000000"/>
                </a:solidFill>
                <a:latin typeface="Times New Roman" panose="02020603050405020304" pitchFamily="18" charset="0"/>
                <a:cs typeface="Times New Roman" panose="02020603050405020304" pitchFamily="18" charset="0"/>
              </a:rPr>
              <a:t> 16 columns</a:t>
            </a:r>
          </a:p>
          <a:p>
            <a:endParaRPr lang="en-US" sz="28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0000"/>
              </a:solidFill>
              <a:latin typeface="Times New Roman" panose="02020603050405020304" pitchFamily="18" charset="0"/>
              <a:cs typeface="Times New Roman" panose="02020603050405020304" pitchFamily="18" charset="0"/>
            </a:endParaRPr>
          </a:p>
          <a:p>
            <a:r>
              <a:rPr lang="en-CA" sz="2800" b="1" dirty="0">
                <a:latin typeface="Times New Roman" panose="02020603050405020304" pitchFamily="18" charset="0"/>
                <a:cs typeface="Times New Roman" panose="02020603050405020304" pitchFamily="18" charset="0"/>
              </a:rPr>
              <a:t> Number of Rows :-</a:t>
            </a:r>
          </a:p>
          <a:p>
            <a:r>
              <a:rPr lang="en-CA" sz="2800" dirty="0">
                <a:latin typeface="Times New Roman" panose="02020603050405020304" pitchFamily="18" charset="0"/>
                <a:cs typeface="Times New Roman" panose="02020603050405020304" pitchFamily="18" charset="0"/>
              </a:rPr>
              <a:t> 8 Rows</a:t>
            </a:r>
          </a:p>
        </p:txBody>
      </p:sp>
    </p:spTree>
    <p:extLst>
      <p:ext uri="{BB962C8B-B14F-4D97-AF65-F5344CB8AC3E}">
        <p14:creationId xmlns:p14="http://schemas.microsoft.com/office/powerpoint/2010/main" val="9531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D717301-7BF1-42DF-AEDF-86D18B3338BC}"/>
              </a:ext>
            </a:extLst>
          </p:cNvPr>
          <p:cNvSpPr>
            <a:spLocks noGrp="1"/>
          </p:cNvSpPr>
          <p:nvPr>
            <p:ph type="title"/>
          </p:nvPr>
        </p:nvSpPr>
        <p:spPr>
          <a:xfrm>
            <a:off x="6614273" y="3886200"/>
            <a:ext cx="4805996" cy="1223682"/>
          </a:xfrm>
        </p:spPr>
        <p:txBody>
          <a:bodyPr vert="horz" lIns="91440" tIns="45720" rIns="91440" bIns="45720" rtlCol="0" anchor="t">
            <a:normAutofit/>
          </a:bodyPr>
          <a:lstStyle/>
          <a:p>
            <a:r>
              <a:rPr lang="en-US" sz="4100" dirty="0">
                <a:solidFill>
                  <a:srgbClr val="000000"/>
                </a:solidFill>
                <a:latin typeface="Times New Roman" panose="02020603050405020304" pitchFamily="18" charset="0"/>
                <a:cs typeface="Times New Roman" panose="02020603050405020304" pitchFamily="18" charset="0"/>
              </a:rPr>
              <a:t> Section 2 </a:t>
            </a:r>
            <a:br>
              <a:rPr lang="en-US" sz="4100" dirty="0">
                <a:solidFill>
                  <a:srgbClr val="000000"/>
                </a:solidFill>
                <a:latin typeface="Times New Roman" panose="02020603050405020304" pitchFamily="18" charset="0"/>
                <a:cs typeface="Times New Roman" panose="02020603050405020304" pitchFamily="18" charset="0"/>
              </a:rPr>
            </a:br>
            <a:r>
              <a:rPr lang="en-US" sz="4100" dirty="0">
                <a:solidFill>
                  <a:srgbClr val="000000"/>
                </a:solidFill>
                <a:latin typeface="Times New Roman" panose="02020603050405020304" pitchFamily="18" charset="0"/>
                <a:cs typeface="Times New Roman" panose="02020603050405020304" pitchFamily="18" charset="0"/>
              </a:rPr>
              <a:t> Business Questions</a:t>
            </a:r>
          </a:p>
        </p:txBody>
      </p:sp>
      <p:sp>
        <p:nvSpPr>
          <p:cNvPr id="20"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81161"/>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Graphic 5" descr="Help">
            <a:extLst>
              <a:ext uri="{FF2B5EF4-FFF2-40B4-BE49-F238E27FC236}">
                <a16:creationId xmlns:a16="http://schemas.microsoft.com/office/drawing/2014/main" id="{16D34650-1C25-48A3-8EF8-08B443BCD9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71"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cxnSp>
        <p:nvCxnSpPr>
          <p:cNvPr id="5" name="Straight Connector 4">
            <a:extLst>
              <a:ext uri="{FF2B5EF4-FFF2-40B4-BE49-F238E27FC236}">
                <a16:creationId xmlns:a16="http://schemas.microsoft.com/office/drawing/2014/main" id="{8FDE7132-A58E-4926-B80E-546B8A58561A}"/>
              </a:ext>
            </a:extLst>
          </p:cNvPr>
          <p:cNvCxnSpPr/>
          <p:nvPr/>
        </p:nvCxnSpPr>
        <p:spPr>
          <a:xfrm>
            <a:off x="6421722" y="4498041"/>
            <a:ext cx="47124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22396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2316</TotalTime>
  <Words>1859</Words>
  <Application>Microsoft Office PowerPoint</Application>
  <PresentationFormat>Widescreen</PresentationFormat>
  <Paragraphs>283</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Statistics/Analysis for trending YouTube videos</vt:lpstr>
      <vt:lpstr>DATA SET </vt:lpstr>
      <vt:lpstr>Tools used in this Project</vt:lpstr>
      <vt:lpstr>Section 1    Data Understanding</vt:lpstr>
      <vt:lpstr>CONTEXT</vt:lpstr>
      <vt:lpstr>PowerPoint Presentation</vt:lpstr>
      <vt:lpstr>PowerPoint Presentation</vt:lpstr>
      <vt:lpstr>PowerPoint Presentation</vt:lpstr>
      <vt:lpstr> Section 2   Business Questions</vt:lpstr>
      <vt:lpstr>PowerPoint Presentation</vt:lpstr>
      <vt:lpstr>Section 3</vt:lpstr>
      <vt:lpstr>ETL Process</vt:lpstr>
      <vt:lpstr>Section 4</vt:lpstr>
      <vt:lpstr>Business Question 1  Sql Queries</vt:lpstr>
      <vt:lpstr>Business Question 2  Sql Queries</vt:lpstr>
      <vt:lpstr>Business Question 3  Sql Queries</vt:lpstr>
      <vt:lpstr>Section 5 </vt:lpstr>
      <vt:lpstr>Pivot Table &amp; Pivot Chart Business Question 1</vt:lpstr>
      <vt:lpstr>Pivot Table Business Question 2</vt:lpstr>
      <vt:lpstr>Pivot Chart Business Question 2</vt:lpstr>
      <vt:lpstr>Pivot Table Business Question 3</vt:lpstr>
      <vt:lpstr>Pivot Chart Business Question 3</vt:lpstr>
      <vt:lpstr>Section 6 </vt:lpstr>
      <vt:lpstr>Tableau Chart – Business Question 1 </vt:lpstr>
      <vt:lpstr>Tableau Chart - Business Question 2 </vt:lpstr>
      <vt:lpstr>Tableau Chart - Business Question 3 </vt:lpstr>
      <vt:lpstr>Dashboard Chart </vt:lpstr>
      <vt:lpstr>Any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DAB103-003 Group 8</dc:title>
  <dc:creator>anant</dc:creator>
  <cp:lastModifiedBy> </cp:lastModifiedBy>
  <cp:revision>19</cp:revision>
  <dcterms:created xsi:type="dcterms:W3CDTF">2020-04-13T21:17:42Z</dcterms:created>
  <dcterms:modified xsi:type="dcterms:W3CDTF">2021-02-08T20:31:40Z</dcterms:modified>
</cp:coreProperties>
</file>