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82" r:id="rId4"/>
    <p:sldId id="258" r:id="rId5"/>
    <p:sldId id="277" r:id="rId6"/>
    <p:sldId id="278" r:id="rId7"/>
    <p:sldId id="260" r:id="rId8"/>
    <p:sldId id="261" r:id="rId9"/>
    <p:sldId id="262" r:id="rId10"/>
    <p:sldId id="263" r:id="rId11"/>
    <p:sldId id="264" r:id="rId12"/>
    <p:sldId id="265" r:id="rId13"/>
    <p:sldId id="266" r:id="rId14"/>
    <p:sldId id="275" r:id="rId15"/>
    <p:sldId id="276" r:id="rId16"/>
    <p:sldId id="268" r:id="rId17"/>
    <p:sldId id="269" r:id="rId18"/>
    <p:sldId id="270" r:id="rId19"/>
    <p:sldId id="271" r:id="rId20"/>
    <p:sldId id="273" r:id="rId21"/>
    <p:sldId id="274" r:id="rId22"/>
    <p:sldId id="280" r:id="rId23"/>
    <p:sldId id="281"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DF7AAA-5C97-4876-A350-4F787083FCF9}"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337E2688-1D27-4BBA-953B-521E2F0952F1}">
      <dgm:prSet/>
      <dgm:spPr/>
      <dgm:t>
        <a:bodyPr/>
        <a:lstStyle/>
        <a:p>
          <a:r>
            <a:rPr lang="en-US" dirty="0"/>
            <a:t>Group 9:</a:t>
          </a:r>
        </a:p>
      </dgm:t>
    </dgm:pt>
    <dgm:pt modelId="{7DE1D0EF-08BD-4E16-9369-FB784092D133}" type="parTrans" cxnId="{96BFB508-B617-4508-8EB4-AFC54C865122}">
      <dgm:prSet/>
      <dgm:spPr/>
      <dgm:t>
        <a:bodyPr/>
        <a:lstStyle/>
        <a:p>
          <a:endParaRPr lang="en-US"/>
        </a:p>
      </dgm:t>
    </dgm:pt>
    <dgm:pt modelId="{E2F3E5AE-B9CC-4A97-B85C-8EE463932108}" type="sibTrans" cxnId="{96BFB508-B617-4508-8EB4-AFC54C865122}">
      <dgm:prSet/>
      <dgm:spPr/>
      <dgm:t>
        <a:bodyPr/>
        <a:lstStyle/>
        <a:p>
          <a:endParaRPr lang="en-US"/>
        </a:p>
      </dgm:t>
    </dgm:pt>
    <dgm:pt modelId="{34B084EB-4416-4570-83EC-1913C73FF68D}">
      <dgm:prSet/>
      <dgm:spPr/>
      <dgm:t>
        <a:bodyPr/>
        <a:lstStyle/>
        <a:p>
          <a:r>
            <a:rPr lang="en-US"/>
            <a:t>Anant Patel</a:t>
          </a:r>
        </a:p>
      </dgm:t>
    </dgm:pt>
    <dgm:pt modelId="{554B5B81-4F56-49DC-8A35-7E1621AA6E2F}" type="parTrans" cxnId="{B2E06A8C-62CD-4D24-BB3B-A825A2556EF1}">
      <dgm:prSet/>
      <dgm:spPr/>
      <dgm:t>
        <a:bodyPr/>
        <a:lstStyle/>
        <a:p>
          <a:endParaRPr lang="en-US"/>
        </a:p>
      </dgm:t>
    </dgm:pt>
    <dgm:pt modelId="{E428C659-14A2-445D-BF2D-EE7D8FF88BD5}" type="sibTrans" cxnId="{B2E06A8C-62CD-4D24-BB3B-A825A2556EF1}">
      <dgm:prSet/>
      <dgm:spPr/>
      <dgm:t>
        <a:bodyPr/>
        <a:lstStyle/>
        <a:p>
          <a:endParaRPr lang="en-US"/>
        </a:p>
      </dgm:t>
    </dgm:pt>
    <dgm:pt modelId="{36C555C0-7F76-47DF-B62C-F55C5803AC7D}">
      <dgm:prSet/>
      <dgm:spPr/>
      <dgm:t>
        <a:bodyPr/>
        <a:lstStyle/>
        <a:p>
          <a:r>
            <a:rPr lang="en-US"/>
            <a:t>Darshan Patel</a:t>
          </a:r>
        </a:p>
      </dgm:t>
    </dgm:pt>
    <dgm:pt modelId="{B6FA072B-6ACC-45D5-97B4-2F17C661076D}" type="parTrans" cxnId="{C745AFFE-91DC-45E6-9C5D-B094C34553F4}">
      <dgm:prSet/>
      <dgm:spPr/>
      <dgm:t>
        <a:bodyPr/>
        <a:lstStyle/>
        <a:p>
          <a:endParaRPr lang="en-US"/>
        </a:p>
      </dgm:t>
    </dgm:pt>
    <dgm:pt modelId="{3B507B1E-9A73-4827-B8BA-A1A0ACA1D803}" type="sibTrans" cxnId="{C745AFFE-91DC-45E6-9C5D-B094C34553F4}">
      <dgm:prSet/>
      <dgm:spPr/>
      <dgm:t>
        <a:bodyPr/>
        <a:lstStyle/>
        <a:p>
          <a:endParaRPr lang="en-US"/>
        </a:p>
      </dgm:t>
    </dgm:pt>
    <dgm:pt modelId="{6170F4B0-CDE0-46A5-BCA8-007C9714E6D8}">
      <dgm:prSet/>
      <dgm:spPr/>
      <dgm:t>
        <a:bodyPr/>
        <a:lstStyle/>
        <a:p>
          <a:r>
            <a:rPr lang="en-US"/>
            <a:t>Parth Sutariya</a:t>
          </a:r>
        </a:p>
      </dgm:t>
    </dgm:pt>
    <dgm:pt modelId="{1F1743F4-9D79-4F83-BEBF-FE5A79BE0E58}" type="parTrans" cxnId="{E050EE66-6F5F-4FF5-A4B9-290B0842B062}">
      <dgm:prSet/>
      <dgm:spPr/>
      <dgm:t>
        <a:bodyPr/>
        <a:lstStyle/>
        <a:p>
          <a:endParaRPr lang="en-US"/>
        </a:p>
      </dgm:t>
    </dgm:pt>
    <dgm:pt modelId="{111517F8-CF80-4ECF-9961-1B97B91179F0}" type="sibTrans" cxnId="{E050EE66-6F5F-4FF5-A4B9-290B0842B062}">
      <dgm:prSet/>
      <dgm:spPr/>
      <dgm:t>
        <a:bodyPr/>
        <a:lstStyle/>
        <a:p>
          <a:endParaRPr lang="en-US"/>
        </a:p>
      </dgm:t>
    </dgm:pt>
    <dgm:pt modelId="{0EC9D429-A3C9-4B17-833F-471D1627B223}">
      <dgm:prSet/>
      <dgm:spPr/>
      <dgm:t>
        <a:bodyPr/>
        <a:lstStyle/>
        <a:p>
          <a:r>
            <a:rPr lang="en-US"/>
            <a:t>Rushil Patel</a:t>
          </a:r>
        </a:p>
      </dgm:t>
    </dgm:pt>
    <dgm:pt modelId="{22BCF8BC-2DCA-4382-BAF3-1FAA40C5ED79}" type="parTrans" cxnId="{69B0045D-07B1-451D-8B27-492E89C0EEFF}">
      <dgm:prSet/>
      <dgm:spPr/>
      <dgm:t>
        <a:bodyPr/>
        <a:lstStyle/>
        <a:p>
          <a:endParaRPr lang="en-US"/>
        </a:p>
      </dgm:t>
    </dgm:pt>
    <dgm:pt modelId="{BF66957A-00CB-4F6F-9963-22D884BCF56B}" type="sibTrans" cxnId="{69B0045D-07B1-451D-8B27-492E89C0EEFF}">
      <dgm:prSet/>
      <dgm:spPr/>
      <dgm:t>
        <a:bodyPr/>
        <a:lstStyle/>
        <a:p>
          <a:endParaRPr lang="en-US"/>
        </a:p>
      </dgm:t>
    </dgm:pt>
    <dgm:pt modelId="{A9CC0E3F-0E4C-45EC-AD13-F0D88CB07960}">
      <dgm:prSet/>
      <dgm:spPr/>
      <dgm:t>
        <a:bodyPr/>
        <a:lstStyle/>
        <a:p>
          <a:r>
            <a:rPr lang="en-US"/>
            <a:t>Ruchita Tamboli</a:t>
          </a:r>
        </a:p>
      </dgm:t>
    </dgm:pt>
    <dgm:pt modelId="{47ED38B3-77CA-4200-AA52-E4B418EDA284}" type="parTrans" cxnId="{9952DA41-355E-45F9-A060-A186FC28FBDC}">
      <dgm:prSet/>
      <dgm:spPr/>
      <dgm:t>
        <a:bodyPr/>
        <a:lstStyle/>
        <a:p>
          <a:endParaRPr lang="en-US"/>
        </a:p>
      </dgm:t>
    </dgm:pt>
    <dgm:pt modelId="{B656E4D0-3C6B-460C-8C8E-FC7F6126703B}" type="sibTrans" cxnId="{9952DA41-355E-45F9-A060-A186FC28FBDC}">
      <dgm:prSet/>
      <dgm:spPr/>
      <dgm:t>
        <a:bodyPr/>
        <a:lstStyle/>
        <a:p>
          <a:endParaRPr lang="en-US"/>
        </a:p>
      </dgm:t>
    </dgm:pt>
    <dgm:pt modelId="{12CF4630-8388-495B-BBDA-5568E3A52F67}" type="pres">
      <dgm:prSet presAssocID="{A8DF7AAA-5C97-4876-A350-4F787083FCF9}" presName="linear" presStyleCnt="0">
        <dgm:presLayoutVars>
          <dgm:animLvl val="lvl"/>
          <dgm:resizeHandles val="exact"/>
        </dgm:presLayoutVars>
      </dgm:prSet>
      <dgm:spPr/>
    </dgm:pt>
    <dgm:pt modelId="{D6D6667D-ED6B-499D-82F1-A50E6585808B}" type="pres">
      <dgm:prSet presAssocID="{337E2688-1D27-4BBA-953B-521E2F0952F1}" presName="parentText" presStyleLbl="node1" presStyleIdx="0" presStyleCnt="6">
        <dgm:presLayoutVars>
          <dgm:chMax val="0"/>
          <dgm:bulletEnabled val="1"/>
        </dgm:presLayoutVars>
      </dgm:prSet>
      <dgm:spPr/>
    </dgm:pt>
    <dgm:pt modelId="{9DA61395-CF8C-43D8-8F1A-AE02B349F53E}" type="pres">
      <dgm:prSet presAssocID="{E2F3E5AE-B9CC-4A97-B85C-8EE463932108}" presName="spacer" presStyleCnt="0"/>
      <dgm:spPr/>
    </dgm:pt>
    <dgm:pt modelId="{EC74AEA9-69C7-4B28-B48D-2797B873554F}" type="pres">
      <dgm:prSet presAssocID="{34B084EB-4416-4570-83EC-1913C73FF68D}" presName="parentText" presStyleLbl="node1" presStyleIdx="1" presStyleCnt="6">
        <dgm:presLayoutVars>
          <dgm:chMax val="0"/>
          <dgm:bulletEnabled val="1"/>
        </dgm:presLayoutVars>
      </dgm:prSet>
      <dgm:spPr/>
    </dgm:pt>
    <dgm:pt modelId="{DBA01C34-48ED-4E5D-8624-B6CE64979C61}" type="pres">
      <dgm:prSet presAssocID="{E428C659-14A2-445D-BF2D-EE7D8FF88BD5}" presName="spacer" presStyleCnt="0"/>
      <dgm:spPr/>
    </dgm:pt>
    <dgm:pt modelId="{56E383EC-CFA3-4BA7-B513-B9D8C7546959}" type="pres">
      <dgm:prSet presAssocID="{36C555C0-7F76-47DF-B62C-F55C5803AC7D}" presName="parentText" presStyleLbl="node1" presStyleIdx="2" presStyleCnt="6">
        <dgm:presLayoutVars>
          <dgm:chMax val="0"/>
          <dgm:bulletEnabled val="1"/>
        </dgm:presLayoutVars>
      </dgm:prSet>
      <dgm:spPr/>
    </dgm:pt>
    <dgm:pt modelId="{80D6A569-34FC-4A1E-BE5A-01ED0B4816D0}" type="pres">
      <dgm:prSet presAssocID="{3B507B1E-9A73-4827-B8BA-A1A0ACA1D803}" presName="spacer" presStyleCnt="0"/>
      <dgm:spPr/>
    </dgm:pt>
    <dgm:pt modelId="{2B166DF9-7A21-4EFC-BB3E-FF4B09C81CCB}" type="pres">
      <dgm:prSet presAssocID="{6170F4B0-CDE0-46A5-BCA8-007C9714E6D8}" presName="parentText" presStyleLbl="node1" presStyleIdx="3" presStyleCnt="6">
        <dgm:presLayoutVars>
          <dgm:chMax val="0"/>
          <dgm:bulletEnabled val="1"/>
        </dgm:presLayoutVars>
      </dgm:prSet>
      <dgm:spPr/>
    </dgm:pt>
    <dgm:pt modelId="{8E95E8DA-E3FC-4054-83FD-6E5DC209FD6D}" type="pres">
      <dgm:prSet presAssocID="{111517F8-CF80-4ECF-9961-1B97B91179F0}" presName="spacer" presStyleCnt="0"/>
      <dgm:spPr/>
    </dgm:pt>
    <dgm:pt modelId="{7DF4FCA7-2F4A-4D97-BB95-D1C06972FED1}" type="pres">
      <dgm:prSet presAssocID="{0EC9D429-A3C9-4B17-833F-471D1627B223}" presName="parentText" presStyleLbl="node1" presStyleIdx="4" presStyleCnt="6">
        <dgm:presLayoutVars>
          <dgm:chMax val="0"/>
          <dgm:bulletEnabled val="1"/>
        </dgm:presLayoutVars>
      </dgm:prSet>
      <dgm:spPr/>
    </dgm:pt>
    <dgm:pt modelId="{A31AF3C3-CFE2-4251-8964-42AF8C5A7E89}" type="pres">
      <dgm:prSet presAssocID="{BF66957A-00CB-4F6F-9963-22D884BCF56B}" presName="spacer" presStyleCnt="0"/>
      <dgm:spPr/>
    </dgm:pt>
    <dgm:pt modelId="{F2F79CD1-918B-48FB-95FF-A754B29AAE29}" type="pres">
      <dgm:prSet presAssocID="{A9CC0E3F-0E4C-45EC-AD13-F0D88CB07960}" presName="parentText" presStyleLbl="node1" presStyleIdx="5" presStyleCnt="6">
        <dgm:presLayoutVars>
          <dgm:chMax val="0"/>
          <dgm:bulletEnabled val="1"/>
        </dgm:presLayoutVars>
      </dgm:prSet>
      <dgm:spPr/>
    </dgm:pt>
  </dgm:ptLst>
  <dgm:cxnLst>
    <dgm:cxn modelId="{96BFB508-B617-4508-8EB4-AFC54C865122}" srcId="{A8DF7AAA-5C97-4876-A350-4F787083FCF9}" destId="{337E2688-1D27-4BBA-953B-521E2F0952F1}" srcOrd="0" destOrd="0" parTransId="{7DE1D0EF-08BD-4E16-9369-FB784092D133}" sibTransId="{E2F3E5AE-B9CC-4A97-B85C-8EE463932108}"/>
    <dgm:cxn modelId="{3CFDE915-D286-4C70-A355-3AFC6F902F64}" type="presOf" srcId="{36C555C0-7F76-47DF-B62C-F55C5803AC7D}" destId="{56E383EC-CFA3-4BA7-B513-B9D8C7546959}" srcOrd="0" destOrd="0" presId="urn:microsoft.com/office/officeart/2005/8/layout/vList2"/>
    <dgm:cxn modelId="{69B0045D-07B1-451D-8B27-492E89C0EEFF}" srcId="{A8DF7AAA-5C97-4876-A350-4F787083FCF9}" destId="{0EC9D429-A3C9-4B17-833F-471D1627B223}" srcOrd="4" destOrd="0" parTransId="{22BCF8BC-2DCA-4382-BAF3-1FAA40C5ED79}" sibTransId="{BF66957A-00CB-4F6F-9963-22D884BCF56B}"/>
    <dgm:cxn modelId="{A6CA2841-5693-446E-AD35-D9C1CBA529FB}" type="presOf" srcId="{34B084EB-4416-4570-83EC-1913C73FF68D}" destId="{EC74AEA9-69C7-4B28-B48D-2797B873554F}" srcOrd="0" destOrd="0" presId="urn:microsoft.com/office/officeart/2005/8/layout/vList2"/>
    <dgm:cxn modelId="{9952DA41-355E-45F9-A060-A186FC28FBDC}" srcId="{A8DF7AAA-5C97-4876-A350-4F787083FCF9}" destId="{A9CC0E3F-0E4C-45EC-AD13-F0D88CB07960}" srcOrd="5" destOrd="0" parTransId="{47ED38B3-77CA-4200-AA52-E4B418EDA284}" sibTransId="{B656E4D0-3C6B-460C-8C8E-FC7F6126703B}"/>
    <dgm:cxn modelId="{E050EE66-6F5F-4FF5-A4B9-290B0842B062}" srcId="{A8DF7AAA-5C97-4876-A350-4F787083FCF9}" destId="{6170F4B0-CDE0-46A5-BCA8-007C9714E6D8}" srcOrd="3" destOrd="0" parTransId="{1F1743F4-9D79-4F83-BEBF-FE5A79BE0E58}" sibTransId="{111517F8-CF80-4ECF-9961-1B97B91179F0}"/>
    <dgm:cxn modelId="{B2E06A8C-62CD-4D24-BB3B-A825A2556EF1}" srcId="{A8DF7AAA-5C97-4876-A350-4F787083FCF9}" destId="{34B084EB-4416-4570-83EC-1913C73FF68D}" srcOrd="1" destOrd="0" parTransId="{554B5B81-4F56-49DC-8A35-7E1621AA6E2F}" sibTransId="{E428C659-14A2-445D-BF2D-EE7D8FF88BD5}"/>
    <dgm:cxn modelId="{FE3C0696-B62F-46A6-A2D6-4D06D20E8414}" type="presOf" srcId="{A8DF7AAA-5C97-4876-A350-4F787083FCF9}" destId="{12CF4630-8388-495B-BBDA-5568E3A52F67}" srcOrd="0" destOrd="0" presId="urn:microsoft.com/office/officeart/2005/8/layout/vList2"/>
    <dgm:cxn modelId="{00CB4DDB-E722-4754-94CC-F61EC9C827F1}" type="presOf" srcId="{337E2688-1D27-4BBA-953B-521E2F0952F1}" destId="{D6D6667D-ED6B-499D-82F1-A50E6585808B}" srcOrd="0" destOrd="0" presId="urn:microsoft.com/office/officeart/2005/8/layout/vList2"/>
    <dgm:cxn modelId="{48CD56E6-AD20-48AC-B6B4-43862627568B}" type="presOf" srcId="{A9CC0E3F-0E4C-45EC-AD13-F0D88CB07960}" destId="{F2F79CD1-918B-48FB-95FF-A754B29AAE29}" srcOrd="0" destOrd="0" presId="urn:microsoft.com/office/officeart/2005/8/layout/vList2"/>
    <dgm:cxn modelId="{D58D4BED-531D-44BA-A418-4316C2BCE7CB}" type="presOf" srcId="{0EC9D429-A3C9-4B17-833F-471D1627B223}" destId="{7DF4FCA7-2F4A-4D97-BB95-D1C06972FED1}" srcOrd="0" destOrd="0" presId="urn:microsoft.com/office/officeart/2005/8/layout/vList2"/>
    <dgm:cxn modelId="{39D28AF9-224A-4156-A56F-1BDB9392A970}" type="presOf" srcId="{6170F4B0-CDE0-46A5-BCA8-007C9714E6D8}" destId="{2B166DF9-7A21-4EFC-BB3E-FF4B09C81CCB}" srcOrd="0" destOrd="0" presId="urn:microsoft.com/office/officeart/2005/8/layout/vList2"/>
    <dgm:cxn modelId="{C745AFFE-91DC-45E6-9C5D-B094C34553F4}" srcId="{A8DF7AAA-5C97-4876-A350-4F787083FCF9}" destId="{36C555C0-7F76-47DF-B62C-F55C5803AC7D}" srcOrd="2" destOrd="0" parTransId="{B6FA072B-6ACC-45D5-97B4-2F17C661076D}" sibTransId="{3B507B1E-9A73-4827-B8BA-A1A0ACA1D803}"/>
    <dgm:cxn modelId="{5C114A25-1E84-47C6-BE11-19F5B55C1B19}" type="presParOf" srcId="{12CF4630-8388-495B-BBDA-5568E3A52F67}" destId="{D6D6667D-ED6B-499D-82F1-A50E6585808B}" srcOrd="0" destOrd="0" presId="urn:microsoft.com/office/officeart/2005/8/layout/vList2"/>
    <dgm:cxn modelId="{CEFC7235-A45A-4A2D-80A0-AECC8C6B10B8}" type="presParOf" srcId="{12CF4630-8388-495B-BBDA-5568E3A52F67}" destId="{9DA61395-CF8C-43D8-8F1A-AE02B349F53E}" srcOrd="1" destOrd="0" presId="urn:microsoft.com/office/officeart/2005/8/layout/vList2"/>
    <dgm:cxn modelId="{3A05466C-AFFF-4AC1-B7A2-8D3F4F028E5E}" type="presParOf" srcId="{12CF4630-8388-495B-BBDA-5568E3A52F67}" destId="{EC74AEA9-69C7-4B28-B48D-2797B873554F}" srcOrd="2" destOrd="0" presId="urn:microsoft.com/office/officeart/2005/8/layout/vList2"/>
    <dgm:cxn modelId="{4C712912-ACB1-4FF7-B215-4FDDD47C2D99}" type="presParOf" srcId="{12CF4630-8388-495B-BBDA-5568E3A52F67}" destId="{DBA01C34-48ED-4E5D-8624-B6CE64979C61}" srcOrd="3" destOrd="0" presId="urn:microsoft.com/office/officeart/2005/8/layout/vList2"/>
    <dgm:cxn modelId="{03D2DFA0-54AE-4E6A-86D1-739BCE5BA9F5}" type="presParOf" srcId="{12CF4630-8388-495B-BBDA-5568E3A52F67}" destId="{56E383EC-CFA3-4BA7-B513-B9D8C7546959}" srcOrd="4" destOrd="0" presId="urn:microsoft.com/office/officeart/2005/8/layout/vList2"/>
    <dgm:cxn modelId="{740077FC-831D-48C1-A3B8-972C64EE6ACE}" type="presParOf" srcId="{12CF4630-8388-495B-BBDA-5568E3A52F67}" destId="{80D6A569-34FC-4A1E-BE5A-01ED0B4816D0}" srcOrd="5" destOrd="0" presId="urn:microsoft.com/office/officeart/2005/8/layout/vList2"/>
    <dgm:cxn modelId="{EE260B51-2489-494E-8F62-2E1A94EC8BA2}" type="presParOf" srcId="{12CF4630-8388-495B-BBDA-5568E3A52F67}" destId="{2B166DF9-7A21-4EFC-BB3E-FF4B09C81CCB}" srcOrd="6" destOrd="0" presId="urn:microsoft.com/office/officeart/2005/8/layout/vList2"/>
    <dgm:cxn modelId="{504871E1-005A-497B-8C63-46A27033BEF1}" type="presParOf" srcId="{12CF4630-8388-495B-BBDA-5568E3A52F67}" destId="{8E95E8DA-E3FC-4054-83FD-6E5DC209FD6D}" srcOrd="7" destOrd="0" presId="urn:microsoft.com/office/officeart/2005/8/layout/vList2"/>
    <dgm:cxn modelId="{651F387C-115C-4188-B6FB-9E4799F02851}" type="presParOf" srcId="{12CF4630-8388-495B-BBDA-5568E3A52F67}" destId="{7DF4FCA7-2F4A-4D97-BB95-D1C06972FED1}" srcOrd="8" destOrd="0" presId="urn:microsoft.com/office/officeart/2005/8/layout/vList2"/>
    <dgm:cxn modelId="{72C10DA1-5FA6-4A28-A3BE-0A58DD46E346}" type="presParOf" srcId="{12CF4630-8388-495B-BBDA-5568E3A52F67}" destId="{A31AF3C3-CFE2-4251-8964-42AF8C5A7E89}" srcOrd="9" destOrd="0" presId="urn:microsoft.com/office/officeart/2005/8/layout/vList2"/>
    <dgm:cxn modelId="{074E99F8-0067-4579-BE86-F618046E5E51}" type="presParOf" srcId="{12CF4630-8388-495B-BBDA-5568E3A52F67}" destId="{F2F79CD1-918B-48FB-95FF-A754B29AAE2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6667D-ED6B-499D-82F1-A50E6585808B}">
      <dsp:nvSpPr>
        <dsp:cNvPr id="0" name=""/>
        <dsp:cNvSpPr/>
      </dsp:nvSpPr>
      <dsp:spPr>
        <a:xfrm>
          <a:off x="0" y="28722"/>
          <a:ext cx="2942813" cy="5276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Group 9:</a:t>
          </a:r>
        </a:p>
      </dsp:txBody>
      <dsp:txXfrm>
        <a:off x="25759" y="54481"/>
        <a:ext cx="2891295" cy="476152"/>
      </dsp:txXfrm>
    </dsp:sp>
    <dsp:sp modelId="{EC74AEA9-69C7-4B28-B48D-2797B873554F}">
      <dsp:nvSpPr>
        <dsp:cNvPr id="0" name=""/>
        <dsp:cNvSpPr/>
      </dsp:nvSpPr>
      <dsp:spPr>
        <a:xfrm>
          <a:off x="0" y="619752"/>
          <a:ext cx="2942813" cy="5276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Anant Patel</a:t>
          </a:r>
        </a:p>
      </dsp:txBody>
      <dsp:txXfrm>
        <a:off x="25759" y="645511"/>
        <a:ext cx="2891295" cy="476152"/>
      </dsp:txXfrm>
    </dsp:sp>
    <dsp:sp modelId="{56E383EC-CFA3-4BA7-B513-B9D8C7546959}">
      <dsp:nvSpPr>
        <dsp:cNvPr id="0" name=""/>
        <dsp:cNvSpPr/>
      </dsp:nvSpPr>
      <dsp:spPr>
        <a:xfrm>
          <a:off x="0" y="1210782"/>
          <a:ext cx="2942813" cy="5276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Darshan Patel</a:t>
          </a:r>
        </a:p>
      </dsp:txBody>
      <dsp:txXfrm>
        <a:off x="25759" y="1236541"/>
        <a:ext cx="2891295" cy="476152"/>
      </dsp:txXfrm>
    </dsp:sp>
    <dsp:sp modelId="{2B166DF9-7A21-4EFC-BB3E-FF4B09C81CCB}">
      <dsp:nvSpPr>
        <dsp:cNvPr id="0" name=""/>
        <dsp:cNvSpPr/>
      </dsp:nvSpPr>
      <dsp:spPr>
        <a:xfrm>
          <a:off x="0" y="1801812"/>
          <a:ext cx="2942813" cy="5276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Parth Sutariya</a:t>
          </a:r>
        </a:p>
      </dsp:txBody>
      <dsp:txXfrm>
        <a:off x="25759" y="1827571"/>
        <a:ext cx="2891295" cy="476152"/>
      </dsp:txXfrm>
    </dsp:sp>
    <dsp:sp modelId="{7DF4FCA7-2F4A-4D97-BB95-D1C06972FED1}">
      <dsp:nvSpPr>
        <dsp:cNvPr id="0" name=""/>
        <dsp:cNvSpPr/>
      </dsp:nvSpPr>
      <dsp:spPr>
        <a:xfrm>
          <a:off x="0" y="2392842"/>
          <a:ext cx="2942813" cy="5276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Rushil Patel</a:t>
          </a:r>
        </a:p>
      </dsp:txBody>
      <dsp:txXfrm>
        <a:off x="25759" y="2418601"/>
        <a:ext cx="2891295" cy="476152"/>
      </dsp:txXfrm>
    </dsp:sp>
    <dsp:sp modelId="{F2F79CD1-918B-48FB-95FF-A754B29AAE29}">
      <dsp:nvSpPr>
        <dsp:cNvPr id="0" name=""/>
        <dsp:cNvSpPr/>
      </dsp:nvSpPr>
      <dsp:spPr>
        <a:xfrm>
          <a:off x="0" y="2983872"/>
          <a:ext cx="2942813" cy="5276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Ruchita Tamboli</a:t>
          </a:r>
        </a:p>
      </dsp:txBody>
      <dsp:txXfrm>
        <a:off x="25759" y="3009631"/>
        <a:ext cx="2891295"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BD23-51A9-4753-935E-626E7DE32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4A5A49-E9D2-497A-9BEC-32B777FA5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6A4DAD-C8FE-494F-A3F3-019CB3FEFC6B}"/>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5" name="Footer Placeholder 4">
            <a:extLst>
              <a:ext uri="{FF2B5EF4-FFF2-40B4-BE49-F238E27FC236}">
                <a16:creationId xmlns:a16="http://schemas.microsoft.com/office/drawing/2014/main" id="{ECF7C675-3F6A-447D-B3F2-09A451F5E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105E4-8F18-4611-9651-31989E625DAE}"/>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361489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BB58-C1A0-4AA8-B789-9330F1FFB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EACD4B-6507-43AA-AC1F-6851302A9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DF21A-8280-4F6E-A9E5-13F4A9A575B2}"/>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5" name="Footer Placeholder 4">
            <a:extLst>
              <a:ext uri="{FF2B5EF4-FFF2-40B4-BE49-F238E27FC236}">
                <a16:creationId xmlns:a16="http://schemas.microsoft.com/office/drawing/2014/main" id="{482F27FE-78E4-4B77-B8CA-3B2BF749F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C516-B694-481A-8E32-3BA40656579A}"/>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34526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7AA40A-2145-4935-86E7-2BC76FFD5D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3F1738-08AD-47E0-B5AC-CB9CFB0A4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50B2C-38FA-4F1D-844B-39E35BBF0272}"/>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5" name="Footer Placeholder 4">
            <a:extLst>
              <a:ext uri="{FF2B5EF4-FFF2-40B4-BE49-F238E27FC236}">
                <a16:creationId xmlns:a16="http://schemas.microsoft.com/office/drawing/2014/main" id="{38E82FAE-80BD-4133-8DE2-0B5BC7114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776A2-5A69-4FF4-AF54-A8F4E3F01A73}"/>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5931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8A22-D9B3-4DA7-B8DC-AC6A47919F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3145B9-9C89-4F28-9339-3F95D6F7A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71C28D-2218-4D61-8F0D-89CCCB1FFE5C}"/>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5" name="Footer Placeholder 4">
            <a:extLst>
              <a:ext uri="{FF2B5EF4-FFF2-40B4-BE49-F238E27FC236}">
                <a16:creationId xmlns:a16="http://schemas.microsoft.com/office/drawing/2014/main" id="{E4EEF2CF-4298-4DDF-A776-920778EA2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04EE3-5C63-4AD8-AAD5-865F10B33E89}"/>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176006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37C7-3C02-4B9E-A189-DDAC3165F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013709-B9AD-4F12-AA71-08386706E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52E733-38D4-4548-8654-31432FFEE12D}"/>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5" name="Footer Placeholder 4">
            <a:extLst>
              <a:ext uri="{FF2B5EF4-FFF2-40B4-BE49-F238E27FC236}">
                <a16:creationId xmlns:a16="http://schemas.microsoft.com/office/drawing/2014/main" id="{473BE1E4-F890-4771-9C5F-1D369BBAE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7DB48-EFBE-42A2-A692-CB00897B4BA6}"/>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108230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546C-242A-4CBD-9BBF-2A45A15FD4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EA57BC-6D34-474B-9353-CD97EB3B27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F882A1-30DB-40C3-A0C4-E6A1855936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D6912A-9A8A-43C3-9D44-3080D33E997A}"/>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6" name="Footer Placeholder 5">
            <a:extLst>
              <a:ext uri="{FF2B5EF4-FFF2-40B4-BE49-F238E27FC236}">
                <a16:creationId xmlns:a16="http://schemas.microsoft.com/office/drawing/2014/main" id="{787CCF9A-7D06-4350-AD67-BA9B8B8139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28D0C-C8F5-4C5C-8B6D-6E127D6E4CD8}"/>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95757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5146-BE95-4958-8F11-7EFA21EBB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931C14-9CEA-4A05-820E-78405FCC1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DB5FA-510E-4521-A97F-DAA713AB6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6C7F9F-9E2E-4D3E-9A22-CF08D9B95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8F645A-0724-4148-8906-91266A116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41F525-CE0C-4D63-A865-BDBDD13D1298}"/>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8" name="Footer Placeholder 7">
            <a:extLst>
              <a:ext uri="{FF2B5EF4-FFF2-40B4-BE49-F238E27FC236}">
                <a16:creationId xmlns:a16="http://schemas.microsoft.com/office/drawing/2014/main" id="{47914C46-7338-4A3C-8CAC-E436E52C4A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0FF47-9A1B-45EC-84C4-588EB7D916C6}"/>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5378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646E-A629-44D9-923D-FA8CED05B5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A87BDD-ACF0-483D-9EF7-FB30983E2F9B}"/>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4" name="Footer Placeholder 3">
            <a:extLst>
              <a:ext uri="{FF2B5EF4-FFF2-40B4-BE49-F238E27FC236}">
                <a16:creationId xmlns:a16="http://schemas.microsoft.com/office/drawing/2014/main" id="{B1DB52DA-6025-40E9-B945-B9C16F3758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2D904A-5646-4D78-B795-E958C96BE758}"/>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298697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72422-3270-400F-A9BA-2584B9293074}"/>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3" name="Footer Placeholder 2">
            <a:extLst>
              <a:ext uri="{FF2B5EF4-FFF2-40B4-BE49-F238E27FC236}">
                <a16:creationId xmlns:a16="http://schemas.microsoft.com/office/drawing/2014/main" id="{334E93DC-2D10-4EC7-9158-D330FDCBC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C09A9C-20CD-4FE6-897A-1903EAA3AEFB}"/>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1521251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E796-72CE-43EC-9A34-B83179AB4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F8DA8D-86F1-4CCA-A12C-8372B8AAA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D27351-43A2-4930-B79E-D7E6F331C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37F67-F5CD-4FE9-8859-4386B9D37ECB}"/>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6" name="Footer Placeholder 5">
            <a:extLst>
              <a:ext uri="{FF2B5EF4-FFF2-40B4-BE49-F238E27FC236}">
                <a16:creationId xmlns:a16="http://schemas.microsoft.com/office/drawing/2014/main" id="{AC7DF20C-D082-47E2-82FD-5798E40B79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163CD3-5C50-43B9-BCAE-60704A529915}"/>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20398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FB96-6559-41EE-B142-79D499FCD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44595F-6DB1-43C6-B886-EC26B1CC7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C11FC5-5EF4-470A-983E-96261A3CE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D00E0-648B-4257-8FCB-804ACCA17F06}"/>
              </a:ext>
            </a:extLst>
          </p:cNvPr>
          <p:cNvSpPr>
            <a:spLocks noGrp="1"/>
          </p:cNvSpPr>
          <p:nvPr>
            <p:ph type="dt" sz="half" idx="10"/>
          </p:nvPr>
        </p:nvSpPr>
        <p:spPr/>
        <p:txBody>
          <a:bodyPr/>
          <a:lstStyle/>
          <a:p>
            <a:fld id="{5B2B8B60-F2E6-4A57-AFA2-C6EA0FD9A86A}" type="datetimeFigureOut">
              <a:rPr lang="en-IN" smtClean="0"/>
              <a:t>18-12-2020</a:t>
            </a:fld>
            <a:endParaRPr lang="en-IN"/>
          </a:p>
        </p:txBody>
      </p:sp>
      <p:sp>
        <p:nvSpPr>
          <p:cNvPr id="6" name="Footer Placeholder 5">
            <a:extLst>
              <a:ext uri="{FF2B5EF4-FFF2-40B4-BE49-F238E27FC236}">
                <a16:creationId xmlns:a16="http://schemas.microsoft.com/office/drawing/2014/main" id="{4E28B374-8F1D-42A4-A425-1A6479B618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054854-71F7-47D2-BBD9-2876587AA46B}"/>
              </a:ext>
            </a:extLst>
          </p:cNvPr>
          <p:cNvSpPr>
            <a:spLocks noGrp="1"/>
          </p:cNvSpPr>
          <p:nvPr>
            <p:ph type="sldNum" sz="quarter" idx="12"/>
          </p:nvPr>
        </p:nvSpPr>
        <p:spPr/>
        <p:txBody>
          <a:bodyPr/>
          <a:lstStyle/>
          <a:p>
            <a:fld id="{48EB8EFE-76CF-4819-A9F4-C351AB1C4053}" type="slidenum">
              <a:rPr lang="en-IN" smtClean="0"/>
              <a:t>‹#›</a:t>
            </a:fld>
            <a:endParaRPr lang="en-IN"/>
          </a:p>
        </p:txBody>
      </p:sp>
    </p:spTree>
    <p:extLst>
      <p:ext uri="{BB962C8B-B14F-4D97-AF65-F5344CB8AC3E}">
        <p14:creationId xmlns:p14="http://schemas.microsoft.com/office/powerpoint/2010/main" val="6774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C2D49-C5CA-4167-8734-1BF762E1A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D309D4-8202-43C3-8B9F-66F7B4B95B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608739-00A4-4E61-B6B4-C5499E01E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B8B60-F2E6-4A57-AFA2-C6EA0FD9A86A}" type="datetimeFigureOut">
              <a:rPr lang="en-IN" smtClean="0"/>
              <a:t>18-12-2020</a:t>
            </a:fld>
            <a:endParaRPr lang="en-IN"/>
          </a:p>
        </p:txBody>
      </p:sp>
      <p:sp>
        <p:nvSpPr>
          <p:cNvPr id="5" name="Footer Placeholder 4">
            <a:extLst>
              <a:ext uri="{FF2B5EF4-FFF2-40B4-BE49-F238E27FC236}">
                <a16:creationId xmlns:a16="http://schemas.microsoft.com/office/drawing/2014/main" id="{78BC56D7-93DC-4EFA-B16A-8D6E61C92C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A88B17-3208-4E8F-BABC-BA972F088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B8EFE-76CF-4819-A9F4-C351AB1C4053}" type="slidenum">
              <a:rPr lang="en-IN" smtClean="0"/>
              <a:t>‹#›</a:t>
            </a:fld>
            <a:endParaRPr lang="en-IN"/>
          </a:p>
        </p:txBody>
      </p:sp>
    </p:spTree>
    <p:extLst>
      <p:ext uri="{BB962C8B-B14F-4D97-AF65-F5344CB8AC3E}">
        <p14:creationId xmlns:p14="http://schemas.microsoft.com/office/powerpoint/2010/main" val="846551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hyperlink" Target="http://www.cdph.ca.gov/ReportableIngredientsList" TargetMode="External"/><Relationship Id="rId7" Type="http://schemas.openxmlformats.org/officeDocument/2006/relationships/image" Target="../media/image15.png"/><Relationship Id="rId2" Type="http://schemas.openxmlformats.org/officeDocument/2006/relationships/hyperlink" Target="https://healthdata.gov/dataset/chemicals-cosmetics" TargetMode="External"/><Relationship Id="rId1" Type="http://schemas.openxmlformats.org/officeDocument/2006/relationships/slideLayout" Target="../slideLayouts/slideLayout2.xml"/><Relationship Id="rId6" Type="http://schemas.openxmlformats.org/officeDocument/2006/relationships/hyperlink" Target="https://www.businessinsider.com/dangerous-chemicals-in-beauty-products-makeup-list-2019-6?amp" TargetMode="External"/><Relationship Id="rId5" Type="http://schemas.openxmlformats.org/officeDocument/2006/relationships/hyperlink" Target="http://www.safecosmetics.org/get-the-facts/chemicals-of-concern/known-carcinogens/" TargetMode="External"/><Relationship Id="rId4" Type="http://schemas.openxmlformats.org/officeDocument/2006/relationships/hyperlink" Target="https://prhe.ucsf.edu/sites/g/files/tkssra341/f/CA%20Safe%20Cosmetics%20Program%20Report.pdf"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4D9F10-1070-44C6-9E4F-9879A74EADF9}"/>
              </a:ext>
            </a:extLst>
          </p:cNvPr>
          <p:cNvPicPr>
            <a:picLocks noChangeAspect="1"/>
          </p:cNvPicPr>
          <p:nvPr/>
        </p:nvPicPr>
        <p:blipFill rotWithShape="1">
          <a:blip r:embed="rId2"/>
          <a:srcRect l="9091" t="6218" b="17174"/>
          <a:stretch/>
        </p:blipFill>
        <p:spPr>
          <a:xfrm>
            <a:off x="0" y="10"/>
            <a:ext cx="12191981"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F8FA1C-C86D-4AD9-9C43-53D668307AEC}"/>
              </a:ext>
            </a:extLst>
          </p:cNvPr>
          <p:cNvSpPr>
            <a:spLocks noGrp="1"/>
          </p:cNvSpPr>
          <p:nvPr>
            <p:ph type="title"/>
          </p:nvPr>
        </p:nvSpPr>
        <p:spPr>
          <a:xfrm>
            <a:off x="623627" y="2978020"/>
            <a:ext cx="11025447" cy="2527430"/>
          </a:xfrm>
        </p:spPr>
        <p:txBody>
          <a:bodyPr vert="horz" lIns="91440" tIns="45720" rIns="91440" bIns="45720" rtlCol="0" anchor="b">
            <a:normAutofit/>
          </a:bodyPr>
          <a:lstStyle/>
          <a:p>
            <a:r>
              <a:rPr lang="en-US" sz="6600" dirty="0">
                <a:latin typeface="Algerian" panose="04020705040A02060702" pitchFamily="82" charset="0"/>
              </a:rPr>
              <a:t>Chemicals  in Cosmetics</a:t>
            </a:r>
          </a:p>
        </p:txBody>
      </p:sp>
      <p:sp>
        <p:nvSpPr>
          <p:cNvPr id="18" name="Rectangle: Rounded Corners 1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2995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4FCDAA-7317-4DB5-88BA-B127B81D31C8}"/>
              </a:ext>
            </a:extLst>
          </p:cNvPr>
          <p:cNvPicPr>
            <a:picLocks noChangeAspect="1"/>
          </p:cNvPicPr>
          <p:nvPr/>
        </p:nvPicPr>
        <p:blipFill>
          <a:blip r:embed="rId2"/>
          <a:stretch>
            <a:fillRect/>
          </a:stretch>
        </p:blipFill>
        <p:spPr>
          <a:xfrm>
            <a:off x="457200" y="609600"/>
            <a:ext cx="11277600" cy="5638800"/>
          </a:xfrm>
          <a:prstGeom prst="rect">
            <a:avLst/>
          </a:prstGeom>
        </p:spPr>
      </p:pic>
    </p:spTree>
    <p:extLst>
      <p:ext uri="{BB962C8B-B14F-4D97-AF65-F5344CB8AC3E}">
        <p14:creationId xmlns:p14="http://schemas.microsoft.com/office/powerpoint/2010/main" val="282465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32">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34">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36">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Isosceles Triangle 38">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40">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42">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ectangle 44">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46">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06F7072-7739-4222-A268-455A81043739}"/>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4000" kern="1200" dirty="0">
                <a:solidFill>
                  <a:srgbClr val="080808"/>
                </a:solidFill>
                <a:latin typeface="Algerian" panose="04020705040A02060702" pitchFamily="82" charset="0"/>
              </a:rPr>
              <a:t>Brands using more chemicals in their products.</a:t>
            </a:r>
          </a:p>
        </p:txBody>
      </p:sp>
      <p:sp>
        <p:nvSpPr>
          <p:cNvPr id="49" name="Rectangle 48">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8978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73DABC-BBDE-4A07-88A9-A32EDAF1CA8D}"/>
              </a:ext>
            </a:extLst>
          </p:cNvPr>
          <p:cNvPicPr>
            <a:picLocks noChangeAspect="1"/>
          </p:cNvPicPr>
          <p:nvPr/>
        </p:nvPicPr>
        <p:blipFill>
          <a:blip r:embed="rId2"/>
          <a:stretch>
            <a:fillRect/>
          </a:stretch>
        </p:blipFill>
        <p:spPr>
          <a:xfrm>
            <a:off x="457199" y="447675"/>
            <a:ext cx="11469257" cy="5867400"/>
          </a:xfrm>
          <a:prstGeom prst="rect">
            <a:avLst/>
          </a:prstGeom>
        </p:spPr>
      </p:pic>
    </p:spTree>
    <p:extLst>
      <p:ext uri="{BB962C8B-B14F-4D97-AF65-F5344CB8AC3E}">
        <p14:creationId xmlns:p14="http://schemas.microsoft.com/office/powerpoint/2010/main" val="336951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DD5FBB0-A940-4035-AA9A-B121954C484E}"/>
              </a:ext>
            </a:extLst>
          </p:cNvPr>
          <p:cNvSpPr>
            <a:spLocks noGrp="1"/>
          </p:cNvSpPr>
          <p:nvPr>
            <p:ph type="title"/>
          </p:nvPr>
        </p:nvSpPr>
        <p:spPr>
          <a:xfrm>
            <a:off x="838200" y="401221"/>
            <a:ext cx="10515600" cy="1348065"/>
          </a:xfrm>
        </p:spPr>
        <p:txBody>
          <a:bodyPr>
            <a:normAutofit/>
          </a:bodyPr>
          <a:lstStyle/>
          <a:p>
            <a:pPr algn="ctr"/>
            <a:r>
              <a:rPr lang="en-US" sz="5400" dirty="0">
                <a:solidFill>
                  <a:srgbClr val="FFFFFF"/>
                </a:solidFill>
                <a:latin typeface="Algerian" panose="04020705040A02060702" pitchFamily="82" charset="0"/>
              </a:rPr>
              <a:t>Analysis</a:t>
            </a:r>
            <a:endParaRPr lang="en-IN" sz="5400" dirty="0">
              <a:solidFill>
                <a:srgbClr val="FFFFFF"/>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95A0DA0-335B-4099-90DC-DFF7D0A9494F}"/>
              </a:ext>
            </a:extLst>
          </p:cNvPr>
          <p:cNvSpPr>
            <a:spLocks noGrp="1"/>
          </p:cNvSpPr>
          <p:nvPr>
            <p:ph idx="1"/>
          </p:nvPr>
        </p:nvSpPr>
        <p:spPr>
          <a:xfrm>
            <a:off x="838200" y="2586789"/>
            <a:ext cx="10515600" cy="3590174"/>
          </a:xfrm>
        </p:spPr>
        <p:txBody>
          <a:bodyPr>
            <a:normAutofit/>
          </a:bodyPr>
          <a:lstStyle/>
          <a:p>
            <a:r>
              <a:rPr lang="en-US" dirty="0"/>
              <a:t>We have added the additional columns to our dataset to get more insights of the data.   </a:t>
            </a:r>
          </a:p>
          <a:p>
            <a:r>
              <a:rPr lang="en-US" dirty="0"/>
              <a:t>“Carcinogenesis” column was created using whether the chemical may result in formation of cancer cells (0 - no and 1-yes).</a:t>
            </a:r>
          </a:p>
          <a:p>
            <a:r>
              <a:rPr lang="en-US" dirty="0"/>
              <a:t>Another column is skin danger (0-5) scale, means how dangerous the chemical could be for skin. ( 0 is safe and 5 is most dangerous).</a:t>
            </a:r>
          </a:p>
          <a:p>
            <a:r>
              <a:rPr lang="en-US" dirty="0"/>
              <a:t>Enough research were done to make these columns.</a:t>
            </a:r>
            <a:endParaRPr lang="en-IN" dirty="0"/>
          </a:p>
        </p:txBody>
      </p:sp>
    </p:spTree>
    <p:extLst>
      <p:ext uri="{BB962C8B-B14F-4D97-AF65-F5344CB8AC3E}">
        <p14:creationId xmlns:p14="http://schemas.microsoft.com/office/powerpoint/2010/main" val="258463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136793-2171-452A-9559-C2B4AF7AD624}"/>
              </a:ext>
            </a:extLst>
          </p:cNvPr>
          <p:cNvSpPr>
            <a:spLocks noGrp="1"/>
          </p:cNvSpPr>
          <p:nvPr>
            <p:ph type="ctrTitle"/>
          </p:nvPr>
        </p:nvSpPr>
        <p:spPr>
          <a:xfrm>
            <a:off x="877864" y="853503"/>
            <a:ext cx="4613300" cy="1073439"/>
          </a:xfrm>
        </p:spPr>
        <p:txBody>
          <a:bodyPr vert="horz" lIns="91440" tIns="45720" rIns="91440" bIns="45720" rtlCol="0" anchor="t">
            <a:normAutofit/>
          </a:bodyPr>
          <a:lstStyle/>
          <a:p>
            <a:pPr algn="l"/>
            <a:r>
              <a:rPr lang="en-US" sz="4800" dirty="0">
                <a:latin typeface="Algerian" panose="04020705040A02060702" pitchFamily="82" charset="0"/>
              </a:rPr>
              <a:t>Carcinogens </a:t>
            </a:r>
          </a:p>
        </p:txBody>
      </p:sp>
      <p:sp>
        <p:nvSpPr>
          <p:cNvPr id="4" name="Subtitle 3">
            <a:extLst>
              <a:ext uri="{FF2B5EF4-FFF2-40B4-BE49-F238E27FC236}">
                <a16:creationId xmlns:a16="http://schemas.microsoft.com/office/drawing/2014/main" id="{83A6DF5E-91BF-43B9-BBC6-7A96211DC6D5}"/>
              </a:ext>
            </a:extLst>
          </p:cNvPr>
          <p:cNvSpPr>
            <a:spLocks noGrp="1"/>
          </p:cNvSpPr>
          <p:nvPr>
            <p:ph type="subTitle" idx="1"/>
          </p:nvPr>
        </p:nvSpPr>
        <p:spPr>
          <a:xfrm>
            <a:off x="513533" y="1698411"/>
            <a:ext cx="5341962" cy="4004246"/>
          </a:xfrm>
        </p:spPr>
        <p:txBody>
          <a:bodyPr anchor="b">
            <a:normAutofit/>
          </a:bodyPr>
          <a:lstStyle/>
          <a:p>
            <a:pPr marL="342900" indent="-342900" algn="l">
              <a:buFont typeface="Arial" panose="020B0604020202020204" pitchFamily="34" charset="0"/>
              <a:buChar char="•"/>
            </a:pPr>
            <a:r>
              <a:rPr lang="en-US" dirty="0"/>
              <a:t>A carcinogen is any substance, radionuclide, or radiation that promotes carcinogenesis, the formation of cancer.</a:t>
            </a:r>
          </a:p>
          <a:p>
            <a:pPr algn="l"/>
            <a:endParaRPr lang="en-US" dirty="0"/>
          </a:p>
          <a:p>
            <a:pPr algn="l"/>
            <a:endParaRPr lang="en-US" dirty="0"/>
          </a:p>
          <a:p>
            <a:pPr marL="342900" indent="-342900" algn="l">
              <a:buFont typeface="Arial" panose="020B0604020202020204" pitchFamily="34" charset="0"/>
              <a:buChar char="•"/>
            </a:pPr>
            <a:r>
              <a:rPr lang="en-US" dirty="0"/>
              <a:t>The data shows the brands which have products without carcinogens in it.</a:t>
            </a:r>
            <a:endParaRPr lang="en-IN" dirty="0"/>
          </a:p>
          <a:p>
            <a:pPr algn="l"/>
            <a:endParaRPr lang="en-IN" dirty="0"/>
          </a:p>
        </p:txBody>
      </p:sp>
      <p:sp>
        <p:nvSpPr>
          <p:cNvPr id="14" name="Rectangle 1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4C02CC3E-DC4E-4E63-A76F-A2C3F8D0F4D3}"/>
              </a:ext>
            </a:extLst>
          </p:cNvPr>
          <p:cNvPicPr>
            <a:picLocks noChangeAspect="1"/>
          </p:cNvPicPr>
          <p:nvPr/>
        </p:nvPicPr>
        <p:blipFill rotWithShape="1">
          <a:blip r:embed="rId2"/>
          <a:srcRect l="19209" r="24539"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407203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F3E7AE-936E-403D-B4E7-6F8E36FEEC04}"/>
              </a:ext>
            </a:extLst>
          </p:cNvPr>
          <p:cNvPicPr>
            <a:picLocks noChangeAspect="1"/>
          </p:cNvPicPr>
          <p:nvPr/>
        </p:nvPicPr>
        <p:blipFill>
          <a:blip r:embed="rId2"/>
          <a:stretch>
            <a:fillRect/>
          </a:stretch>
        </p:blipFill>
        <p:spPr>
          <a:xfrm>
            <a:off x="1114426" y="303062"/>
            <a:ext cx="9717510" cy="6097738"/>
          </a:xfrm>
          <a:prstGeom prst="rect">
            <a:avLst/>
          </a:prstGeom>
        </p:spPr>
      </p:pic>
    </p:spTree>
    <p:extLst>
      <p:ext uri="{BB962C8B-B14F-4D97-AF65-F5344CB8AC3E}">
        <p14:creationId xmlns:p14="http://schemas.microsoft.com/office/powerpoint/2010/main" val="159723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9A210-28AE-4D44-ACB5-4D7F177B69E0}"/>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latin typeface="Algerian" panose="04020705040A02060702" pitchFamily="82" charset="0"/>
              </a:rPr>
              <a:t>Skin Care</a:t>
            </a:r>
            <a:endParaRPr lang="en-IN" sz="5600">
              <a:solidFill>
                <a:srgbClr val="FFFFFF"/>
              </a:solidFill>
              <a:latin typeface="Algerian" panose="04020705040A02060702" pitchFamily="82" charset="0"/>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85D76FC-9185-41F2-929E-723677C5D139}"/>
              </a:ext>
            </a:extLst>
          </p:cNvPr>
          <p:cNvSpPr>
            <a:spLocks noGrp="1"/>
          </p:cNvSpPr>
          <p:nvPr>
            <p:ph idx="1"/>
          </p:nvPr>
        </p:nvSpPr>
        <p:spPr>
          <a:xfrm>
            <a:off x="6297233" y="518400"/>
            <a:ext cx="4771607" cy="5837949"/>
          </a:xfrm>
        </p:spPr>
        <p:txBody>
          <a:bodyPr anchor="ctr">
            <a:normAutofit/>
          </a:bodyPr>
          <a:lstStyle/>
          <a:p>
            <a:r>
              <a:rPr lang="en-US" sz="2400" dirty="0">
                <a:solidFill>
                  <a:schemeClr val="tx1">
                    <a:alpha val="80000"/>
                  </a:schemeClr>
                </a:solidFill>
              </a:rPr>
              <a:t>The data shows which chemicals are more dangerous to skin on the scale of 0 to 5.</a:t>
            </a:r>
          </a:p>
          <a:p>
            <a:pPr marL="0" indent="0">
              <a:buNone/>
            </a:pPr>
            <a:endParaRPr lang="en-US" sz="2400" dirty="0">
              <a:solidFill>
                <a:schemeClr val="tx1">
                  <a:alpha val="80000"/>
                </a:schemeClr>
              </a:solidFill>
            </a:endParaRPr>
          </a:p>
          <a:p>
            <a:r>
              <a:rPr lang="en-US" sz="2400" dirty="0">
                <a:solidFill>
                  <a:schemeClr val="tx1">
                    <a:alpha val="80000"/>
                  </a:schemeClr>
                </a:solidFill>
              </a:rPr>
              <a:t>Being 0 low and 5 high.</a:t>
            </a:r>
          </a:p>
          <a:p>
            <a:pPr marL="0" indent="0">
              <a:buNone/>
            </a:pPr>
            <a:endParaRPr lang="en-US" sz="2400" dirty="0">
              <a:solidFill>
                <a:schemeClr val="tx1">
                  <a:alpha val="80000"/>
                </a:schemeClr>
              </a:solidFill>
            </a:endParaRPr>
          </a:p>
          <a:p>
            <a:r>
              <a:rPr lang="en-US" sz="2400" dirty="0">
                <a:solidFill>
                  <a:schemeClr val="tx1">
                    <a:alpha val="80000"/>
                  </a:schemeClr>
                </a:solidFill>
              </a:rPr>
              <a:t>The Lollipop chart shows Estragole is most dangerous chemical for skin</a:t>
            </a:r>
            <a:r>
              <a:rPr lang="en-US" sz="2000" dirty="0">
                <a:solidFill>
                  <a:schemeClr val="tx1">
                    <a:alpha val="80000"/>
                  </a:schemeClr>
                </a:solidFill>
              </a:rPr>
              <a:t>.</a:t>
            </a:r>
            <a:endParaRPr lang="en-IN"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704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A1D8172-E743-4589-A357-73D15DD604D2}"/>
              </a:ext>
            </a:extLst>
          </p:cNvPr>
          <p:cNvPicPr>
            <a:picLocks noChangeAspect="1"/>
          </p:cNvPicPr>
          <p:nvPr/>
        </p:nvPicPr>
        <p:blipFill>
          <a:blip r:embed="rId2"/>
          <a:stretch>
            <a:fillRect/>
          </a:stretch>
        </p:blipFill>
        <p:spPr>
          <a:xfrm>
            <a:off x="541235" y="457200"/>
            <a:ext cx="11109530" cy="5943600"/>
          </a:xfrm>
          <a:prstGeom prst="rect">
            <a:avLst/>
          </a:prstGeom>
        </p:spPr>
      </p:pic>
    </p:spTree>
    <p:extLst>
      <p:ext uri="{BB962C8B-B14F-4D97-AF65-F5344CB8AC3E}">
        <p14:creationId xmlns:p14="http://schemas.microsoft.com/office/powerpoint/2010/main" val="4114770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F0B4-DFD0-4FD1-ACD4-73CD82854D63}"/>
              </a:ext>
            </a:extLst>
          </p:cNvPr>
          <p:cNvSpPr>
            <a:spLocks noGrp="1"/>
          </p:cNvSpPr>
          <p:nvPr>
            <p:ph type="title"/>
          </p:nvPr>
        </p:nvSpPr>
        <p:spPr>
          <a:xfrm>
            <a:off x="7464614" y="1783959"/>
            <a:ext cx="4087306" cy="2889114"/>
          </a:xfrm>
        </p:spPr>
        <p:txBody>
          <a:bodyPr vert="horz" lIns="91440" tIns="45720" rIns="91440" bIns="45720" rtlCol="0" anchor="b">
            <a:normAutofit fontScale="90000"/>
          </a:bodyPr>
          <a:lstStyle/>
          <a:p>
            <a:pPr algn="ctr"/>
            <a:r>
              <a:rPr lang="en-US" sz="6000" dirty="0">
                <a:latin typeface="Algerian" panose="04020705040A02060702" pitchFamily="82" charset="0"/>
              </a:rPr>
              <a:t>Brand’s products </a:t>
            </a:r>
            <a:br>
              <a:rPr lang="en-US" sz="6000" dirty="0">
                <a:latin typeface="Algerian" panose="04020705040A02060702" pitchFamily="82" charset="0"/>
              </a:rPr>
            </a:br>
            <a:r>
              <a:rPr lang="en-US" sz="6000" dirty="0">
                <a:latin typeface="Algerian" panose="04020705040A02060702" pitchFamily="82" charset="0"/>
              </a:rPr>
              <a:t> To</a:t>
            </a:r>
            <a:br>
              <a:rPr lang="en-US" sz="6000" dirty="0">
                <a:latin typeface="Algerian" panose="04020705040A02060702" pitchFamily="82" charset="0"/>
              </a:rPr>
            </a:br>
            <a:r>
              <a:rPr lang="en-US" sz="6000" dirty="0">
                <a:latin typeface="Algerian" panose="04020705040A02060702" pitchFamily="82" charset="0"/>
              </a:rPr>
              <a:t> avoid</a:t>
            </a:r>
          </a:p>
        </p:txBody>
      </p:sp>
      <p:sp>
        <p:nvSpPr>
          <p:cNvPr id="20" name="Freeform: Shape 1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1E2A406-11DF-412B-98B7-654AC9F43201}"/>
              </a:ext>
            </a:extLst>
          </p:cNvPr>
          <p:cNvPicPr>
            <a:picLocks noChangeAspect="1"/>
          </p:cNvPicPr>
          <p:nvPr/>
        </p:nvPicPr>
        <p:blipFill rotWithShape="1">
          <a:blip r:embed="rId2"/>
          <a:srcRect l="22193" r="939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15436878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1189873-F06A-4F3C-8312-C5CC3C55E144}"/>
              </a:ext>
            </a:extLst>
          </p:cNvPr>
          <p:cNvPicPr>
            <a:picLocks noChangeAspect="1"/>
          </p:cNvPicPr>
          <p:nvPr/>
        </p:nvPicPr>
        <p:blipFill>
          <a:blip r:embed="rId2"/>
          <a:stretch>
            <a:fillRect/>
          </a:stretch>
        </p:blipFill>
        <p:spPr>
          <a:xfrm>
            <a:off x="488830" y="457200"/>
            <a:ext cx="11214339" cy="5943600"/>
          </a:xfrm>
          <a:prstGeom prst="rect">
            <a:avLst/>
          </a:prstGeom>
        </p:spPr>
      </p:pic>
    </p:spTree>
    <p:extLst>
      <p:ext uri="{BB962C8B-B14F-4D97-AF65-F5344CB8AC3E}">
        <p14:creationId xmlns:p14="http://schemas.microsoft.com/office/powerpoint/2010/main" val="338890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C901DC-C1D5-4A89-8348-CC755F7E8D28}"/>
              </a:ext>
            </a:extLst>
          </p:cNvPr>
          <p:cNvSpPr>
            <a:spLocks noGrp="1"/>
          </p:cNvSpPr>
          <p:nvPr>
            <p:ph type="title"/>
          </p:nvPr>
        </p:nvSpPr>
        <p:spPr>
          <a:xfrm>
            <a:off x="1653363" y="365760"/>
            <a:ext cx="9367203" cy="1188720"/>
          </a:xfrm>
        </p:spPr>
        <p:txBody>
          <a:bodyPr vert="horz" lIns="91440" tIns="45720" rIns="91440" bIns="45720" rtlCol="0" anchor="ctr">
            <a:normAutofit/>
          </a:bodyPr>
          <a:lstStyle/>
          <a:p>
            <a:pPr algn="ctr"/>
            <a:r>
              <a:rPr lang="en-US" kern="1200" dirty="0">
                <a:solidFill>
                  <a:schemeClr val="tx1"/>
                </a:solidFill>
                <a:latin typeface="Algerian" panose="04020705040A02060702" pitchFamily="82" charset="0"/>
              </a:rPr>
              <a:t>Introduction</a:t>
            </a:r>
          </a:p>
        </p:txBody>
      </p:sp>
      <p:sp>
        <p:nvSpPr>
          <p:cNvPr id="11" name="Freeform: Shape 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E6A6C3-9CB0-4CB0-B543-C719452E2C0F}"/>
              </a:ext>
            </a:extLst>
          </p:cNvPr>
          <p:cNvSpPr>
            <a:spLocks noGrp="1"/>
          </p:cNvSpPr>
          <p:nvPr>
            <p:ph idx="4294967295"/>
          </p:nvPr>
        </p:nvSpPr>
        <p:spPr>
          <a:xfrm>
            <a:off x="1653363" y="2176272"/>
            <a:ext cx="9367204" cy="4041648"/>
          </a:xfrm>
        </p:spPr>
        <p:txBody>
          <a:bodyPr vert="horz" lIns="91440" tIns="45720" rIns="91440" bIns="45720" rtlCol="0" anchor="t">
            <a:normAutofit/>
          </a:bodyPr>
          <a:lstStyle/>
          <a:p>
            <a:r>
              <a:rPr lang="en-US" sz="2000" dirty="0"/>
              <a:t>These data reflect information that has been reported to the California Safe Cosmetics Program (CSCP) in the California Department of Public Health (CDPH).</a:t>
            </a:r>
          </a:p>
          <a:p>
            <a:pPr marL="0"/>
            <a:endParaRPr lang="en-US" sz="2000" dirty="0"/>
          </a:p>
          <a:p>
            <a:r>
              <a:rPr lang="en-US" sz="2000" dirty="0"/>
              <a:t>The primary purpose of the CSCP is to collect information on hazardous and potentially hazardous ingredients in cosmetic products sold in California and to make this information available to the public.</a:t>
            </a:r>
          </a:p>
          <a:p>
            <a:pPr marL="0"/>
            <a:endParaRPr lang="en-US" sz="2000" dirty="0"/>
          </a:p>
          <a:p>
            <a:r>
              <a:rPr lang="en-US" sz="2000" dirty="0"/>
              <a:t>Companies with reportable ingredients in their products must submit information to the California Safe Cosmetics Program if the company:</a:t>
            </a:r>
          </a:p>
          <a:p>
            <a:pPr lvl="1"/>
            <a:r>
              <a:rPr lang="en-US" sz="2000" dirty="0"/>
              <a:t>Has annual aggregate sales of cosmetic products of one million dollars or more, and.</a:t>
            </a:r>
          </a:p>
          <a:p>
            <a:pPr lvl="1"/>
            <a:r>
              <a:rPr lang="en-US" sz="2000" dirty="0"/>
              <a:t>Has sold cosmetic products in California on or after January 1, 2007.</a:t>
            </a:r>
          </a:p>
          <a:p>
            <a:endParaRPr lang="en-US" sz="2000" dirty="0"/>
          </a:p>
        </p:txBody>
      </p:sp>
    </p:spTree>
    <p:extLst>
      <p:ext uri="{BB962C8B-B14F-4D97-AF65-F5344CB8AC3E}">
        <p14:creationId xmlns:p14="http://schemas.microsoft.com/office/powerpoint/2010/main" val="1021054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66865-3BC1-41C9-BD67-27995302709E}"/>
              </a:ext>
            </a:extLst>
          </p:cNvPr>
          <p:cNvSpPr>
            <a:spLocks noGrp="1"/>
          </p:cNvSpPr>
          <p:nvPr>
            <p:ph type="title"/>
          </p:nvPr>
        </p:nvSpPr>
        <p:spPr>
          <a:xfrm>
            <a:off x="1245072" y="1289765"/>
            <a:ext cx="3651101" cy="4270963"/>
          </a:xfrm>
        </p:spPr>
        <p:txBody>
          <a:bodyPr anchor="ctr">
            <a:normAutofit/>
          </a:bodyPr>
          <a:lstStyle/>
          <a:p>
            <a:pPr algn="ctr"/>
            <a:r>
              <a:rPr lang="en-US" sz="5200">
                <a:solidFill>
                  <a:srgbClr val="FFFFFF"/>
                </a:solidFill>
                <a:latin typeface="Algerian" panose="04020705040A02060702" pitchFamily="82" charset="0"/>
              </a:rPr>
              <a:t>  Brand, Category and Chemical</a:t>
            </a:r>
            <a:endParaRPr lang="en-IN" sz="5200">
              <a:solidFill>
                <a:srgbClr val="FFFFFF"/>
              </a:solidFill>
              <a:latin typeface="Algerian" panose="04020705040A02060702" pitchFamily="82" charset="0"/>
            </a:endParaRPr>
          </a:p>
        </p:txBody>
      </p:sp>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E95CAB8-0DCC-43CF-88D2-E2AE2994138D}"/>
              </a:ext>
            </a:extLst>
          </p:cNvPr>
          <p:cNvSpPr>
            <a:spLocks noGrp="1"/>
          </p:cNvSpPr>
          <p:nvPr>
            <p:ph idx="1"/>
          </p:nvPr>
        </p:nvSpPr>
        <p:spPr>
          <a:xfrm>
            <a:off x="6297233" y="518400"/>
            <a:ext cx="4771607" cy="5837949"/>
          </a:xfrm>
        </p:spPr>
        <p:txBody>
          <a:bodyPr anchor="ctr">
            <a:normAutofit/>
          </a:bodyPr>
          <a:lstStyle/>
          <a:p>
            <a:r>
              <a:rPr lang="en-US" dirty="0">
                <a:solidFill>
                  <a:schemeClr val="tx1">
                    <a:alpha val="80000"/>
                  </a:schemeClr>
                </a:solidFill>
              </a:rPr>
              <a:t>The following map shows which brand’s product category has how many chemicals in it.</a:t>
            </a:r>
          </a:p>
          <a:p>
            <a:pPr marL="0" indent="0">
              <a:buNone/>
            </a:pPr>
            <a:endParaRPr lang="en-US" dirty="0">
              <a:solidFill>
                <a:schemeClr val="tx1">
                  <a:alpha val="80000"/>
                </a:schemeClr>
              </a:solidFill>
            </a:endParaRPr>
          </a:p>
          <a:p>
            <a:r>
              <a:rPr lang="en-US" dirty="0">
                <a:solidFill>
                  <a:schemeClr val="tx1">
                    <a:alpha val="80000"/>
                  </a:schemeClr>
                </a:solidFill>
              </a:rPr>
              <a:t>As seen, Makeup tops the list with 1277 chemical in it of top brand Cover girl</a:t>
            </a:r>
            <a:endParaRPr lang="en-IN" dirty="0">
              <a:solidFill>
                <a:schemeClr val="tx1">
                  <a:alpha val="80000"/>
                </a:schemeClr>
              </a:solidFill>
            </a:endParaRPr>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28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8CD610F-6373-41CF-B359-FA554A512D7B}"/>
              </a:ext>
            </a:extLst>
          </p:cNvPr>
          <p:cNvPicPr>
            <a:picLocks noChangeAspect="1"/>
          </p:cNvPicPr>
          <p:nvPr/>
        </p:nvPicPr>
        <p:blipFill>
          <a:blip r:embed="rId2"/>
          <a:stretch>
            <a:fillRect/>
          </a:stretch>
        </p:blipFill>
        <p:spPr>
          <a:xfrm>
            <a:off x="1163551" y="474956"/>
            <a:ext cx="9864898" cy="5943600"/>
          </a:xfrm>
          <a:prstGeom prst="rect">
            <a:avLst/>
          </a:prstGeom>
        </p:spPr>
      </p:pic>
    </p:spTree>
    <p:extLst>
      <p:ext uri="{BB962C8B-B14F-4D97-AF65-F5344CB8AC3E}">
        <p14:creationId xmlns:p14="http://schemas.microsoft.com/office/powerpoint/2010/main" val="2784420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EA7B6-A744-4723-B1FA-0463BC626C75}"/>
              </a:ext>
            </a:extLst>
          </p:cNvPr>
          <p:cNvSpPr>
            <a:spLocks noGrp="1"/>
          </p:cNvSpPr>
          <p:nvPr>
            <p:ph type="title"/>
          </p:nvPr>
        </p:nvSpPr>
        <p:spPr>
          <a:xfrm>
            <a:off x="1400176" y="415558"/>
            <a:ext cx="4633732" cy="915320"/>
          </a:xfrm>
        </p:spPr>
        <p:txBody>
          <a:bodyPr anchor="b">
            <a:normAutofit/>
          </a:bodyPr>
          <a:lstStyle/>
          <a:p>
            <a:r>
              <a:rPr lang="en-US" sz="4800" dirty="0">
                <a:latin typeface="Algerian" panose="04020705040A02060702" pitchFamily="82" charset="0"/>
              </a:rPr>
              <a:t>References</a:t>
            </a:r>
            <a:endParaRPr lang="en-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3E863E98-7151-43BF-A92D-3B6DBC6AD084}"/>
              </a:ext>
            </a:extLst>
          </p:cNvPr>
          <p:cNvSpPr>
            <a:spLocks noGrp="1"/>
          </p:cNvSpPr>
          <p:nvPr>
            <p:ph idx="1"/>
          </p:nvPr>
        </p:nvSpPr>
        <p:spPr>
          <a:xfrm>
            <a:off x="1038225" y="1790700"/>
            <a:ext cx="5057775" cy="4150277"/>
          </a:xfrm>
        </p:spPr>
        <p:txBody>
          <a:bodyPr anchor="t">
            <a:normAutofit lnSpcReduction="10000"/>
          </a:bodyPr>
          <a:lstStyle/>
          <a:p>
            <a:r>
              <a:rPr lang="en-IN" sz="2000" dirty="0">
                <a:hlinkClick r:id="rId2"/>
              </a:rPr>
              <a:t>https://healthdata.gov/dataset/chemicals-cosmetics</a:t>
            </a:r>
            <a:endParaRPr lang="en-IN" sz="2000" dirty="0"/>
          </a:p>
          <a:p>
            <a:r>
              <a:rPr lang="en-US" sz="2000" dirty="0"/>
              <a:t>List of reportable ingredients: </a:t>
            </a:r>
            <a:r>
              <a:rPr lang="en-US" sz="2000" u="sng" dirty="0">
                <a:hlinkClick r:id="rId3"/>
              </a:rPr>
              <a:t>www.cdph.ca.gov/ReportableIngredientsList</a:t>
            </a:r>
            <a:endParaRPr lang="en-US" sz="2000" u="sng" dirty="0"/>
          </a:p>
          <a:p>
            <a:r>
              <a:rPr lang="en-IN" sz="2000" u="sng" dirty="0">
                <a:hlinkClick r:id="rId4"/>
              </a:rPr>
              <a:t>https://prhe.ucsf.edu/sites/g/files/tkssra341/f/CA%20Safe%20Cosmetics%20Program%20Report.pdf</a:t>
            </a:r>
            <a:endParaRPr lang="en-IN" sz="2000" u="sng" dirty="0"/>
          </a:p>
          <a:p>
            <a:r>
              <a:rPr lang="en-IN" sz="2000" u="sng" dirty="0">
                <a:hlinkClick r:id="rId5"/>
              </a:rPr>
              <a:t>http://www.safecosmetics.org/get-the-facts/chemicals-of-concern/known-carcinogens/</a:t>
            </a:r>
            <a:endParaRPr lang="en-IN" sz="2000" u="sng" dirty="0"/>
          </a:p>
          <a:p>
            <a:r>
              <a:rPr lang="en-IN" sz="2000" u="sng" dirty="0">
                <a:hlinkClick r:id="rId6"/>
              </a:rPr>
              <a:t>https://www.businessinsider.com/dangerous-chemicals-in-beauty-products-makeup-list-2019-6?amp</a:t>
            </a:r>
            <a:endParaRPr lang="en-IN" sz="2000" u="sng" dirty="0"/>
          </a:p>
          <a:p>
            <a:pPr marL="0" indent="0">
              <a:buNone/>
            </a:pPr>
            <a:endParaRPr lang="en-IN" sz="2000" dirty="0"/>
          </a:p>
        </p:txBody>
      </p:sp>
      <p:pic>
        <p:nvPicPr>
          <p:cNvPr id="7" name="Graphic 6" descr="Books">
            <a:extLst>
              <a:ext uri="{FF2B5EF4-FFF2-40B4-BE49-F238E27FC236}">
                <a16:creationId xmlns:a16="http://schemas.microsoft.com/office/drawing/2014/main" id="{4B4DFD68-F0A9-4AC8-8857-298BD417D7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12442" y="621610"/>
            <a:ext cx="5201023" cy="5201023"/>
          </a:xfrm>
          <a:prstGeom prst="rect">
            <a:avLst/>
          </a:prstGeom>
        </p:spPr>
      </p:pic>
      <p:sp>
        <p:nvSpPr>
          <p:cNvPr id="15"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1954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090D5F-01AF-4676-ADF9-09DA80A26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a:extLst>
              <a:ext uri="{FF2B5EF4-FFF2-40B4-BE49-F238E27FC236}">
                <a16:creationId xmlns:a16="http://schemas.microsoft.com/office/drawing/2014/main" id="{129A6924-D08B-45DD-8219-D130D09C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0427" y="683791"/>
            <a:ext cx="2987899" cy="2987899"/>
          </a:xfrm>
          <a:prstGeom prst="arc">
            <a:avLst>
              <a:gd name="adj1" fmla="val 16200000"/>
              <a:gd name="adj2" fmla="val 2120553"/>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BE4925-2205-4E16-B87C-63EFB07D87E4}"/>
              </a:ext>
            </a:extLst>
          </p:cNvPr>
          <p:cNvSpPr>
            <a:spLocks noGrp="1"/>
          </p:cNvSpPr>
          <p:nvPr>
            <p:ph type="title"/>
          </p:nvPr>
        </p:nvSpPr>
        <p:spPr>
          <a:xfrm>
            <a:off x="6551657" y="2447925"/>
            <a:ext cx="4926669" cy="1447799"/>
          </a:xfrm>
        </p:spPr>
        <p:txBody>
          <a:bodyPr vert="horz" lIns="91440" tIns="45720" rIns="91440" bIns="45720" rtlCol="0" anchor="b">
            <a:normAutofit fontScale="90000"/>
          </a:bodyPr>
          <a:lstStyle/>
          <a:p>
            <a:pPr algn="ctr"/>
            <a:r>
              <a:rPr lang="en-US" sz="6600" dirty="0">
                <a:latin typeface="Algerian" panose="04020705040A02060702" pitchFamily="82" charset="0"/>
              </a:rPr>
              <a:t>Any Questions?</a:t>
            </a:r>
          </a:p>
        </p:txBody>
      </p:sp>
      <p:pic>
        <p:nvPicPr>
          <p:cNvPr id="5" name="Content Placeholder 4" descr="Icon&#10;&#10;Description automatically generated">
            <a:extLst>
              <a:ext uri="{FF2B5EF4-FFF2-40B4-BE49-F238E27FC236}">
                <a16:creationId xmlns:a16="http://schemas.microsoft.com/office/drawing/2014/main" id="{5AD0F4E5-2F76-443D-AA6C-E0EC98DC5B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3278"/>
          <a:stretch/>
        </p:blipFill>
        <p:spPr>
          <a:xfrm>
            <a:off x="643466" y="721046"/>
            <a:ext cx="5334930" cy="5334930"/>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p:spPr>
      </p:pic>
      <p:sp>
        <p:nvSpPr>
          <p:cNvPr id="19" name="Rectangle 18">
            <a:extLst>
              <a:ext uri="{FF2B5EF4-FFF2-40B4-BE49-F238E27FC236}">
                <a16:creationId xmlns:a16="http://schemas.microsoft.com/office/drawing/2014/main" id="{01B0AB56-1C73-492F-9E03-DF7B546AF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0321" y="4381081"/>
            <a:ext cx="784976" cy="784976"/>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922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6B16-6796-4108-AE2B-3373E44A8876}"/>
              </a:ext>
            </a:extLst>
          </p:cNvPr>
          <p:cNvSpPr>
            <a:spLocks noGrp="1"/>
          </p:cNvSpPr>
          <p:nvPr>
            <p:ph type="title"/>
          </p:nvPr>
        </p:nvSpPr>
        <p:spPr>
          <a:xfrm>
            <a:off x="8643193" y="489507"/>
            <a:ext cx="3091607" cy="1655483"/>
          </a:xfrm>
        </p:spPr>
        <p:txBody>
          <a:bodyPr anchor="b">
            <a:normAutofit/>
          </a:bodyPr>
          <a:lstStyle/>
          <a:p>
            <a:r>
              <a:rPr lang="en-US" sz="4000">
                <a:latin typeface="Algerian" panose="04020705040A02060702" pitchFamily="82" charset="0"/>
              </a:rPr>
              <a:t>Thank you</a:t>
            </a:r>
            <a:endParaRPr lang="en-IN" sz="4000">
              <a:latin typeface="Algerian" panose="04020705040A02060702" pitchFamily="82" charset="0"/>
            </a:endParaRPr>
          </a:p>
        </p:txBody>
      </p:sp>
      <p:pic>
        <p:nvPicPr>
          <p:cNvPr id="19" name="Picture 18">
            <a:extLst>
              <a:ext uri="{FF2B5EF4-FFF2-40B4-BE49-F238E27FC236}">
                <a16:creationId xmlns:a16="http://schemas.microsoft.com/office/drawing/2014/main" id="{4824408B-F600-4FC0-8CDE-B7BD38BD88D1}"/>
              </a:ext>
            </a:extLst>
          </p:cNvPr>
          <p:cNvPicPr>
            <a:picLocks noChangeAspect="1"/>
          </p:cNvPicPr>
          <p:nvPr/>
        </p:nvPicPr>
        <p:blipFill rotWithShape="1">
          <a:blip r:embed="rId2"/>
          <a:srcRect l="14133" r="1336" b="-1"/>
          <a:stretch/>
        </p:blipFill>
        <p:spPr>
          <a:xfrm>
            <a:off x="89352" y="79647"/>
            <a:ext cx="7936587" cy="6267204"/>
          </a:xfrm>
          <a:prstGeom prst="rect">
            <a:avLst/>
          </a:prstGeom>
        </p:spPr>
      </p:pic>
      <p:graphicFrame>
        <p:nvGraphicFramePr>
          <p:cNvPr id="5" name="Content Placeholder 2">
            <a:extLst>
              <a:ext uri="{FF2B5EF4-FFF2-40B4-BE49-F238E27FC236}">
                <a16:creationId xmlns:a16="http://schemas.microsoft.com/office/drawing/2014/main" id="{8C6ADE31-6DDE-40E5-AAE5-C6C1177893CD}"/>
              </a:ext>
            </a:extLst>
          </p:cNvPr>
          <p:cNvGraphicFramePr>
            <a:graphicFrameLocks noGrp="1"/>
          </p:cNvGraphicFramePr>
          <p:nvPr>
            <p:ph idx="1"/>
          </p:nvPr>
        </p:nvGraphicFramePr>
        <p:xfrm>
          <a:off x="8643193" y="2418408"/>
          <a:ext cx="2942813" cy="3540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406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8B69D-EBF0-48FE-A025-839EC1E30178}"/>
              </a:ext>
            </a:extLst>
          </p:cNvPr>
          <p:cNvSpPr>
            <a:spLocks noGrp="1"/>
          </p:cNvSpPr>
          <p:nvPr>
            <p:ph type="title"/>
          </p:nvPr>
        </p:nvSpPr>
        <p:spPr>
          <a:xfrm>
            <a:off x="838200" y="365125"/>
            <a:ext cx="10515600" cy="1325563"/>
          </a:xfrm>
        </p:spPr>
        <p:txBody>
          <a:bodyPr>
            <a:normAutofit/>
          </a:bodyPr>
          <a:lstStyle/>
          <a:p>
            <a:r>
              <a:rPr lang="en-US" dirty="0">
                <a:latin typeface="Algerian" panose="04020705040A02060702" pitchFamily="82" charset="0"/>
              </a:rPr>
              <a:t>Data Description</a:t>
            </a:r>
            <a:endParaRPr lang="en-IN">
              <a:latin typeface="Algerian" panose="04020705040A02060702" pitchFamily="82" charset="0"/>
            </a:endParaRPr>
          </a:p>
        </p:txBody>
      </p:sp>
      <p:sp>
        <p:nvSpPr>
          <p:cNvPr id="10"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E8A7A57-0722-421F-918C-6956DA644FC2}"/>
              </a:ext>
            </a:extLst>
          </p:cNvPr>
          <p:cNvPicPr>
            <a:picLocks noChangeAspect="1"/>
          </p:cNvPicPr>
          <p:nvPr/>
        </p:nvPicPr>
        <p:blipFill rotWithShape="1">
          <a:blip r:embed="rId2"/>
          <a:srcRect r="9780" b="1"/>
          <a:stretch/>
        </p:blipFill>
        <p:spPr>
          <a:xfrm>
            <a:off x="1158240" y="2149222"/>
            <a:ext cx="9875520" cy="3721608"/>
          </a:xfrm>
          <a:prstGeom prst="rect">
            <a:avLst/>
          </a:prstGeom>
          <a:effectLst/>
        </p:spPr>
      </p:pic>
    </p:spTree>
    <p:extLst>
      <p:ext uri="{BB962C8B-B14F-4D97-AF65-F5344CB8AC3E}">
        <p14:creationId xmlns:p14="http://schemas.microsoft.com/office/powerpoint/2010/main" val="101878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9F7DE-4C42-4110-96B5-BF0E2CCA6276}"/>
              </a:ext>
            </a:extLst>
          </p:cNvPr>
          <p:cNvSpPr>
            <a:spLocks noGrp="1"/>
          </p:cNvSpPr>
          <p:nvPr>
            <p:ph type="title"/>
          </p:nvPr>
        </p:nvSpPr>
        <p:spPr>
          <a:xfrm>
            <a:off x="838200" y="963507"/>
            <a:ext cx="3494362" cy="4930986"/>
          </a:xfrm>
        </p:spPr>
        <p:txBody>
          <a:bodyPr>
            <a:normAutofit/>
          </a:bodyPr>
          <a:lstStyle/>
          <a:p>
            <a:pPr algn="r"/>
            <a:r>
              <a:rPr lang="en-US" sz="4100">
                <a:solidFill>
                  <a:schemeClr val="accent1"/>
                </a:solidFill>
                <a:latin typeface="Algerian" panose="04020705040A02060702" pitchFamily="82" charset="0"/>
              </a:rPr>
              <a:t>Categories</a:t>
            </a:r>
            <a:endParaRPr lang="en-IN" sz="4100">
              <a:solidFill>
                <a:schemeClr val="accent1"/>
              </a:solidFill>
              <a:latin typeface="Algerian" panose="04020705040A02060702" pitchFamily="82" charset="0"/>
            </a:endParaRPr>
          </a:p>
        </p:txBody>
      </p:sp>
      <p:cxnSp>
        <p:nvCxnSpPr>
          <p:cNvPr id="18" name="Straight Connector 17">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B29B23-2370-432D-BAE9-65D04708D33A}"/>
              </a:ext>
            </a:extLst>
          </p:cNvPr>
          <p:cNvSpPr>
            <a:spLocks noGrp="1"/>
          </p:cNvSpPr>
          <p:nvPr>
            <p:ph sz="half" idx="1"/>
          </p:nvPr>
        </p:nvSpPr>
        <p:spPr>
          <a:xfrm>
            <a:off x="4976030" y="963507"/>
            <a:ext cx="6250940" cy="2304627"/>
          </a:xfrm>
        </p:spPr>
        <p:txBody>
          <a:bodyPr anchor="b">
            <a:normAutofit/>
          </a:bodyPr>
          <a:lstStyle/>
          <a:p>
            <a:r>
              <a:rPr lang="en-US" sz="1900" dirty="0"/>
              <a:t>Baby</a:t>
            </a:r>
          </a:p>
          <a:p>
            <a:r>
              <a:rPr lang="en-US" sz="1900" dirty="0"/>
              <a:t>Bath</a:t>
            </a:r>
          </a:p>
          <a:p>
            <a:r>
              <a:rPr lang="en-US" sz="1900" dirty="0"/>
              <a:t>Fragrances</a:t>
            </a:r>
          </a:p>
          <a:p>
            <a:r>
              <a:rPr lang="en-US" sz="1900" dirty="0"/>
              <a:t>Hair care</a:t>
            </a:r>
          </a:p>
          <a:p>
            <a:r>
              <a:rPr lang="en-US" sz="1900" dirty="0"/>
              <a:t>Hair coloring</a:t>
            </a:r>
          </a:p>
          <a:p>
            <a:r>
              <a:rPr lang="en-US" sz="1900" dirty="0"/>
              <a:t>Makeup </a:t>
            </a:r>
          </a:p>
          <a:p>
            <a:endParaRPr lang="en-IN" sz="1900" dirty="0"/>
          </a:p>
        </p:txBody>
      </p:sp>
      <p:sp>
        <p:nvSpPr>
          <p:cNvPr id="4" name="Content Placeholder 3">
            <a:extLst>
              <a:ext uri="{FF2B5EF4-FFF2-40B4-BE49-F238E27FC236}">
                <a16:creationId xmlns:a16="http://schemas.microsoft.com/office/drawing/2014/main" id="{15377D56-D92D-40BF-BBAB-9A258D11B61E}"/>
              </a:ext>
            </a:extLst>
          </p:cNvPr>
          <p:cNvSpPr>
            <a:spLocks noGrp="1"/>
          </p:cNvSpPr>
          <p:nvPr>
            <p:ph sz="half" idx="2"/>
          </p:nvPr>
        </p:nvSpPr>
        <p:spPr>
          <a:xfrm>
            <a:off x="4976030" y="3589866"/>
            <a:ext cx="6250940" cy="2304628"/>
          </a:xfrm>
        </p:spPr>
        <p:txBody>
          <a:bodyPr>
            <a:normAutofit/>
          </a:bodyPr>
          <a:lstStyle/>
          <a:p>
            <a:r>
              <a:rPr lang="en-US" sz="2000" dirty="0"/>
              <a:t>Nail</a:t>
            </a:r>
          </a:p>
          <a:p>
            <a:r>
              <a:rPr lang="en-US" sz="2000" dirty="0"/>
              <a:t>Personal care</a:t>
            </a:r>
          </a:p>
          <a:p>
            <a:r>
              <a:rPr lang="en-US" sz="2000" dirty="0"/>
              <a:t>Shaving</a:t>
            </a:r>
          </a:p>
          <a:p>
            <a:r>
              <a:rPr lang="en-US" sz="2000" dirty="0"/>
              <a:t>Skincare</a:t>
            </a:r>
          </a:p>
          <a:p>
            <a:r>
              <a:rPr lang="en-US" sz="2000" dirty="0"/>
              <a:t>Sun related</a:t>
            </a:r>
          </a:p>
          <a:p>
            <a:endParaRPr lang="en-IN" sz="2000" dirty="0"/>
          </a:p>
        </p:txBody>
      </p:sp>
    </p:spTree>
    <p:extLst>
      <p:ext uri="{BB962C8B-B14F-4D97-AF65-F5344CB8AC3E}">
        <p14:creationId xmlns:p14="http://schemas.microsoft.com/office/powerpoint/2010/main" val="131710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106F53-A87F-4A73-91EF-230FA35D61BB}"/>
              </a:ext>
            </a:extLst>
          </p:cNvPr>
          <p:cNvSpPr>
            <a:spLocks noGrp="1"/>
          </p:cNvSpPr>
          <p:nvPr>
            <p:ph type="ctrTitle"/>
          </p:nvPr>
        </p:nvSpPr>
        <p:spPr>
          <a:xfrm>
            <a:off x="332134" y="386280"/>
            <a:ext cx="7439024" cy="1090866"/>
          </a:xfrm>
        </p:spPr>
        <p:txBody>
          <a:bodyPr anchor="b">
            <a:normAutofit/>
          </a:bodyPr>
          <a:lstStyle/>
          <a:p>
            <a:pPr algn="l"/>
            <a:r>
              <a:rPr lang="en-US" sz="4400" dirty="0">
                <a:solidFill>
                  <a:srgbClr val="FFFFFF"/>
                </a:solidFill>
                <a:latin typeface="Algerian" panose="04020705040A02060702" pitchFamily="82" charset="0"/>
              </a:rPr>
              <a:t>Chemicals in  Cosmetics?</a:t>
            </a:r>
            <a:endParaRPr lang="en-IN" sz="4400" dirty="0">
              <a:solidFill>
                <a:srgbClr val="FFFFFF"/>
              </a:solidFill>
              <a:latin typeface="Algerian" panose="04020705040A02060702" pitchFamily="82" charset="0"/>
            </a:endParaRPr>
          </a:p>
        </p:txBody>
      </p:sp>
      <p:sp>
        <p:nvSpPr>
          <p:cNvPr id="20" name="Rectangle 19">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5C50896E-A4ED-4793-9512-0216196FBD36}"/>
              </a:ext>
            </a:extLst>
          </p:cNvPr>
          <p:cNvSpPr>
            <a:spLocks noGrp="1"/>
          </p:cNvSpPr>
          <p:nvPr>
            <p:ph type="subTitle" idx="1"/>
          </p:nvPr>
        </p:nvSpPr>
        <p:spPr>
          <a:xfrm>
            <a:off x="609599" y="1787065"/>
            <a:ext cx="6867525" cy="3813636"/>
          </a:xfrm>
        </p:spPr>
        <p:txBody>
          <a:bodyPr anchor="t">
            <a:noAutofit/>
          </a:bodyPr>
          <a:lstStyle/>
          <a:p>
            <a:pPr marL="342900" indent="-342900" algn="l">
              <a:buFont typeface="Arial" panose="020B0604020202020204" pitchFamily="34" charset="0"/>
              <a:buChar char="•"/>
            </a:pPr>
            <a:r>
              <a:rPr lang="en-US" sz="2800" dirty="0">
                <a:solidFill>
                  <a:srgbClr val="FFFFFF"/>
                </a:solidFill>
              </a:rPr>
              <a:t>Nowadays customers are taking safety as priority and are curious to know everything about the product they are using, they want to know which chemicals are being used and which are the brand and the product category using those chemicals more.</a:t>
            </a:r>
          </a:p>
          <a:p>
            <a:pPr marL="342900" indent="-342900" algn="l">
              <a:buFont typeface="Arial" panose="020B0604020202020204" pitchFamily="34" charset="0"/>
              <a:buChar char="•"/>
            </a:pPr>
            <a:r>
              <a:rPr lang="en-US" sz="2800" dirty="0">
                <a:solidFill>
                  <a:srgbClr val="FFFFFF"/>
                </a:solidFill>
              </a:rPr>
              <a:t>We did some analysis and have found answers to those questions.</a:t>
            </a:r>
          </a:p>
          <a:p>
            <a:pPr marL="342900" indent="-342900" algn="l">
              <a:buFont typeface="Arial" panose="020B0604020202020204" pitchFamily="34" charset="0"/>
              <a:buChar char="•"/>
            </a:pPr>
            <a:r>
              <a:rPr lang="en-US" sz="2800" dirty="0">
                <a:solidFill>
                  <a:srgbClr val="FFFFFF"/>
                </a:solidFill>
              </a:rPr>
              <a:t>First let's start with which chemicals are used most?</a:t>
            </a:r>
            <a:endParaRPr lang="en-IN" sz="2800" dirty="0">
              <a:solidFill>
                <a:srgbClr val="FFFFFF"/>
              </a:solidFill>
            </a:endParaRPr>
          </a:p>
        </p:txBody>
      </p:sp>
      <p:pic>
        <p:nvPicPr>
          <p:cNvPr id="7" name="Graphic 6" descr="Flask">
            <a:extLst>
              <a:ext uri="{FF2B5EF4-FFF2-40B4-BE49-F238E27FC236}">
                <a16:creationId xmlns:a16="http://schemas.microsoft.com/office/drawing/2014/main" id="{ED017F18-BDFF-4769-AF02-D52540F80F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60981" y="1842090"/>
            <a:ext cx="3173819" cy="3173819"/>
          </a:xfrm>
          <a:prstGeom prst="rect">
            <a:avLst/>
          </a:prstGeom>
        </p:spPr>
      </p:pic>
    </p:spTree>
    <p:extLst>
      <p:ext uri="{BB962C8B-B14F-4D97-AF65-F5344CB8AC3E}">
        <p14:creationId xmlns:p14="http://schemas.microsoft.com/office/powerpoint/2010/main" val="71726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CF27B2-A99F-4037-A6CB-487B4ED05AAC}"/>
              </a:ext>
            </a:extLst>
          </p:cNvPr>
          <p:cNvPicPr>
            <a:picLocks noChangeAspect="1"/>
          </p:cNvPicPr>
          <p:nvPr/>
        </p:nvPicPr>
        <p:blipFill>
          <a:blip r:embed="rId2"/>
          <a:stretch>
            <a:fillRect/>
          </a:stretch>
        </p:blipFill>
        <p:spPr>
          <a:xfrm>
            <a:off x="523876" y="457200"/>
            <a:ext cx="11039474" cy="5943600"/>
          </a:xfrm>
          <a:prstGeom prst="rect">
            <a:avLst/>
          </a:prstGeom>
        </p:spPr>
      </p:pic>
    </p:spTree>
    <p:extLst>
      <p:ext uri="{BB962C8B-B14F-4D97-AF65-F5344CB8AC3E}">
        <p14:creationId xmlns:p14="http://schemas.microsoft.com/office/powerpoint/2010/main" val="244849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03898-0CAA-4A34-88FC-7C09FF87E506}"/>
              </a:ext>
            </a:extLst>
          </p:cNvPr>
          <p:cNvSpPr>
            <a:spLocks noGrp="1"/>
          </p:cNvSpPr>
          <p:nvPr>
            <p:ph type="title"/>
          </p:nvPr>
        </p:nvSpPr>
        <p:spPr>
          <a:xfrm>
            <a:off x="7464614" y="1207363"/>
            <a:ext cx="4087306" cy="3648722"/>
          </a:xfrm>
        </p:spPr>
        <p:txBody>
          <a:bodyPr vert="horz" lIns="91440" tIns="45720" rIns="91440" bIns="45720" rtlCol="0" anchor="b">
            <a:normAutofit/>
          </a:bodyPr>
          <a:lstStyle/>
          <a:p>
            <a:pPr algn="ctr"/>
            <a:r>
              <a:rPr lang="en-US" sz="5700" dirty="0">
                <a:latin typeface="Algerian" panose="04020705040A02060702" pitchFamily="82" charset="0"/>
              </a:rPr>
              <a:t>Make up </a:t>
            </a:r>
            <a:br>
              <a:rPr lang="en-US" sz="5700" dirty="0">
                <a:latin typeface="Algerian" panose="04020705040A02060702" pitchFamily="82" charset="0"/>
              </a:rPr>
            </a:br>
            <a:r>
              <a:rPr lang="en-US" sz="5700" dirty="0">
                <a:latin typeface="Algerian" panose="04020705040A02060702" pitchFamily="82" charset="0"/>
              </a:rPr>
              <a:t>or</a:t>
            </a:r>
            <a:br>
              <a:rPr lang="en-US" sz="5700" dirty="0">
                <a:latin typeface="Algerian" panose="04020705040A02060702" pitchFamily="82" charset="0"/>
              </a:rPr>
            </a:br>
            <a:r>
              <a:rPr lang="en-US" sz="5700" dirty="0">
                <a:latin typeface="Algerian" panose="04020705040A02060702" pitchFamily="82" charset="0"/>
              </a:rPr>
              <a:t> break up?</a:t>
            </a: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823A78C2-08F2-421F-AFBB-1F70F3E6722E}"/>
              </a:ext>
            </a:extLst>
          </p:cNvPr>
          <p:cNvPicPr>
            <a:picLocks noChangeAspect="1"/>
          </p:cNvPicPr>
          <p:nvPr/>
        </p:nvPicPr>
        <p:blipFill rotWithShape="1">
          <a:blip r:embed="rId2"/>
          <a:srcRect l="28899" r="884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294644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88956-BCFB-44E4-9258-31B1A86C84EA}"/>
              </a:ext>
            </a:extLst>
          </p:cNvPr>
          <p:cNvSpPr>
            <a:spLocks noGrp="1"/>
          </p:cNvSpPr>
          <p:nvPr>
            <p:ph type="title"/>
          </p:nvPr>
        </p:nvSpPr>
        <p:spPr>
          <a:xfrm>
            <a:off x="841248" y="548640"/>
            <a:ext cx="3600860" cy="5431536"/>
          </a:xfrm>
        </p:spPr>
        <p:txBody>
          <a:bodyPr>
            <a:normAutofit/>
          </a:bodyPr>
          <a:lstStyle/>
          <a:p>
            <a:r>
              <a:rPr lang="en-US" sz="5400">
                <a:latin typeface="Algerian" panose="04020705040A02060702" pitchFamily="82" charset="0"/>
              </a:rPr>
              <a:t>Should you be worried?</a:t>
            </a:r>
            <a:endParaRPr lang="en-IN" sz="5400">
              <a:latin typeface="Algerian" panose="04020705040A02060702" pitchFamily="82"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57F4C1-C6F4-4658-9846-D036D7B3DBF8}"/>
              </a:ext>
            </a:extLst>
          </p:cNvPr>
          <p:cNvSpPr>
            <a:spLocks noGrp="1"/>
          </p:cNvSpPr>
          <p:nvPr>
            <p:ph idx="1"/>
          </p:nvPr>
        </p:nvSpPr>
        <p:spPr>
          <a:xfrm>
            <a:off x="5126418" y="552091"/>
            <a:ext cx="6224335" cy="5431536"/>
          </a:xfrm>
        </p:spPr>
        <p:txBody>
          <a:bodyPr anchor="ctr">
            <a:normAutofit/>
          </a:bodyPr>
          <a:lstStyle/>
          <a:p>
            <a:r>
              <a:rPr lang="en-US" sz="2200" dirty="0"/>
              <a:t>Many day-to-day product uses chemicals which are dangerous in high concentrations, and high doses.</a:t>
            </a:r>
          </a:p>
          <a:p>
            <a:endParaRPr lang="en-US" sz="2200" dirty="0"/>
          </a:p>
          <a:p>
            <a:r>
              <a:rPr lang="en-US" sz="2200" dirty="0"/>
              <a:t>Some people also may suffer allergic reaction to small quantity and can further leads to cancer if regularly used.</a:t>
            </a:r>
          </a:p>
        </p:txBody>
      </p:sp>
    </p:spTree>
    <p:extLst>
      <p:ext uri="{BB962C8B-B14F-4D97-AF65-F5344CB8AC3E}">
        <p14:creationId xmlns:p14="http://schemas.microsoft.com/office/powerpoint/2010/main" val="133926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0508-477B-4E7A-B1AF-8ED450F01E63}"/>
              </a:ext>
            </a:extLst>
          </p:cNvPr>
          <p:cNvSpPr>
            <a:spLocks noGrp="1"/>
          </p:cNvSpPr>
          <p:nvPr>
            <p:ph type="title"/>
          </p:nvPr>
        </p:nvSpPr>
        <p:spPr>
          <a:xfrm>
            <a:off x="7694079" y="1225118"/>
            <a:ext cx="4363867" cy="4199138"/>
          </a:xfrm>
        </p:spPr>
        <p:txBody>
          <a:bodyPr vert="horz" lIns="91440" tIns="45720" rIns="91440" bIns="45720" rtlCol="0" anchor="b">
            <a:normAutofit fontScale="90000"/>
          </a:bodyPr>
          <a:lstStyle/>
          <a:p>
            <a:r>
              <a:rPr lang="en-US" sz="5000" dirty="0">
                <a:latin typeface="Algerian" panose="04020705040A02060702" pitchFamily="82" charset="0"/>
              </a:rPr>
              <a:t>Which primary category contains more chemical?</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E9080C5-F5EF-4DDF-B852-DA7FF6D638B7}"/>
              </a:ext>
            </a:extLst>
          </p:cNvPr>
          <p:cNvPicPr>
            <a:picLocks noChangeAspect="1"/>
          </p:cNvPicPr>
          <p:nvPr/>
        </p:nvPicPr>
        <p:blipFill rotWithShape="1">
          <a:blip r:embed="rId2"/>
          <a:srcRect l="11497" r="3085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5377737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560</Words>
  <Application>Microsoft Office PowerPoint</Application>
  <PresentationFormat>Widescreen</PresentationFormat>
  <Paragraphs>68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Algerian</vt:lpstr>
      <vt:lpstr>Arial</vt:lpstr>
      <vt:lpstr>Calibri</vt:lpstr>
      <vt:lpstr>Calibri Light</vt:lpstr>
      <vt:lpstr>Office Theme</vt:lpstr>
      <vt:lpstr>Chemicals  in Cosmetics</vt:lpstr>
      <vt:lpstr>Introduction</vt:lpstr>
      <vt:lpstr>Data Description</vt:lpstr>
      <vt:lpstr>Categories</vt:lpstr>
      <vt:lpstr>Chemicals in  Cosmetics?</vt:lpstr>
      <vt:lpstr>PowerPoint Presentation</vt:lpstr>
      <vt:lpstr>Make up  or  break up?</vt:lpstr>
      <vt:lpstr>Should you be worried?</vt:lpstr>
      <vt:lpstr>Which primary category contains more chemical?</vt:lpstr>
      <vt:lpstr>PowerPoint Presentation</vt:lpstr>
      <vt:lpstr>Brands using more chemicals in their products.</vt:lpstr>
      <vt:lpstr>PowerPoint Presentation</vt:lpstr>
      <vt:lpstr>Analysis</vt:lpstr>
      <vt:lpstr>Carcinogens </vt:lpstr>
      <vt:lpstr>PowerPoint Presentation</vt:lpstr>
      <vt:lpstr>Skin Care</vt:lpstr>
      <vt:lpstr>PowerPoint Presentation</vt:lpstr>
      <vt:lpstr>Brand’s products   To  avoid</vt:lpstr>
      <vt:lpstr>PowerPoint Presentation</vt:lpstr>
      <vt:lpstr>  Brand, Category and Chemical</vt:lpstr>
      <vt:lpstr>PowerPoint Presentation</vt:lpstr>
      <vt:lpstr>References</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Chemicals  in Cosmetics</dc:title>
  <dc:creator>smit.t@yahoo.com</dc:creator>
  <cp:lastModifiedBy>smit.t@yahoo.com</cp:lastModifiedBy>
  <cp:revision>2</cp:revision>
  <dcterms:created xsi:type="dcterms:W3CDTF">2020-12-09T18:46:51Z</dcterms:created>
  <dcterms:modified xsi:type="dcterms:W3CDTF">2020-12-18T15:02:38Z</dcterms:modified>
</cp:coreProperties>
</file>