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344"/>
    <a:srgbClr val="000000"/>
    <a:srgbClr val="69B69C"/>
    <a:srgbClr val="FF0000"/>
    <a:srgbClr val="26CE36"/>
    <a:srgbClr val="25CC35"/>
    <a:srgbClr val="39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5ECC-1650-4CF1-9298-8C0B9A36C12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36A5-8A98-4A9E-AFEF-377A313CA47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-310347" y="172858"/>
            <a:ext cx="12577755" cy="6891995"/>
            <a:chOff x="-310347" y="172858"/>
            <a:chExt cx="12577755" cy="6891995"/>
          </a:xfrm>
        </p:grpSpPr>
        <p:pic>
          <p:nvPicPr>
            <p:cNvPr id="1026" name="Picture 2" descr="Image result for ws2812b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71" t="25867" r="476" b="45214"/>
            <a:stretch>
              <a:fillRect/>
            </a:stretch>
          </p:blipFill>
          <p:spPr bwMode="auto">
            <a:xfrm>
              <a:off x="8726784" y="1690039"/>
              <a:ext cx="3466158" cy="70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 rot="16200000">
              <a:off x="1784894" y="-1399826"/>
              <a:ext cx="1340087" cy="4485455"/>
              <a:chOff x="541182" y="1475763"/>
              <a:chExt cx="1340087" cy="4485455"/>
            </a:xfrm>
          </p:grpSpPr>
          <p:pic>
            <p:nvPicPr>
              <p:cNvPr id="1032" name="Picture 8" descr="https://images-na.ssl-images-amazon.com/images/I/51kGHEFMNWL._SL1001_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10" t="5714" r="36303"/>
              <a:stretch>
                <a:fillRect/>
              </a:stretch>
            </p:blipFill>
            <p:spPr bwMode="auto">
              <a:xfrm rot="10800000">
                <a:off x="711813" y="2130802"/>
                <a:ext cx="669854" cy="2430410"/>
              </a:xfrm>
              <a:prstGeom prst="roundRect">
                <a:avLst>
                  <a:gd name="adj" fmla="val 5000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images-na.ssl-images-amazon.com/images/I/51TasMve7%2BL._SL1001_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137" r="72319" b="34279"/>
              <a:stretch>
                <a:fillRect/>
              </a:stretch>
            </p:blipFill>
            <p:spPr bwMode="auto">
              <a:xfrm rot="17493828">
                <a:off x="108195" y="4693761"/>
                <a:ext cx="1700444" cy="834470"/>
              </a:xfrm>
              <a:prstGeom prst="round2DiagRect">
                <a:avLst>
                  <a:gd name="adj1" fmla="val 50000"/>
                  <a:gd name="adj2" fmla="val 22921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Image result for plug in uk socket transparent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29" t="26703" r="16522" b="28880"/>
              <a:stretch>
                <a:fillRect/>
              </a:stretch>
            </p:blipFill>
            <p:spPr bwMode="auto">
              <a:xfrm rot="5400000" flipH="1">
                <a:off x="932861" y="1702236"/>
                <a:ext cx="1174882" cy="72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" name="Straight Connector 5"/>
            <p:cNvCxnSpPr/>
            <p:nvPr/>
          </p:nvCxnSpPr>
          <p:spPr>
            <a:xfrm flipH="1">
              <a:off x="8064500" y="1952963"/>
              <a:ext cx="82897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62526" y="1869619"/>
              <a:ext cx="3930944" cy="0"/>
            </a:xfrm>
            <a:prstGeom prst="line">
              <a:avLst/>
            </a:prstGeom>
            <a:ln w="34925">
              <a:solidFill>
                <a:srgbClr val="0193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310562" y="1786275"/>
              <a:ext cx="582909" cy="0"/>
            </a:xfrm>
            <a:prstGeom prst="line">
              <a:avLst/>
            </a:prstGeom>
            <a:ln w="349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/>
            <a:srcRect l="23572" t="23673" r="36939" b="21948"/>
            <a:stretch>
              <a:fillRect/>
            </a:stretch>
          </p:blipFill>
          <p:spPr>
            <a:xfrm>
              <a:off x="3095470" y="4114801"/>
              <a:ext cx="3129735" cy="2424197"/>
            </a:xfrm>
            <a:prstGeom prst="rect">
              <a:avLst/>
            </a:prstGeom>
          </p:spPr>
        </p:pic>
        <p:pic>
          <p:nvPicPr>
            <p:cNvPr id="1038" name="Picture 14" descr="Image result for mini us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25836">
              <a:off x="2756444" y="5117897"/>
              <a:ext cx="1078718" cy="107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computer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57" b="19087"/>
            <a:stretch>
              <a:fillRect/>
            </a:stretch>
          </p:blipFill>
          <p:spPr bwMode="auto">
            <a:xfrm>
              <a:off x="86104" y="5076644"/>
              <a:ext cx="2380546" cy="151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/>
            <p:cNvCxnSpPr/>
            <p:nvPr/>
          </p:nvCxnSpPr>
          <p:spPr>
            <a:xfrm flipH="1">
              <a:off x="2632314" y="5657256"/>
              <a:ext cx="407934" cy="106765"/>
            </a:xfrm>
            <a:prstGeom prst="line">
              <a:avLst/>
            </a:prstGeom>
            <a:ln w="88900">
              <a:solidFill>
                <a:srgbClr val="393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67499" y="5764021"/>
              <a:ext cx="0" cy="882778"/>
            </a:xfrm>
            <a:prstGeom prst="line">
              <a:avLst/>
            </a:prstGeom>
            <a:ln w="88900">
              <a:solidFill>
                <a:srgbClr val="393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4645" y="6607501"/>
              <a:ext cx="2592854" cy="54556"/>
            </a:xfrm>
            <a:prstGeom prst="line">
              <a:avLst/>
            </a:prstGeom>
            <a:ln w="88900">
              <a:solidFill>
                <a:srgbClr val="393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86103" y="6102220"/>
              <a:ext cx="489753" cy="559837"/>
            </a:xfrm>
            <a:prstGeom prst="line">
              <a:avLst/>
            </a:prstGeom>
            <a:ln w="88900">
              <a:solidFill>
                <a:srgbClr val="393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2526" y="1846816"/>
              <a:ext cx="0" cy="2267985"/>
            </a:xfrm>
            <a:prstGeom prst="line">
              <a:avLst/>
            </a:prstGeom>
            <a:ln w="34925">
              <a:gradFill>
                <a:gsLst>
                  <a:gs pos="0">
                    <a:srgbClr val="019344"/>
                  </a:gs>
                  <a:gs pos="100000">
                    <a:srgbClr val="26CE3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8" descr="https://images-na.ssl-images-amazon.com/images/I/51kGHEFMNWL._SL1001_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0" t="84875" r="46411"/>
            <a:stretch>
              <a:fillRect/>
            </a:stretch>
          </p:blipFill>
          <p:spPr bwMode="auto">
            <a:xfrm rot="5400000">
              <a:off x="629611" y="839750"/>
              <a:ext cx="59531" cy="41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https://images-na.ssl-images-amazon.com/images/I/51kGHEFMNWL._SL1001_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0" t="84875" r="46411"/>
            <a:stretch>
              <a:fillRect/>
            </a:stretch>
          </p:blipFill>
          <p:spPr bwMode="auto">
            <a:xfrm>
              <a:off x="450433" y="894793"/>
              <a:ext cx="59531" cy="175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/>
            <p:cNvCxnSpPr/>
            <p:nvPr/>
          </p:nvCxnSpPr>
          <p:spPr>
            <a:xfrm flipH="1" flipV="1">
              <a:off x="4524614" y="1086228"/>
              <a:ext cx="3785948" cy="9482"/>
            </a:xfrm>
            <a:prstGeom prst="line">
              <a:avLst/>
            </a:prstGeom>
            <a:ln w="349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310562" y="1078460"/>
              <a:ext cx="0" cy="717771"/>
            </a:xfrm>
            <a:prstGeom prst="line">
              <a:avLst/>
            </a:prstGeom>
            <a:ln w="349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64500" y="1173956"/>
              <a:ext cx="0" cy="79533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24614" y="1191946"/>
              <a:ext cx="3539886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567422" y="440924"/>
              <a:ext cx="147155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Power Supply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21964" y="1173388"/>
              <a:ext cx="98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12V 6A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0041" y="748701"/>
              <a:ext cx="1037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Connector</a:t>
              </a:r>
              <a:endParaRPr lang="en-GB" sz="11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50041" y="1196472"/>
              <a:ext cx="1037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2.1mm DC</a:t>
              </a:r>
              <a:endParaRPr lang="en-GB" sz="11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6097" y="744781"/>
              <a:ext cx="956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UK Plug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00803" y="684589"/>
              <a:ext cx="1037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Adapter</a:t>
              </a:r>
              <a:endParaRPr lang="en-GB" sz="11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47875" y="1306259"/>
              <a:ext cx="10373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2.1mm DC</a:t>
              </a:r>
              <a:endParaRPr lang="en-GB" sz="11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to </a:t>
              </a:r>
              <a:r>
                <a:rPr lang="en-GB" sz="1100" dirty="0">
                  <a:solidFill>
                    <a:srgbClr val="69B69C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screw terminals</a:t>
              </a:r>
              <a:endParaRPr lang="en-GB" sz="1100" dirty="0">
                <a:solidFill>
                  <a:srgbClr val="69B69C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13946" y="837039"/>
              <a:ext cx="33781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highlight>
                    <a:srgbClr val="C0C0C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Black Wire – Negative – Ground</a:t>
              </a:r>
              <a:endParaRPr lang="en-GB" sz="1100" dirty="0">
                <a:solidFill>
                  <a:srgbClr val="000000"/>
                </a:solidFill>
                <a:highlight>
                  <a:srgbClr val="C0C0C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85779" y="1187421"/>
              <a:ext cx="33781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rgbClr val="FF0000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Red Wire – Positive/ Live – 12V</a:t>
              </a:r>
              <a:endParaRPr lang="en-GB" sz="1100" dirty="0">
                <a:solidFill>
                  <a:srgbClr val="FF0000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9812" y="1851954"/>
              <a:ext cx="33781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rgbClr val="019344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Green Wire – Data – 5V</a:t>
              </a:r>
              <a:endParaRPr lang="en-GB" sz="1100" dirty="0">
                <a:solidFill>
                  <a:srgbClr val="019344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26784" y="2399253"/>
              <a:ext cx="35406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WS2811 RGB LED Light Strip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5m of 60 LEDs/m = 300 LEDs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72 Watts / 12 Volts = 6 Amps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100 Addressable WS2811 ICs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61675" y="4174408"/>
              <a:ext cx="1509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400 Point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0057" y="5866856"/>
              <a:ext cx="1999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Arduino Nano V3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2209" y="4812790"/>
              <a:ext cx="117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Computer</a:t>
              </a:r>
              <a:endPara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12540" y="4953540"/>
              <a:ext cx="1171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Mini USB Connector</a:t>
              </a:r>
              <a:endPara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5238156" y="5420266"/>
              <a:ext cx="2091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Solderless Breadboard</a:t>
              </a:r>
              <a:endPara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1606143" y="-84124"/>
              <a:ext cx="155311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4400" dirty="0"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{</a:t>
              </a:r>
              <a:endParaRPr lang="en-GB" sz="34400" dirty="0"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10800000">
              <a:off x="6653175" y="3910143"/>
              <a:ext cx="155311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{</a:t>
              </a:r>
              <a:endParaRPr lang="en-GB" sz="19900" dirty="0"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84477" y="3008704"/>
              <a:ext cx="260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P O W E R</a:t>
              </a:r>
              <a:endParaRPr lang="en-GB" sz="36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6781971" y="5134282"/>
              <a:ext cx="2899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C O N T R O L</a:t>
              </a:r>
              <a:endPara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8356152" y="5395893"/>
              <a:ext cx="685212" cy="1"/>
            </a:xfrm>
            <a:prstGeom prst="line">
              <a:avLst/>
            </a:prstGeom>
            <a:ln w="349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041364" y="4987555"/>
              <a:ext cx="22155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Arduino – C/C++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400" dirty="0" err="1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FastLED</a:t>
              </a:r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 Library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  <a:p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or </a:t>
              </a:r>
              <a:r>
                <a:rPr lang="en-GB" sz="1400" dirty="0" err="1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NeoPixel</a:t>
              </a:r>
              <a:r>
                <a:rPr lang="en-GB" sz="1400" dirty="0">
                  <a:solidFill>
                    <a:schemeClr val="bg1"/>
                  </a:solidFill>
                  <a:highlight>
                    <a:srgbClr val="000000"/>
                  </a:highlight>
                  <a:latin typeface="Alte DIN 1451 Mittelschrift" panose="020B0603020202020204" charset="0"/>
                  <a:ea typeface="Roboto" panose="02000000000000000000" pitchFamily="2" charset="0"/>
                  <a:cs typeface="Alte DIN 1451 Mittelschrift" panose="020B0603020202020204" charset="0"/>
                </a:rPr>
                <a:t> Library</a:t>
              </a:r>
              <a:endParaRPr lang="en-GB" sz="1400" dirty="0">
                <a:solidFill>
                  <a:schemeClr val="bg1"/>
                </a:solidFill>
                <a:highlight>
                  <a:srgbClr val="000000"/>
                </a:highlight>
                <a:latin typeface="Alte DIN 1451 Mittelschrift" panose="020B0603020202020204" charset="0"/>
                <a:ea typeface="Roboto" panose="02000000000000000000" pitchFamily="2" charset="0"/>
                <a:cs typeface="Alte DIN 1451 Mittelschrift" panose="020B060302020202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7" baseType="lpstr">
      <vt:lpstr>Arial</vt:lpstr>
      <vt:lpstr>SimSun</vt:lpstr>
      <vt:lpstr>Wingdings</vt:lpstr>
      <vt:lpstr>VCR OSD Mono</vt:lpstr>
      <vt:lpstr>CMU Typewriter Text</vt:lpstr>
      <vt:lpstr>Roboto</vt:lpstr>
      <vt:lpstr>微软雅黑</vt:lpstr>
      <vt:lpstr>Arial Unicode MS</vt:lpstr>
      <vt:lpstr>Calibri Light</vt:lpstr>
      <vt:lpstr>Calibri</vt:lpstr>
      <vt:lpstr>Trebuchet MS</vt:lpstr>
      <vt:lpstr>Pagul</vt:lpstr>
      <vt:lpstr>Abyssinica SIL</vt:lpstr>
      <vt:lpstr>aakar</vt:lpstr>
      <vt:lpstr>Andale Mono</vt:lpstr>
      <vt:lpstr>Alte DIN 1451 Mittelschrift</vt:lpstr>
      <vt:lpstr>Playfair Display</vt:lpstr>
      <vt:lpstr>DejaVu Math TeX Gyre</vt:lpstr>
      <vt:lpstr>Ani</vt:lpstr>
      <vt:lpstr>Bitstream Charter</vt:lpstr>
      <vt:lpstr>Gubbi</vt:lpstr>
      <vt:lpstr>C059 [UKWN]</vt:lpstr>
      <vt:lpstr>C059 [urw]</vt:lpstr>
      <vt:lpstr>Droid Sans Fallback</vt:lpstr>
      <vt:lpstr>Standard Symbols PS [URW ]</vt:lpstr>
      <vt:lpstr>Times New Roman</vt:lpstr>
      <vt:lpstr>Century Schoolbook L</vt:lpstr>
      <vt:lpstr>Cantarell</vt:lpstr>
      <vt:lpstr>CMU Bright</vt:lpstr>
      <vt:lpstr>cmmi10</vt:lpstr>
      <vt:lpstr>cmr10</vt:lpstr>
      <vt:lpstr>cmsy10</vt:lpstr>
      <vt:lpstr>cmex10</vt:lpstr>
      <vt:lpstr>Chandas</vt:lpstr>
      <vt:lpstr>CMU Concrete</vt:lpstr>
      <vt:lpstr>CMU Sans Serif</vt:lpstr>
      <vt:lpstr>CMU Sans Serif Demi Condensed</vt:lpstr>
      <vt:lpstr>CMU Serif</vt:lpstr>
      <vt:lpstr>CMU Serif Extra</vt:lpstr>
      <vt:lpstr>CMU Serif Upright Italic</vt:lpstr>
      <vt:lpstr>CMU Typewriter Text Variable Width</vt:lpstr>
      <vt:lpstr>Comic Sans MS</vt:lpstr>
      <vt:lpstr>Courier 10 Pitch</vt:lpstr>
      <vt:lpstr>DejaVu Sans</vt:lpstr>
      <vt:lpstr>DejaVu Sans Mono</vt:lpstr>
      <vt:lpstr>Dingbats</vt:lpstr>
      <vt:lpstr>Fira Code</vt:lpstr>
      <vt:lpstr>Fira Mono</vt:lpstr>
      <vt:lpstr>FreeSans</vt:lpstr>
      <vt:lpstr>Garuda</vt:lpstr>
      <vt:lpstr>Gayathri</vt:lpstr>
      <vt:lpstr>Impact</vt:lpstr>
      <vt:lpstr>IBM 3270</vt:lpstr>
      <vt:lpstr>KacstArt</vt:lpstr>
      <vt:lpstr>KacstDigital</vt:lpstr>
      <vt:lpstr>D050000L [urw]</vt:lpstr>
      <vt:lpstr>D050000L [URW ]</vt:lpstr>
      <vt:lpstr>FreeSerif</vt:lpstr>
      <vt:lpstr>FreeMono</vt:lpstr>
      <vt:lpstr>Gargi</vt:lpstr>
      <vt:lpstr>Georgia</vt:lpstr>
      <vt:lpstr>Inconsolata</vt:lpstr>
      <vt:lpstr>KacstLetter</vt:lpstr>
      <vt:lpstr>KacstTitle</vt:lpstr>
      <vt:lpstr>Kalimati</vt:lpstr>
      <vt:lpstr>Khmer OS</vt:lpstr>
      <vt:lpstr>Latin Modern Math</vt:lpstr>
      <vt:lpstr>Latin Modern Mono</vt:lpstr>
      <vt:lpstr>Latin Modern Mono Light</vt:lpstr>
      <vt:lpstr>Latin Modern Mono Light Cond</vt:lpstr>
      <vt:lpstr>Latin Modern Roman Demi</vt:lpstr>
      <vt:lpstr>Latin Modern Roman Unslanted</vt:lpstr>
      <vt:lpstr>Liberation Mono</vt:lpstr>
      <vt:lpstr>Liberation Sans</vt:lpstr>
      <vt:lpstr>Liberation Sans Narrow</vt:lpstr>
      <vt:lpstr>Likhan</vt:lpstr>
      <vt:lpstr>Lohit Gujarati</vt:lpstr>
      <vt:lpstr>Lohit Gurmukhi</vt:lpstr>
      <vt:lpstr>Lohit Tamil</vt:lpstr>
      <vt:lpstr>Loma</vt:lpstr>
      <vt:lpstr>Lohit Telugu</vt:lpstr>
      <vt:lpstr>Manjari</vt:lpstr>
      <vt:lpstr>Meera</vt:lpstr>
      <vt:lpstr>Menlo</vt:lpstr>
      <vt:lpstr>Mitra Mono</vt:lpstr>
      <vt:lpstr>Monaco</vt:lpstr>
      <vt:lpstr>Noto Sans CJK TC</vt:lpstr>
      <vt:lpstr>Khmer OS System</vt:lpstr>
      <vt:lpstr>msam10</vt:lpstr>
      <vt:lpstr>Mukti Narrow</vt:lpstr>
      <vt:lpstr>Nakula</vt:lpstr>
      <vt:lpstr>Navilu</vt:lpstr>
      <vt:lpstr>Nimbus Mono PS [UKWN]</vt:lpstr>
      <vt:lpstr>Nimbus Mono L</vt:lpstr>
      <vt:lpstr>Nimbus Mono PS [urw]</vt:lpstr>
      <vt:lpstr>Nimbus Roman [UKWN]</vt:lpstr>
      <vt:lpstr>Nimbus Roman No9 L</vt:lpstr>
      <vt:lpstr>Nimbus Sans Narrow [urw]</vt:lpstr>
      <vt:lpstr>Norasi</vt:lpstr>
      <vt:lpstr>Noto Sans CJK JP</vt:lpstr>
      <vt:lpstr>Noto Color Emoji</vt:lpstr>
      <vt:lpstr>Noto Mono</vt:lpstr>
      <vt:lpstr>Noto Sans CJK SC</vt:lpstr>
      <vt:lpstr>OpenSymbol</vt:lpstr>
      <vt:lpstr>P052 [urw]</vt:lpstr>
      <vt:lpstr>ori1Uni</vt:lpstr>
      <vt:lpstr>Padauk Book</vt:lpstr>
      <vt:lpstr>padmaa</vt:lpstr>
      <vt:lpstr>Pothana2000</vt:lpstr>
      <vt:lpstr>Purisa</vt:lpstr>
      <vt:lpstr>Rachana</vt:lpstr>
      <vt:lpstr>RaghuMalayalamSans</vt:lpstr>
      <vt:lpstr>Saab</vt:lpstr>
      <vt:lpstr>Samanata</vt:lpstr>
      <vt:lpstr>Samyak Gujarati</vt:lpstr>
      <vt:lpstr>Standard Symbols L</vt:lpstr>
      <vt:lpstr>URW Bookman [urw]</vt:lpstr>
      <vt:lpstr>Z003 [urw]</vt:lpstr>
      <vt:lpstr>Webdings</vt:lpstr>
      <vt:lpstr>wasy10</vt:lpstr>
      <vt:lpstr>Yrsa</vt:lpstr>
      <vt:lpstr>Verdana</vt:lpstr>
      <vt:lpstr>Umpush</vt:lpstr>
      <vt:lpstr>Ubuntu Condensed</vt:lpstr>
      <vt:lpstr>Ubuntu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Ambati</dc:creator>
  <cp:lastModifiedBy>rushil</cp:lastModifiedBy>
  <cp:revision>11</cp:revision>
  <dcterms:created xsi:type="dcterms:W3CDTF">2020-08-26T16:47:41Z</dcterms:created>
  <dcterms:modified xsi:type="dcterms:W3CDTF">2020-08-26T16:47:41Z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