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437B-3C35-4679-A1DD-2F7379F20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46621"/>
            <a:ext cx="9440034" cy="1828801"/>
          </a:xfrm>
        </p:spPr>
        <p:txBody>
          <a:bodyPr/>
          <a:lstStyle/>
          <a:p>
            <a:r>
              <a:rPr lang="en-US" dirty="0" err="1"/>
              <a:t>umbraco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1C5D5-D363-474D-BF24-609B105E1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75420"/>
            <a:ext cx="9440034" cy="1049867"/>
          </a:xfrm>
        </p:spPr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3074" name="Picture 2" descr="Image result for umbraco">
            <a:extLst>
              <a:ext uri="{FF2B5EF4-FFF2-40B4-BE49-F238E27FC236}">
                <a16:creationId xmlns:a16="http://schemas.microsoft.com/office/drawing/2014/main" id="{3E67F32B-2C95-45ED-9CCB-7ADBA7A6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4" y="1917789"/>
            <a:ext cx="1243232" cy="12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4D7-9F19-404A-B4D4-6FA516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umbraco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7C4A-4100-460C-93BA-9FEF3A1D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Content Management System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(there is a paid for cloud hosting)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Stack: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DBA18-5647-4B27-8B3F-D4D408020701}"/>
              </a:ext>
            </a:extLst>
          </p:cNvPr>
          <p:cNvSpPr/>
          <p:nvPr/>
        </p:nvSpPr>
        <p:spPr>
          <a:xfrm>
            <a:off x="1126435" y="3538330"/>
            <a:ext cx="2319130" cy="22528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7AAD33-2FBE-4007-B420-587F575337DE}"/>
              </a:ext>
            </a:extLst>
          </p:cNvPr>
          <p:cNvSpPr/>
          <p:nvPr/>
        </p:nvSpPr>
        <p:spPr>
          <a:xfrm>
            <a:off x="4050144" y="3538330"/>
            <a:ext cx="2319130" cy="22528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MS SQL 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186BC7-9A5E-43FB-B216-4A950292B6C4}"/>
              </a:ext>
            </a:extLst>
          </p:cNvPr>
          <p:cNvSpPr/>
          <p:nvPr/>
        </p:nvSpPr>
        <p:spPr>
          <a:xfrm>
            <a:off x="6973853" y="3538330"/>
            <a:ext cx="2319130" cy="22528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Angular 1.0</a:t>
            </a:r>
          </a:p>
        </p:txBody>
      </p:sp>
    </p:spTree>
    <p:extLst>
      <p:ext uri="{BB962C8B-B14F-4D97-AF65-F5344CB8AC3E}">
        <p14:creationId xmlns:p14="http://schemas.microsoft.com/office/powerpoint/2010/main" val="15437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4D7-9F19-404A-B4D4-6FA516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umbraco</a:t>
            </a:r>
            <a:r>
              <a:rPr lang="en-US" dirty="0"/>
              <a:t>?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0BC4BC9-699C-4ABC-BF71-9314D65122E2}"/>
              </a:ext>
            </a:extLst>
          </p:cNvPr>
          <p:cNvSpPr/>
          <p:nvPr/>
        </p:nvSpPr>
        <p:spPr>
          <a:xfrm>
            <a:off x="4890049" y="4903304"/>
            <a:ext cx="1431235" cy="1573969"/>
          </a:xfrm>
          <a:prstGeom prst="can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1DF319-6DE9-4CE7-B656-B6B45324F934}"/>
              </a:ext>
            </a:extLst>
          </p:cNvPr>
          <p:cNvSpPr/>
          <p:nvPr/>
        </p:nvSpPr>
        <p:spPr>
          <a:xfrm>
            <a:off x="2875722" y="1863450"/>
            <a:ext cx="5512904" cy="2252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9B4AAD-B4C4-45AD-9670-BCCBA87A033A}"/>
              </a:ext>
            </a:extLst>
          </p:cNvPr>
          <p:cNvSpPr/>
          <p:nvPr/>
        </p:nvSpPr>
        <p:spPr>
          <a:xfrm>
            <a:off x="3193779" y="2125940"/>
            <a:ext cx="1789041" cy="17278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 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FD45F1-7D17-4B20-AE95-A16BCD266CC1}"/>
              </a:ext>
            </a:extLst>
          </p:cNvPr>
          <p:cNvCxnSpPr>
            <a:cxnSpLocks/>
          </p:cNvCxnSpPr>
          <p:nvPr/>
        </p:nvCxnSpPr>
        <p:spPr>
          <a:xfrm flipH="1">
            <a:off x="5605667" y="4116320"/>
            <a:ext cx="26507" cy="7869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64FDCDA-0518-49D3-A5B0-B316C1E54B9A}"/>
              </a:ext>
            </a:extLst>
          </p:cNvPr>
          <p:cNvSpPr/>
          <p:nvPr/>
        </p:nvSpPr>
        <p:spPr>
          <a:xfrm>
            <a:off x="5247861" y="2104543"/>
            <a:ext cx="1789041" cy="17492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Backoffice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FA5961-1846-4AA6-BAC4-492E40CD6145}"/>
              </a:ext>
            </a:extLst>
          </p:cNvPr>
          <p:cNvSpPr txBox="1"/>
          <p:nvPr/>
        </p:nvSpPr>
        <p:spPr>
          <a:xfrm rot="16200000">
            <a:off x="6561101" y="2779991"/>
            <a:ext cx="23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umbraco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4D7-9F19-404A-B4D4-6FA516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bits &amp; pieces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40F38-D2C4-4B4B-A4A9-37BA00E2F7BD}"/>
              </a:ext>
            </a:extLst>
          </p:cNvPr>
          <p:cNvSpPr/>
          <p:nvPr/>
        </p:nvSpPr>
        <p:spPr>
          <a:xfrm>
            <a:off x="913795" y="2372139"/>
            <a:ext cx="5659283" cy="38762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9C2C9-616A-482D-B2EC-435DD74413DE}"/>
              </a:ext>
            </a:extLst>
          </p:cNvPr>
          <p:cNvSpPr/>
          <p:nvPr/>
        </p:nvSpPr>
        <p:spPr>
          <a:xfrm>
            <a:off x="1092700" y="3139381"/>
            <a:ext cx="2485388" cy="18169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46CB3-14CB-49D7-88CE-60377FB38833}"/>
              </a:ext>
            </a:extLst>
          </p:cNvPr>
          <p:cNvSpPr txBox="1"/>
          <p:nvPr/>
        </p:nvSpPr>
        <p:spPr>
          <a:xfrm flipH="1">
            <a:off x="1006559" y="2577891"/>
            <a:ext cx="17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 Type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F77DCB6-571C-4F97-A43D-26FC1004A6D9}"/>
              </a:ext>
            </a:extLst>
          </p:cNvPr>
          <p:cNvCxnSpPr/>
          <p:nvPr/>
        </p:nvCxnSpPr>
        <p:spPr>
          <a:xfrm flipV="1">
            <a:off x="2875722" y="2014330"/>
            <a:ext cx="834887" cy="742122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7DFCE8-BB2D-45C4-94DC-A32B83008959}"/>
              </a:ext>
            </a:extLst>
          </p:cNvPr>
          <p:cNvSpPr txBox="1"/>
          <p:nvPr/>
        </p:nvSpPr>
        <p:spPr>
          <a:xfrm>
            <a:off x="3710609" y="1823903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think of this as the blueprint of your model – definition of your content (model)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943A7-AB6A-4C8A-BF11-E0AA2E6E8EAE}"/>
              </a:ext>
            </a:extLst>
          </p:cNvPr>
          <p:cNvSpPr txBox="1"/>
          <p:nvPr/>
        </p:nvSpPr>
        <p:spPr>
          <a:xfrm flipH="1">
            <a:off x="1006560" y="2577891"/>
            <a:ext cx="17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8B67E-E2A2-436E-BF5A-223144B16EF3}"/>
              </a:ext>
            </a:extLst>
          </p:cNvPr>
          <p:cNvSpPr txBox="1"/>
          <p:nvPr/>
        </p:nvSpPr>
        <p:spPr>
          <a:xfrm flipH="1">
            <a:off x="1198717" y="3244334"/>
            <a:ext cx="17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96CA2F-619B-457B-93EF-D6A09312DE87}"/>
              </a:ext>
            </a:extLst>
          </p:cNvPr>
          <p:cNvSpPr/>
          <p:nvPr/>
        </p:nvSpPr>
        <p:spPr>
          <a:xfrm>
            <a:off x="1325217" y="3763617"/>
            <a:ext cx="1948070" cy="369332"/>
          </a:xfrm>
          <a:prstGeom prst="roundRect">
            <a:avLst>
              <a:gd name="adj" fmla="val 4178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418D31-159A-46F4-8BC8-78A34ECDF706}"/>
              </a:ext>
            </a:extLst>
          </p:cNvPr>
          <p:cNvSpPr/>
          <p:nvPr/>
        </p:nvSpPr>
        <p:spPr>
          <a:xfrm>
            <a:off x="1325216" y="4273826"/>
            <a:ext cx="1948070" cy="369332"/>
          </a:xfrm>
          <a:prstGeom prst="roundRect">
            <a:avLst>
              <a:gd name="adj" fmla="val 4178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Editor (type)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5CD57-B89C-4A03-AB2C-1C08EBD26EB5}"/>
              </a:ext>
            </a:extLst>
          </p:cNvPr>
          <p:cNvSpPr/>
          <p:nvPr/>
        </p:nvSpPr>
        <p:spPr>
          <a:xfrm>
            <a:off x="1099323" y="5094076"/>
            <a:ext cx="2485388" cy="39417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95C321-5FA2-4948-B759-367D6C359317}"/>
              </a:ext>
            </a:extLst>
          </p:cNvPr>
          <p:cNvSpPr/>
          <p:nvPr/>
        </p:nvSpPr>
        <p:spPr>
          <a:xfrm>
            <a:off x="1092700" y="5644734"/>
            <a:ext cx="2485388" cy="39417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Property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F8190-8DBC-4513-B882-09BDED8E6FB1}"/>
              </a:ext>
            </a:extLst>
          </p:cNvPr>
          <p:cNvSpPr/>
          <p:nvPr/>
        </p:nvSpPr>
        <p:spPr>
          <a:xfrm>
            <a:off x="3813009" y="3139381"/>
            <a:ext cx="2485388" cy="28995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F08B9F-918A-4D3F-826A-F7E28C84CC7D}"/>
              </a:ext>
            </a:extLst>
          </p:cNvPr>
          <p:cNvSpPr txBox="1"/>
          <p:nvPr/>
        </p:nvSpPr>
        <p:spPr>
          <a:xfrm flipH="1">
            <a:off x="3919026" y="3244334"/>
            <a:ext cx="22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(razor)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58E620-C5BF-4E84-98B4-A3C7E1D1D544}"/>
              </a:ext>
            </a:extLst>
          </p:cNvPr>
          <p:cNvSpPr/>
          <p:nvPr/>
        </p:nvSpPr>
        <p:spPr>
          <a:xfrm>
            <a:off x="4045526" y="3763617"/>
            <a:ext cx="1948070" cy="369332"/>
          </a:xfrm>
          <a:prstGeom prst="roundRect">
            <a:avLst>
              <a:gd name="adj" fmla="val 4178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33DF6C-B7B3-4767-AD62-51711B93E3A2}"/>
              </a:ext>
            </a:extLst>
          </p:cNvPr>
          <p:cNvSpPr/>
          <p:nvPr/>
        </p:nvSpPr>
        <p:spPr>
          <a:xfrm>
            <a:off x="4045525" y="4273826"/>
            <a:ext cx="1948070" cy="369332"/>
          </a:xfrm>
          <a:prstGeom prst="roundRect">
            <a:avLst>
              <a:gd name="adj" fmla="val 4178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BC7CC6-5EE6-488F-B770-598C5CD6A5EF}"/>
              </a:ext>
            </a:extLst>
          </p:cNvPr>
          <p:cNvSpPr/>
          <p:nvPr/>
        </p:nvSpPr>
        <p:spPr>
          <a:xfrm>
            <a:off x="4045525" y="4784035"/>
            <a:ext cx="1948070" cy="369332"/>
          </a:xfrm>
          <a:prstGeom prst="roundRect">
            <a:avLst>
              <a:gd name="adj" fmla="val 4178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 page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4D5FDE-112C-4299-9A45-83C61E50800F}"/>
              </a:ext>
            </a:extLst>
          </p:cNvPr>
          <p:cNvSpPr txBox="1"/>
          <p:nvPr/>
        </p:nvSpPr>
        <p:spPr>
          <a:xfrm>
            <a:off x="6851374" y="2439968"/>
            <a:ext cx="4943666" cy="38084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is created by creating instances of a document type – instances are referred to as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templates can be linked to multiple document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types are hierarchical – can define parent and child document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access properties in document type in the template – all content models implement </a:t>
            </a:r>
            <a:r>
              <a:rPr lang="en-US" dirty="0" err="1"/>
              <a:t>IPublishedContent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4D7-9F19-404A-B4D4-6FA516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flow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9C3C16B-2270-4894-9F91-1D3F5436A19B}"/>
              </a:ext>
            </a:extLst>
          </p:cNvPr>
          <p:cNvSpPr/>
          <p:nvPr/>
        </p:nvSpPr>
        <p:spPr>
          <a:xfrm>
            <a:off x="3988904" y="2561254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request preparation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EF5AA1E-2D84-43B9-AC68-68A0C8CBF4E7}"/>
              </a:ext>
            </a:extLst>
          </p:cNvPr>
          <p:cNvSpPr/>
          <p:nvPr/>
        </p:nvSpPr>
        <p:spPr>
          <a:xfrm>
            <a:off x="3988903" y="4399723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default / custom controller action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4B06FD-090D-4B41-80BE-FF659C4BB409}"/>
              </a:ext>
            </a:extLst>
          </p:cNvPr>
          <p:cNvSpPr/>
          <p:nvPr/>
        </p:nvSpPr>
        <p:spPr>
          <a:xfrm>
            <a:off x="3988903" y="5139888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build model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53AEDD-A401-4C84-8886-1DBF7EAAA915}"/>
              </a:ext>
            </a:extLst>
          </p:cNvPr>
          <p:cNvSpPr/>
          <p:nvPr/>
        </p:nvSpPr>
        <p:spPr>
          <a:xfrm>
            <a:off x="3988903" y="5878097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render content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46EF45-AF1D-40F9-9D86-78A15695C02D}"/>
              </a:ext>
            </a:extLst>
          </p:cNvPr>
          <p:cNvCxnSpPr/>
          <p:nvPr/>
        </p:nvCxnSpPr>
        <p:spPr>
          <a:xfrm>
            <a:off x="2928730" y="1994452"/>
            <a:ext cx="1060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A04A2E-B9B6-4B25-BCCA-FF17DEA50897}"/>
              </a:ext>
            </a:extLst>
          </p:cNvPr>
          <p:cNvCxnSpPr/>
          <p:nvPr/>
        </p:nvCxnSpPr>
        <p:spPr>
          <a:xfrm>
            <a:off x="2928729" y="1994452"/>
            <a:ext cx="1060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7CCB4-2B5E-464C-9385-D6A04620E4A3}"/>
              </a:ext>
            </a:extLst>
          </p:cNvPr>
          <p:cNvCxnSpPr/>
          <p:nvPr/>
        </p:nvCxnSpPr>
        <p:spPr>
          <a:xfrm>
            <a:off x="7566990" y="6123262"/>
            <a:ext cx="10601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ADB31-4DBE-4574-AB99-C9C5B5BF2BF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77948" y="2226365"/>
            <a:ext cx="0" cy="334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7F7EF22-C591-45A1-93DD-4F2B0791C873}"/>
              </a:ext>
            </a:extLst>
          </p:cNvPr>
          <p:cNvSpPr/>
          <p:nvPr/>
        </p:nvSpPr>
        <p:spPr>
          <a:xfrm>
            <a:off x="3988904" y="1762539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received by http module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3555E6-FAE4-4CAA-84CC-8B31BB28AEFA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77947" y="3025080"/>
            <a:ext cx="1" cy="334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1D92170-DF84-49E5-89F0-702231A3103C}"/>
              </a:ext>
            </a:extLst>
          </p:cNvPr>
          <p:cNvSpPr/>
          <p:nvPr/>
        </p:nvSpPr>
        <p:spPr>
          <a:xfrm>
            <a:off x="3988903" y="2561254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request preparation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1CE47F-603C-4114-8F65-12761E31BF83}"/>
              </a:ext>
            </a:extLst>
          </p:cNvPr>
          <p:cNvCxnSpPr>
            <a:cxnSpLocks/>
          </p:cNvCxnSpPr>
          <p:nvPr/>
        </p:nvCxnSpPr>
        <p:spPr>
          <a:xfrm>
            <a:off x="5777947" y="3823795"/>
            <a:ext cx="0" cy="5571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36F3660-1FF4-4BFA-8549-B90F86617CAC}"/>
              </a:ext>
            </a:extLst>
          </p:cNvPr>
          <p:cNvSpPr/>
          <p:nvPr/>
        </p:nvSpPr>
        <p:spPr>
          <a:xfrm>
            <a:off x="3988903" y="3359969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mvc</a:t>
            </a:r>
            <a:r>
              <a:rPr lang="en-US" dirty="0">
                <a:solidFill>
                  <a:schemeClr val="bg2"/>
                </a:solidFill>
              </a:rPr>
              <a:t> / web forms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4AD5A7-65A1-42E1-A0FE-334FB95D3069}"/>
              </a:ext>
            </a:extLst>
          </p:cNvPr>
          <p:cNvCxnSpPr>
            <a:cxnSpLocks/>
          </p:cNvCxnSpPr>
          <p:nvPr/>
        </p:nvCxnSpPr>
        <p:spPr>
          <a:xfrm flipH="1">
            <a:off x="5777946" y="3025080"/>
            <a:ext cx="1" cy="334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4FA72B-968B-4D07-875F-DD63929EFF6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77947" y="4844757"/>
            <a:ext cx="0" cy="295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229F086-6086-44D6-80CE-BBA8AABC2999}"/>
              </a:ext>
            </a:extLst>
          </p:cNvPr>
          <p:cNvSpPr/>
          <p:nvPr/>
        </p:nvSpPr>
        <p:spPr>
          <a:xfrm>
            <a:off x="3988903" y="4380931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default / custom controller action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1499D1-D51F-4072-AF9B-BF05442F8B3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777947" y="5603714"/>
            <a:ext cx="0" cy="274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2A065A4-E045-47C7-9C87-B157D34ADBBB}"/>
              </a:ext>
            </a:extLst>
          </p:cNvPr>
          <p:cNvSpPr/>
          <p:nvPr/>
        </p:nvSpPr>
        <p:spPr>
          <a:xfrm>
            <a:off x="3988903" y="5138910"/>
            <a:ext cx="3578087" cy="463826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build model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8AA507-3FA8-4FB1-8CCA-CD0FA85CA9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566990" y="3591882"/>
            <a:ext cx="13252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042738E-1263-47BE-B946-961A44DD9A33}"/>
              </a:ext>
            </a:extLst>
          </p:cNvPr>
          <p:cNvSpPr txBox="1"/>
          <p:nvPr/>
        </p:nvSpPr>
        <p:spPr>
          <a:xfrm>
            <a:off x="1934817" y="1762539"/>
            <a:ext cx="11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415DF7-2516-408C-8AD1-C147636DFDA5}"/>
              </a:ext>
            </a:extLst>
          </p:cNvPr>
          <p:cNvSpPr txBox="1"/>
          <p:nvPr/>
        </p:nvSpPr>
        <p:spPr>
          <a:xfrm>
            <a:off x="8653666" y="5925344"/>
            <a:ext cx="11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7A0494-F552-4BCE-A001-DEA2D435CD2D}"/>
              </a:ext>
            </a:extLst>
          </p:cNvPr>
          <p:cNvSpPr txBox="1"/>
          <p:nvPr/>
        </p:nvSpPr>
        <p:spPr>
          <a:xfrm>
            <a:off x="5777946" y="3869353"/>
            <a:ext cx="11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mvc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78AA4C-03A6-401F-8BF1-F135DEE099B3}"/>
              </a:ext>
            </a:extLst>
          </p:cNvPr>
          <p:cNvSpPr txBox="1"/>
          <p:nvPr/>
        </p:nvSpPr>
        <p:spPr>
          <a:xfrm>
            <a:off x="7593502" y="3198699"/>
            <a:ext cx="13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forms</a:t>
            </a:r>
          </a:p>
        </p:txBody>
      </p:sp>
      <p:pic>
        <p:nvPicPr>
          <p:cNvPr id="1026" name="Picture 2" descr="Image result for i dont know meme">
            <a:extLst>
              <a:ext uri="{FF2B5EF4-FFF2-40B4-BE49-F238E27FC236}">
                <a16:creationId xmlns:a16="http://schemas.microsoft.com/office/drawing/2014/main" id="{628DDE8C-97C8-49D4-9C2F-4E16AE91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33" y="2271294"/>
            <a:ext cx="2437991" cy="171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AA933ED-FBDB-492D-9D1D-5A23F8973BBA}"/>
              </a:ext>
            </a:extLst>
          </p:cNvPr>
          <p:cNvCxnSpPr>
            <a:stCxn id="47" idx="1"/>
          </p:cNvCxnSpPr>
          <p:nvPr/>
        </p:nvCxnSpPr>
        <p:spPr>
          <a:xfrm rot="10800000">
            <a:off x="3458817" y="3192524"/>
            <a:ext cx="530087" cy="3993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D0E3FB-9F6B-4702-ADCC-C7B90A71E4F5}"/>
              </a:ext>
            </a:extLst>
          </p:cNvPr>
          <p:cNvSpPr txBox="1"/>
          <p:nvPr/>
        </p:nvSpPr>
        <p:spPr>
          <a:xfrm>
            <a:off x="185540" y="2982232"/>
            <a:ext cx="325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Rules used to determine this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A015B38-32E9-4CEB-836E-9593938337FD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3432305" y="4612843"/>
            <a:ext cx="556598" cy="37415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C6E218-E27C-4A79-9793-EA0AD047EDFF}"/>
              </a:ext>
            </a:extLst>
          </p:cNvPr>
          <p:cNvSpPr txBox="1"/>
          <p:nvPr/>
        </p:nvSpPr>
        <p:spPr>
          <a:xfrm>
            <a:off x="142443" y="4499779"/>
            <a:ext cx="325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mic Sans MS" panose="030F0702030302020204" pitchFamily="66" charset="0"/>
              </a:rPr>
              <a:t>RenderMvcController</a:t>
            </a:r>
            <a:endParaRPr lang="en-US" dirty="0">
              <a:latin typeface="Comic Sans MS" panose="030F0702030302020204" pitchFamily="66" charset="0"/>
            </a:endParaRPr>
          </a:p>
          <a:p>
            <a:pPr algn="r"/>
            <a:r>
              <a:rPr lang="en-US" dirty="0" err="1">
                <a:latin typeface="Comic Sans MS" panose="030F0702030302020204" pitchFamily="66" charset="0"/>
              </a:rPr>
              <a:t>SurfaceController</a:t>
            </a:r>
            <a:endParaRPr lang="en-US" dirty="0">
              <a:latin typeface="Comic Sans MS" panose="030F0702030302020204" pitchFamily="66" charset="0"/>
            </a:endParaRPr>
          </a:p>
          <a:p>
            <a:pPr algn="r"/>
            <a:r>
              <a:rPr lang="en-US" dirty="0" err="1">
                <a:latin typeface="Comic Sans MS" panose="030F0702030302020204" pitchFamily="66" charset="0"/>
              </a:rPr>
              <a:t>ApiController</a:t>
            </a:r>
            <a:endParaRPr lang="en-US" dirty="0">
              <a:latin typeface="Comic Sans MS" panose="030F0702030302020204" pitchFamily="66" charset="0"/>
            </a:endParaRPr>
          </a:p>
          <a:p>
            <a:pPr algn="r"/>
            <a:r>
              <a:rPr lang="en-US" dirty="0" err="1">
                <a:latin typeface="Comic Sans MS" panose="030F0702030302020204" pitchFamily="66" charset="0"/>
              </a:rPr>
              <a:t>AuthorizedController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020CA09-D0F1-4553-BCC9-3B16C4F10C6B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566990" y="4957400"/>
            <a:ext cx="530087" cy="4134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6B3446F-0991-4992-A039-F6550FB2D5EC}"/>
              </a:ext>
            </a:extLst>
          </p:cNvPr>
          <p:cNvSpPr txBox="1"/>
          <p:nvPr/>
        </p:nvSpPr>
        <p:spPr>
          <a:xfrm>
            <a:off x="8129818" y="4573954"/>
            <a:ext cx="325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Can use </a:t>
            </a:r>
            <a:r>
              <a:rPr lang="en-US" dirty="0" err="1">
                <a:latin typeface="Comic Sans MS" panose="030F0702030302020204" pitchFamily="66" charset="0"/>
              </a:rPr>
              <a:t>umbraco</a:t>
            </a:r>
            <a:r>
              <a:rPr lang="en-US" dirty="0">
                <a:latin typeface="Comic Sans MS" panose="030F0702030302020204" pitchFamily="66" charset="0"/>
              </a:rPr>
              <a:t> helper / service context (exposes many services incl. </a:t>
            </a:r>
            <a:r>
              <a:rPr lang="en-US" dirty="0" err="1">
                <a:latin typeface="Comic Sans MS" panose="030F0702030302020204" pitchFamily="66" charset="0"/>
              </a:rPr>
              <a:t>ContentService</a:t>
            </a:r>
            <a:r>
              <a:rPr lang="en-US" dirty="0">
                <a:latin typeface="Comic Sans MS" panose="030F0702030302020204" pitchFamily="66" charset="0"/>
              </a:rPr>
              <a:t> for CRUD)</a:t>
            </a:r>
          </a:p>
        </p:txBody>
      </p:sp>
    </p:spTree>
    <p:extLst>
      <p:ext uri="{BB962C8B-B14F-4D97-AF65-F5344CB8AC3E}">
        <p14:creationId xmlns:p14="http://schemas.microsoft.com/office/powerpoint/2010/main" val="30110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9F48-8F51-4AE9-A680-FE80E66E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i</a:t>
            </a:r>
            <a:r>
              <a:rPr lang="en-US" dirty="0"/>
              <a:t> want more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F2D5-663E-4C7B-A449-72C6C68E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 hijacking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changing the default controllers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searching (examine/lucene.net/apache </a:t>
            </a:r>
            <a:r>
              <a:rPr lang="en-US" dirty="0" err="1"/>
              <a:t>lucene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the </a:t>
            </a:r>
            <a:r>
              <a:rPr lang="en-US" dirty="0" err="1"/>
              <a:t>backoffice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property editors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macros</a:t>
            </a:r>
          </a:p>
          <a:p>
            <a:pPr marL="369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4D7-9F19-404A-B4D4-6FA516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basic demo – sigma docs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9D567326-B05E-4253-9044-31DBBE5E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44" y="1833488"/>
            <a:ext cx="4414912" cy="44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</TotalTime>
  <Words>232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Comic Sans MS</vt:lpstr>
      <vt:lpstr>Trebuchet MS</vt:lpstr>
      <vt:lpstr>Wingdings 2</vt:lpstr>
      <vt:lpstr>Slate</vt:lpstr>
      <vt:lpstr>umbraco.</vt:lpstr>
      <vt:lpstr>what is umbraco?</vt:lpstr>
      <vt:lpstr>what is umbraco?</vt:lpstr>
      <vt:lpstr>the bits &amp; pieces</vt:lpstr>
      <vt:lpstr>the flow</vt:lpstr>
      <vt:lpstr>i want more control</vt:lpstr>
      <vt:lpstr>basic demo – sigma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umbraco.</dc:title>
  <dc:creator>Rushil</dc:creator>
  <cp:lastModifiedBy>Rushil</cp:lastModifiedBy>
  <cp:revision>22</cp:revision>
  <dcterms:created xsi:type="dcterms:W3CDTF">2018-06-06T17:54:38Z</dcterms:created>
  <dcterms:modified xsi:type="dcterms:W3CDTF">2018-06-06T20:03:15Z</dcterms:modified>
</cp:coreProperties>
</file>