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9" r:id="rId5"/>
    <p:sldId id="2936" r:id="rId6"/>
    <p:sldId id="256" r:id="rId7"/>
    <p:sldId id="340" r:id="rId8"/>
    <p:sldId id="2934" r:id="rId9"/>
    <p:sldId id="2937" r:id="rId10"/>
    <p:sldId id="29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5F5F5"/>
    <a:srgbClr val="FBFBFB"/>
    <a:srgbClr val="EEEEEE"/>
    <a:srgbClr val="3E7090"/>
    <a:srgbClr val="685135"/>
    <a:srgbClr val="BDA07D"/>
    <a:srgbClr val="F5F9F9"/>
    <a:srgbClr val="627272"/>
    <a:srgbClr val="93A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226" autoAdjust="0"/>
  </p:normalViewPr>
  <p:slideViewPr>
    <p:cSldViewPr snapToGrid="0">
      <p:cViewPr>
        <p:scale>
          <a:sx n="101" d="100"/>
          <a:sy n="101" d="100"/>
        </p:scale>
        <p:origin x="848" y="5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2/7/25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2/7/25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OS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65E26A-2B15-3009-B1D9-689589C88A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7212330" y="0"/>
            <a:ext cx="497967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636" y="947737"/>
            <a:ext cx="5278514" cy="74510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4400" cap="none" spc="2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1958599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Prepared for: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C21C0301-E057-4E83-ACA6-EA0C144717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5636" y="4657513"/>
            <a:ext cx="5278514" cy="34311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 #, Year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A0344-9E48-46A8-9998-3F471EF3948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637" y="2847975"/>
            <a:ext cx="5278602" cy="12477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Photo of client logo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5D1CFC6-AF09-4003-B543-D4F1832C98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636" y="5079221"/>
            <a:ext cx="5278514" cy="34311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factory-</a:t>
            </a:r>
            <a:r>
              <a:rPr lang="en-US" dirty="0" err="1"/>
              <a:t>twin.com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2B0AFF-FE96-44FA-AB75-55C43955D397}"/>
              </a:ext>
            </a:extLst>
          </p:cNvPr>
          <p:cNvSpPr txBox="1"/>
          <p:nvPr userDrawn="1"/>
        </p:nvSpPr>
        <p:spPr>
          <a:xfrm>
            <a:off x="428624" y="6267935"/>
            <a:ext cx="6250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This presentation includes proprietary and confidential information. Any dissemination to a third party requires written permission from Advisory Aerospace OSC.</a:t>
            </a:r>
          </a:p>
        </p:txBody>
      </p:sp>
      <p:pic>
        <p:nvPicPr>
          <p:cNvPr id="4" name="Picture 3" descr="A blue building with several stacks of paper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9D423523-68C9-46DE-7D9C-B29965B76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86411" y="653945"/>
            <a:ext cx="5635834" cy="56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7" descr="A plane flying above the clouds&#10;&#10;Description automatically generated with medium confidence">
            <a:extLst>
              <a:ext uri="{FF2B5EF4-FFF2-40B4-BE49-F238E27FC236}">
                <a16:creationId xmlns:a16="http://schemas.microsoft.com/office/drawing/2014/main" id="{86185450-7D56-4545-A97F-D82CA0AB0F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1187" b="13610"/>
          <a:stretch/>
        </p:blipFill>
        <p:spPr>
          <a:xfrm>
            <a:off x="20" y="10"/>
            <a:ext cx="12191980" cy="2051040"/>
          </a:xfrm>
          <a:prstGeom prst="rect">
            <a:avLst/>
          </a:prstGeom>
          <a:noFill/>
        </p:spPr>
      </p:pic>
      <p:pic>
        <p:nvPicPr>
          <p:cNvPr id="14" name="Picture Placeholder 9" descr="A plane flying above the clouds&#10;&#10;Description automatically generated with medium confidence">
            <a:extLst>
              <a:ext uri="{FF2B5EF4-FFF2-40B4-BE49-F238E27FC236}">
                <a16:creationId xmlns:a16="http://schemas.microsoft.com/office/drawing/2014/main" id="{56AFA2ED-65A8-4563-8BB4-4D69AA344C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6084" b="754"/>
          <a:stretch/>
        </p:blipFill>
        <p:spPr>
          <a:xfrm>
            <a:off x="0" y="5788025"/>
            <a:ext cx="12192000" cy="1069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Vivek Saxena, PhD</a:t>
            </a:r>
          </a:p>
          <a:p>
            <a:pPr>
              <a:spcAft>
                <a:spcPts val="600"/>
              </a:spcAft>
            </a:pPr>
            <a:r>
              <a:rPr lang="en-US" dirty="0"/>
              <a:t>CEO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vivek.saxena@factory-twin.com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734-249-0961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www.factory-twin.com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753C3E-0831-D542-F65C-0937B0E7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219" y="6384151"/>
            <a:ext cx="1279723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FB2DD850-2496-3E06-7417-CE13EDE93A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7058" y="6390362"/>
            <a:ext cx="2103120" cy="2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7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8C202-C5C2-4F03-BBB8-4AC44388B556}"/>
              </a:ext>
            </a:extLst>
          </p:cNvPr>
          <p:cNvSpPr/>
          <p:nvPr userDrawn="1"/>
        </p:nvSpPr>
        <p:spPr>
          <a:xfrm>
            <a:off x="0" y="108724"/>
            <a:ext cx="12192000" cy="899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528" y="195591"/>
            <a:ext cx="10894944" cy="726137"/>
          </a:xfrm>
          <a:prstGeom prst="rect">
            <a:avLst/>
          </a:prstGeom>
        </p:spPr>
        <p:txBody>
          <a:bodyPr anchor="ctr"/>
          <a:lstStyle>
            <a:lvl1pPr algn="l">
              <a:defRPr sz="2400" cap="none" spc="2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3A-38A2-4A8E-88C2-55FAE758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219" y="6384151"/>
            <a:ext cx="1279723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482D9408-7CC9-BA56-83AF-BAE5F0C5A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058" y="6390362"/>
            <a:ext cx="2103120" cy="2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7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8C202-C5C2-4F03-BBB8-4AC44388B556}"/>
              </a:ext>
            </a:extLst>
          </p:cNvPr>
          <p:cNvSpPr/>
          <p:nvPr userDrawn="1"/>
        </p:nvSpPr>
        <p:spPr>
          <a:xfrm>
            <a:off x="0" y="108724"/>
            <a:ext cx="12192000" cy="899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528" y="195591"/>
            <a:ext cx="10894944" cy="726137"/>
          </a:xfrm>
          <a:prstGeom prst="rect">
            <a:avLst/>
          </a:prstGeom>
        </p:spPr>
        <p:txBody>
          <a:bodyPr anchor="ctr"/>
          <a:lstStyle>
            <a:lvl1pPr algn="l">
              <a:defRPr sz="2400" cap="none" spc="2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551" y="131440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1871727"/>
            <a:ext cx="4626293" cy="3938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2658" y="1306421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3128" y="1872099"/>
            <a:ext cx="4626293" cy="39381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64A7D57-56FE-D6A5-8BC8-D392DA2A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219" y="6384151"/>
            <a:ext cx="1279723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0FC0DF20-3CD6-1640-D3E1-CCA6B33B05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058" y="6390362"/>
            <a:ext cx="2103120" cy="2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8C202-C5C2-4F03-BBB8-4AC44388B556}"/>
              </a:ext>
            </a:extLst>
          </p:cNvPr>
          <p:cNvSpPr/>
          <p:nvPr userDrawn="1"/>
        </p:nvSpPr>
        <p:spPr>
          <a:xfrm>
            <a:off x="0" y="108724"/>
            <a:ext cx="12192000" cy="899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528" y="195591"/>
            <a:ext cx="10894944" cy="726137"/>
          </a:xfrm>
          <a:prstGeom prst="rect">
            <a:avLst/>
          </a:prstGeom>
        </p:spPr>
        <p:txBody>
          <a:bodyPr anchor="ctr"/>
          <a:lstStyle>
            <a:lvl1pPr algn="l">
              <a:defRPr sz="2400" cap="none" spc="2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64" y="1340214"/>
            <a:ext cx="3479822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0365" y="1897533"/>
            <a:ext cx="3479467" cy="3938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B13D139-96C3-40FC-A361-FAC662B83A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6089" y="1340214"/>
            <a:ext cx="3479822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6B5FBA45-5320-4C6A-A465-734F959771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6090" y="1897533"/>
            <a:ext cx="3479467" cy="3938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8283BDE-0ADF-4498-AC0E-F6C068A459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1814" y="1340214"/>
            <a:ext cx="3479822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DBC1111-E165-4E8E-995F-8BBFDBD742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1815" y="1897533"/>
            <a:ext cx="3479467" cy="39385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5FEADD3-5C06-0767-B934-2633206B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219" y="6384151"/>
            <a:ext cx="1279723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989F499C-5467-C6F9-BCF5-CD9D91041D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058" y="6390362"/>
            <a:ext cx="2103120" cy="2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w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8C202-C5C2-4F03-BBB8-4AC44388B556}"/>
              </a:ext>
            </a:extLst>
          </p:cNvPr>
          <p:cNvSpPr/>
          <p:nvPr userDrawn="1"/>
        </p:nvSpPr>
        <p:spPr>
          <a:xfrm>
            <a:off x="0" y="108724"/>
            <a:ext cx="12192000" cy="899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528" y="195591"/>
            <a:ext cx="10894944" cy="726137"/>
          </a:xfrm>
          <a:prstGeom prst="rect">
            <a:avLst/>
          </a:prstGeom>
        </p:spPr>
        <p:txBody>
          <a:bodyPr anchor="ctr"/>
          <a:lstStyle>
            <a:lvl1pPr algn="l">
              <a:defRPr sz="2400" cap="none" spc="2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7551" y="1314408"/>
            <a:ext cx="462676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7551" y="1871728"/>
            <a:ext cx="4626293" cy="30145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2658" y="1306421"/>
            <a:ext cx="4626763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53128" y="1872099"/>
            <a:ext cx="4626293" cy="30142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5B4EC6-A79B-47CC-AF74-80FF17F0525D}"/>
              </a:ext>
            </a:extLst>
          </p:cNvPr>
          <p:cNvSpPr/>
          <p:nvPr userDrawn="1"/>
        </p:nvSpPr>
        <p:spPr>
          <a:xfrm>
            <a:off x="1589861" y="5375276"/>
            <a:ext cx="9012277" cy="628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372155E-DF4E-4541-BFB2-C9280DF86A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66723" y="5478463"/>
            <a:ext cx="84582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/>
            </a:lvl1pPr>
          </a:lstStyle>
          <a:p>
            <a:pPr lvl="0"/>
            <a:r>
              <a:rPr lang="en-US" dirty="0"/>
              <a:t>Main takeaway goes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6E01A9-A54C-82AF-35EF-FDF60B6E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219" y="6384151"/>
            <a:ext cx="1279723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79940952-41ED-F472-26A5-0A51492177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058" y="6390362"/>
            <a:ext cx="2103120" cy="2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8C202-C5C2-4F03-BBB8-4AC44388B556}"/>
              </a:ext>
            </a:extLst>
          </p:cNvPr>
          <p:cNvSpPr/>
          <p:nvPr userDrawn="1"/>
        </p:nvSpPr>
        <p:spPr>
          <a:xfrm>
            <a:off x="0" y="108724"/>
            <a:ext cx="12192000" cy="899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528" y="195591"/>
            <a:ext cx="10894944" cy="726137"/>
          </a:xfrm>
          <a:prstGeom prst="rect">
            <a:avLst/>
          </a:prstGeom>
        </p:spPr>
        <p:txBody>
          <a:bodyPr anchor="ctr"/>
          <a:lstStyle>
            <a:lvl1pPr algn="l">
              <a:defRPr sz="2400" cap="none" spc="2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64" y="1340214"/>
            <a:ext cx="3479822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0365" y="1897533"/>
            <a:ext cx="3479467" cy="31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B13D139-96C3-40FC-A361-FAC662B83A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6089" y="1340214"/>
            <a:ext cx="3479822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6B5FBA45-5320-4C6A-A465-734F959771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6090" y="1897533"/>
            <a:ext cx="3479467" cy="31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28283BDE-0ADF-4498-AC0E-F6C068A459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1814" y="1340214"/>
            <a:ext cx="3479822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5DBC1111-E165-4E8E-995F-8BBFDBD742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1815" y="1897533"/>
            <a:ext cx="3479467" cy="31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4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2DE1CD-6916-4D95-BCBB-311CB7FF55F2}"/>
              </a:ext>
            </a:extLst>
          </p:cNvPr>
          <p:cNvSpPr/>
          <p:nvPr userDrawn="1"/>
        </p:nvSpPr>
        <p:spPr>
          <a:xfrm>
            <a:off x="1589861" y="5375276"/>
            <a:ext cx="9012277" cy="628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2CD0E-04E2-4F88-BD4E-D57362AA0A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66723" y="5478463"/>
            <a:ext cx="84582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/>
            </a:lvl1pPr>
          </a:lstStyle>
          <a:p>
            <a:pPr lvl="0"/>
            <a:r>
              <a:rPr lang="en-US" dirty="0"/>
              <a:t>Main takeaway goes here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9593BAE-0898-24C2-E392-533FC6C6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219" y="6384151"/>
            <a:ext cx="1279723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5230A0A3-8C73-1453-DCA1-C57AD2FC43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058" y="6390362"/>
            <a:ext cx="2103120" cy="2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8C202-C5C2-4F03-BBB8-4AC44388B556}"/>
              </a:ext>
            </a:extLst>
          </p:cNvPr>
          <p:cNvSpPr/>
          <p:nvPr userDrawn="1"/>
        </p:nvSpPr>
        <p:spPr>
          <a:xfrm>
            <a:off x="0" y="108724"/>
            <a:ext cx="12192000" cy="899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528" y="195591"/>
            <a:ext cx="10894944" cy="726137"/>
          </a:xfrm>
          <a:prstGeom prst="rect">
            <a:avLst/>
          </a:prstGeom>
        </p:spPr>
        <p:txBody>
          <a:bodyPr anchor="ctr"/>
          <a:lstStyle>
            <a:lvl1pPr algn="l">
              <a:defRPr sz="2400" cap="none" spc="2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Case Study: Name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E66030-8B34-445C-A5B2-4629FDDE11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4220" y="3654810"/>
            <a:ext cx="2743200" cy="15934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Performance statistic/summary goes here. 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30C086F6-0623-4E97-BCEB-983BB3DDD2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06126" y="3654809"/>
            <a:ext cx="2743200" cy="15934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Performance statistic/summary goes here. 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14E2032-0725-4BB2-A850-8F8C878D1F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8032" y="3654808"/>
            <a:ext cx="2743200" cy="159346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Performance statistic/summary goes here. 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24A6856-34DC-4790-8638-55E1508CC0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5125" y="1695450"/>
            <a:ext cx="3841750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The Results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F609376-821D-4652-A9E8-DE812437DC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08507" y="2648058"/>
            <a:ext cx="855663" cy="854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2E9C0566-CA1B-4C35-8DD5-AEFB069514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668168" y="2648058"/>
            <a:ext cx="855663" cy="854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4374A51-FAE0-429F-B07E-5497E6772A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591800" y="2648058"/>
            <a:ext cx="855663" cy="8540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8F1C874-9F7D-E835-C24B-2C1D4078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219" y="6384151"/>
            <a:ext cx="1279723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4120D3BD-9AE2-9A77-B5DC-8E4FF5EE32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058" y="6390362"/>
            <a:ext cx="2103120" cy="2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ry Sc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8C202-C5C2-4F03-BBB8-4AC44388B556}"/>
              </a:ext>
            </a:extLst>
          </p:cNvPr>
          <p:cNvSpPr/>
          <p:nvPr userDrawn="1"/>
        </p:nvSpPr>
        <p:spPr>
          <a:xfrm>
            <a:off x="0" y="108724"/>
            <a:ext cx="12192000" cy="899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8F598-64F2-429E-B3E0-FC31DC90A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528" y="195591"/>
            <a:ext cx="10894944" cy="726137"/>
          </a:xfrm>
          <a:prstGeom prst="rect">
            <a:avLst/>
          </a:prstGeom>
        </p:spPr>
        <p:txBody>
          <a:bodyPr anchor="ctr"/>
          <a:lstStyle>
            <a:lvl1pPr algn="l">
              <a:defRPr sz="2400" cap="none" spc="200" baseline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6A421F-39FD-40B2-B2DF-1F321DF6CBA8}"/>
              </a:ext>
            </a:extLst>
          </p:cNvPr>
          <p:cNvSpPr/>
          <p:nvPr userDrawn="1"/>
        </p:nvSpPr>
        <p:spPr>
          <a:xfrm>
            <a:off x="9208429" y="1386730"/>
            <a:ext cx="2426577" cy="1281032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1F1992-349D-43F0-9FE7-72D1C05428C1}"/>
              </a:ext>
            </a:extLst>
          </p:cNvPr>
          <p:cNvSpPr/>
          <p:nvPr userDrawn="1"/>
        </p:nvSpPr>
        <p:spPr>
          <a:xfrm>
            <a:off x="6250169" y="1386730"/>
            <a:ext cx="2407938" cy="1281032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6DA960-B0E9-4289-AB8B-DEF32C4FF534}"/>
              </a:ext>
            </a:extLst>
          </p:cNvPr>
          <p:cNvSpPr/>
          <p:nvPr userDrawn="1"/>
        </p:nvSpPr>
        <p:spPr>
          <a:xfrm>
            <a:off x="3350966" y="1386730"/>
            <a:ext cx="2285006" cy="1306538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B4398F-B61F-4675-B352-B75B64AB0665}"/>
              </a:ext>
            </a:extLst>
          </p:cNvPr>
          <p:cNvSpPr/>
          <p:nvPr userDrawn="1"/>
        </p:nvSpPr>
        <p:spPr>
          <a:xfrm>
            <a:off x="512265" y="1392584"/>
            <a:ext cx="2180188" cy="3000903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A6D62220-C2A6-4763-A477-38593DD88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431" y="3185717"/>
            <a:ext cx="441710" cy="441710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4755BC7C-B8AA-46AD-ACE6-FA4999F6D4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431" y="1910523"/>
            <a:ext cx="441710" cy="441710"/>
          </a:xfrm>
          <a:prstGeom prst="rect">
            <a:avLst/>
          </a:prstGeom>
        </p:spPr>
      </p:pic>
      <p:pic>
        <p:nvPicPr>
          <p:cNvPr id="22" name="Graphic 21" descr="Cloud Computing with solid fill">
            <a:extLst>
              <a:ext uri="{FF2B5EF4-FFF2-40B4-BE49-F238E27FC236}">
                <a16:creationId xmlns:a16="http://schemas.microsoft.com/office/drawing/2014/main" id="{171558B0-9398-4083-B7E0-DA53F31ECDF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8527" y="1824164"/>
            <a:ext cx="576757" cy="576757"/>
          </a:xfrm>
          <a:prstGeom prst="rect">
            <a:avLst/>
          </a:prstGeom>
        </p:spPr>
      </p:pic>
      <p:pic>
        <p:nvPicPr>
          <p:cNvPr id="24" name="Graphic 23" descr="Factory with solid fill">
            <a:extLst>
              <a:ext uri="{FF2B5EF4-FFF2-40B4-BE49-F238E27FC236}">
                <a16:creationId xmlns:a16="http://schemas.microsoft.com/office/drawing/2014/main" id="{C2077827-541A-41E2-A039-76833D85C1F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525" y="2122695"/>
            <a:ext cx="147898" cy="147898"/>
          </a:xfrm>
          <a:prstGeom prst="rect">
            <a:avLst/>
          </a:prstGeom>
        </p:spPr>
      </p:pic>
      <p:pic>
        <p:nvPicPr>
          <p:cNvPr id="25" name="Graphic 24" descr="Pie chart with solid fill">
            <a:extLst>
              <a:ext uri="{FF2B5EF4-FFF2-40B4-BE49-F238E27FC236}">
                <a16:creationId xmlns:a16="http://schemas.microsoft.com/office/drawing/2014/main" id="{E6CC354D-A6C6-466B-9FD7-C32EADA8049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19952" y="1799211"/>
            <a:ext cx="267299" cy="267299"/>
          </a:xfrm>
          <a:prstGeom prst="rect">
            <a:avLst/>
          </a:prstGeom>
        </p:spPr>
      </p:pic>
      <p:pic>
        <p:nvPicPr>
          <p:cNvPr id="26" name="Graphic 25" descr="Bar chart with solid fill">
            <a:extLst>
              <a:ext uri="{FF2B5EF4-FFF2-40B4-BE49-F238E27FC236}">
                <a16:creationId xmlns:a16="http://schemas.microsoft.com/office/drawing/2014/main" id="{94C8D23B-BD5A-4A1F-9583-F14472C755F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39263" y="1924152"/>
            <a:ext cx="481485" cy="481485"/>
          </a:xfrm>
          <a:prstGeom prst="rect">
            <a:avLst/>
          </a:prstGeom>
        </p:spPr>
      </p:pic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855072A0-1D4B-46CD-9677-AFD21BFDF67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84986" y="1724617"/>
            <a:ext cx="383069" cy="383069"/>
          </a:xfrm>
          <a:prstGeom prst="rect">
            <a:avLst/>
          </a:prstGeom>
        </p:spPr>
      </p:pic>
      <p:pic>
        <p:nvPicPr>
          <p:cNvPr id="29" name="Graphic 28" descr="Good Idea with solid fill">
            <a:extLst>
              <a:ext uri="{FF2B5EF4-FFF2-40B4-BE49-F238E27FC236}">
                <a16:creationId xmlns:a16="http://schemas.microsoft.com/office/drawing/2014/main" id="{D0DD14C1-6407-41F8-B7D6-B3B582A3633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9601984" y="1829460"/>
            <a:ext cx="383069" cy="38306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4438F3-A0B5-4DA9-AB83-330D5A598B9B}"/>
              </a:ext>
            </a:extLst>
          </p:cNvPr>
          <p:cNvCxnSpPr>
            <a:cxnSpLocks/>
          </p:cNvCxnSpPr>
          <p:nvPr userDrawn="1"/>
        </p:nvCxnSpPr>
        <p:spPr>
          <a:xfrm>
            <a:off x="2762485" y="2168483"/>
            <a:ext cx="511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44A592-4404-4B58-A08D-CA7DC9CC49FC}"/>
              </a:ext>
            </a:extLst>
          </p:cNvPr>
          <p:cNvCxnSpPr>
            <a:cxnSpLocks/>
          </p:cNvCxnSpPr>
          <p:nvPr userDrawn="1"/>
        </p:nvCxnSpPr>
        <p:spPr>
          <a:xfrm>
            <a:off x="5705710" y="2069901"/>
            <a:ext cx="468587" cy="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A87B09-2DC1-40FC-9BE5-161A9A4C5FBF}"/>
              </a:ext>
            </a:extLst>
          </p:cNvPr>
          <p:cNvCxnSpPr>
            <a:cxnSpLocks/>
          </p:cNvCxnSpPr>
          <p:nvPr userDrawn="1"/>
        </p:nvCxnSpPr>
        <p:spPr>
          <a:xfrm flipV="1">
            <a:off x="8708190" y="2046771"/>
            <a:ext cx="427101" cy="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A93915-A86E-4DE7-A4BF-00848255E55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01795" y="2704872"/>
            <a:ext cx="0" cy="18260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3A84E8-2F98-47AB-8EA4-CDA17DEF5703}"/>
              </a:ext>
            </a:extLst>
          </p:cNvPr>
          <p:cNvCxnSpPr>
            <a:cxnSpLocks/>
            <a:endCxn id="10" idx="3"/>
          </p:cNvCxnSpPr>
          <p:nvPr userDrawn="1"/>
        </p:nvCxnSpPr>
        <p:spPr>
          <a:xfrm flipH="1">
            <a:off x="2692453" y="2893036"/>
            <a:ext cx="790697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761DD5C2-25D9-44E4-8193-4AC309D0D46D}"/>
              </a:ext>
            </a:extLst>
          </p:cNvPr>
          <p:cNvSpPr/>
          <p:nvPr userDrawn="1"/>
        </p:nvSpPr>
        <p:spPr>
          <a:xfrm rot="16200000">
            <a:off x="2704609" y="2858111"/>
            <a:ext cx="45719" cy="5872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 descr="Factory with solid fill">
            <a:extLst>
              <a:ext uri="{FF2B5EF4-FFF2-40B4-BE49-F238E27FC236}">
                <a16:creationId xmlns:a16="http://schemas.microsoft.com/office/drawing/2014/main" id="{85F7161B-F062-4497-8EC7-828586584B1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698" y="2533540"/>
            <a:ext cx="440615" cy="44061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09ABC-12E5-422D-8149-38F544A949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125" y="1476372"/>
            <a:ext cx="1980810" cy="342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Ops Data Integration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2A7584C5-4F6C-477A-9745-600BE5D59E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9034" y="1470694"/>
            <a:ext cx="1980810" cy="342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Factory Digital Twin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14519758-F94E-4397-9452-8AEFD398A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63733" y="1470694"/>
            <a:ext cx="1980810" cy="342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Advanced Analytics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8144800D-4AED-481B-B92D-33B4E790D5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31312" y="1470026"/>
            <a:ext cx="1980810" cy="342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Visualization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F09A716-CF4D-41C7-8083-0C437E94AD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95576" y="3189412"/>
            <a:ext cx="1980810" cy="3425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Sample Results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F230E482-3E2A-4FD1-BA77-0CED78A6A3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02660" y="3648826"/>
            <a:ext cx="2851158" cy="24889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Screenshot of software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CF53D492-9EE1-41BD-8360-75307D8F5D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30624" y="3658390"/>
            <a:ext cx="2851158" cy="24889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Screenshot of software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A66484E9-5DD7-458C-B751-A8F28594FE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874696" y="3646514"/>
            <a:ext cx="2851158" cy="24889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Screenshot of software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D021923-476C-4419-B636-1D475409C5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3169" y="3185505"/>
            <a:ext cx="1296616" cy="22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Database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2AAC2BD4-B7E7-4674-86A2-F34CE1A33F4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73169" y="3429000"/>
            <a:ext cx="1296616" cy="22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(ERP/MRP/MES)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3BD73590-BBE1-40C4-8F6A-6263601A4A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78449" y="1898619"/>
            <a:ext cx="1296616" cy="22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Offline Sources</a:t>
            </a:r>
          </a:p>
        </p:txBody>
      </p:sp>
      <p:sp>
        <p:nvSpPr>
          <p:cNvPr id="54" name="Text Placeholder 50">
            <a:extLst>
              <a:ext uri="{FF2B5EF4-FFF2-40B4-BE49-F238E27FC236}">
                <a16:creationId xmlns:a16="http://schemas.microsoft.com/office/drawing/2014/main" id="{FC6D7EF9-9E51-42D1-BC34-C9DDF145AC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78449" y="2144517"/>
            <a:ext cx="1296616" cy="22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 - Spreadsheets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3FE4C2D3-46BF-410D-8AC6-4AD9A78CF8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73169" y="2655733"/>
            <a:ext cx="1530616" cy="1890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Factory Data (IoT)</a:t>
            </a:r>
          </a:p>
        </p:txBody>
      </p:sp>
      <p:sp>
        <p:nvSpPr>
          <p:cNvPr id="58" name="Text Placeholder 50">
            <a:extLst>
              <a:ext uri="{FF2B5EF4-FFF2-40B4-BE49-F238E27FC236}">
                <a16:creationId xmlns:a16="http://schemas.microsoft.com/office/drawing/2014/main" id="{96755D90-C094-4104-A112-DE798D5C77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92411" y="1905102"/>
            <a:ext cx="1572134" cy="199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Server Application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D86E0FB8-DA4C-4537-BA5A-213EF680D2F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92411" y="2125864"/>
            <a:ext cx="1572133" cy="190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(could/on premise)</a:t>
            </a:r>
          </a:p>
        </p:txBody>
      </p:sp>
      <p:sp>
        <p:nvSpPr>
          <p:cNvPr id="60" name="Text Placeholder 50">
            <a:extLst>
              <a:ext uri="{FF2B5EF4-FFF2-40B4-BE49-F238E27FC236}">
                <a16:creationId xmlns:a16="http://schemas.microsoft.com/office/drawing/2014/main" id="{279CB775-32C8-4375-93E2-05B724FCAD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60389" y="1880426"/>
            <a:ext cx="1714975" cy="448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Descriptive, predictive &amp; prescriptive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691F2DB8-FAD0-4D03-97C8-E594C390C8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65291" y="2374988"/>
            <a:ext cx="1714975" cy="268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AI/ML algorithms</a:t>
            </a:r>
          </a:p>
        </p:txBody>
      </p:sp>
      <p:sp>
        <p:nvSpPr>
          <p:cNvPr id="62" name="Text Placeholder 50">
            <a:extLst>
              <a:ext uri="{FF2B5EF4-FFF2-40B4-BE49-F238E27FC236}">
                <a16:creationId xmlns:a16="http://schemas.microsoft.com/office/drawing/2014/main" id="{90C9A053-C311-4479-971B-41FF200F5AE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68031" y="1869286"/>
            <a:ext cx="1536677" cy="22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Actionable Insights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A7B2C666-2211-4C3E-AE8C-0A8FB50CAB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068031" y="2127199"/>
            <a:ext cx="1536677" cy="22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Data Visualization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615225A-62F2-C4D2-94F9-8C8C94F4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219" y="6384151"/>
            <a:ext cx="1279723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3EA0BFAE-23BA-2EF5-A00C-6D686084914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17058" y="6390362"/>
            <a:ext cx="2103120" cy="2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25CF7E20-7CA1-467B-AEC4-051C20DEE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38" y="997514"/>
            <a:ext cx="3209937" cy="47640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Our Team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DB4977-425E-4453-883E-46CD0933CBF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41962" y="24288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A73105AD-8375-4930-BDC7-3F03C6BE189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270680" y="24288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480EB269-2C61-4393-B7DB-EF512774BED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13244" y="24288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7A197C8B-3396-473D-B979-EC230767BD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084526" y="24288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79326644-D2EF-4A9B-AA00-360434DB559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355808" y="24288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44821621-DB85-4E74-AA0A-CD1C8B50DCA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627090" y="24288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438DF9F6-97B6-4742-947D-AFF0D8183A6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541962" y="1547624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FDA0A31F-57C3-4583-962E-F308E89AB39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70680" y="1547624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6D6FE49F-9359-4301-A805-9D0B4296C71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13244" y="1547624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090A9614-1740-4BA7-9512-B4A7F73E9B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084526" y="1547624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55D1A467-6DF0-4324-8982-BD7E21FBD25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355808" y="1547624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C40196-4582-4D80-9397-8FED06AA951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627090" y="1547624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D7CB3127-1571-4E22-8731-36E4A4B0B8B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541962" y="323656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CE633628-D52A-4E86-882D-240A4FFE56C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270680" y="323656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B46CC7BD-5EA5-4FEA-9699-33CE5A3774E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813244" y="323656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AE8F572-EAD9-47FD-8EBE-11E0E0BD0D5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084526" y="323656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7438A11F-2CB8-49B1-BBFA-0A92542C1DD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355808" y="323656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BC4A0224-BA4B-4671-B890-E7392F5ADC8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0627090" y="3236568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BEA15374-2F8B-4E3C-9FEE-9F52F8AC1C4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541962" y="4925512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61D5208B-40AF-44CB-8EB5-FE93165CC6C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270680" y="4925512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49" name="Picture Placeholder 4">
            <a:extLst>
              <a:ext uri="{FF2B5EF4-FFF2-40B4-BE49-F238E27FC236}">
                <a16:creationId xmlns:a16="http://schemas.microsoft.com/office/drawing/2014/main" id="{2C42740D-846F-442D-95F4-3863AB26FBE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813244" y="4925512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50" name="Picture Placeholder 4">
            <a:extLst>
              <a:ext uri="{FF2B5EF4-FFF2-40B4-BE49-F238E27FC236}">
                <a16:creationId xmlns:a16="http://schemas.microsoft.com/office/drawing/2014/main" id="{A9545B8B-592E-4D51-9F04-D87B57AFCB3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84526" y="4925512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E5355D53-F6FE-4607-93C2-E0412B6E7F6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355808" y="4925512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F6821D1B-F0D8-445C-A630-7B242089AD0D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627090" y="4925512"/>
            <a:ext cx="1108075" cy="1147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  <a:p>
            <a:r>
              <a:rPr lang="en-US" dirty="0"/>
              <a:t>headshot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9A729F-B693-4C39-B281-B5E4115A0C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270680" y="2726503"/>
            <a:ext cx="1501775" cy="3088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Team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CF83AEB1-3A9D-4FBB-8DB4-D78B1347DB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70679" y="4431955"/>
            <a:ext cx="1501775" cy="3088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Specialists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60B151C8-EAEC-4EE6-93CE-E01A17FF21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270678" y="6137407"/>
            <a:ext cx="1501775" cy="3088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Advisors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9957B5-D214-4195-8159-45B01C2B852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4338" y="1652946"/>
            <a:ext cx="3441700" cy="13112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INDUSTRY EXPERTS &amp; TECHNOLOGISTS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ECB45B-EA62-9B69-62F5-C49835CD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219" y="6384151"/>
            <a:ext cx="1279723" cy="365125"/>
          </a:xfrm>
        </p:spPr>
        <p:txBody>
          <a:bodyPr/>
          <a:lstStyle/>
          <a:p>
            <a:fld id="{F91729D4-A164-47A3-830D-E792BCE699E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1CC8BC70-1C4D-FAE2-B334-1FF88C8708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058" y="6390362"/>
            <a:ext cx="2103120" cy="2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8" r:id="rId3"/>
    <p:sldLayoutId id="2147483665" r:id="rId4"/>
    <p:sldLayoutId id="2147483666" r:id="rId5"/>
    <p:sldLayoutId id="2147483667" r:id="rId6"/>
    <p:sldLayoutId id="2147483669" r:id="rId7"/>
    <p:sldLayoutId id="2147483671" r:id="rId8"/>
    <p:sldLayoutId id="2147483670" r:id="rId9"/>
    <p:sldLayoutId id="2147483660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6">
            <a:extLst>
              <a:ext uri="{FF2B5EF4-FFF2-40B4-BE49-F238E27FC236}">
                <a16:creationId xmlns:a16="http://schemas.microsoft.com/office/drawing/2014/main" id="{0AE1AC58-A640-C04F-6C39-CA913C9E887B}"/>
              </a:ext>
            </a:extLst>
          </p:cNvPr>
          <p:cNvSpPr txBox="1"/>
          <p:nvPr/>
        </p:nvSpPr>
        <p:spPr>
          <a:xfrm>
            <a:off x="297861" y="5288001"/>
            <a:ext cx="5149135" cy="723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99"/>
              </a:lnSpc>
            </a:pPr>
            <a:endParaRPr lang="en-US" sz="2239" spc="15" dirty="0">
              <a:solidFill>
                <a:srgbClr val="000000"/>
              </a:solidFill>
              <a:latin typeface="IBM Plex Sans Condensed Italics"/>
            </a:endParaRPr>
          </a:p>
          <a:p>
            <a:pPr>
              <a:lnSpc>
                <a:spcPts val="2899"/>
              </a:lnSpc>
            </a:pPr>
            <a:endParaRPr lang="en-US" sz="2239" spc="15" dirty="0">
              <a:solidFill>
                <a:srgbClr val="000000"/>
              </a:solidFill>
              <a:latin typeface="IBM Plex Sans Condensed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CDC69762-2685-28E7-2B24-E3F9169E14D4}"/>
              </a:ext>
            </a:extLst>
          </p:cNvPr>
          <p:cNvSpPr txBox="1"/>
          <p:nvPr/>
        </p:nvSpPr>
        <p:spPr>
          <a:xfrm>
            <a:off x="297861" y="533400"/>
            <a:ext cx="6349085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000" dirty="0">
                <a:solidFill>
                  <a:srgbClr val="000000"/>
                </a:solidFill>
                <a:latin typeface="Bahnschrift" panose="020B0502040204020203" pitchFamily="34" charset="0"/>
              </a:rPr>
              <a:t>FactoryTwin / UT Dallas</a:t>
            </a:r>
          </a:p>
        </p:txBody>
      </p:sp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41FAD41F-C052-42CD-D107-5E7D1324B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" y="6259422"/>
            <a:ext cx="3440939" cy="4301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900BD5-0467-B082-9546-0A9E07438C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74612" y="0"/>
            <a:ext cx="5417389" cy="6858000"/>
          </a:xfrm>
          <a:prstGeom prst="rect">
            <a:avLst/>
          </a:prstGeom>
          <a:solidFill>
            <a:srgbClr val="DBF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B076D-39E2-FABE-E8E9-E730E93019C9}"/>
              </a:ext>
            </a:extLst>
          </p:cNvPr>
          <p:cNvSpPr txBox="1"/>
          <p:nvPr/>
        </p:nvSpPr>
        <p:spPr>
          <a:xfrm rot="19715597">
            <a:off x="10102833" y="4622126"/>
            <a:ext cx="218321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Illustrations copyrighted by FactoryTwin</a:t>
            </a:r>
          </a:p>
        </p:txBody>
      </p:sp>
      <p:pic>
        <p:nvPicPr>
          <p:cNvPr id="10" name="Picture 9" descr="A blue building with several stacks of paper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3319AFE-22CC-6C9F-BE84-5A33B1D5E0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96" y="27795"/>
            <a:ext cx="6607593" cy="6607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64178-CB8A-FEDC-4E96-3E861CD44643}"/>
              </a:ext>
            </a:extLst>
          </p:cNvPr>
          <p:cNvSpPr txBox="1"/>
          <p:nvPr/>
        </p:nvSpPr>
        <p:spPr>
          <a:xfrm>
            <a:off x="237254" y="2951946"/>
            <a:ext cx="3319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AI Agent for Factory Analytics Platform </a:t>
            </a:r>
          </a:p>
        </p:txBody>
      </p:sp>
    </p:spTree>
    <p:extLst>
      <p:ext uri="{BB962C8B-B14F-4D97-AF65-F5344CB8AC3E}">
        <p14:creationId xmlns:p14="http://schemas.microsoft.com/office/powerpoint/2010/main" val="59992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8F1CE-CA41-9E27-9E86-050554825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F7EA-163E-16C4-BCDC-8D21206F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D4EA3-3E81-55C8-D938-857D1CBC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49E9D-74F0-486D-31F4-86F7BB64F034}"/>
              </a:ext>
            </a:extLst>
          </p:cNvPr>
          <p:cNvSpPr txBox="1"/>
          <p:nvPr/>
        </p:nvSpPr>
        <p:spPr>
          <a:xfrm>
            <a:off x="648528" y="1122431"/>
            <a:ext cx="87023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</a:rPr>
              <a:t>FactoryTwin company +platform overview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</a:rPr>
              <a:t>“Manufacturing 101”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</a:rPr>
              <a:t>FactoryTwin software demo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</a:rPr>
              <a:t>LLM Agent Requirements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</a:rPr>
              <a:t>Customer FAQs examples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400" dirty="0">
                <a:latin typeface="+mj-lt"/>
              </a:rPr>
              <a:t>Q&amp;A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866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E15E-07FB-4347-A1B8-B05B4DCE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BC96C-6C35-4091-8C4B-F646990A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A9CC7A-C5EF-D895-0A32-316F9CB3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3" y="1158855"/>
            <a:ext cx="4491944" cy="454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3A8E4E-97A4-FE11-94FA-0610200F1EFD}"/>
              </a:ext>
            </a:extLst>
          </p:cNvPr>
          <p:cNvSpPr txBox="1"/>
          <p:nvPr/>
        </p:nvSpPr>
        <p:spPr>
          <a:xfrm>
            <a:off x="648528" y="1611086"/>
            <a:ext cx="63183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FactoryTwin integrates and cleanses all sources of factory data—including ERP, PLM, QMS, spreadsheets, etc.—and builds a high fidelity model or the </a:t>
            </a:r>
            <a:r>
              <a:rPr lang="en-US" i="1" dirty="0">
                <a:solidFill>
                  <a:srgbClr val="000000"/>
                </a:solidFill>
                <a:effectLst/>
              </a:rPr>
              <a:t>digital twin</a:t>
            </a:r>
            <a:r>
              <a:rPr lang="en-US" i="0" dirty="0">
                <a:solidFill>
                  <a:srgbClr val="000000"/>
                </a:solidFill>
                <a:effectLst/>
              </a:rPr>
              <a:t> of the entire factory and its supply 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</a:rPr>
              <a:t>Provides descriptive and predictive insights into supply chain risks, capacity planning, cost reduction opportunities, and shop floor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Questrial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users to experiment with different strategies like adjusting shift structures, cross-training operators, level-loading demand, etc., and see the projected impact on key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Mainly work with complex manufacturers such as Aerospace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E5EC1-1E21-3D9A-559E-B7BAE9D97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C255-B440-05E0-EEE0-ABF0363C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0CB1B-13F1-1310-3DEF-B6AE2820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1DD27-7BFD-3F5B-ED4C-5A21FDB8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24" y="1040966"/>
            <a:ext cx="5512562" cy="52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7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9E4A3-61C6-E662-763C-DD36EE49D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CAEE-5C55-3E8D-A77F-689266EF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Agent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3D31D-7114-42A1-7C7E-E3C000C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71296-8AFA-75D2-46B6-570F3317ED2B}"/>
              </a:ext>
            </a:extLst>
          </p:cNvPr>
          <p:cNvSpPr txBox="1"/>
          <p:nvPr/>
        </p:nvSpPr>
        <p:spPr>
          <a:xfrm>
            <a:off x="648528" y="1556658"/>
            <a:ext cx="6545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Accepts natural language prompts from the user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performs relevant actions for answering the prompt then ”</a:t>
            </a:r>
            <a:r>
              <a:rPr lang="en-US" dirty="0" err="1"/>
              <a:t>textifies</a:t>
            </a:r>
            <a:r>
              <a:rPr lang="en-US" dirty="0"/>
              <a:t>” the results and presents them back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Agents can perform more complex tasks than just text completion, such as searching the web, querying data sources, and calling external APIs for further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popular approaches uses </a:t>
            </a:r>
            <a:r>
              <a:rPr lang="en-US" dirty="0" err="1"/>
              <a:t>LangChain</a:t>
            </a:r>
            <a:r>
              <a:rPr lang="en-US" dirty="0"/>
              <a:t>, an open-source platform with support for various LLMs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LlamaIndex</a:t>
            </a:r>
            <a:r>
              <a:rPr lang="en-US" dirty="0"/>
              <a:t> is also a popular support framework for data indexing and retrieval</a:t>
            </a:r>
          </a:p>
        </p:txBody>
      </p:sp>
      <p:pic>
        <p:nvPicPr>
          <p:cNvPr id="4098" name="Picture 2" descr="A Quick Langchain Guide: Custom Data and External APIs - ChatGen">
            <a:extLst>
              <a:ext uri="{FF2B5EF4-FFF2-40B4-BE49-F238E27FC236}">
                <a16:creationId xmlns:a16="http://schemas.microsoft.com/office/drawing/2014/main" id="{921720B9-8102-31DA-7034-CC928C79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186" y="1611086"/>
            <a:ext cx="48685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691C2CD-BB8E-D02D-7416-9A9FD14E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00" y="4354286"/>
            <a:ext cx="4108085" cy="157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5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FED5F-7056-8F14-CA26-3DD8D6AB0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E9ED-D8A5-2DBB-A7F2-D626829D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Agent Restrictions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DC173-708E-8BF1-B3C4-CECA945B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F99F4-6019-EB08-ECAB-24D8FE4778A5}"/>
              </a:ext>
            </a:extLst>
          </p:cNvPr>
          <p:cNvSpPr txBox="1"/>
          <p:nvPr/>
        </p:nvSpPr>
        <p:spPr>
          <a:xfrm>
            <a:off x="648528" y="1556658"/>
            <a:ext cx="6545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data security reasons, many manufacturers (especially in Aerospace and Medtech) don’t want their data anywhere near the internet, much less an AI on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the above restriction, the model must run locally and offline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software is deployed in an isolated container which is not always cloud-hosted, therefore the model must be small enough to run and deploy on a single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Llama 3 is a model we have successfully made use of in the past, and integrates well with </a:t>
            </a:r>
            <a:r>
              <a:rPr lang="en-US" dirty="0" err="1"/>
              <a:t>LangChain</a:t>
            </a:r>
            <a:r>
              <a:rPr lang="en-US" dirty="0"/>
              <a:t> and </a:t>
            </a:r>
            <a:r>
              <a:rPr lang="en-US" dirty="0" err="1"/>
              <a:t>LlamaIndex</a:t>
            </a:r>
            <a:endParaRPr lang="en-US" dirty="0"/>
          </a:p>
        </p:txBody>
      </p:sp>
      <p:pic>
        <p:nvPicPr>
          <p:cNvPr id="7170" name="Picture 2" descr="ChatGPT, OpenAI Logo Icon 21495993 PNG">
            <a:extLst>
              <a:ext uri="{FF2B5EF4-FFF2-40B4-BE49-F238E27FC236}">
                <a16:creationId xmlns:a16="http://schemas.microsoft.com/office/drawing/2014/main" id="{1067CCE7-4029-3069-D51D-43E791B2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954" y="2181555"/>
            <a:ext cx="2148265" cy="244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No sign outline">
            <a:extLst>
              <a:ext uri="{FF2B5EF4-FFF2-40B4-BE49-F238E27FC236}">
                <a16:creationId xmlns:a16="http://schemas.microsoft.com/office/drawing/2014/main" id="{69CE279B-A1D0-AD5A-E071-A1C9BA578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6040" y="1593954"/>
            <a:ext cx="3670092" cy="36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9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6C2B9-907A-C90C-21C1-72ED63C36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3BF0-E501-13FE-6F17-F7099E99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FAQs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FC9C-E0FE-E3F6-9D68-298200B6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C2A7B-6B46-4220-EE5C-77215E12EFE5}"/>
              </a:ext>
            </a:extLst>
          </p:cNvPr>
          <p:cNvSpPr txBox="1"/>
          <p:nvPr/>
        </p:nvSpPr>
        <p:spPr>
          <a:xfrm>
            <a:off x="648528" y="1556658"/>
            <a:ext cx="65456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may be simple informational queries:</a:t>
            </a:r>
          </a:p>
          <a:p>
            <a:pPr marL="800100" lvl="1" indent="-342900">
              <a:buAutoNum type="arabicPeriod"/>
            </a:pPr>
            <a:r>
              <a:rPr lang="en-US" dirty="0"/>
              <a:t>”How many operators are trained to run saws?”</a:t>
            </a:r>
          </a:p>
          <a:p>
            <a:pPr marL="800100" lvl="1" indent="-342900">
              <a:buAutoNum type="arabicPeriod"/>
            </a:pPr>
            <a:r>
              <a:rPr lang="en-US" dirty="0"/>
              <a:t>“How many orders are due in the next week?”</a:t>
            </a:r>
          </a:p>
          <a:p>
            <a:pPr marL="800100" lvl="1" indent="-342900">
              <a:buAutoNum type="arabicPeriod"/>
            </a:pPr>
            <a:r>
              <a:rPr lang="en-US" dirty="0"/>
              <a:t>“Which orders were shipped yesterday?”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queries may be asking for more complex information that may not be as simple to derive from the database: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“Which machines are going to be a bottleneck over the next 3 months?”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Others still may be asking for suggestions on what to do: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“How can I reduce labor cost for this part?”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“Which supplier is better to order this material from?”</a:t>
            </a:r>
          </a:p>
        </p:txBody>
      </p:sp>
      <p:pic>
        <p:nvPicPr>
          <p:cNvPr id="9218" name="Picture 2" descr="FAQs for Incoming Students - SEAS Careers - SEASCareers | SEAS Office ...">
            <a:extLst>
              <a:ext uri="{FF2B5EF4-FFF2-40B4-BE49-F238E27FC236}">
                <a16:creationId xmlns:a16="http://schemas.microsoft.com/office/drawing/2014/main" id="{B42AE790-A2E2-F74A-974F-573A1851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67" y="1235462"/>
            <a:ext cx="4387076" cy="438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OSC Blue">
      <a:dk1>
        <a:srgbClr val="3F3F3F"/>
      </a:dk1>
      <a:lt1>
        <a:sysClr val="window" lastClr="FFFFFF"/>
      </a:lt1>
      <a:dk2>
        <a:srgbClr val="17406D"/>
      </a:dk2>
      <a:lt2>
        <a:srgbClr val="DBEFF9"/>
      </a:lt2>
      <a:accent1>
        <a:srgbClr val="0079C0"/>
      </a:accent1>
      <a:accent2>
        <a:srgbClr val="51BFE3"/>
      </a:accent2>
      <a:accent3>
        <a:srgbClr val="0D54AB"/>
      </a:accent3>
      <a:accent4>
        <a:srgbClr val="5D988D"/>
      </a:accent4>
      <a:accent5>
        <a:srgbClr val="91CC75"/>
      </a:accent5>
      <a:accent6>
        <a:srgbClr val="FAC858"/>
      </a:accent6>
      <a:hlink>
        <a:srgbClr val="EE6666"/>
      </a:hlink>
      <a:folHlink>
        <a:srgbClr val="73C0DE"/>
      </a:folHlink>
    </a:clrScheme>
    <a:fontScheme name="AAOSC pptx fon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6c404b1-82ec-427e-b08d-b7f6c2a3403d" xsi:nil="true"/>
    <SharedWithUsers xmlns="19df3600-72da-42ec-80f9-df17bdce2fa0">
      <UserInfo>
        <DisplayName>Vivek Saxena</DisplayName>
        <AccountId>31</AccountId>
        <AccountType/>
      </UserInfo>
      <UserInfo>
        <DisplayName>Natalie Paulson</DisplayName>
        <AccountId>74</AccountId>
        <AccountType/>
      </UserInfo>
    </SharedWithUsers>
    <lcf76f155ced4ddcb4097134ff3c332f xmlns="16c404b1-82ec-427e-b08d-b7f6c2a3403d">
      <Terms xmlns="http://schemas.microsoft.com/office/infopath/2007/PartnerControls"/>
    </lcf76f155ced4ddcb4097134ff3c332f>
    <TaxCatchAll xmlns="19df3600-72da-42ec-80f9-df17bdce2fa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B1D43F18D0A147B5845278C78170FA" ma:contentTypeVersion="18" ma:contentTypeDescription="Create a new document." ma:contentTypeScope="" ma:versionID="6a0971caecf72d8e00f051cbf60b50bd">
  <xsd:schema xmlns:xsd="http://www.w3.org/2001/XMLSchema" xmlns:xs="http://www.w3.org/2001/XMLSchema" xmlns:p="http://schemas.microsoft.com/office/2006/metadata/properties" xmlns:ns2="16c404b1-82ec-427e-b08d-b7f6c2a3403d" xmlns:ns3="19df3600-72da-42ec-80f9-df17bdce2fa0" targetNamespace="http://schemas.microsoft.com/office/2006/metadata/properties" ma:root="true" ma:fieldsID="24b3522202a095ae889598a9a1aa0d17" ns2:_="" ns3:_="">
    <xsd:import namespace="16c404b1-82ec-427e-b08d-b7f6c2a3403d"/>
    <xsd:import namespace="19df3600-72da-42ec-80f9-df17bdce2f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404b1-82ec-427e-b08d-b7f6c2a340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48bf5a9-ed97-4fa1-8267-209883a9de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f3600-72da-42ec-80f9-df17bdce2f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6ba187a-a87c-4863-a126-e5f961db243c}" ma:internalName="TaxCatchAll" ma:showField="CatchAllData" ma:web="19df3600-72da-42ec-80f9-df17bdce2f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9E3DC-63DC-4703-A1A6-A21819296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0C81F5-4E08-4068-8DC9-6D21305E57B8}">
  <ds:schemaRefs>
    <ds:schemaRef ds:uri="http://purl.org/dc/terms/"/>
    <ds:schemaRef ds:uri="19df3600-72da-42ec-80f9-df17bdce2fa0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16c404b1-82ec-427e-b08d-b7f6c2a3403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47CD62-7A72-4F47-8B9E-E9E6B6D1D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c404b1-82ec-427e-b08d-b7f6c2a3403d"/>
    <ds:schemaRef ds:uri="19df3600-72da-42ec-80f9-df17bdce2f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8422</TotalTime>
  <Words>433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Bahnschrift</vt:lpstr>
      <vt:lpstr>Calibri</vt:lpstr>
      <vt:lpstr>IBM Plex Sans Condensed</vt:lpstr>
      <vt:lpstr>IBM Plex Sans Condensed Italics</vt:lpstr>
      <vt:lpstr>Questrial</vt:lpstr>
      <vt:lpstr>Segoe UI</vt:lpstr>
      <vt:lpstr>Segoe UI Light</vt:lpstr>
      <vt:lpstr>Wingdings</vt:lpstr>
      <vt:lpstr>Office Theme</vt:lpstr>
      <vt:lpstr>PowerPoint Presentation</vt:lpstr>
      <vt:lpstr>Agenda</vt:lpstr>
      <vt:lpstr>What We Do</vt:lpstr>
      <vt:lpstr>Our Domain</vt:lpstr>
      <vt:lpstr>LLM Agent</vt:lpstr>
      <vt:lpstr>LLM Agent Restrictions</vt:lpstr>
      <vt:lpstr>Customer FAQs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Paulson</dc:creator>
  <cp:lastModifiedBy>Ryan Dolan</cp:lastModifiedBy>
  <cp:revision>18</cp:revision>
  <dcterms:created xsi:type="dcterms:W3CDTF">2022-03-09T15:14:26Z</dcterms:created>
  <dcterms:modified xsi:type="dcterms:W3CDTF">2025-02-13T03:40:40Z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0x010100EAB1D43F18D0A147B5845278C78170FA</vt:lpwstr>
  </property>
  <property fmtid="{D5CDD505-2E9C-101B-9397-08002B2CF9AE}" pid="3" name="MediaServiceImageTags">
    <vt:lpwstr/>
  </property>
</Properties>
</file>