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erriweather"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A9215-BC78-4207-B086-B739A9C5A604}" v="15" dt="2024-09-27T02:19:12.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4" d="100"/>
          <a:sy n="84" d="100"/>
        </p:scale>
        <p:origin x="78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sish Panigrahy" userId="308679a0-3d25-4544-84b0-1bd1882eca9b" providerId="ADAL" clId="{BE2A9215-BC78-4207-B086-B739A9C5A604}"/>
    <pc:docChg chg="undo custSel modSld">
      <pc:chgData name="Snehasish Panigrahy" userId="308679a0-3d25-4544-84b0-1bd1882eca9b" providerId="ADAL" clId="{BE2A9215-BC78-4207-B086-B739A9C5A604}" dt="2024-09-27T02:21:41.692" v="77" actId="1076"/>
      <pc:docMkLst>
        <pc:docMk/>
      </pc:docMkLst>
      <pc:sldChg chg="addSp modSp mod">
        <pc:chgData name="Snehasish Panigrahy" userId="308679a0-3d25-4544-84b0-1bd1882eca9b" providerId="ADAL" clId="{BE2A9215-BC78-4207-B086-B739A9C5A604}" dt="2024-09-27T02:16:33.361" v="39" actId="1076"/>
        <pc:sldMkLst>
          <pc:docMk/>
          <pc:sldMk cId="0" sldId="256"/>
        </pc:sldMkLst>
        <pc:spChg chg="add mod">
          <ac:chgData name="Snehasish Panigrahy" userId="308679a0-3d25-4544-84b0-1bd1882eca9b" providerId="ADAL" clId="{BE2A9215-BC78-4207-B086-B739A9C5A604}" dt="2024-09-27T02:16:23.571" v="37" actId="1076"/>
          <ac:spMkLst>
            <pc:docMk/>
            <pc:sldMk cId="0" sldId="256"/>
            <ac:spMk id="3" creationId="{ADEDC5E3-1063-1ABE-3C97-B6DE367A1D97}"/>
          </ac:spMkLst>
        </pc:spChg>
        <pc:spChg chg="mod">
          <ac:chgData name="Snehasish Panigrahy" userId="308679a0-3d25-4544-84b0-1bd1882eca9b" providerId="ADAL" clId="{BE2A9215-BC78-4207-B086-B739A9C5A604}" dt="2024-09-27T02:16:33.361" v="39" actId="1076"/>
          <ac:spMkLst>
            <pc:docMk/>
            <pc:sldMk cId="0" sldId="256"/>
            <ac:spMk id="64" creationId="{00000000-0000-0000-0000-000000000000}"/>
          </ac:spMkLst>
        </pc:spChg>
        <pc:spChg chg="mod">
          <ac:chgData name="Snehasish Panigrahy" userId="308679a0-3d25-4544-84b0-1bd1882eca9b" providerId="ADAL" clId="{BE2A9215-BC78-4207-B086-B739A9C5A604}" dt="2024-09-27T02:16:30.442" v="38" actId="1076"/>
          <ac:spMkLst>
            <pc:docMk/>
            <pc:sldMk cId="0" sldId="256"/>
            <ac:spMk id="65" creationId="{00000000-0000-0000-0000-000000000000}"/>
          </ac:spMkLst>
        </pc:spChg>
        <pc:picChg chg="add mod">
          <ac:chgData name="Snehasish Panigrahy" userId="308679a0-3d25-4544-84b0-1bd1882eca9b" providerId="ADAL" clId="{BE2A9215-BC78-4207-B086-B739A9C5A604}" dt="2024-09-27T02:16:20.732" v="36" actId="14100"/>
          <ac:picMkLst>
            <pc:docMk/>
            <pc:sldMk cId="0" sldId="256"/>
            <ac:picMk id="2" creationId="{CBE12C07-0519-FF0D-F91D-20C9C790D8EB}"/>
          </ac:picMkLst>
        </pc:picChg>
      </pc:sldChg>
      <pc:sldChg chg="addSp modSp modNotes">
        <pc:chgData name="Snehasish Panigrahy" userId="308679a0-3d25-4544-84b0-1bd1882eca9b" providerId="ADAL" clId="{BE2A9215-BC78-4207-B086-B739A9C5A604}" dt="2024-09-27T02:17:22.360" v="40"/>
        <pc:sldMkLst>
          <pc:docMk/>
          <pc:sldMk cId="0" sldId="257"/>
        </pc:sldMkLst>
        <pc:spChg chg="add mod">
          <ac:chgData name="Snehasish Panigrahy" userId="308679a0-3d25-4544-84b0-1bd1882eca9b" providerId="ADAL" clId="{BE2A9215-BC78-4207-B086-B739A9C5A604}" dt="2024-09-27T02:17:22.360" v="40"/>
          <ac:spMkLst>
            <pc:docMk/>
            <pc:sldMk cId="0" sldId="257"/>
            <ac:spMk id="2" creationId="{371A16B4-917F-D8B0-9371-B1B2CBE01667}"/>
          </ac:spMkLst>
        </pc:spChg>
      </pc:sldChg>
      <pc:sldChg chg="modSp mod">
        <pc:chgData name="Snehasish Panigrahy" userId="308679a0-3d25-4544-84b0-1bd1882eca9b" providerId="ADAL" clId="{BE2A9215-BC78-4207-B086-B739A9C5A604}" dt="2024-09-27T02:19:34.704" v="44" actId="1076"/>
        <pc:sldMkLst>
          <pc:docMk/>
          <pc:sldMk cId="0" sldId="260"/>
        </pc:sldMkLst>
        <pc:spChg chg="mod">
          <ac:chgData name="Snehasish Panigrahy" userId="308679a0-3d25-4544-84b0-1bd1882eca9b" providerId="ADAL" clId="{BE2A9215-BC78-4207-B086-B739A9C5A604}" dt="2024-09-27T02:19:34.704" v="44" actId="1076"/>
          <ac:spMkLst>
            <pc:docMk/>
            <pc:sldMk cId="0" sldId="260"/>
            <ac:spMk id="87" creationId="{00000000-0000-0000-0000-000000000000}"/>
          </ac:spMkLst>
        </pc:spChg>
      </pc:sldChg>
      <pc:sldChg chg="modSp mod">
        <pc:chgData name="Snehasish Panigrahy" userId="308679a0-3d25-4544-84b0-1bd1882eca9b" providerId="ADAL" clId="{BE2A9215-BC78-4207-B086-B739A9C5A604}" dt="2024-09-27T02:19:51.125" v="48" actId="1076"/>
        <pc:sldMkLst>
          <pc:docMk/>
          <pc:sldMk cId="0" sldId="261"/>
        </pc:sldMkLst>
        <pc:spChg chg="mod">
          <ac:chgData name="Snehasish Panigrahy" userId="308679a0-3d25-4544-84b0-1bd1882eca9b" providerId="ADAL" clId="{BE2A9215-BC78-4207-B086-B739A9C5A604}" dt="2024-09-27T02:19:51.125" v="48" actId="1076"/>
          <ac:spMkLst>
            <pc:docMk/>
            <pc:sldMk cId="0" sldId="261"/>
            <ac:spMk id="94" creationId="{00000000-0000-0000-0000-000000000000}"/>
          </ac:spMkLst>
        </pc:spChg>
      </pc:sldChg>
      <pc:sldChg chg="modSp mod">
        <pc:chgData name="Snehasish Panigrahy" userId="308679a0-3d25-4544-84b0-1bd1882eca9b" providerId="ADAL" clId="{BE2A9215-BC78-4207-B086-B739A9C5A604}" dt="2024-09-27T02:20:13.397" v="55" actId="14100"/>
        <pc:sldMkLst>
          <pc:docMk/>
          <pc:sldMk cId="0" sldId="262"/>
        </pc:sldMkLst>
        <pc:spChg chg="mod">
          <ac:chgData name="Snehasish Panigrahy" userId="308679a0-3d25-4544-84b0-1bd1882eca9b" providerId="ADAL" clId="{BE2A9215-BC78-4207-B086-B739A9C5A604}" dt="2024-09-27T02:20:13.397" v="55" actId="14100"/>
          <ac:spMkLst>
            <pc:docMk/>
            <pc:sldMk cId="0" sldId="262"/>
            <ac:spMk id="101" creationId="{00000000-0000-0000-0000-000000000000}"/>
          </ac:spMkLst>
        </pc:spChg>
      </pc:sldChg>
      <pc:sldChg chg="modSp mod">
        <pc:chgData name="Snehasish Panigrahy" userId="308679a0-3d25-4544-84b0-1bd1882eca9b" providerId="ADAL" clId="{BE2A9215-BC78-4207-B086-B739A9C5A604}" dt="2024-09-27T02:20:33.137" v="60" actId="1076"/>
        <pc:sldMkLst>
          <pc:docMk/>
          <pc:sldMk cId="0" sldId="264"/>
        </pc:sldMkLst>
        <pc:picChg chg="mod">
          <ac:chgData name="Snehasish Panigrahy" userId="308679a0-3d25-4544-84b0-1bd1882eca9b" providerId="ADAL" clId="{BE2A9215-BC78-4207-B086-B739A9C5A604}" dt="2024-09-27T02:20:33.137" v="60" actId="1076"/>
          <ac:picMkLst>
            <pc:docMk/>
            <pc:sldMk cId="0" sldId="264"/>
            <ac:picMk id="113" creationId="{00000000-0000-0000-0000-000000000000}"/>
          </ac:picMkLst>
        </pc:picChg>
      </pc:sldChg>
      <pc:sldChg chg="modSp mod">
        <pc:chgData name="Snehasish Panigrahy" userId="308679a0-3d25-4544-84b0-1bd1882eca9b" providerId="ADAL" clId="{BE2A9215-BC78-4207-B086-B739A9C5A604}" dt="2024-09-27T02:20:45.158" v="63" actId="1076"/>
        <pc:sldMkLst>
          <pc:docMk/>
          <pc:sldMk cId="0" sldId="265"/>
        </pc:sldMkLst>
        <pc:picChg chg="mod">
          <ac:chgData name="Snehasish Panigrahy" userId="308679a0-3d25-4544-84b0-1bd1882eca9b" providerId="ADAL" clId="{BE2A9215-BC78-4207-B086-B739A9C5A604}" dt="2024-09-27T02:20:45.158" v="63" actId="1076"/>
          <ac:picMkLst>
            <pc:docMk/>
            <pc:sldMk cId="0" sldId="265"/>
            <ac:picMk id="120" creationId="{00000000-0000-0000-0000-000000000000}"/>
          </ac:picMkLst>
        </pc:picChg>
      </pc:sldChg>
      <pc:sldChg chg="modSp mod">
        <pc:chgData name="Snehasish Panigrahy" userId="308679a0-3d25-4544-84b0-1bd1882eca9b" providerId="ADAL" clId="{BE2A9215-BC78-4207-B086-B739A9C5A604}" dt="2024-09-27T02:20:56.241" v="65" actId="1076"/>
        <pc:sldMkLst>
          <pc:docMk/>
          <pc:sldMk cId="0" sldId="268"/>
        </pc:sldMkLst>
        <pc:picChg chg="mod">
          <ac:chgData name="Snehasish Panigrahy" userId="308679a0-3d25-4544-84b0-1bd1882eca9b" providerId="ADAL" clId="{BE2A9215-BC78-4207-B086-B739A9C5A604}" dt="2024-09-27T02:20:56.241" v="65" actId="1076"/>
          <ac:picMkLst>
            <pc:docMk/>
            <pc:sldMk cId="0" sldId="268"/>
            <ac:picMk id="137" creationId="{00000000-0000-0000-0000-000000000000}"/>
          </ac:picMkLst>
        </pc:picChg>
      </pc:sldChg>
      <pc:sldChg chg="modSp mod">
        <pc:chgData name="Snehasish Panigrahy" userId="308679a0-3d25-4544-84b0-1bd1882eca9b" providerId="ADAL" clId="{BE2A9215-BC78-4207-B086-B739A9C5A604}" dt="2024-09-27T02:21:10.270" v="68" actId="1076"/>
        <pc:sldMkLst>
          <pc:docMk/>
          <pc:sldMk cId="0" sldId="269"/>
        </pc:sldMkLst>
        <pc:picChg chg="mod">
          <ac:chgData name="Snehasish Panigrahy" userId="308679a0-3d25-4544-84b0-1bd1882eca9b" providerId="ADAL" clId="{BE2A9215-BC78-4207-B086-B739A9C5A604}" dt="2024-09-27T02:21:10.270" v="68" actId="1076"/>
          <ac:picMkLst>
            <pc:docMk/>
            <pc:sldMk cId="0" sldId="269"/>
            <ac:picMk id="143" creationId="{00000000-0000-0000-0000-000000000000}"/>
          </ac:picMkLst>
        </pc:picChg>
      </pc:sldChg>
      <pc:sldChg chg="modSp mod">
        <pc:chgData name="Snehasish Panigrahy" userId="308679a0-3d25-4544-84b0-1bd1882eca9b" providerId="ADAL" clId="{BE2A9215-BC78-4207-B086-B739A9C5A604}" dt="2024-09-27T02:21:20.537" v="71" actId="1076"/>
        <pc:sldMkLst>
          <pc:docMk/>
          <pc:sldMk cId="0" sldId="270"/>
        </pc:sldMkLst>
        <pc:picChg chg="mod">
          <ac:chgData name="Snehasish Panigrahy" userId="308679a0-3d25-4544-84b0-1bd1882eca9b" providerId="ADAL" clId="{BE2A9215-BC78-4207-B086-B739A9C5A604}" dt="2024-09-27T02:21:20.537" v="71" actId="1076"/>
          <ac:picMkLst>
            <pc:docMk/>
            <pc:sldMk cId="0" sldId="270"/>
            <ac:picMk id="149" creationId="{00000000-0000-0000-0000-000000000000}"/>
          </ac:picMkLst>
        </pc:picChg>
      </pc:sldChg>
      <pc:sldChg chg="modSp mod">
        <pc:chgData name="Snehasish Panigrahy" userId="308679a0-3d25-4544-84b0-1bd1882eca9b" providerId="ADAL" clId="{BE2A9215-BC78-4207-B086-B739A9C5A604}" dt="2024-09-27T02:21:30.251" v="74" actId="1076"/>
        <pc:sldMkLst>
          <pc:docMk/>
          <pc:sldMk cId="0" sldId="271"/>
        </pc:sldMkLst>
        <pc:picChg chg="mod">
          <ac:chgData name="Snehasish Panigrahy" userId="308679a0-3d25-4544-84b0-1bd1882eca9b" providerId="ADAL" clId="{BE2A9215-BC78-4207-B086-B739A9C5A604}" dt="2024-09-27T02:21:30.251" v="74" actId="1076"/>
          <ac:picMkLst>
            <pc:docMk/>
            <pc:sldMk cId="0" sldId="271"/>
            <ac:picMk id="155" creationId="{00000000-0000-0000-0000-000000000000}"/>
          </ac:picMkLst>
        </pc:picChg>
      </pc:sldChg>
      <pc:sldChg chg="modSp mod">
        <pc:chgData name="Snehasish Panigrahy" userId="308679a0-3d25-4544-84b0-1bd1882eca9b" providerId="ADAL" clId="{BE2A9215-BC78-4207-B086-B739A9C5A604}" dt="2024-09-27T02:21:41.692" v="77" actId="1076"/>
        <pc:sldMkLst>
          <pc:docMk/>
          <pc:sldMk cId="0" sldId="273"/>
        </pc:sldMkLst>
        <pc:spChg chg="mod">
          <ac:chgData name="Snehasish Panigrahy" userId="308679a0-3d25-4544-84b0-1bd1882eca9b" providerId="ADAL" clId="{BE2A9215-BC78-4207-B086-B739A9C5A604}" dt="2024-09-27T02:21:41.692" v="77" actId="1076"/>
          <ac:spMkLst>
            <pc:docMk/>
            <pc:sldMk cId="0" sldId="273"/>
            <ac:spMk id="1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8ca289a8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8ca289a8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8ca289a8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8ca289a8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8cc8df1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f8cc8df1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f8cc8df1e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f8cc8df1e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8cc8df1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f8cc8df1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8cc8df1e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8cc8df1e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8cc8df1e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f8cc8df1e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8cc8df1e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8cc8df1e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8cc8df1e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8cc8df1e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8cc8df1e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f8cc8df1e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8ca289a8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8ca289a8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Hydrogen-compatible gas turbines present a viable solution for decarbonizing electricity generation. However, the combustion and handling of hydrogen are non-trivial due to its high reactivity and propensity to detonate. Critical safety parameters, such as auto-ignition delay times, can be predicted using detailed kinetic models. However, the computational expense of such models poses a challenge for their integration with fluid dynamics simulations. To address this, an auto-ignition prediction tool was developed based on an artificial intelligence (AI) model, allowing for rapid computations and its integration into an explosion model.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f8cc8df1e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8cc8df1e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f8cc8df1e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f8cc8df1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f8cc8df1e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f8cc8df1e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f8cc8df1e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f8cc8df1e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f8cc8df1e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f8cc8df1e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f8cc8df1e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f8cc8df1e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performance of machine learning models is highly dependent on the choice of hyperparameters. To further improve the accuracy of our predictions, we plan to implement advanced hyperparameter optimization techniques such as Grid Search and Random Search. These methods allow for the systematic exploration of hyperparameter spaces to identify the optimal configurations for models like the MLP, Random Forest, and Gradient Boosting models. In particular, we will focus on tuning parameters such as the number of hidden layers, learning rate, and activation functions for the MLP model to minimize overfitting and enhance generalization. Additionally, optimization techniques like Bayesian Optimization and Genetic Algorithms could be explored to refine the model hyperparameters and expedite the search process.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f8cc8df1e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f8cc8df1e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limitation of the current study is the relatively small dataset used for model training and evaluation. Increasing the dataset size can significantly improve model robustness and reduce overfitting. Therefore, our future efforts will include gathering larger datasets that encompass a wider range of operating conditions, such as varying pressures, temperatures, and equivalence ratios. A larger dataset will also allow for better cross-validation and testing, providing more accurate insights into model performance across different conditions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8cc8df1e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f8cc8df1e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Thus far, the focus has been exclusively on methane (CH4), but in practical applications, fuel mixtures—such as those involving propane (C3H8) and methane—are common. Extending the models to predict IDT for mixtures of various hydrocarbons will be a key next step in our research. This will require not only additional data but also modifications to the models to handle the non-linearities and complexities introduced by multi-component fuel systems. For instance, fuel-specific characteristics such as flame propagation speeds and heat release rates will need to be incorporated into the models to accurately capture the combustion behavior of fuel mixtures.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cc8df1e5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cc8df1e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f8ca289a8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f8ca289a8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Hydrogen-compatible gas turbines present a viable solution for decarbonizing electricity generation. However, the combustion and handling of hydrogen are non-trivial due to its high reactivity and propensity to detonate. Critical safety parameters, such as auto-ignition delay times, can be predicted using detailed kinetic models. However, the computational expense of such models poses a challenge for their integration with fluid dynamics simulations. To address this, an auto-ignition prediction tool was developed based on an artificial intelligence (AI) model, allowing for rapid computations and its integration into an explosion model.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f8ca289a8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f8ca289a8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8ca289a8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f8ca289a8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f8ca289a8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f8ca289a8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8ca289a85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8ca289a8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8ca289a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8ca289a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8ca289a8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8ca289a8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35280" y="392289"/>
            <a:ext cx="900375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Prediction of Ignition Delay Time Characteristics of Natural Gas Mixture Using Machine Learning Models</a:t>
            </a:r>
            <a:endParaRPr dirty="0"/>
          </a:p>
        </p:txBody>
      </p:sp>
      <p:sp>
        <p:nvSpPr>
          <p:cNvPr id="65" name="Google Shape;65;p13"/>
          <p:cNvSpPr txBox="1">
            <a:spLocks noGrp="1"/>
          </p:cNvSpPr>
          <p:nvPr>
            <p:ph type="subTitle" idx="1"/>
          </p:nvPr>
        </p:nvSpPr>
        <p:spPr>
          <a:xfrm>
            <a:off x="417834" y="1998168"/>
            <a:ext cx="5191029" cy="15259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Rushil Mital </a:t>
            </a:r>
            <a:endParaRPr sz="2000" dirty="0"/>
          </a:p>
          <a:p>
            <a:pPr marL="0" lvl="0" indent="0" algn="l" rtl="0">
              <a:spcBef>
                <a:spcPts val="0"/>
              </a:spcBef>
              <a:spcAft>
                <a:spcPts val="0"/>
              </a:spcAft>
              <a:buNone/>
            </a:pPr>
            <a:r>
              <a:rPr lang="en" sz="2000" dirty="0"/>
              <a:t>2021ES10184</a:t>
            </a:r>
            <a:endParaRPr sz="2000" dirty="0"/>
          </a:p>
          <a:p>
            <a:pPr marL="0" lvl="0" indent="0" algn="l" rtl="0">
              <a:spcBef>
                <a:spcPts val="0"/>
              </a:spcBef>
              <a:spcAft>
                <a:spcPts val="0"/>
              </a:spcAft>
              <a:buNone/>
            </a:pPr>
            <a:r>
              <a:rPr lang="en" sz="2000" dirty="0"/>
              <a:t>Under the guidance of </a:t>
            </a:r>
          </a:p>
          <a:p>
            <a:pPr marL="0" lvl="0" indent="0" algn="l" rtl="0">
              <a:spcBef>
                <a:spcPts val="0"/>
              </a:spcBef>
              <a:spcAft>
                <a:spcPts val="0"/>
              </a:spcAft>
              <a:buNone/>
            </a:pPr>
            <a:r>
              <a:rPr lang="en" sz="2000" dirty="0"/>
              <a:t>Prof. Snehasish Panigrahy</a:t>
            </a:r>
            <a:endParaRPr sz="2000" dirty="0"/>
          </a:p>
        </p:txBody>
      </p:sp>
      <p:pic>
        <p:nvPicPr>
          <p:cNvPr id="2" name="Picture 1">
            <a:extLst>
              <a:ext uri="{FF2B5EF4-FFF2-40B4-BE49-F238E27FC236}">
                <a16:creationId xmlns:a16="http://schemas.microsoft.com/office/drawing/2014/main" id="{CBE12C07-0519-FF0D-F91D-20C9C790D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507" y="3962274"/>
            <a:ext cx="1105434" cy="1125086"/>
          </a:xfrm>
          <a:prstGeom prst="rect">
            <a:avLst/>
          </a:prstGeom>
        </p:spPr>
      </p:pic>
      <p:sp>
        <p:nvSpPr>
          <p:cNvPr id="3" name="TextBox 3">
            <a:extLst>
              <a:ext uri="{FF2B5EF4-FFF2-40B4-BE49-F238E27FC236}">
                <a16:creationId xmlns:a16="http://schemas.microsoft.com/office/drawing/2014/main" id="{ADEDC5E3-1063-1ABE-3C97-B6DE367A1D97}"/>
              </a:ext>
            </a:extLst>
          </p:cNvPr>
          <p:cNvSpPr txBox="1">
            <a:spLocks noChangeArrowheads="1"/>
          </p:cNvSpPr>
          <p:nvPr/>
        </p:nvSpPr>
        <p:spPr bwMode="auto">
          <a:xfrm>
            <a:off x="221039" y="4170874"/>
            <a:ext cx="77554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rgbClr val="000000"/>
                </a:solidFill>
                <a:latin typeface="Graphik" charset="0"/>
                <a:ea typeface="Graphik" charset="0"/>
                <a:cs typeface="Graphik" charset="0"/>
                <a:sym typeface="Graphik" charset="0"/>
              </a:defRPr>
            </a:lvl1pPr>
            <a:lvl2pPr marL="742950" indent="-285750">
              <a:defRPr sz="2400">
                <a:solidFill>
                  <a:srgbClr val="000000"/>
                </a:solidFill>
                <a:latin typeface="Graphik" charset="0"/>
                <a:ea typeface="Graphik" charset="0"/>
                <a:cs typeface="Graphik" charset="0"/>
                <a:sym typeface="Graphik" charset="0"/>
              </a:defRPr>
            </a:lvl2pPr>
            <a:lvl3pPr marL="1143000" indent="-228600">
              <a:defRPr sz="2400">
                <a:solidFill>
                  <a:srgbClr val="000000"/>
                </a:solidFill>
                <a:latin typeface="Graphik" charset="0"/>
                <a:ea typeface="Graphik" charset="0"/>
                <a:cs typeface="Graphik" charset="0"/>
                <a:sym typeface="Graphik" charset="0"/>
              </a:defRPr>
            </a:lvl3pPr>
            <a:lvl4pPr marL="1600200" indent="-228600">
              <a:defRPr sz="2400">
                <a:solidFill>
                  <a:srgbClr val="000000"/>
                </a:solidFill>
                <a:latin typeface="Graphik" charset="0"/>
                <a:ea typeface="Graphik" charset="0"/>
                <a:cs typeface="Graphik" charset="0"/>
                <a:sym typeface="Graphik" charset="0"/>
              </a:defRPr>
            </a:lvl4pPr>
            <a:lvl5pPr marL="2057400" indent="-228600">
              <a:defRPr sz="2400">
                <a:solidFill>
                  <a:srgbClr val="000000"/>
                </a:solidFill>
                <a:latin typeface="Graphik" charset="0"/>
                <a:ea typeface="Graphik" charset="0"/>
                <a:cs typeface="Graphik" charset="0"/>
                <a:sym typeface="Graphik" charset="0"/>
              </a:defRPr>
            </a:lvl5pPr>
            <a:lvl6pPr marL="2514600" indent="-228600" defTabSz="825500" eaLnBrk="0" fontAlgn="base" hangingPunct="0">
              <a:spcBef>
                <a:spcPct val="0"/>
              </a:spcBef>
              <a:spcAft>
                <a:spcPct val="0"/>
              </a:spcAft>
              <a:defRPr sz="2400">
                <a:solidFill>
                  <a:srgbClr val="000000"/>
                </a:solidFill>
                <a:latin typeface="Graphik" charset="0"/>
                <a:ea typeface="Graphik" charset="0"/>
                <a:cs typeface="Graphik" charset="0"/>
                <a:sym typeface="Graphik" charset="0"/>
              </a:defRPr>
            </a:lvl6pPr>
            <a:lvl7pPr marL="2971800" indent="-228600" defTabSz="825500" eaLnBrk="0" fontAlgn="base" hangingPunct="0">
              <a:spcBef>
                <a:spcPct val="0"/>
              </a:spcBef>
              <a:spcAft>
                <a:spcPct val="0"/>
              </a:spcAft>
              <a:defRPr sz="2400">
                <a:solidFill>
                  <a:srgbClr val="000000"/>
                </a:solidFill>
                <a:latin typeface="Graphik" charset="0"/>
                <a:ea typeface="Graphik" charset="0"/>
                <a:cs typeface="Graphik" charset="0"/>
                <a:sym typeface="Graphik" charset="0"/>
              </a:defRPr>
            </a:lvl7pPr>
            <a:lvl8pPr marL="3429000" indent="-228600" defTabSz="825500" eaLnBrk="0" fontAlgn="base" hangingPunct="0">
              <a:spcBef>
                <a:spcPct val="0"/>
              </a:spcBef>
              <a:spcAft>
                <a:spcPct val="0"/>
              </a:spcAft>
              <a:defRPr sz="2400">
                <a:solidFill>
                  <a:srgbClr val="000000"/>
                </a:solidFill>
                <a:latin typeface="Graphik" charset="0"/>
                <a:ea typeface="Graphik" charset="0"/>
                <a:cs typeface="Graphik" charset="0"/>
                <a:sym typeface="Graphik" charset="0"/>
              </a:defRPr>
            </a:lvl8pPr>
            <a:lvl9pPr marL="3886200" indent="-228600" defTabSz="825500" eaLnBrk="0" fontAlgn="base" hangingPunct="0">
              <a:spcBef>
                <a:spcPct val="0"/>
              </a:spcBef>
              <a:spcAft>
                <a:spcPct val="0"/>
              </a:spcAft>
              <a:defRPr sz="2400">
                <a:solidFill>
                  <a:srgbClr val="000000"/>
                </a:solidFill>
                <a:latin typeface="Graphik" charset="0"/>
                <a:ea typeface="Graphik" charset="0"/>
                <a:cs typeface="Graphik" charset="0"/>
                <a:sym typeface="Graphik" charset="0"/>
              </a:defRPr>
            </a:lvl9pPr>
          </a:lstStyle>
          <a:p>
            <a:pPr algn="r" eaLnBrk="1"/>
            <a:r>
              <a:rPr lang="en-GB" altLang="en-US" sz="2000" b="1" i="1" dirty="0">
                <a:solidFill>
                  <a:schemeClr val="bg1"/>
                </a:solidFill>
                <a:latin typeface="Times New Roman"/>
                <a:cs typeface="Times New Roman"/>
              </a:rPr>
              <a:t>Indian Institute of Technology, Delhi</a:t>
            </a:r>
          </a:p>
          <a:p>
            <a:pPr algn="r" eaLnBrk="1"/>
            <a:r>
              <a:rPr lang="en-GB" altLang="en-US" sz="2000" b="1" i="1" dirty="0">
                <a:solidFill>
                  <a:schemeClr val="bg1"/>
                </a:solidFill>
                <a:latin typeface="Times New Roman" panose="02020603050405020304" pitchFamily="18" charset="0"/>
                <a:cs typeface="Times New Roman" panose="02020603050405020304" pitchFamily="18" charset="0"/>
              </a:rPr>
              <a:t>Department of Energy Science and Engineering</a:t>
            </a:r>
          </a:p>
        </p:txBody>
      </p:sp>
      <p:sp>
        <p:nvSpPr>
          <p:cNvPr id="4" name="Slide Number Placeholder 3">
            <a:extLst>
              <a:ext uri="{FF2B5EF4-FFF2-40B4-BE49-F238E27FC236}">
                <a16:creationId xmlns:a16="http://schemas.microsoft.com/office/drawing/2014/main" id="{7ADD5CD5-76B4-DC01-5FDB-888F5E96EA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20" name="Google Shape;120;p22"/>
          <p:cNvPicPr preferRelativeResize="0"/>
          <p:nvPr/>
        </p:nvPicPr>
        <p:blipFill>
          <a:blip r:embed="rId3">
            <a:alphaModFix/>
          </a:blip>
          <a:stretch>
            <a:fillRect/>
          </a:stretch>
        </p:blipFill>
        <p:spPr>
          <a:xfrm>
            <a:off x="311700" y="422675"/>
            <a:ext cx="8298900" cy="4298150"/>
          </a:xfrm>
          <a:prstGeom prst="rect">
            <a:avLst/>
          </a:prstGeom>
          <a:noFill/>
          <a:ln>
            <a:noFill/>
          </a:ln>
        </p:spPr>
      </p:pic>
      <p:sp>
        <p:nvSpPr>
          <p:cNvPr id="2" name="Slide Number Placeholder 1">
            <a:extLst>
              <a:ext uri="{FF2B5EF4-FFF2-40B4-BE49-F238E27FC236}">
                <a16:creationId xmlns:a16="http://schemas.microsoft.com/office/drawing/2014/main" id="{B15F1D66-4BD4-95B9-59EF-F553D4254A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26" name="Google Shape;126;p23"/>
          <p:cNvPicPr preferRelativeResize="0"/>
          <p:nvPr/>
        </p:nvPicPr>
        <p:blipFill>
          <a:blip r:embed="rId3">
            <a:alphaModFix/>
          </a:blip>
          <a:stretch>
            <a:fillRect/>
          </a:stretch>
        </p:blipFill>
        <p:spPr>
          <a:xfrm>
            <a:off x="1263650" y="199926"/>
            <a:ext cx="6505175" cy="4743651"/>
          </a:xfrm>
          <a:prstGeom prst="rect">
            <a:avLst/>
          </a:prstGeom>
          <a:noFill/>
          <a:ln>
            <a:noFill/>
          </a:ln>
        </p:spPr>
      </p:pic>
      <p:sp>
        <p:nvSpPr>
          <p:cNvPr id="2" name="Slide Number Placeholder 1">
            <a:extLst>
              <a:ext uri="{FF2B5EF4-FFF2-40B4-BE49-F238E27FC236}">
                <a16:creationId xmlns:a16="http://schemas.microsoft.com/office/drawing/2014/main" id="{D8806037-6E6B-4469-A9F6-706857540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and Discussions</a:t>
            </a:r>
            <a:endParaRPr/>
          </a:p>
        </p:txBody>
      </p:sp>
      <p:sp>
        <p:nvSpPr>
          <p:cNvPr id="2" name="Slide Number Placeholder 1">
            <a:extLst>
              <a:ext uri="{FF2B5EF4-FFF2-40B4-BE49-F238E27FC236}">
                <a16:creationId xmlns:a16="http://schemas.microsoft.com/office/drawing/2014/main" id="{C07B228F-8048-6EC0-030F-5E90358BB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37" name="Google Shape;137;p25"/>
          <p:cNvPicPr preferRelativeResize="0"/>
          <p:nvPr/>
        </p:nvPicPr>
        <p:blipFill>
          <a:blip r:embed="rId3">
            <a:alphaModFix/>
          </a:blip>
          <a:stretch>
            <a:fillRect/>
          </a:stretch>
        </p:blipFill>
        <p:spPr>
          <a:xfrm>
            <a:off x="1266824" y="376013"/>
            <a:ext cx="6452235" cy="4287204"/>
          </a:xfrm>
          <a:prstGeom prst="rect">
            <a:avLst/>
          </a:prstGeom>
          <a:noFill/>
          <a:ln>
            <a:noFill/>
          </a:ln>
        </p:spPr>
      </p:pic>
      <p:sp>
        <p:nvSpPr>
          <p:cNvPr id="2" name="Slide Number Placeholder 1">
            <a:extLst>
              <a:ext uri="{FF2B5EF4-FFF2-40B4-BE49-F238E27FC236}">
                <a16:creationId xmlns:a16="http://schemas.microsoft.com/office/drawing/2014/main" id="{A15B0696-49DF-A1F8-3F83-A3753F5528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43" name="Google Shape;143;p26"/>
          <p:cNvPicPr preferRelativeResize="0"/>
          <p:nvPr/>
        </p:nvPicPr>
        <p:blipFill>
          <a:blip r:embed="rId3">
            <a:alphaModFix/>
          </a:blip>
          <a:stretch>
            <a:fillRect/>
          </a:stretch>
        </p:blipFill>
        <p:spPr>
          <a:xfrm>
            <a:off x="990600" y="218601"/>
            <a:ext cx="7315200" cy="4706297"/>
          </a:xfrm>
          <a:prstGeom prst="rect">
            <a:avLst/>
          </a:prstGeom>
          <a:noFill/>
          <a:ln>
            <a:noFill/>
          </a:ln>
        </p:spPr>
      </p:pic>
      <p:sp>
        <p:nvSpPr>
          <p:cNvPr id="2" name="Slide Number Placeholder 1">
            <a:extLst>
              <a:ext uri="{FF2B5EF4-FFF2-40B4-BE49-F238E27FC236}">
                <a16:creationId xmlns:a16="http://schemas.microsoft.com/office/drawing/2014/main" id="{59057FF3-4E91-44F5-7227-F8119125B0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49" name="Google Shape;149;p27"/>
          <p:cNvPicPr preferRelativeResize="0"/>
          <p:nvPr/>
        </p:nvPicPr>
        <p:blipFill>
          <a:blip r:embed="rId3">
            <a:alphaModFix/>
          </a:blip>
          <a:stretch>
            <a:fillRect/>
          </a:stretch>
        </p:blipFill>
        <p:spPr>
          <a:xfrm>
            <a:off x="1176337" y="227482"/>
            <a:ext cx="6791325" cy="4688536"/>
          </a:xfrm>
          <a:prstGeom prst="rect">
            <a:avLst/>
          </a:prstGeom>
          <a:noFill/>
          <a:ln>
            <a:noFill/>
          </a:ln>
        </p:spPr>
      </p:pic>
      <p:sp>
        <p:nvSpPr>
          <p:cNvPr id="2" name="Slide Number Placeholder 1">
            <a:extLst>
              <a:ext uri="{FF2B5EF4-FFF2-40B4-BE49-F238E27FC236}">
                <a16:creationId xmlns:a16="http://schemas.microsoft.com/office/drawing/2014/main" id="{81AC6E16-2EA8-CE64-9C57-000902649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55" name="Google Shape;155;p28"/>
          <p:cNvPicPr preferRelativeResize="0"/>
          <p:nvPr/>
        </p:nvPicPr>
        <p:blipFill>
          <a:blip r:embed="rId3">
            <a:alphaModFix/>
          </a:blip>
          <a:stretch>
            <a:fillRect/>
          </a:stretch>
        </p:blipFill>
        <p:spPr>
          <a:xfrm>
            <a:off x="1112520" y="235755"/>
            <a:ext cx="7078980" cy="4671989"/>
          </a:xfrm>
          <a:prstGeom prst="rect">
            <a:avLst/>
          </a:prstGeom>
          <a:noFill/>
          <a:ln>
            <a:noFill/>
          </a:ln>
        </p:spPr>
      </p:pic>
      <p:sp>
        <p:nvSpPr>
          <p:cNvPr id="2" name="Slide Number Placeholder 1">
            <a:extLst>
              <a:ext uri="{FF2B5EF4-FFF2-40B4-BE49-F238E27FC236}">
                <a16:creationId xmlns:a16="http://schemas.microsoft.com/office/drawing/2014/main" id="{45F289C5-7F94-8BAD-7DD4-DB9419D35F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Potential Sources of Errors</a:t>
            </a:r>
            <a:endParaRPr/>
          </a:p>
        </p:txBody>
      </p:sp>
      <p:sp>
        <p:nvSpPr>
          <p:cNvPr id="2" name="Slide Number Placeholder 1">
            <a:extLst>
              <a:ext uri="{FF2B5EF4-FFF2-40B4-BE49-F238E27FC236}">
                <a16:creationId xmlns:a16="http://schemas.microsoft.com/office/drawing/2014/main" id="{9BDC0191-E573-6D62-2AC6-F472F74200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K-Nearest Neighbors (KNN)</a:t>
            </a:r>
            <a:endParaRPr/>
          </a:p>
        </p:txBody>
      </p:sp>
      <p:sp>
        <p:nvSpPr>
          <p:cNvPr id="166" name="Google Shape;166;p30"/>
          <p:cNvSpPr txBox="1">
            <a:spLocks noGrp="1"/>
          </p:cNvSpPr>
          <p:nvPr>
            <p:ph type="body" idx="1"/>
          </p:nvPr>
        </p:nvSpPr>
        <p:spPr>
          <a:xfrm>
            <a:off x="4384673" y="1316265"/>
            <a:ext cx="4636485" cy="409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dirty="0"/>
              <a:t>High Sensitivity to number of neighbours (n)</a:t>
            </a:r>
            <a:endParaRPr sz="2000" dirty="0"/>
          </a:p>
          <a:p>
            <a:pPr marL="457200" lvl="0" indent="-355600" algn="l" rtl="0">
              <a:spcBef>
                <a:spcPts val="0"/>
              </a:spcBef>
              <a:spcAft>
                <a:spcPts val="0"/>
              </a:spcAft>
              <a:buSzPts val="2000"/>
              <a:buChar char="●"/>
            </a:pPr>
            <a:r>
              <a:rPr lang="en" sz="2000" dirty="0"/>
              <a:t>Risk of overfitting and underfitting</a:t>
            </a:r>
            <a:endParaRPr sz="2000" dirty="0"/>
          </a:p>
          <a:p>
            <a:pPr marL="457200" lvl="0" indent="-355600" algn="l" rtl="0">
              <a:spcBef>
                <a:spcPts val="0"/>
              </a:spcBef>
              <a:spcAft>
                <a:spcPts val="0"/>
              </a:spcAft>
              <a:buSzPts val="2000"/>
              <a:buChar char="●"/>
            </a:pPr>
            <a:r>
              <a:rPr lang="en" sz="2000" dirty="0"/>
              <a:t>Poor generalization due to noise </a:t>
            </a:r>
            <a:endParaRPr sz="2000" dirty="0"/>
          </a:p>
        </p:txBody>
      </p:sp>
      <p:sp>
        <p:nvSpPr>
          <p:cNvPr id="2" name="Slide Number Placeholder 1">
            <a:extLst>
              <a:ext uri="{FF2B5EF4-FFF2-40B4-BE49-F238E27FC236}">
                <a16:creationId xmlns:a16="http://schemas.microsoft.com/office/drawing/2014/main" id="{0B821E37-F11A-54AA-BCF6-BFF4285D8C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Gradient Boosting</a:t>
            </a:r>
            <a:endParaRPr/>
          </a:p>
        </p:txBody>
      </p:sp>
      <p:sp>
        <p:nvSpPr>
          <p:cNvPr id="172" name="Google Shape;172;p3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Prone to overfitting</a:t>
            </a:r>
            <a:endParaRPr sz="2000"/>
          </a:p>
          <a:p>
            <a:pPr marL="457200" lvl="0" indent="-355600" algn="l" rtl="0">
              <a:spcBef>
                <a:spcPts val="0"/>
              </a:spcBef>
              <a:spcAft>
                <a:spcPts val="0"/>
              </a:spcAft>
              <a:buSzPts val="2000"/>
              <a:buChar char="●"/>
            </a:pPr>
            <a:r>
              <a:rPr lang="en" sz="2000"/>
              <a:t>Dependence on learning rate (α) , may result in very early convergence or no convergence</a:t>
            </a:r>
            <a:endParaRPr sz="2000"/>
          </a:p>
          <a:p>
            <a:pPr marL="457200" lvl="0" indent="-355600" algn="l" rtl="0">
              <a:spcBef>
                <a:spcPts val="0"/>
              </a:spcBef>
              <a:spcAft>
                <a:spcPts val="0"/>
              </a:spcAft>
              <a:buSzPts val="2000"/>
              <a:buChar char="●"/>
            </a:pPr>
            <a:r>
              <a:rPr lang="en" sz="2000"/>
              <a:t>Models are sequential, errors propagate from one tree to the next, may result in amplification</a:t>
            </a:r>
            <a:endParaRPr sz="2000"/>
          </a:p>
        </p:txBody>
      </p:sp>
      <p:sp>
        <p:nvSpPr>
          <p:cNvPr id="2" name="Slide Number Placeholder 1">
            <a:extLst>
              <a:ext uri="{FF2B5EF4-FFF2-40B4-BE49-F238E27FC236}">
                <a16:creationId xmlns:a16="http://schemas.microsoft.com/office/drawing/2014/main" id="{0EF85FA8-F377-5E10-F00A-23A75CFDA4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a:t>
            </a:r>
            <a:endParaRPr/>
          </a:p>
        </p:txBody>
      </p:sp>
      <p:sp>
        <p:nvSpPr>
          <p:cNvPr id="3" name="Slide Number Placeholder 2">
            <a:extLst>
              <a:ext uri="{FF2B5EF4-FFF2-40B4-BE49-F238E27FC236}">
                <a16:creationId xmlns:a16="http://schemas.microsoft.com/office/drawing/2014/main" id="{B7D21443-9ED7-E0F0-2E40-C0283EA786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Multi-Layer Perceptron (MLP)</a:t>
            </a:r>
            <a:endParaRPr/>
          </a:p>
        </p:txBody>
      </p:sp>
      <p:sp>
        <p:nvSpPr>
          <p:cNvPr id="178" name="Google Shape;178;p3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Highly sensitive to the choice of hyperparameters like hidden layer sizes and the activation functions</a:t>
            </a:r>
            <a:endParaRPr sz="2000"/>
          </a:p>
          <a:p>
            <a:pPr marL="457200" lvl="0" indent="-355600" algn="l" rtl="0">
              <a:spcBef>
                <a:spcPts val="0"/>
              </a:spcBef>
              <a:spcAft>
                <a:spcPts val="0"/>
              </a:spcAft>
              <a:buSzPts val="2000"/>
              <a:buChar char="●"/>
            </a:pPr>
            <a:r>
              <a:rPr lang="en" sz="2000"/>
              <a:t> ’adam’ may not perform well on small datasets</a:t>
            </a:r>
            <a:endParaRPr sz="2000"/>
          </a:p>
          <a:p>
            <a:pPr marL="457200" lvl="0" indent="-355600" algn="l" rtl="0">
              <a:spcBef>
                <a:spcPts val="0"/>
              </a:spcBef>
              <a:spcAft>
                <a:spcPts val="0"/>
              </a:spcAft>
              <a:buSzPts val="2000"/>
              <a:buChar char="●"/>
            </a:pPr>
            <a:r>
              <a:rPr lang="en" sz="2000"/>
              <a:t>Need for regularization techniques like dropout and weight decay</a:t>
            </a:r>
            <a:endParaRPr sz="2000"/>
          </a:p>
          <a:p>
            <a:pPr marL="457200" lvl="0" indent="0" algn="l" rtl="0">
              <a:spcBef>
                <a:spcPts val="1200"/>
              </a:spcBef>
              <a:spcAft>
                <a:spcPts val="1200"/>
              </a:spcAft>
              <a:buNone/>
            </a:pPr>
            <a:endParaRPr sz="2000"/>
          </a:p>
        </p:txBody>
      </p:sp>
      <p:sp>
        <p:nvSpPr>
          <p:cNvPr id="2" name="Slide Number Placeholder 1">
            <a:extLst>
              <a:ext uri="{FF2B5EF4-FFF2-40B4-BE49-F238E27FC236}">
                <a16:creationId xmlns:a16="http://schemas.microsoft.com/office/drawing/2014/main" id="{AD4D0576-78FD-4C83-3D1D-CE2046468A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Decision Tree</a:t>
            </a:r>
            <a:endParaRPr/>
          </a:p>
        </p:txBody>
      </p:sp>
      <p:sp>
        <p:nvSpPr>
          <p:cNvPr id="184" name="Google Shape;184;p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Tend to overfit the data</a:t>
            </a:r>
            <a:endParaRPr sz="2000"/>
          </a:p>
          <a:p>
            <a:pPr marL="457200" lvl="0" indent="-355600" algn="l" rtl="0">
              <a:spcBef>
                <a:spcPts val="0"/>
              </a:spcBef>
              <a:spcAft>
                <a:spcPts val="0"/>
              </a:spcAft>
              <a:buSzPts val="2000"/>
              <a:buChar char="●"/>
            </a:pPr>
            <a:r>
              <a:rPr lang="en" sz="2000"/>
              <a:t>Prone to instability</a:t>
            </a:r>
            <a:endParaRPr sz="2000"/>
          </a:p>
          <a:p>
            <a:pPr marL="457200" lvl="0" indent="-355600" algn="l" rtl="0">
              <a:spcBef>
                <a:spcPts val="0"/>
              </a:spcBef>
              <a:spcAft>
                <a:spcPts val="0"/>
              </a:spcAft>
              <a:buSzPts val="2000"/>
              <a:buChar char="●"/>
            </a:pPr>
            <a:r>
              <a:rPr lang="en" sz="2000"/>
              <a:t>Overfitting very likely when pruning or regularization is not done </a:t>
            </a:r>
            <a:endParaRPr sz="2000"/>
          </a:p>
        </p:txBody>
      </p:sp>
      <p:sp>
        <p:nvSpPr>
          <p:cNvPr id="2" name="Slide Number Placeholder 1">
            <a:extLst>
              <a:ext uri="{FF2B5EF4-FFF2-40B4-BE49-F238E27FC236}">
                <a16:creationId xmlns:a16="http://schemas.microsoft.com/office/drawing/2014/main" id="{00DECEB8-471E-DC38-F492-E01F761712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a:t>
            </a:r>
            <a:endParaRPr/>
          </a:p>
        </p:txBody>
      </p:sp>
      <p:sp>
        <p:nvSpPr>
          <p:cNvPr id="190" name="Google Shape;190;p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Computationally expensive</a:t>
            </a:r>
            <a:endParaRPr sz="2000"/>
          </a:p>
          <a:p>
            <a:pPr marL="457200" lvl="0" indent="-355600" algn="l" rtl="0">
              <a:spcBef>
                <a:spcPts val="0"/>
              </a:spcBef>
              <a:spcAft>
                <a:spcPts val="0"/>
              </a:spcAft>
              <a:buSzPts val="2000"/>
              <a:buChar char="●"/>
            </a:pPr>
            <a:r>
              <a:rPr lang="en" sz="2000"/>
              <a:t>Difficult to understand the decision-making process</a:t>
            </a:r>
            <a:endParaRPr sz="2000"/>
          </a:p>
          <a:p>
            <a:pPr marL="457200" lvl="0" indent="-355600" algn="l" rtl="0">
              <a:spcBef>
                <a:spcPts val="0"/>
              </a:spcBef>
              <a:spcAft>
                <a:spcPts val="0"/>
              </a:spcAft>
              <a:buSzPts val="2000"/>
              <a:buChar char="●"/>
            </a:pPr>
            <a:r>
              <a:rPr lang="en" sz="2000"/>
              <a:t>Can suffer from overfitting if individual trees are not too deep</a:t>
            </a:r>
            <a:endParaRPr sz="2000"/>
          </a:p>
        </p:txBody>
      </p:sp>
      <p:sp>
        <p:nvSpPr>
          <p:cNvPr id="2" name="Slide Number Placeholder 1">
            <a:extLst>
              <a:ext uri="{FF2B5EF4-FFF2-40B4-BE49-F238E27FC236}">
                <a16:creationId xmlns:a16="http://schemas.microsoft.com/office/drawing/2014/main" id="{EAE78F6D-83BC-E41E-BC19-420DF59DC7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 Vector Regression (SVR)</a:t>
            </a:r>
            <a:endParaRPr/>
          </a:p>
        </p:txBody>
      </p:sp>
      <p:sp>
        <p:nvSpPr>
          <p:cNvPr id="196" name="Google Shape;196;p3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Choice of the regularization parameter C and kernel function</a:t>
            </a:r>
            <a:endParaRPr sz="2000"/>
          </a:p>
          <a:p>
            <a:pPr marL="457200" lvl="0" indent="-355600" algn="l" rtl="0">
              <a:spcBef>
                <a:spcPts val="0"/>
              </a:spcBef>
              <a:spcAft>
                <a:spcPts val="0"/>
              </a:spcAft>
              <a:buSzPts val="2000"/>
              <a:buChar char="●"/>
            </a:pPr>
            <a:r>
              <a:rPr lang="en" sz="2000"/>
              <a:t>Dependence on Radial Basis Function</a:t>
            </a:r>
            <a:endParaRPr sz="2000"/>
          </a:p>
          <a:p>
            <a:pPr marL="457200" lvl="0" indent="-355600" algn="l" rtl="0">
              <a:spcBef>
                <a:spcPts val="0"/>
              </a:spcBef>
              <a:spcAft>
                <a:spcPts val="0"/>
              </a:spcAft>
              <a:buSzPts val="2000"/>
              <a:buChar char="●"/>
            </a:pPr>
            <a:r>
              <a:rPr lang="en" sz="2000"/>
              <a:t>Can be sensitive to the scaling of the input features</a:t>
            </a:r>
            <a:endParaRPr sz="2000"/>
          </a:p>
        </p:txBody>
      </p:sp>
      <p:sp>
        <p:nvSpPr>
          <p:cNvPr id="2" name="Slide Number Placeholder 1">
            <a:extLst>
              <a:ext uri="{FF2B5EF4-FFF2-40B4-BE49-F238E27FC236}">
                <a16:creationId xmlns:a16="http://schemas.microsoft.com/office/drawing/2014/main" id="{80856995-621D-4B25-5400-62980FD8E9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Scope of Further Work</a:t>
            </a:r>
            <a:endParaRPr/>
          </a:p>
        </p:txBody>
      </p:sp>
      <p:sp>
        <p:nvSpPr>
          <p:cNvPr id="2" name="Slide Number Placeholder 1">
            <a:extLst>
              <a:ext uri="{FF2B5EF4-FFF2-40B4-BE49-F238E27FC236}">
                <a16:creationId xmlns:a16="http://schemas.microsoft.com/office/drawing/2014/main" id="{D68C37FF-5E14-B4C8-143B-E409151C93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Hyperparameter Optimization</a:t>
            </a:r>
            <a:endParaRPr/>
          </a:p>
        </p:txBody>
      </p:sp>
      <p:sp>
        <p:nvSpPr>
          <p:cNvPr id="2" name="Slide Number Placeholder 1">
            <a:extLst>
              <a:ext uri="{FF2B5EF4-FFF2-40B4-BE49-F238E27FC236}">
                <a16:creationId xmlns:a16="http://schemas.microsoft.com/office/drawing/2014/main" id="{CCE0A5B0-2C68-CCFE-11EA-3ADC5E4823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Expanding the Dataset</a:t>
            </a:r>
            <a:endParaRPr/>
          </a:p>
        </p:txBody>
      </p:sp>
      <p:sp>
        <p:nvSpPr>
          <p:cNvPr id="2" name="Slide Number Placeholder 1">
            <a:extLst>
              <a:ext uri="{FF2B5EF4-FFF2-40B4-BE49-F238E27FC236}">
                <a16:creationId xmlns:a16="http://schemas.microsoft.com/office/drawing/2014/main" id="{D0BF6C9F-D43D-7195-0E8D-D3EDFC3469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675" y="798600"/>
            <a:ext cx="86799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Novelty: Working with fuel mixtures  </a:t>
            </a:r>
            <a:endParaRPr/>
          </a:p>
        </p:txBody>
      </p:sp>
      <p:sp>
        <p:nvSpPr>
          <p:cNvPr id="2" name="Slide Number Placeholder 1">
            <a:extLst>
              <a:ext uri="{FF2B5EF4-FFF2-40B4-BE49-F238E27FC236}">
                <a16:creationId xmlns:a16="http://schemas.microsoft.com/office/drawing/2014/main" id="{439A035B-37ED-0F89-A223-A022BEAE84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Q&amp;A</a:t>
            </a:r>
            <a:endParaRPr/>
          </a:p>
        </p:txBody>
      </p:sp>
      <p:sp>
        <p:nvSpPr>
          <p:cNvPr id="2" name="Slide Number Placeholder 1">
            <a:extLst>
              <a:ext uri="{FF2B5EF4-FFF2-40B4-BE49-F238E27FC236}">
                <a16:creationId xmlns:a16="http://schemas.microsoft.com/office/drawing/2014/main" id="{A47D976A-8079-141D-284D-5B7CABFB5F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a:t>
            </a:r>
            <a:endParaRPr/>
          </a:p>
        </p:txBody>
      </p:sp>
      <p:pic>
        <p:nvPicPr>
          <p:cNvPr id="76" name="Google Shape;76;p15"/>
          <p:cNvPicPr preferRelativeResize="0"/>
          <p:nvPr/>
        </p:nvPicPr>
        <p:blipFill>
          <a:blip r:embed="rId3">
            <a:alphaModFix/>
          </a:blip>
          <a:stretch>
            <a:fillRect/>
          </a:stretch>
        </p:blipFill>
        <p:spPr>
          <a:xfrm>
            <a:off x="2314575" y="1679350"/>
            <a:ext cx="6581400" cy="3016475"/>
          </a:xfrm>
          <a:prstGeom prst="rect">
            <a:avLst/>
          </a:prstGeom>
          <a:noFill/>
          <a:ln>
            <a:noFill/>
          </a:ln>
        </p:spPr>
      </p:pic>
      <p:sp>
        <p:nvSpPr>
          <p:cNvPr id="2" name="Slide Number Placeholder 1">
            <a:extLst>
              <a:ext uri="{FF2B5EF4-FFF2-40B4-BE49-F238E27FC236}">
                <a16:creationId xmlns:a16="http://schemas.microsoft.com/office/drawing/2014/main" id="{4DA949A0-CF6B-5E6A-AF10-298475914D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Review</a:t>
            </a:r>
            <a:endParaRPr/>
          </a:p>
        </p:txBody>
      </p:sp>
      <p:sp>
        <p:nvSpPr>
          <p:cNvPr id="2" name="Slide Number Placeholder 1">
            <a:extLst>
              <a:ext uri="{FF2B5EF4-FFF2-40B4-BE49-F238E27FC236}">
                <a16:creationId xmlns:a16="http://schemas.microsoft.com/office/drawing/2014/main" id="{887DE419-2ADA-945B-BB1A-5A2BA5E639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4455792" y="958217"/>
            <a:ext cx="4376483" cy="4098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2800" dirty="0"/>
              <a:t>Topics Discussed</a:t>
            </a:r>
            <a:endParaRPr sz="2800" dirty="0"/>
          </a:p>
          <a:p>
            <a:pPr marL="457200" lvl="0" indent="-330200" algn="l" rtl="0">
              <a:spcBef>
                <a:spcPts val="1200"/>
              </a:spcBef>
              <a:spcAft>
                <a:spcPts val="0"/>
              </a:spcAft>
              <a:buSzPts val="1600"/>
              <a:buChar char="●"/>
            </a:pPr>
            <a:r>
              <a:rPr lang="en" sz="2000" dirty="0"/>
              <a:t>Hydrogen as a fuel</a:t>
            </a:r>
            <a:endParaRPr sz="2000" dirty="0"/>
          </a:p>
          <a:p>
            <a:pPr marL="457200" lvl="0" indent="-330200" algn="l" rtl="0">
              <a:spcBef>
                <a:spcPts val="0"/>
              </a:spcBef>
              <a:spcAft>
                <a:spcPts val="0"/>
              </a:spcAft>
              <a:buSzPts val="1600"/>
              <a:buChar char="●"/>
            </a:pPr>
            <a:r>
              <a:rPr lang="en" sz="2000" dirty="0"/>
              <a:t>Syngas Combustion</a:t>
            </a:r>
            <a:endParaRPr sz="2000" dirty="0"/>
          </a:p>
          <a:p>
            <a:pPr marL="457200" lvl="0" indent="-330200" algn="l" rtl="0">
              <a:spcBef>
                <a:spcPts val="0"/>
              </a:spcBef>
              <a:spcAft>
                <a:spcPts val="0"/>
              </a:spcAft>
              <a:buSzPts val="1600"/>
              <a:buChar char="●"/>
            </a:pPr>
            <a:r>
              <a:rPr lang="en" sz="2000" dirty="0"/>
              <a:t>Flame Speed and Ignition Delay Times</a:t>
            </a:r>
            <a:endParaRPr sz="2000" dirty="0"/>
          </a:p>
          <a:p>
            <a:pPr marL="457200" lvl="0" indent="-330200" algn="l" rtl="0">
              <a:spcBef>
                <a:spcPts val="0"/>
              </a:spcBef>
              <a:spcAft>
                <a:spcPts val="0"/>
              </a:spcAft>
              <a:buSzPts val="1600"/>
              <a:buChar char="●"/>
            </a:pPr>
            <a:r>
              <a:rPr lang="en" sz="2000" dirty="0"/>
              <a:t>Chemical Kinetic Modelling</a:t>
            </a:r>
            <a:endParaRPr sz="2000" dirty="0"/>
          </a:p>
          <a:p>
            <a:pPr marL="457200" lvl="0" indent="0" algn="l" rtl="0">
              <a:spcBef>
                <a:spcPts val="1200"/>
              </a:spcBef>
              <a:spcAft>
                <a:spcPts val="0"/>
              </a:spcAft>
              <a:buNone/>
            </a:pPr>
            <a:endParaRPr sz="1600" dirty="0"/>
          </a:p>
          <a:p>
            <a:pPr marL="0" lvl="0" indent="0" algn="l" rtl="0">
              <a:spcBef>
                <a:spcPts val="1200"/>
              </a:spcBef>
              <a:spcAft>
                <a:spcPts val="1200"/>
              </a:spcAft>
              <a:buNone/>
            </a:pPr>
            <a:endParaRPr sz="1600" dirty="0"/>
          </a:p>
        </p:txBody>
      </p:sp>
      <p:pic>
        <p:nvPicPr>
          <p:cNvPr id="88" name="Google Shape;88;p17"/>
          <p:cNvPicPr preferRelativeResize="0"/>
          <p:nvPr/>
        </p:nvPicPr>
        <p:blipFill>
          <a:blip r:embed="rId3">
            <a:alphaModFix/>
          </a:blip>
          <a:stretch>
            <a:fillRect/>
          </a:stretch>
        </p:blipFill>
        <p:spPr>
          <a:xfrm>
            <a:off x="27788" y="1148075"/>
            <a:ext cx="4274375" cy="2229450"/>
          </a:xfrm>
          <a:prstGeom prst="rect">
            <a:avLst/>
          </a:prstGeom>
          <a:noFill/>
          <a:ln>
            <a:noFill/>
          </a:ln>
        </p:spPr>
      </p:pic>
      <p:sp>
        <p:nvSpPr>
          <p:cNvPr id="2" name="Slide Number Placeholder 1">
            <a:extLst>
              <a:ext uri="{FF2B5EF4-FFF2-40B4-BE49-F238E27FC236}">
                <a16:creationId xmlns:a16="http://schemas.microsoft.com/office/drawing/2014/main" id="{6F699ECC-8897-3EB2-4485-1AACAB41BD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94" name="Google Shape;94;p18"/>
          <p:cNvSpPr txBox="1">
            <a:spLocks noGrp="1"/>
          </p:cNvSpPr>
          <p:nvPr>
            <p:ph type="body" idx="1"/>
          </p:nvPr>
        </p:nvSpPr>
        <p:spPr>
          <a:xfrm>
            <a:off x="4385594" y="866685"/>
            <a:ext cx="4918425" cy="4098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2800" dirty="0"/>
              <a:t>Topics Discussed</a:t>
            </a:r>
            <a:endParaRPr sz="2800" dirty="0"/>
          </a:p>
          <a:p>
            <a:pPr marL="457200" lvl="0" indent="-323850" algn="l" rtl="0">
              <a:spcBef>
                <a:spcPts val="1200"/>
              </a:spcBef>
              <a:spcAft>
                <a:spcPts val="0"/>
              </a:spcAft>
              <a:buSzPts val="1500"/>
              <a:buChar char="●"/>
            </a:pPr>
            <a:r>
              <a:rPr lang="en" sz="1800" dirty="0"/>
              <a:t>Reaction Mechanisms of Combustion</a:t>
            </a:r>
            <a:endParaRPr sz="1800" dirty="0"/>
          </a:p>
          <a:p>
            <a:pPr marL="457200" lvl="0" indent="-323850" algn="l" rtl="0">
              <a:spcBef>
                <a:spcPts val="0"/>
              </a:spcBef>
              <a:spcAft>
                <a:spcPts val="0"/>
              </a:spcAft>
              <a:buSzPts val="1500"/>
              <a:buChar char="●"/>
            </a:pPr>
            <a:r>
              <a:rPr lang="en" sz="1800" dirty="0"/>
              <a:t>Presence of oxygenated hydrocarbons and carbonyls</a:t>
            </a:r>
            <a:endParaRPr sz="1800" dirty="0"/>
          </a:p>
          <a:p>
            <a:pPr marL="457200" lvl="0" indent="-323850" algn="l" rtl="0">
              <a:spcBef>
                <a:spcPts val="0"/>
              </a:spcBef>
              <a:spcAft>
                <a:spcPts val="0"/>
              </a:spcAft>
              <a:buSzPts val="1500"/>
              <a:buChar char="●"/>
            </a:pPr>
            <a:r>
              <a:rPr lang="en" sz="1800" dirty="0"/>
              <a:t>Properties of combustion predicted via mechanism</a:t>
            </a:r>
            <a:endParaRPr sz="1800" dirty="0"/>
          </a:p>
          <a:p>
            <a:pPr marL="457200" lvl="0" indent="-323850" algn="l" rtl="0">
              <a:spcBef>
                <a:spcPts val="0"/>
              </a:spcBef>
              <a:spcAft>
                <a:spcPts val="0"/>
              </a:spcAft>
              <a:buSzPts val="1500"/>
              <a:buChar char="●"/>
            </a:pPr>
            <a:r>
              <a:rPr lang="en" sz="1800" dirty="0"/>
              <a:t>Hierarchical mechanisms</a:t>
            </a:r>
            <a:endParaRPr sz="1800" dirty="0"/>
          </a:p>
        </p:txBody>
      </p:sp>
      <p:pic>
        <p:nvPicPr>
          <p:cNvPr id="95" name="Google Shape;95;p18"/>
          <p:cNvPicPr preferRelativeResize="0"/>
          <p:nvPr/>
        </p:nvPicPr>
        <p:blipFill>
          <a:blip r:embed="rId3">
            <a:alphaModFix/>
          </a:blip>
          <a:stretch>
            <a:fillRect/>
          </a:stretch>
        </p:blipFill>
        <p:spPr>
          <a:xfrm>
            <a:off x="0" y="1068700"/>
            <a:ext cx="4286250" cy="2741300"/>
          </a:xfrm>
          <a:prstGeom prst="rect">
            <a:avLst/>
          </a:prstGeom>
          <a:noFill/>
          <a:ln>
            <a:noFill/>
          </a:ln>
        </p:spPr>
      </p:pic>
      <p:sp>
        <p:nvSpPr>
          <p:cNvPr id="2" name="Slide Number Placeholder 1">
            <a:extLst>
              <a:ext uri="{FF2B5EF4-FFF2-40B4-BE49-F238E27FC236}">
                <a16:creationId xmlns:a16="http://schemas.microsoft.com/office/drawing/2014/main" id="{9D8AA792-ECAA-996A-207E-F6AB9F2468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01" name="Google Shape;101;p19"/>
          <p:cNvSpPr txBox="1">
            <a:spLocks noGrp="1"/>
          </p:cNvSpPr>
          <p:nvPr>
            <p:ph type="body" idx="1"/>
          </p:nvPr>
        </p:nvSpPr>
        <p:spPr>
          <a:xfrm>
            <a:off x="4193384" y="1163865"/>
            <a:ext cx="4950616"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t>       Topics Discussed</a:t>
            </a:r>
            <a:endParaRPr sz="3200" dirty="0"/>
          </a:p>
          <a:p>
            <a:pPr marL="457200" lvl="0" indent="-323850" algn="l" rtl="0">
              <a:spcBef>
                <a:spcPts val="1200"/>
              </a:spcBef>
              <a:spcAft>
                <a:spcPts val="0"/>
              </a:spcAft>
              <a:buSzPts val="1500"/>
              <a:buChar char="●"/>
            </a:pPr>
            <a:r>
              <a:rPr lang="en" sz="2000" dirty="0"/>
              <a:t>Need for prediction of IDT for Hydrogen</a:t>
            </a:r>
            <a:endParaRPr sz="2000" dirty="0"/>
          </a:p>
          <a:p>
            <a:pPr marL="457200" lvl="0" indent="-323850" algn="l" rtl="0">
              <a:spcBef>
                <a:spcPts val="0"/>
              </a:spcBef>
              <a:spcAft>
                <a:spcPts val="0"/>
              </a:spcAft>
              <a:buSzPts val="1500"/>
              <a:buChar char="●"/>
            </a:pPr>
            <a:r>
              <a:rPr lang="en" sz="2000" dirty="0"/>
              <a:t>Models to predict auto-ignition properties</a:t>
            </a:r>
            <a:endParaRPr sz="2000" dirty="0"/>
          </a:p>
          <a:p>
            <a:pPr marL="457200" lvl="0" indent="-323850" algn="l" rtl="0">
              <a:spcBef>
                <a:spcPts val="0"/>
              </a:spcBef>
              <a:spcAft>
                <a:spcPts val="0"/>
              </a:spcAft>
              <a:buSzPts val="1500"/>
              <a:buChar char="●"/>
            </a:pPr>
            <a:r>
              <a:rPr lang="en" sz="2000" dirty="0"/>
              <a:t>KNN, SVR, RF, </a:t>
            </a:r>
            <a:r>
              <a:rPr lang="en" sz="2000" b="1" dirty="0"/>
              <a:t>ANN</a:t>
            </a:r>
            <a:endParaRPr sz="2000" b="1" dirty="0"/>
          </a:p>
          <a:p>
            <a:pPr marL="457200" lvl="0" indent="-323850" algn="l" rtl="0">
              <a:spcBef>
                <a:spcPts val="0"/>
              </a:spcBef>
              <a:spcAft>
                <a:spcPts val="0"/>
              </a:spcAft>
              <a:buSzPts val="1500"/>
              <a:buChar char="●"/>
            </a:pPr>
            <a:r>
              <a:rPr lang="en" sz="2000" dirty="0"/>
              <a:t>Suitable for smaller alkanes</a:t>
            </a:r>
            <a:endParaRPr sz="2000" dirty="0"/>
          </a:p>
          <a:p>
            <a:pPr marL="457200" lvl="0" indent="0" algn="l" rtl="0">
              <a:spcBef>
                <a:spcPts val="1200"/>
              </a:spcBef>
              <a:spcAft>
                <a:spcPts val="1200"/>
              </a:spcAft>
              <a:buNone/>
            </a:pPr>
            <a:endParaRPr sz="1800" dirty="0"/>
          </a:p>
        </p:txBody>
      </p:sp>
      <p:pic>
        <p:nvPicPr>
          <p:cNvPr id="102" name="Google Shape;102;p19"/>
          <p:cNvPicPr preferRelativeResize="0"/>
          <p:nvPr/>
        </p:nvPicPr>
        <p:blipFill>
          <a:blip r:embed="rId3">
            <a:alphaModFix/>
          </a:blip>
          <a:stretch>
            <a:fillRect/>
          </a:stretch>
        </p:blipFill>
        <p:spPr>
          <a:xfrm>
            <a:off x="224145" y="0"/>
            <a:ext cx="3881659" cy="5143499"/>
          </a:xfrm>
          <a:prstGeom prst="rect">
            <a:avLst/>
          </a:prstGeom>
          <a:noFill/>
          <a:ln>
            <a:noFill/>
          </a:ln>
        </p:spPr>
      </p:pic>
      <p:sp>
        <p:nvSpPr>
          <p:cNvPr id="2" name="Slide Number Placeholder 1">
            <a:extLst>
              <a:ext uri="{FF2B5EF4-FFF2-40B4-BE49-F238E27FC236}">
                <a16:creationId xmlns:a16="http://schemas.microsoft.com/office/drawing/2014/main" id="{37239DEA-44C7-4D80-FD8A-6C73BAAAC9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F177BEA7-38C3-55E0-015B-FA06A95D21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13" name="Google Shape;113;p21"/>
          <p:cNvPicPr preferRelativeResize="0"/>
          <p:nvPr/>
        </p:nvPicPr>
        <p:blipFill>
          <a:blip r:embed="rId3">
            <a:alphaModFix/>
          </a:blip>
          <a:stretch>
            <a:fillRect/>
          </a:stretch>
        </p:blipFill>
        <p:spPr>
          <a:xfrm>
            <a:off x="769620" y="256733"/>
            <a:ext cx="7604759" cy="4316300"/>
          </a:xfrm>
          <a:prstGeom prst="rect">
            <a:avLst/>
          </a:prstGeom>
          <a:noFill/>
          <a:ln>
            <a:noFill/>
          </a:ln>
        </p:spPr>
      </p:pic>
      <p:sp>
        <p:nvSpPr>
          <p:cNvPr id="114" name="Google Shape;114;p21"/>
          <p:cNvSpPr txBox="1"/>
          <p:nvPr/>
        </p:nvSpPr>
        <p:spPr>
          <a:xfrm>
            <a:off x="828675" y="4619625"/>
            <a:ext cx="79629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Roboto"/>
                <a:ea typeface="Roboto"/>
                <a:cs typeface="Roboto"/>
                <a:sym typeface="Roboto"/>
              </a:rPr>
              <a:t>Source: https://asmedigitalcollection.asme.org/gasturbinespower/article/146/6/061011/1169382</a:t>
            </a:r>
            <a:endParaRPr sz="1300">
              <a:solidFill>
                <a:schemeClr val="dk2"/>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E09CF0F-3DCA-F9B8-EE31-C943F98989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873</Words>
  <Application>Microsoft Office PowerPoint</Application>
  <PresentationFormat>On-screen Show (16:9)</PresentationFormat>
  <Paragraphs>91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Merriweather</vt:lpstr>
      <vt:lpstr>Roboto</vt:lpstr>
      <vt:lpstr>Times New Roman</vt:lpstr>
      <vt:lpstr>Arial</vt:lpstr>
      <vt:lpstr>Paradigm</vt:lpstr>
      <vt:lpstr>Prediction of Ignition Delay Time Characteristics of Natural Gas Mixture Using Machine Learning Models</vt:lpstr>
      <vt:lpstr>Abstract</vt:lpstr>
      <vt:lpstr>Abstract</vt:lpstr>
      <vt:lpstr>Literature Review</vt:lpstr>
      <vt:lpstr>PowerPoint Presentation</vt:lpstr>
      <vt:lpstr>PowerPoint Presentation</vt:lpstr>
      <vt:lpstr>PowerPoint Presentation</vt:lpstr>
      <vt:lpstr>Methodology </vt:lpstr>
      <vt:lpstr>PowerPoint Presentation</vt:lpstr>
      <vt:lpstr>PowerPoint Presentation</vt:lpstr>
      <vt:lpstr>PowerPoint Presentation</vt:lpstr>
      <vt:lpstr>Results and Discussions</vt:lpstr>
      <vt:lpstr>PowerPoint Presentation</vt:lpstr>
      <vt:lpstr>PowerPoint Presentation</vt:lpstr>
      <vt:lpstr>PowerPoint Presentation</vt:lpstr>
      <vt:lpstr>PowerPoint Presentation</vt:lpstr>
      <vt:lpstr>Potential Sources of Errors</vt:lpstr>
      <vt:lpstr> K-Nearest Neighbors (KNN)</vt:lpstr>
      <vt:lpstr>Gradient Boosting</vt:lpstr>
      <vt:lpstr> Multi-Layer Perceptron (MLP)</vt:lpstr>
      <vt:lpstr>Decision Tree</vt:lpstr>
      <vt:lpstr>Random Forest</vt:lpstr>
      <vt:lpstr>Support Vector Regression (SVR)</vt:lpstr>
      <vt:lpstr>Scope of Further Work</vt:lpstr>
      <vt:lpstr>Hyperparameter Optimization</vt:lpstr>
      <vt:lpstr>Expanding the Dataset</vt:lpstr>
      <vt:lpstr>Novelty: Working with fuel mixtures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Snehasish Panigrahy</cp:lastModifiedBy>
  <cp:revision>1</cp:revision>
  <dcterms:modified xsi:type="dcterms:W3CDTF">2024-09-27T02:21:49Z</dcterms:modified>
</cp:coreProperties>
</file>