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6" r:id="rId2"/>
    <p:sldId id="515" r:id="rId3"/>
    <p:sldId id="514" r:id="rId4"/>
    <p:sldId id="494" r:id="rId5"/>
    <p:sldId id="502" r:id="rId6"/>
    <p:sldId id="503" r:id="rId7"/>
    <p:sldId id="504" r:id="rId8"/>
    <p:sldId id="505" r:id="rId9"/>
    <p:sldId id="510" r:id="rId10"/>
    <p:sldId id="511" r:id="rId11"/>
    <p:sldId id="512" r:id="rId12"/>
    <p:sldId id="513" r:id="rId13"/>
    <p:sldId id="507" r:id="rId14"/>
    <p:sldId id="508" r:id="rId15"/>
    <p:sldId id="509" r:id="rId16"/>
    <p:sldId id="516" r:id="rId17"/>
    <p:sldId id="562" r:id="rId18"/>
    <p:sldId id="563" r:id="rId19"/>
    <p:sldId id="518" r:id="rId20"/>
    <p:sldId id="519" r:id="rId21"/>
    <p:sldId id="520" r:id="rId22"/>
    <p:sldId id="521" r:id="rId23"/>
    <p:sldId id="522" r:id="rId24"/>
    <p:sldId id="524" r:id="rId25"/>
    <p:sldId id="525" r:id="rId26"/>
    <p:sldId id="527" r:id="rId27"/>
    <p:sldId id="528" r:id="rId28"/>
    <p:sldId id="529" r:id="rId29"/>
    <p:sldId id="530" r:id="rId30"/>
    <p:sldId id="531" r:id="rId31"/>
    <p:sldId id="532" r:id="rId32"/>
    <p:sldId id="533" r:id="rId33"/>
    <p:sldId id="534" r:id="rId34"/>
    <p:sldId id="535" r:id="rId35"/>
    <p:sldId id="536" r:id="rId36"/>
    <p:sldId id="537" r:id="rId37"/>
    <p:sldId id="538" r:id="rId38"/>
    <p:sldId id="539" r:id="rId39"/>
    <p:sldId id="540" r:id="rId40"/>
    <p:sldId id="541" r:id="rId41"/>
    <p:sldId id="542" r:id="rId42"/>
    <p:sldId id="543" r:id="rId43"/>
    <p:sldId id="544" r:id="rId44"/>
    <p:sldId id="545" r:id="rId45"/>
    <p:sldId id="550" r:id="rId46"/>
    <p:sldId id="551" r:id="rId47"/>
    <p:sldId id="552" r:id="rId48"/>
    <p:sldId id="553" r:id="rId49"/>
    <p:sldId id="554" r:id="rId50"/>
    <p:sldId id="555" r:id="rId51"/>
    <p:sldId id="556" r:id="rId52"/>
    <p:sldId id="557" r:id="rId53"/>
    <p:sldId id="558" r:id="rId54"/>
    <p:sldId id="559" r:id="rId55"/>
    <p:sldId id="560" r:id="rId56"/>
    <p:sldId id="561" r:id="rId57"/>
    <p:sldId id="496" r:id="rId58"/>
    <p:sldId id="497" r:id="rId59"/>
    <p:sldId id="498" r:id="rId60"/>
    <p:sldId id="499" r:id="rId61"/>
    <p:sldId id="583" r:id="rId62"/>
    <p:sldId id="584" r:id="rId63"/>
    <p:sldId id="585" r:id="rId64"/>
    <p:sldId id="586" r:id="rId65"/>
    <p:sldId id="587" r:id="rId66"/>
    <p:sldId id="588" r:id="rId67"/>
    <p:sldId id="589" r:id="rId68"/>
    <p:sldId id="500" r:id="rId69"/>
    <p:sldId id="501" r:id="rId70"/>
    <p:sldId id="564" r:id="rId71"/>
    <p:sldId id="565" r:id="rId72"/>
    <p:sldId id="566" r:id="rId73"/>
    <p:sldId id="567" r:id="rId74"/>
    <p:sldId id="568" r:id="rId75"/>
    <p:sldId id="569" r:id="rId76"/>
    <p:sldId id="570" r:id="rId77"/>
    <p:sldId id="571" r:id="rId78"/>
    <p:sldId id="572" r:id="rId79"/>
    <p:sldId id="573" r:id="rId80"/>
    <p:sldId id="574" r:id="rId81"/>
    <p:sldId id="575" r:id="rId82"/>
    <p:sldId id="576" r:id="rId83"/>
    <p:sldId id="577" r:id="rId84"/>
    <p:sldId id="578" r:id="rId85"/>
    <p:sldId id="579" r:id="rId86"/>
    <p:sldId id="580" r:id="rId87"/>
    <p:sldId id="581" r:id="rId88"/>
    <p:sldId id="582" r:id="rId89"/>
    <p:sldId id="590" r:id="rId90"/>
    <p:sldId id="591" r:id="rId91"/>
    <p:sldId id="592" r:id="rId92"/>
    <p:sldId id="593" r:id="rId93"/>
    <p:sldId id="594" r:id="rId94"/>
    <p:sldId id="595" r:id="rId95"/>
    <p:sldId id="381" r:id="rId96"/>
    <p:sldId id="493" r:id="rId9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33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5" autoAdjust="0"/>
    <p:restoredTop sz="91935" autoAdjust="0"/>
  </p:normalViewPr>
  <p:slideViewPr>
    <p:cSldViewPr>
      <p:cViewPr varScale="1">
        <p:scale>
          <a:sx n="63" d="100"/>
          <a:sy n="63" d="100"/>
        </p:scale>
        <p:origin x="-870"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105"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52A2F74-8F09-413F-A2F1-CDA6CE91DEE0}" type="datetimeFigureOut">
              <a:rPr lang="en-US"/>
              <a:pPr>
                <a:defRPr/>
              </a:pPr>
              <a:t>15-Jan-24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DC7B783E-23C4-47F9-B9EF-E045C88C4A67}" type="slidenum">
              <a:rPr lang="en-US"/>
              <a:pPr>
                <a:defRPr/>
              </a:pPr>
              <a:t>‹#›</a:t>
            </a:fld>
            <a:endParaRPr lang="en-US"/>
          </a:p>
        </p:txBody>
      </p:sp>
    </p:spTree>
    <p:extLst>
      <p:ext uri="{BB962C8B-B14F-4D97-AF65-F5344CB8AC3E}">
        <p14:creationId xmlns="" xmlns:p14="http://schemas.microsoft.com/office/powerpoint/2010/main" val="3757699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smtClean="0">
                <a:solidFill>
                  <a:schemeClr val="tx1"/>
                </a:solidFill>
                <a:latin typeface="+mn-lt"/>
                <a:ea typeface="+mn-ea"/>
                <a:cs typeface="+mn-cs"/>
              </a:rPr>
              <a:t>Rajeev Chandrasekhar, Minister of State, Electronics &amp; Information Technology.</a:t>
            </a:r>
            <a:endParaRPr lang="en-US" dirty="0"/>
          </a:p>
        </p:txBody>
      </p:sp>
      <p:sp>
        <p:nvSpPr>
          <p:cNvPr id="4" name="Slide Number Placeholder 3"/>
          <p:cNvSpPr>
            <a:spLocks noGrp="1"/>
          </p:cNvSpPr>
          <p:nvPr>
            <p:ph type="sldNum" sz="quarter" idx="10"/>
          </p:nvPr>
        </p:nvSpPr>
        <p:spPr/>
        <p:txBody>
          <a:bodyPr/>
          <a:lstStyle/>
          <a:p>
            <a:pPr>
              <a:defRPr/>
            </a:pPr>
            <a:fld id="{DC7B783E-23C4-47F9-B9EF-E045C88C4A67}" type="slidenum">
              <a:rPr lang="en-US" smtClean="0"/>
              <a:pPr>
                <a:defRPr/>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ounded Rectangle 3"/>
          <p:cNvSpPr/>
          <p:nvPr/>
        </p:nvSpPr>
        <p:spPr>
          <a:xfrm>
            <a:off x="381000" y="1295400"/>
            <a:ext cx="8229600" cy="3286125"/>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 xmlns:p14="http://schemas.microsoft.com/office/powerpoint/2010/main" val="33295965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2268538" y="6477000"/>
            <a:ext cx="6875462"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sz="1000" dirty="0" smtClean="0">
                <a:solidFill>
                  <a:srgbClr val="FFFFFF"/>
                </a:solidFill>
                <a:latin typeface="Calibri" panose="020F0502020204030204" pitchFamily="34" charset="0"/>
              </a:rPr>
              <a:t>Nishant Doshi</a:t>
            </a:r>
            <a:endParaRPr lang="en-US" sz="1000" dirty="0">
              <a:solidFill>
                <a:srgbClr val="FFFFFF"/>
              </a:solidFill>
              <a:latin typeface="Calibri" panose="020F0502020204030204" pitchFamily="34" charset="0"/>
            </a:endParaRPr>
          </a:p>
        </p:txBody>
      </p:sp>
      <p:sp>
        <p:nvSpPr>
          <p:cNvPr id="5" name="Rectangle 4"/>
          <p:cNvSpPr/>
          <p:nvPr/>
        </p:nvSpPr>
        <p:spPr>
          <a:xfrm>
            <a:off x="0" y="6477000"/>
            <a:ext cx="2268538"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endParaRPr>
          </a:p>
        </p:txBody>
      </p:sp>
      <p:sp>
        <p:nvSpPr>
          <p:cNvPr id="6" name="Rectangle 5"/>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TextBox 6"/>
          <p:cNvSpPr txBox="1">
            <a:spLocks noChangeArrowheads="1"/>
          </p:cNvSpPr>
          <p:nvPr/>
        </p:nvSpPr>
        <p:spPr bwMode="auto">
          <a:xfrm>
            <a:off x="1071563" y="6488113"/>
            <a:ext cx="119697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sz="1200" dirty="0" smtClean="0">
                <a:solidFill>
                  <a:schemeClr val="bg1"/>
                </a:solidFill>
              </a:rPr>
              <a:t>Unit 1</a:t>
            </a:r>
            <a:r>
              <a:rPr lang="en-US" sz="1200" baseline="0" dirty="0" smtClean="0">
                <a:solidFill>
                  <a:schemeClr val="bg1"/>
                </a:solidFill>
              </a:rPr>
              <a:t>   </a:t>
            </a:r>
            <a:endParaRPr lang="en-US" sz="1200" dirty="0">
              <a:solidFill>
                <a:schemeClr val="bg1"/>
              </a:solidFill>
            </a:endParaRPr>
          </a:p>
        </p:txBody>
      </p:sp>
      <p:sp>
        <p:nvSpPr>
          <p:cNvPr id="3" name="Content Placeholder 2"/>
          <p:cNvSpPr>
            <a:spLocks noGrp="1"/>
          </p:cNvSpPr>
          <p:nvPr>
            <p:ph idx="1"/>
          </p:nvPr>
        </p:nvSpPr>
        <p:spPr>
          <a:xfrm>
            <a:off x="179512" y="836712"/>
            <a:ext cx="8784976" cy="5544616"/>
          </a:xfrm>
        </p:spPr>
        <p:txBody>
          <a:bodyPr/>
          <a:lstStyle>
            <a:lvl1pPr>
              <a:buSzPct val="60000"/>
              <a:buFontTx/>
              <a:buBlip>
                <a:blip r:embed="rId2"/>
              </a:buBlip>
              <a:defRPr/>
            </a:lvl1pPr>
            <a:lvl2pPr>
              <a:buSzPct val="60000"/>
              <a:buFontTx/>
              <a:buBlip>
                <a:blip r:embed="rId3"/>
              </a:buBlip>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a:t>Click to edit Master 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baseline="0">
                <a:solidFill>
                  <a:schemeClr val="bg1"/>
                </a:solidFill>
              </a:defRPr>
            </a:lvl1pPr>
          </a:lstStyle>
          <a:p>
            <a:pPr>
              <a:defRPr/>
            </a:pPr>
            <a:fld id="{44E72B54-5560-4D29-884E-1011391A8536}" type="datetime1">
              <a:rPr lang="en-US"/>
              <a:pPr>
                <a:defRPr/>
              </a:pPr>
              <a:t>15-Jan-24</a:t>
            </a:fld>
            <a:endParaRPr lang="en-US" dirty="0"/>
          </a:p>
        </p:txBody>
      </p:sp>
      <p:sp>
        <p:nvSpPr>
          <p:cNvPr id="9" name="Slide Number Placeholder 5"/>
          <p:cNvSpPr>
            <a:spLocks noGrp="1"/>
          </p:cNvSpPr>
          <p:nvPr>
            <p:ph type="sldNum" sz="quarter" idx="11"/>
          </p:nvPr>
        </p:nvSpPr>
        <p:spPr>
          <a:xfrm>
            <a:off x="8077200" y="6492875"/>
            <a:ext cx="1066800" cy="365125"/>
          </a:xfrm>
        </p:spPr>
        <p:txBody>
          <a:bodyPr/>
          <a:lstStyle>
            <a:lvl1pPr>
              <a:defRPr>
                <a:solidFill>
                  <a:schemeClr val="bg1"/>
                </a:solidFill>
              </a:defRPr>
            </a:lvl1pPr>
          </a:lstStyle>
          <a:p>
            <a:pPr>
              <a:defRPr/>
            </a:pPr>
            <a:fld id="{B555C0A6-CC40-475C-9F6D-DF0E8A0CF9FD}" type="slidenum">
              <a:rPr lang="en-US"/>
              <a:pPr>
                <a:defRPr/>
              </a:pPr>
              <a:t>‹#›</a:t>
            </a:fld>
            <a:endParaRPr lang="en-US"/>
          </a:p>
        </p:txBody>
      </p:sp>
    </p:spTree>
    <p:extLst>
      <p:ext uri="{BB962C8B-B14F-4D97-AF65-F5344CB8AC3E}">
        <p14:creationId xmlns="" xmlns:p14="http://schemas.microsoft.com/office/powerpoint/2010/main" val="79971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4"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to="" calcmode="lin" valueType="num">
                      <p:cBhvr>
                        <p:cTn dur="1" fill="hold"/>
                        <p:tgtEl>
                          <p:spTgt spid="3"/>
                        </p:tgtEl>
                        <p:attrNameLst>
                          <p:attrName/>
                        </p:attrNameLst>
                      </p:cBhvr>
                    </p:anim>
                  </p:childTnLst>
                </p:cTn>
              </p:par>
            </p:tnLst>
          </p:tmpl>
          <p:tmpl lvl="2">
            <p:tnLst>
              <p:par>
                <p:cTn presetID="24"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to="" calcmode="lin" valueType="num">
                      <p:cBhvr>
                        <p:cTn dur="1" fill="hold"/>
                        <p:tgtEl>
                          <p:spTgt spid="3"/>
                        </p:tgtEl>
                        <p:attrNameLst>
                          <p:attrName/>
                        </p:attrNameLst>
                      </p:cBhvr>
                    </p:anim>
                  </p:childTnLst>
                </p:cTn>
              </p:par>
            </p:tnLst>
          </p:tmpl>
          <p:tmpl lvl="3">
            <p:tnLst>
              <p:par>
                <p:cTn presetID="24"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to="" calcmode="lin" valueType="num">
                      <p:cBhvr>
                        <p:cTn dur="1" fill="hold"/>
                        <p:tgtEl>
                          <p:spTgt spid="3"/>
                        </p:tgtEl>
                        <p:attrNameLst>
                          <p:attrName/>
                        </p:attrNameLst>
                      </p:cBhvr>
                    </p:anim>
                  </p:childTnLst>
                </p:cTn>
              </p:par>
            </p:tnLst>
          </p:tmpl>
          <p:tmpl lvl="4">
            <p:tnLst>
              <p:par>
                <p:cTn presetID="24"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to="" calcmode="lin" valueType="num">
                      <p:cBhvr>
                        <p:cTn dur="1" fill="hold"/>
                        <p:tgtEl>
                          <p:spTgt spid="3"/>
                        </p:tgtEl>
                        <p:attrNameLst>
                          <p:attrName/>
                        </p:attrNameLst>
                      </p:cBhvr>
                    </p:anim>
                  </p:childTnLst>
                </p:cTn>
              </p:par>
            </p:tnLst>
          </p:tmpl>
          <p:tmpl lvl="5">
            <p:tnLst>
              <p:par>
                <p:cTn presetID="24"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to="" calcmode="lin" valueType="num">
                      <p:cBhvr>
                        <p:cTn dur="1" fill="hold"/>
                        <p:tgtEl>
                          <p:spTgt spid="3"/>
                        </p:tgtEl>
                        <p:attrNameLst>
                          <p:attrName/>
                        </p:attrNameLst>
                      </p:cBhvr>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15-Jan-24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15-Jan-24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6AAE6E6D-09A8-4D3E-85A0-622CC2C78D91}" type="datetime1">
              <a:rPr lang="en-US"/>
              <a:pPr>
                <a:defRPr/>
              </a:pPr>
              <a:t>15-Jan-24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C5D3E75-F669-4422-9458-812626891E0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7" r:id="rId3"/>
    <p:sldLayoutId id="2147483768"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Bug_(computing)" TargetMode="External"/><Relationship Id="rId2" Type="http://schemas.openxmlformats.org/officeDocument/2006/relationships/hyperlink" Target="https://en.wikipedia.org/wiki/Information_technology" TargetMode="External"/><Relationship Id="rId1" Type="http://schemas.openxmlformats.org/officeDocument/2006/relationships/slideLayout" Target="../slideLayouts/slideLayout2.xml"/><Relationship Id="rId4" Type="http://schemas.openxmlformats.org/officeDocument/2006/relationships/hyperlink" Target="https://en.wikipedia.org/wiki/Exploit_(computer_security)"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searchsecurity.techtarget.com/definition/session-replay"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searchsecurity.techtarget.com/definition/distributed-denial-of-service-attack"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www.sciencedirect.com/topics/computer-science/cryptanalysis" TargetMode="External"/><Relationship Id="rId2" Type="http://schemas.openxmlformats.org/officeDocument/2006/relationships/hyperlink" Target="https://www.sciencedirect.com/topics/computer-science/encrypted-data"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838200"/>
          </a:xfrm>
        </p:spPr>
        <p:txBody>
          <a:bodyPr/>
          <a:lstStyle/>
          <a:p>
            <a:r>
              <a:rPr lang="en-US" dirty="0" smtClean="0"/>
              <a:t>Unit 1</a:t>
            </a:r>
            <a:endParaRPr lang="en-US" dirty="0"/>
          </a:p>
        </p:txBody>
      </p:sp>
      <p:sp>
        <p:nvSpPr>
          <p:cNvPr id="3" name="Subtitle 2"/>
          <p:cNvSpPr>
            <a:spLocks noGrp="1"/>
          </p:cNvSpPr>
          <p:nvPr>
            <p:ph type="subTitle" idx="1"/>
          </p:nvPr>
        </p:nvSpPr>
        <p:spPr>
          <a:xfrm>
            <a:off x="3105150" y="3581400"/>
            <a:ext cx="2933700" cy="762000"/>
          </a:xfrm>
        </p:spPr>
        <p:txBody>
          <a:bodyPr>
            <a:normAutofit/>
          </a:bodyPr>
          <a:lstStyle/>
          <a:p>
            <a:r>
              <a:rPr lang="en-US" dirty="0" smtClean="0"/>
              <a:t>Nishant Doshi</a:t>
            </a:r>
            <a:endParaRPr lang="en-US" dirty="0"/>
          </a:p>
        </p:txBody>
      </p:sp>
    </p:spTree>
    <p:extLst>
      <p:ext uri="{BB962C8B-B14F-4D97-AF65-F5344CB8AC3E}">
        <p14:creationId xmlns="" xmlns:p14="http://schemas.microsoft.com/office/powerpoint/2010/main" val="92099496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836712"/>
            <a:ext cx="4697288" cy="5544616"/>
          </a:xfrm>
        </p:spPr>
        <p:txBody>
          <a:bodyPr/>
          <a:lstStyle/>
          <a:p>
            <a:r>
              <a:rPr lang="en-US" b="1" dirty="0" smtClean="0">
                <a:cs typeface="Calibri"/>
              </a:rPr>
              <a:t>Network</a:t>
            </a:r>
            <a:r>
              <a:rPr lang="en-US" b="1" spc="-55" dirty="0" smtClean="0">
                <a:cs typeface="Calibri"/>
              </a:rPr>
              <a:t> </a:t>
            </a:r>
            <a:r>
              <a:rPr lang="en-US" b="1" dirty="0" smtClean="0">
                <a:cs typeface="Calibri"/>
              </a:rPr>
              <a:t>Hacking:</a:t>
            </a:r>
            <a:r>
              <a:rPr lang="en-US" b="1" spc="-85" dirty="0" smtClean="0">
                <a:cs typeface="Calibri"/>
              </a:rPr>
              <a:t> </a:t>
            </a:r>
          </a:p>
          <a:p>
            <a:r>
              <a:rPr lang="en-US" dirty="0" smtClean="0">
                <a:cs typeface="Calibri"/>
              </a:rPr>
              <a:t>Network</a:t>
            </a:r>
            <a:r>
              <a:rPr lang="en-US" spc="-90" dirty="0" smtClean="0">
                <a:cs typeface="Calibri"/>
              </a:rPr>
              <a:t> </a:t>
            </a:r>
            <a:r>
              <a:rPr lang="en-US" dirty="0" smtClean="0">
                <a:cs typeface="Calibri"/>
              </a:rPr>
              <a:t>hacking</a:t>
            </a:r>
            <a:r>
              <a:rPr lang="en-US" spc="-90" dirty="0" smtClean="0">
                <a:cs typeface="Calibri"/>
              </a:rPr>
              <a:t> </a:t>
            </a:r>
            <a:r>
              <a:rPr lang="en-US" dirty="0" smtClean="0">
                <a:cs typeface="Calibri"/>
              </a:rPr>
              <a:t>generally</a:t>
            </a:r>
            <a:r>
              <a:rPr lang="en-US" spc="-65" dirty="0" smtClean="0">
                <a:cs typeface="Calibri"/>
              </a:rPr>
              <a:t> </a:t>
            </a:r>
            <a:r>
              <a:rPr lang="en-US" spc="-10" dirty="0" smtClean="0">
                <a:cs typeface="Calibri"/>
              </a:rPr>
              <a:t>means </a:t>
            </a:r>
            <a:r>
              <a:rPr lang="en-US" dirty="0" smtClean="0">
                <a:cs typeface="Calibri"/>
              </a:rPr>
              <a:t>gathering</a:t>
            </a:r>
            <a:r>
              <a:rPr lang="en-US" spc="-45" dirty="0" smtClean="0">
                <a:cs typeface="Calibri"/>
              </a:rPr>
              <a:t> </a:t>
            </a:r>
            <a:r>
              <a:rPr lang="en-US" spc="-10" dirty="0" smtClean="0">
                <a:cs typeface="Calibri"/>
              </a:rPr>
              <a:t>information</a:t>
            </a:r>
            <a:r>
              <a:rPr lang="en-US" spc="-65" dirty="0" smtClean="0">
                <a:cs typeface="Calibri"/>
              </a:rPr>
              <a:t> </a:t>
            </a:r>
            <a:r>
              <a:rPr lang="en-US" dirty="0" smtClean="0">
                <a:cs typeface="Calibri"/>
              </a:rPr>
              <a:t>about</a:t>
            </a:r>
            <a:r>
              <a:rPr lang="en-US" spc="-55" dirty="0" smtClean="0">
                <a:cs typeface="Calibri"/>
              </a:rPr>
              <a:t> </a:t>
            </a:r>
            <a:r>
              <a:rPr lang="en-US" dirty="0" smtClean="0">
                <a:cs typeface="Calibri"/>
              </a:rPr>
              <a:t>domain</a:t>
            </a:r>
            <a:r>
              <a:rPr lang="en-US" spc="-55" dirty="0" smtClean="0">
                <a:cs typeface="Calibri"/>
              </a:rPr>
              <a:t> </a:t>
            </a:r>
            <a:r>
              <a:rPr lang="en-US" dirty="0" smtClean="0">
                <a:cs typeface="Calibri"/>
              </a:rPr>
              <a:t>by</a:t>
            </a:r>
            <a:r>
              <a:rPr lang="en-US" spc="-40" dirty="0" smtClean="0">
                <a:cs typeface="Calibri"/>
              </a:rPr>
              <a:t> </a:t>
            </a:r>
            <a:r>
              <a:rPr lang="en-US" dirty="0" smtClean="0">
                <a:cs typeface="Calibri"/>
              </a:rPr>
              <a:t>using</a:t>
            </a:r>
            <a:r>
              <a:rPr lang="en-US" spc="-45" dirty="0" smtClean="0">
                <a:cs typeface="Calibri"/>
              </a:rPr>
              <a:t> </a:t>
            </a:r>
            <a:r>
              <a:rPr lang="en-US" dirty="0" smtClean="0">
                <a:cs typeface="Calibri"/>
              </a:rPr>
              <a:t>tools</a:t>
            </a:r>
            <a:r>
              <a:rPr lang="en-US" spc="-45" dirty="0" smtClean="0">
                <a:cs typeface="Calibri"/>
              </a:rPr>
              <a:t> </a:t>
            </a:r>
            <a:r>
              <a:rPr lang="en-US" spc="-20" dirty="0" smtClean="0">
                <a:cs typeface="Calibri"/>
              </a:rPr>
              <a:t>like </a:t>
            </a:r>
          </a:p>
          <a:p>
            <a:pPr lvl="1"/>
            <a:r>
              <a:rPr lang="en-US" spc="-25" dirty="0" smtClean="0">
                <a:cs typeface="Calibri"/>
              </a:rPr>
              <a:t>Telnet,</a:t>
            </a:r>
            <a:r>
              <a:rPr lang="en-US" spc="-110" dirty="0" smtClean="0">
                <a:cs typeface="Calibri"/>
              </a:rPr>
              <a:t> </a:t>
            </a:r>
          </a:p>
          <a:p>
            <a:pPr lvl="1"/>
            <a:r>
              <a:rPr lang="en-US" dirty="0" err="1" smtClean="0">
                <a:cs typeface="Calibri"/>
              </a:rPr>
              <a:t>netcat</a:t>
            </a:r>
            <a:r>
              <a:rPr lang="en-US" dirty="0" smtClean="0">
                <a:cs typeface="Calibri"/>
              </a:rPr>
              <a:t>,</a:t>
            </a:r>
            <a:r>
              <a:rPr lang="en-US" spc="-85" dirty="0" smtClean="0">
                <a:cs typeface="Calibri"/>
              </a:rPr>
              <a:t> </a:t>
            </a:r>
          </a:p>
          <a:p>
            <a:pPr lvl="1"/>
            <a:r>
              <a:rPr lang="en-US" dirty="0" err="1" smtClean="0">
                <a:cs typeface="Calibri"/>
              </a:rPr>
              <a:t>nslookup</a:t>
            </a:r>
            <a:r>
              <a:rPr lang="en-US" dirty="0" smtClean="0">
                <a:cs typeface="Calibri"/>
              </a:rPr>
              <a:t>,</a:t>
            </a:r>
            <a:r>
              <a:rPr lang="en-US" spc="-90" dirty="0" smtClean="0">
                <a:cs typeface="Calibri"/>
              </a:rPr>
              <a:t> </a:t>
            </a:r>
          </a:p>
          <a:p>
            <a:pPr lvl="1"/>
            <a:r>
              <a:rPr lang="en-US" dirty="0" smtClean="0">
                <a:cs typeface="Calibri"/>
              </a:rPr>
              <a:t>Ping,</a:t>
            </a:r>
            <a:r>
              <a:rPr lang="en-US" spc="-80" dirty="0" smtClean="0">
                <a:cs typeface="Calibri"/>
              </a:rPr>
              <a:t> </a:t>
            </a:r>
          </a:p>
          <a:p>
            <a:pPr lvl="1"/>
            <a:r>
              <a:rPr lang="en-US" spc="-10" dirty="0" err="1" smtClean="0">
                <a:cs typeface="Calibri"/>
              </a:rPr>
              <a:t>Tracert</a:t>
            </a:r>
            <a:r>
              <a:rPr lang="en-US" spc="-10" dirty="0" smtClean="0">
                <a:cs typeface="Calibri"/>
              </a:rPr>
              <a:t>.</a:t>
            </a:r>
            <a:endParaRPr lang="en-US" dirty="0" smtClean="0">
              <a:cs typeface="Calibri"/>
            </a:endParaRPr>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10</a:t>
            </a:fld>
            <a:endParaRPr lang="en-US"/>
          </a:p>
        </p:txBody>
      </p:sp>
      <p:pic>
        <p:nvPicPr>
          <p:cNvPr id="3074" name="Picture 2" descr="NETWORK HACKING: Computer Security eBook : M, Arunprasath: Amazon.in:  Kindle Store"/>
          <p:cNvPicPr>
            <a:picLocks noChangeAspect="1" noChangeArrowheads="1"/>
          </p:cNvPicPr>
          <p:nvPr/>
        </p:nvPicPr>
        <p:blipFill>
          <a:blip r:embed="rId2"/>
          <a:srcRect/>
          <a:stretch>
            <a:fillRect/>
          </a:stretch>
        </p:blipFill>
        <p:spPr bwMode="auto">
          <a:xfrm>
            <a:off x="5410200" y="1752600"/>
            <a:ext cx="3486150" cy="47625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pc="-10" dirty="0" smtClean="0">
                <a:cs typeface="Calibri"/>
              </a:rPr>
              <a:t>Password</a:t>
            </a:r>
            <a:r>
              <a:rPr lang="en-US" b="1" dirty="0" smtClean="0">
                <a:cs typeface="Calibri"/>
              </a:rPr>
              <a:t>	</a:t>
            </a:r>
            <a:r>
              <a:rPr lang="en-US" b="1" spc="-10" dirty="0" smtClean="0">
                <a:cs typeface="Calibri"/>
              </a:rPr>
              <a:t>Hacking:</a:t>
            </a:r>
            <a:r>
              <a:rPr lang="en-US" b="1" dirty="0" smtClean="0">
                <a:cs typeface="Calibri"/>
              </a:rPr>
              <a:t>	</a:t>
            </a:r>
            <a:r>
              <a:rPr lang="en-US" spc="-10" dirty="0" smtClean="0">
                <a:cs typeface="Calibri"/>
              </a:rPr>
              <a:t>Hackers</a:t>
            </a:r>
            <a:r>
              <a:rPr lang="en-US" dirty="0" smtClean="0">
                <a:cs typeface="Calibri"/>
              </a:rPr>
              <a:t>	</a:t>
            </a:r>
            <a:r>
              <a:rPr lang="en-US" spc="-20" dirty="0" smtClean="0">
                <a:cs typeface="Calibri"/>
              </a:rPr>
              <a:t>will</a:t>
            </a:r>
            <a:r>
              <a:rPr lang="en-US" dirty="0" smtClean="0">
                <a:cs typeface="Calibri"/>
              </a:rPr>
              <a:t>	</a:t>
            </a:r>
            <a:r>
              <a:rPr lang="en-US" spc="-25" dirty="0" smtClean="0">
                <a:cs typeface="Calibri"/>
              </a:rPr>
              <a:t>get</a:t>
            </a:r>
            <a:r>
              <a:rPr lang="en-US" dirty="0" smtClean="0">
                <a:cs typeface="Calibri"/>
              </a:rPr>
              <a:t>	</a:t>
            </a:r>
            <a:r>
              <a:rPr lang="en-US" spc="-20" dirty="0" smtClean="0">
                <a:cs typeface="Calibri"/>
              </a:rPr>
              <a:t>your</a:t>
            </a:r>
            <a:r>
              <a:rPr lang="en-US" dirty="0" smtClean="0">
                <a:cs typeface="Calibri"/>
              </a:rPr>
              <a:t>	</a:t>
            </a:r>
            <a:r>
              <a:rPr lang="en-US" spc="-10" dirty="0" smtClean="0">
                <a:cs typeface="Calibri"/>
              </a:rPr>
              <a:t>credentials </a:t>
            </a:r>
            <a:r>
              <a:rPr lang="en-US" dirty="0" smtClean="0">
                <a:cs typeface="Calibri"/>
              </a:rPr>
              <a:t>through</a:t>
            </a:r>
            <a:r>
              <a:rPr lang="en-US" spc="-30" dirty="0" smtClean="0">
                <a:cs typeface="Calibri"/>
              </a:rPr>
              <a:t> </a:t>
            </a:r>
            <a:r>
              <a:rPr lang="en-US" dirty="0" smtClean="0">
                <a:cs typeface="Calibri"/>
              </a:rPr>
              <a:t>the</a:t>
            </a:r>
            <a:r>
              <a:rPr lang="en-US" spc="-40" dirty="0" smtClean="0">
                <a:cs typeface="Calibri"/>
              </a:rPr>
              <a:t> </a:t>
            </a:r>
            <a:r>
              <a:rPr lang="en-US" spc="-35" dirty="0" smtClean="0">
                <a:cs typeface="Calibri"/>
              </a:rPr>
              <a:t>key-</a:t>
            </a:r>
            <a:r>
              <a:rPr lang="en-US" spc="-10" dirty="0" smtClean="0">
                <a:cs typeface="Calibri"/>
              </a:rPr>
              <a:t>logging.</a:t>
            </a:r>
            <a:endParaRPr lang="en-US" dirty="0" smtClean="0">
              <a:cs typeface="Calibri"/>
            </a:endParaRPr>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11</a:t>
            </a:fld>
            <a:endParaRPr lang="en-US"/>
          </a:p>
        </p:txBody>
      </p:sp>
      <p:pic>
        <p:nvPicPr>
          <p:cNvPr id="2050" name="Picture 2" descr="Anatomy of a hack: even your 'complicated' password is easy to crack |  WIRED UK"/>
          <p:cNvPicPr>
            <a:picLocks noChangeAspect="1" noChangeArrowheads="1"/>
          </p:cNvPicPr>
          <p:nvPr/>
        </p:nvPicPr>
        <p:blipFill>
          <a:blip r:embed="rId2"/>
          <a:srcRect/>
          <a:stretch>
            <a:fillRect/>
          </a:stretch>
        </p:blipFill>
        <p:spPr bwMode="auto">
          <a:xfrm>
            <a:off x="1219200" y="2438400"/>
            <a:ext cx="5689600" cy="32004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8915400" cy="690574"/>
          </a:xfrm>
          <a:prstGeom prst="rect">
            <a:avLst/>
          </a:prstGeom>
        </p:spPr>
        <p:txBody>
          <a:bodyPr vert="horz" wrap="square" lIns="0" tIns="13335" rIns="0" bIns="0" rtlCol="0">
            <a:spAutoFit/>
          </a:bodyPr>
          <a:lstStyle/>
          <a:p>
            <a:pPr marL="12700">
              <a:lnSpc>
                <a:spcPct val="100000"/>
              </a:lnSpc>
              <a:spcBef>
                <a:spcPts val="105"/>
              </a:spcBef>
            </a:pPr>
            <a:endParaRPr spc="-10" dirty="0"/>
          </a:p>
        </p:txBody>
      </p:sp>
      <p:sp>
        <p:nvSpPr>
          <p:cNvPr id="3" name="object 3"/>
          <p:cNvSpPr txBox="1"/>
          <p:nvPr/>
        </p:nvSpPr>
        <p:spPr>
          <a:xfrm>
            <a:off x="304800" y="990600"/>
            <a:ext cx="7999095" cy="1720983"/>
          </a:xfrm>
          <a:prstGeom prst="rect">
            <a:avLst/>
          </a:prstGeom>
        </p:spPr>
        <p:txBody>
          <a:bodyPr vert="horz" wrap="square" lIns="0" tIns="58419" rIns="0" bIns="0" rtlCol="0">
            <a:spAutoFit/>
          </a:bodyPr>
          <a:lstStyle/>
          <a:p>
            <a:pPr marL="355600" marR="967105" indent="-342900" algn="just">
              <a:lnSpc>
                <a:spcPct val="90000"/>
              </a:lnSpc>
              <a:spcBef>
                <a:spcPts val="459"/>
              </a:spcBef>
              <a:buFont typeface="Arial MT"/>
              <a:buChar char="•"/>
              <a:tabLst>
                <a:tab pos="355600" algn="l"/>
              </a:tabLst>
            </a:pPr>
            <a:r>
              <a:rPr sz="3000" b="1" dirty="0">
                <a:latin typeface="Calibri"/>
                <a:cs typeface="Calibri"/>
              </a:rPr>
              <a:t>Social</a:t>
            </a:r>
            <a:r>
              <a:rPr sz="3000" b="1" spc="-45" dirty="0">
                <a:latin typeface="Calibri"/>
                <a:cs typeface="Calibri"/>
              </a:rPr>
              <a:t> </a:t>
            </a:r>
            <a:r>
              <a:rPr sz="3000" b="1" spc="-10" dirty="0">
                <a:latin typeface="Calibri"/>
                <a:cs typeface="Calibri"/>
              </a:rPr>
              <a:t>Engineering:</a:t>
            </a:r>
            <a:r>
              <a:rPr sz="3000" b="1" spc="-50" dirty="0">
                <a:latin typeface="Calibri"/>
                <a:cs typeface="Calibri"/>
              </a:rPr>
              <a:t> </a:t>
            </a:r>
            <a:r>
              <a:rPr sz="3000" dirty="0">
                <a:latin typeface="Calibri"/>
                <a:cs typeface="Calibri"/>
              </a:rPr>
              <a:t>Social</a:t>
            </a:r>
            <a:r>
              <a:rPr sz="3000" spc="-30" dirty="0">
                <a:latin typeface="Calibri"/>
                <a:cs typeface="Calibri"/>
              </a:rPr>
              <a:t> </a:t>
            </a:r>
            <a:r>
              <a:rPr sz="3000" dirty="0">
                <a:latin typeface="Calibri"/>
                <a:cs typeface="Calibri"/>
              </a:rPr>
              <a:t>engineering</a:t>
            </a:r>
            <a:r>
              <a:rPr sz="3000" spc="-25" dirty="0">
                <a:latin typeface="Calibri"/>
                <a:cs typeface="Calibri"/>
              </a:rPr>
              <a:t> </a:t>
            </a:r>
            <a:r>
              <a:rPr sz="3000" dirty="0">
                <a:latin typeface="Calibri"/>
                <a:cs typeface="Calibri"/>
              </a:rPr>
              <a:t>is</a:t>
            </a:r>
            <a:r>
              <a:rPr sz="3000" spc="-35" dirty="0">
                <a:latin typeface="Calibri"/>
                <a:cs typeface="Calibri"/>
              </a:rPr>
              <a:t> an </a:t>
            </a:r>
            <a:r>
              <a:rPr sz="3000" dirty="0">
                <a:latin typeface="Calibri"/>
                <a:cs typeface="Calibri"/>
              </a:rPr>
              <a:t>attempt</a:t>
            </a:r>
            <a:r>
              <a:rPr sz="3000" spc="-95" dirty="0">
                <a:latin typeface="Calibri"/>
                <a:cs typeface="Calibri"/>
              </a:rPr>
              <a:t> </a:t>
            </a:r>
            <a:r>
              <a:rPr sz="3000" dirty="0">
                <a:latin typeface="Calibri"/>
                <a:cs typeface="Calibri"/>
              </a:rPr>
              <a:t>to</a:t>
            </a:r>
            <a:r>
              <a:rPr sz="3000" spc="-95" dirty="0">
                <a:latin typeface="Calibri"/>
                <a:cs typeface="Calibri"/>
              </a:rPr>
              <a:t> </a:t>
            </a:r>
            <a:r>
              <a:rPr sz="3000" dirty="0">
                <a:latin typeface="Calibri"/>
                <a:cs typeface="Calibri"/>
              </a:rPr>
              <a:t>urge</a:t>
            </a:r>
            <a:r>
              <a:rPr sz="3000" spc="-85" dirty="0">
                <a:latin typeface="Calibri"/>
                <a:cs typeface="Calibri"/>
              </a:rPr>
              <a:t> </a:t>
            </a:r>
            <a:r>
              <a:rPr sz="3000" dirty="0">
                <a:latin typeface="Calibri"/>
                <a:cs typeface="Calibri"/>
              </a:rPr>
              <a:t>you</a:t>
            </a:r>
            <a:r>
              <a:rPr sz="3000" spc="-70" dirty="0">
                <a:latin typeface="Calibri"/>
                <a:cs typeface="Calibri"/>
              </a:rPr>
              <a:t> </a:t>
            </a:r>
            <a:r>
              <a:rPr sz="3000" dirty="0">
                <a:latin typeface="Calibri"/>
                <a:cs typeface="Calibri"/>
              </a:rPr>
              <a:t>to</a:t>
            </a:r>
            <a:r>
              <a:rPr sz="3000" spc="-95" dirty="0">
                <a:latin typeface="Calibri"/>
                <a:cs typeface="Calibri"/>
              </a:rPr>
              <a:t> </a:t>
            </a:r>
            <a:r>
              <a:rPr sz="3000" dirty="0">
                <a:latin typeface="Calibri"/>
                <a:cs typeface="Calibri"/>
              </a:rPr>
              <a:t>share</a:t>
            </a:r>
            <a:r>
              <a:rPr sz="3000" spc="-85" dirty="0">
                <a:latin typeface="Calibri"/>
                <a:cs typeface="Calibri"/>
              </a:rPr>
              <a:t> </a:t>
            </a:r>
            <a:r>
              <a:rPr sz="3000" dirty="0">
                <a:latin typeface="Calibri"/>
                <a:cs typeface="Calibri"/>
              </a:rPr>
              <a:t>personal</a:t>
            </a:r>
            <a:r>
              <a:rPr sz="3000" spc="-70" dirty="0">
                <a:latin typeface="Calibri"/>
                <a:cs typeface="Calibri"/>
              </a:rPr>
              <a:t> </a:t>
            </a:r>
            <a:r>
              <a:rPr sz="3000" spc="-10" dirty="0">
                <a:latin typeface="Calibri"/>
                <a:cs typeface="Calibri"/>
              </a:rPr>
              <a:t>info, </a:t>
            </a:r>
            <a:r>
              <a:rPr sz="3000" dirty="0">
                <a:latin typeface="Calibri"/>
                <a:cs typeface="Calibri"/>
              </a:rPr>
              <a:t>sometimes</a:t>
            </a:r>
            <a:r>
              <a:rPr sz="3000" spc="-65" dirty="0">
                <a:latin typeface="Calibri"/>
                <a:cs typeface="Calibri"/>
              </a:rPr>
              <a:t> </a:t>
            </a:r>
            <a:r>
              <a:rPr sz="3000" dirty="0">
                <a:latin typeface="Calibri"/>
                <a:cs typeface="Calibri"/>
              </a:rPr>
              <a:t>by</a:t>
            </a:r>
            <a:r>
              <a:rPr sz="3000" spc="-65" dirty="0">
                <a:latin typeface="Calibri"/>
                <a:cs typeface="Calibri"/>
              </a:rPr>
              <a:t> </a:t>
            </a:r>
            <a:r>
              <a:rPr sz="3000" dirty="0">
                <a:latin typeface="Calibri"/>
                <a:cs typeface="Calibri"/>
              </a:rPr>
              <a:t>impersonating</a:t>
            </a:r>
            <a:r>
              <a:rPr sz="3000" spc="-55" dirty="0">
                <a:latin typeface="Calibri"/>
                <a:cs typeface="Calibri"/>
              </a:rPr>
              <a:t> </a:t>
            </a:r>
            <a:r>
              <a:rPr sz="3000" dirty="0">
                <a:latin typeface="Calibri"/>
                <a:cs typeface="Calibri"/>
              </a:rPr>
              <a:t>a</a:t>
            </a:r>
            <a:r>
              <a:rPr sz="3000" spc="-65" dirty="0">
                <a:latin typeface="Calibri"/>
                <a:cs typeface="Calibri"/>
              </a:rPr>
              <a:t> </a:t>
            </a:r>
            <a:r>
              <a:rPr sz="3000" spc="-10" dirty="0">
                <a:latin typeface="Calibri"/>
                <a:cs typeface="Calibri"/>
              </a:rPr>
              <a:t>trustworthy </a:t>
            </a:r>
            <a:r>
              <a:rPr sz="3000" spc="-10">
                <a:latin typeface="Calibri"/>
                <a:cs typeface="Calibri"/>
              </a:rPr>
              <a:t>supply</a:t>
            </a:r>
            <a:r>
              <a:rPr sz="3000" spc="-10" smtClean="0">
                <a:latin typeface="Calibri"/>
                <a:cs typeface="Calibri"/>
              </a:rPr>
              <a:t>.</a:t>
            </a:r>
            <a:endParaRPr sz="3000">
              <a:latin typeface="Calibri"/>
              <a:cs typeface="Calibri"/>
            </a:endParaRPr>
          </a:p>
        </p:txBody>
      </p:sp>
      <p:pic>
        <p:nvPicPr>
          <p:cNvPr id="1026" name="Picture 2" descr="What is Social Engineering? [Social Engineering Defined] | The Scarlett  Group"/>
          <p:cNvPicPr>
            <a:picLocks noChangeAspect="1" noChangeArrowheads="1"/>
          </p:cNvPicPr>
          <p:nvPr/>
        </p:nvPicPr>
        <p:blipFill>
          <a:blip r:embed="rId2"/>
          <a:srcRect/>
          <a:stretch>
            <a:fillRect/>
          </a:stretch>
        </p:blipFill>
        <p:spPr bwMode="auto">
          <a:xfrm>
            <a:off x="3810000" y="2590800"/>
            <a:ext cx="4739870" cy="36576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8915400" cy="690574"/>
          </a:xfrm>
          <a:prstGeom prst="rect">
            <a:avLst/>
          </a:prstGeom>
        </p:spPr>
        <p:txBody>
          <a:bodyPr vert="horz" wrap="square" lIns="0" tIns="13335" rIns="0" bIns="0" rtlCol="0">
            <a:spAutoFit/>
          </a:bodyPr>
          <a:lstStyle/>
          <a:p>
            <a:pPr marL="12700">
              <a:lnSpc>
                <a:spcPct val="100000"/>
              </a:lnSpc>
              <a:spcBef>
                <a:spcPts val="105"/>
              </a:spcBef>
            </a:pPr>
            <a:endParaRPr spc="-10" dirty="0"/>
          </a:p>
        </p:txBody>
      </p:sp>
      <p:sp>
        <p:nvSpPr>
          <p:cNvPr id="3" name="object 3"/>
          <p:cNvSpPr txBox="1"/>
          <p:nvPr/>
        </p:nvSpPr>
        <p:spPr>
          <a:xfrm>
            <a:off x="228600" y="914400"/>
            <a:ext cx="7999095" cy="2551980"/>
          </a:xfrm>
          <a:prstGeom prst="rect">
            <a:avLst/>
          </a:prstGeom>
        </p:spPr>
        <p:txBody>
          <a:bodyPr vert="horz" wrap="square" lIns="0" tIns="58419" rIns="0" bIns="0" rtlCol="0">
            <a:spAutoFit/>
          </a:bodyPr>
          <a:lstStyle/>
          <a:p>
            <a:pPr marL="355600" marR="5080" indent="-342900">
              <a:lnSpc>
                <a:spcPct val="90000"/>
              </a:lnSpc>
              <a:spcBef>
                <a:spcPts val="720"/>
              </a:spcBef>
              <a:buFont typeface="Arial MT"/>
              <a:buChar char="•"/>
              <a:tabLst>
                <a:tab pos="355600" algn="l"/>
              </a:tabLst>
            </a:pPr>
            <a:r>
              <a:rPr sz="3000" b="1" smtClean="0">
                <a:latin typeface="Calibri"/>
                <a:cs typeface="Calibri"/>
              </a:rPr>
              <a:t>Phishing</a:t>
            </a:r>
            <a:r>
              <a:rPr sz="3000" b="1" dirty="0">
                <a:latin typeface="Calibri"/>
                <a:cs typeface="Calibri"/>
              </a:rPr>
              <a:t>:</a:t>
            </a:r>
            <a:r>
              <a:rPr sz="3000" b="1" spc="-20" dirty="0">
                <a:latin typeface="Calibri"/>
                <a:cs typeface="Calibri"/>
              </a:rPr>
              <a:t> </a:t>
            </a:r>
            <a:r>
              <a:rPr sz="3000" dirty="0">
                <a:latin typeface="Calibri"/>
                <a:cs typeface="Calibri"/>
              </a:rPr>
              <a:t>In</a:t>
            </a:r>
            <a:r>
              <a:rPr sz="3000" spc="-35" dirty="0">
                <a:latin typeface="Calibri"/>
                <a:cs typeface="Calibri"/>
              </a:rPr>
              <a:t> </a:t>
            </a:r>
            <a:r>
              <a:rPr sz="3000" dirty="0">
                <a:latin typeface="Calibri"/>
                <a:cs typeface="Calibri"/>
              </a:rPr>
              <a:t>this</a:t>
            </a:r>
            <a:r>
              <a:rPr sz="3000" spc="-40" dirty="0">
                <a:latin typeface="Calibri"/>
                <a:cs typeface="Calibri"/>
              </a:rPr>
              <a:t> </a:t>
            </a:r>
            <a:r>
              <a:rPr sz="3000" dirty="0">
                <a:latin typeface="Calibri"/>
                <a:cs typeface="Calibri"/>
              </a:rPr>
              <a:t>type</a:t>
            </a:r>
            <a:r>
              <a:rPr sz="3000" spc="-25" dirty="0">
                <a:latin typeface="Calibri"/>
                <a:cs typeface="Calibri"/>
              </a:rPr>
              <a:t> </a:t>
            </a:r>
            <a:r>
              <a:rPr sz="3000" dirty="0">
                <a:latin typeface="Calibri"/>
                <a:cs typeface="Calibri"/>
              </a:rPr>
              <a:t>of</a:t>
            </a:r>
            <a:r>
              <a:rPr sz="3000" spc="-40" dirty="0">
                <a:latin typeface="Calibri"/>
                <a:cs typeface="Calibri"/>
              </a:rPr>
              <a:t> </a:t>
            </a:r>
            <a:r>
              <a:rPr sz="3000" dirty="0">
                <a:latin typeface="Calibri"/>
                <a:cs typeface="Calibri"/>
              </a:rPr>
              <a:t>hacking,</a:t>
            </a:r>
            <a:r>
              <a:rPr sz="3000" spc="-40" dirty="0">
                <a:latin typeface="Calibri"/>
                <a:cs typeface="Calibri"/>
              </a:rPr>
              <a:t> </a:t>
            </a:r>
            <a:r>
              <a:rPr sz="3000" spc="-10" dirty="0">
                <a:latin typeface="Calibri"/>
                <a:cs typeface="Calibri"/>
              </a:rPr>
              <a:t>hackers </a:t>
            </a:r>
            <a:r>
              <a:rPr sz="3000" dirty="0">
                <a:latin typeface="Calibri"/>
                <a:cs typeface="Calibri"/>
              </a:rPr>
              <a:t>intention</a:t>
            </a:r>
            <a:r>
              <a:rPr sz="3000" spc="-70" dirty="0">
                <a:latin typeface="Calibri"/>
                <a:cs typeface="Calibri"/>
              </a:rPr>
              <a:t> </a:t>
            </a:r>
            <a:r>
              <a:rPr sz="3000" dirty="0">
                <a:latin typeface="Calibri"/>
                <a:cs typeface="Calibri"/>
              </a:rPr>
              <a:t>to</a:t>
            </a:r>
            <a:r>
              <a:rPr sz="3000" spc="-65" dirty="0">
                <a:latin typeface="Calibri"/>
                <a:cs typeface="Calibri"/>
              </a:rPr>
              <a:t> </a:t>
            </a:r>
            <a:r>
              <a:rPr sz="3000" dirty="0">
                <a:latin typeface="Calibri"/>
                <a:cs typeface="Calibri"/>
              </a:rPr>
              <a:t>stole</a:t>
            </a:r>
            <a:r>
              <a:rPr sz="3000" spc="-80" dirty="0">
                <a:latin typeface="Calibri"/>
                <a:cs typeface="Calibri"/>
              </a:rPr>
              <a:t> </a:t>
            </a:r>
            <a:r>
              <a:rPr sz="3000" dirty="0">
                <a:latin typeface="Calibri"/>
                <a:cs typeface="Calibri"/>
              </a:rPr>
              <a:t>critical</a:t>
            </a:r>
            <a:r>
              <a:rPr sz="3000" spc="-75" dirty="0">
                <a:latin typeface="Calibri"/>
                <a:cs typeface="Calibri"/>
              </a:rPr>
              <a:t> </a:t>
            </a:r>
            <a:r>
              <a:rPr sz="3000" spc="-10" dirty="0">
                <a:latin typeface="Calibri"/>
                <a:cs typeface="Calibri"/>
              </a:rPr>
              <a:t>information</a:t>
            </a:r>
            <a:r>
              <a:rPr sz="3000" spc="-55" dirty="0">
                <a:latin typeface="Calibri"/>
                <a:cs typeface="Calibri"/>
              </a:rPr>
              <a:t> </a:t>
            </a:r>
            <a:r>
              <a:rPr sz="3000" dirty="0">
                <a:latin typeface="Calibri"/>
                <a:cs typeface="Calibri"/>
              </a:rPr>
              <a:t>of</a:t>
            </a:r>
            <a:r>
              <a:rPr sz="3000" spc="-55" dirty="0">
                <a:latin typeface="Calibri"/>
                <a:cs typeface="Calibri"/>
              </a:rPr>
              <a:t> </a:t>
            </a:r>
            <a:r>
              <a:rPr sz="3000" dirty="0">
                <a:latin typeface="Calibri"/>
                <a:cs typeface="Calibri"/>
              </a:rPr>
              <a:t>users</a:t>
            </a:r>
            <a:r>
              <a:rPr sz="3000" spc="-60" dirty="0">
                <a:latin typeface="Calibri"/>
                <a:cs typeface="Calibri"/>
              </a:rPr>
              <a:t> </a:t>
            </a:r>
            <a:r>
              <a:rPr sz="3000" spc="-20" dirty="0">
                <a:latin typeface="Calibri"/>
                <a:cs typeface="Calibri"/>
              </a:rPr>
              <a:t>like </a:t>
            </a:r>
            <a:r>
              <a:rPr sz="3000" dirty="0">
                <a:latin typeface="Calibri"/>
                <a:cs typeface="Calibri"/>
              </a:rPr>
              <a:t>account</a:t>
            </a:r>
            <a:r>
              <a:rPr sz="3000" spc="-100" dirty="0">
                <a:latin typeface="Calibri"/>
                <a:cs typeface="Calibri"/>
              </a:rPr>
              <a:t> </a:t>
            </a:r>
            <a:r>
              <a:rPr sz="3000" spc="-10" dirty="0">
                <a:latin typeface="Calibri"/>
                <a:cs typeface="Calibri"/>
              </a:rPr>
              <a:t>passwords,</a:t>
            </a:r>
            <a:r>
              <a:rPr sz="3000" spc="-70" dirty="0">
                <a:latin typeface="Calibri"/>
                <a:cs typeface="Calibri"/>
              </a:rPr>
              <a:t> </a:t>
            </a:r>
            <a:r>
              <a:rPr sz="3000" spc="-10" dirty="0">
                <a:latin typeface="Calibri"/>
                <a:cs typeface="Calibri"/>
              </a:rPr>
              <a:t>MasterCard</a:t>
            </a:r>
            <a:r>
              <a:rPr sz="3000" spc="-80" dirty="0">
                <a:latin typeface="Calibri"/>
                <a:cs typeface="Calibri"/>
              </a:rPr>
              <a:t> </a:t>
            </a:r>
            <a:r>
              <a:rPr sz="3000" dirty="0">
                <a:latin typeface="Calibri"/>
                <a:cs typeface="Calibri"/>
              </a:rPr>
              <a:t>detail,</a:t>
            </a:r>
            <a:r>
              <a:rPr sz="3000" spc="-75" dirty="0">
                <a:latin typeface="Calibri"/>
                <a:cs typeface="Calibri"/>
              </a:rPr>
              <a:t> </a:t>
            </a:r>
            <a:r>
              <a:rPr sz="3000" dirty="0">
                <a:latin typeface="Calibri"/>
                <a:cs typeface="Calibri"/>
              </a:rPr>
              <a:t>etc.</a:t>
            </a:r>
            <a:r>
              <a:rPr sz="3000" spc="-95" dirty="0">
                <a:latin typeface="Calibri"/>
                <a:cs typeface="Calibri"/>
              </a:rPr>
              <a:t> </a:t>
            </a:r>
            <a:r>
              <a:rPr sz="3000" spc="-25" dirty="0">
                <a:latin typeface="Calibri"/>
                <a:cs typeface="Calibri"/>
              </a:rPr>
              <a:t>For </a:t>
            </a:r>
            <a:r>
              <a:rPr sz="3000" dirty="0">
                <a:latin typeface="Calibri"/>
                <a:cs typeface="Calibri"/>
              </a:rPr>
              <a:t>example,</a:t>
            </a:r>
            <a:r>
              <a:rPr sz="3000" spc="-110" dirty="0">
                <a:latin typeface="Calibri"/>
                <a:cs typeface="Calibri"/>
              </a:rPr>
              <a:t> </a:t>
            </a:r>
            <a:r>
              <a:rPr sz="3000" dirty="0">
                <a:latin typeface="Calibri"/>
                <a:cs typeface="Calibri"/>
              </a:rPr>
              <a:t>hackers</a:t>
            </a:r>
            <a:r>
              <a:rPr sz="3000" spc="-105" dirty="0">
                <a:latin typeface="Calibri"/>
                <a:cs typeface="Calibri"/>
              </a:rPr>
              <a:t> </a:t>
            </a:r>
            <a:r>
              <a:rPr sz="3000" dirty="0">
                <a:latin typeface="Calibri"/>
                <a:cs typeface="Calibri"/>
              </a:rPr>
              <a:t>can</a:t>
            </a:r>
            <a:r>
              <a:rPr sz="3000" spc="-100" dirty="0">
                <a:latin typeface="Calibri"/>
                <a:cs typeface="Calibri"/>
              </a:rPr>
              <a:t> </a:t>
            </a:r>
            <a:r>
              <a:rPr sz="3000" dirty="0">
                <a:latin typeface="Calibri"/>
                <a:cs typeface="Calibri"/>
              </a:rPr>
              <a:t>make</a:t>
            </a:r>
            <a:r>
              <a:rPr sz="3000" spc="-114" dirty="0">
                <a:latin typeface="Calibri"/>
                <a:cs typeface="Calibri"/>
              </a:rPr>
              <a:t> </a:t>
            </a:r>
            <a:r>
              <a:rPr sz="3000" dirty="0">
                <a:latin typeface="Calibri"/>
                <a:cs typeface="Calibri"/>
              </a:rPr>
              <a:t>a</a:t>
            </a:r>
            <a:r>
              <a:rPr sz="3000" spc="-100" dirty="0">
                <a:latin typeface="Calibri"/>
                <a:cs typeface="Calibri"/>
              </a:rPr>
              <a:t> </a:t>
            </a:r>
            <a:r>
              <a:rPr sz="3000" dirty="0">
                <a:latin typeface="Calibri"/>
                <a:cs typeface="Calibri"/>
              </a:rPr>
              <a:t>replicating</a:t>
            </a:r>
            <a:r>
              <a:rPr sz="3000" spc="-95" dirty="0">
                <a:latin typeface="Calibri"/>
                <a:cs typeface="Calibri"/>
              </a:rPr>
              <a:t> </a:t>
            </a:r>
            <a:r>
              <a:rPr sz="3000" spc="-10" dirty="0">
                <a:latin typeface="Calibri"/>
                <a:cs typeface="Calibri"/>
              </a:rPr>
              <a:t>first </a:t>
            </a:r>
            <a:r>
              <a:rPr sz="3000" dirty="0">
                <a:latin typeface="Calibri"/>
                <a:cs typeface="Calibri"/>
              </a:rPr>
              <a:t>website</a:t>
            </a:r>
            <a:r>
              <a:rPr sz="3000" spc="-65" dirty="0">
                <a:latin typeface="Calibri"/>
                <a:cs typeface="Calibri"/>
              </a:rPr>
              <a:t> </a:t>
            </a:r>
            <a:r>
              <a:rPr sz="3000" dirty="0">
                <a:latin typeface="Calibri"/>
                <a:cs typeface="Calibri"/>
              </a:rPr>
              <a:t>for</a:t>
            </a:r>
            <a:r>
              <a:rPr sz="3000" spc="-55" dirty="0">
                <a:latin typeface="Calibri"/>
                <a:cs typeface="Calibri"/>
              </a:rPr>
              <a:t> </a:t>
            </a:r>
            <a:r>
              <a:rPr sz="3000" dirty="0">
                <a:latin typeface="Calibri"/>
                <a:cs typeface="Calibri"/>
              </a:rPr>
              <a:t>users</a:t>
            </a:r>
            <a:r>
              <a:rPr sz="3000" spc="-60" dirty="0">
                <a:latin typeface="Calibri"/>
                <a:cs typeface="Calibri"/>
              </a:rPr>
              <a:t> </a:t>
            </a:r>
            <a:r>
              <a:rPr sz="3000" spc="-10" dirty="0">
                <a:latin typeface="Calibri"/>
                <a:cs typeface="Calibri"/>
              </a:rPr>
              <a:t>interaction</a:t>
            </a:r>
            <a:r>
              <a:rPr sz="3000" spc="-80" dirty="0">
                <a:latin typeface="Calibri"/>
                <a:cs typeface="Calibri"/>
              </a:rPr>
              <a:t> </a:t>
            </a:r>
            <a:r>
              <a:rPr sz="3000" dirty="0">
                <a:latin typeface="Calibri"/>
                <a:cs typeface="Calibri"/>
              </a:rPr>
              <a:t>and</a:t>
            </a:r>
            <a:r>
              <a:rPr sz="3000" spc="-65" dirty="0">
                <a:latin typeface="Calibri"/>
                <a:cs typeface="Calibri"/>
              </a:rPr>
              <a:t> </a:t>
            </a:r>
            <a:r>
              <a:rPr sz="3000" dirty="0">
                <a:latin typeface="Calibri"/>
                <a:cs typeface="Calibri"/>
              </a:rPr>
              <a:t>can</a:t>
            </a:r>
            <a:r>
              <a:rPr sz="3000" spc="-80" dirty="0">
                <a:latin typeface="Calibri"/>
                <a:cs typeface="Calibri"/>
              </a:rPr>
              <a:t> </a:t>
            </a:r>
            <a:r>
              <a:rPr sz="3000" dirty="0">
                <a:latin typeface="Calibri"/>
                <a:cs typeface="Calibri"/>
              </a:rPr>
              <a:t>steal</a:t>
            </a:r>
            <a:r>
              <a:rPr sz="3000" spc="-65" dirty="0">
                <a:latin typeface="Calibri"/>
                <a:cs typeface="Calibri"/>
              </a:rPr>
              <a:t> </a:t>
            </a:r>
            <a:r>
              <a:rPr sz="3000" spc="-10" dirty="0">
                <a:latin typeface="Calibri"/>
                <a:cs typeface="Calibri"/>
              </a:rPr>
              <a:t>critical information.</a:t>
            </a:r>
            <a:endParaRPr sz="3000">
              <a:latin typeface="Calibri"/>
              <a:cs typeface="Calibri"/>
            </a:endParaRPr>
          </a:p>
        </p:txBody>
      </p:sp>
      <p:sp>
        <p:nvSpPr>
          <p:cNvPr id="7170" name="AutoShape 2" descr="Understanding and Avoiding Online Phishing: A Comprehensive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2" name="AutoShape 4" descr="Understanding and Avoiding Online Phishing: A Comprehensive Gu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4" name="Picture 6" descr="Phishing Attacks: How to Identify, Avoid, and Safeguard Against This  Leading Cybercrime"/>
          <p:cNvPicPr>
            <a:picLocks noChangeAspect="1" noChangeArrowheads="1"/>
          </p:cNvPicPr>
          <p:nvPr/>
        </p:nvPicPr>
        <p:blipFill>
          <a:blip r:embed="rId2" cstate="print"/>
          <a:srcRect/>
          <a:stretch>
            <a:fillRect/>
          </a:stretch>
        </p:blipFill>
        <p:spPr bwMode="auto">
          <a:xfrm>
            <a:off x="3657600" y="3581400"/>
            <a:ext cx="4804969" cy="251460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0"/>
            <a:ext cx="2028189" cy="696595"/>
          </a:xfrm>
          <a:prstGeom prst="rect">
            <a:avLst/>
          </a:prstGeom>
        </p:spPr>
        <p:txBody>
          <a:bodyPr vert="horz" wrap="square" lIns="0" tIns="13335" rIns="0" bIns="0" rtlCol="0">
            <a:spAutoFit/>
          </a:bodyPr>
          <a:lstStyle/>
          <a:p>
            <a:pPr marL="12700">
              <a:lnSpc>
                <a:spcPct val="100000"/>
              </a:lnSpc>
              <a:spcBef>
                <a:spcPts val="105"/>
              </a:spcBef>
            </a:pPr>
            <a:r>
              <a:rPr spc="-10" dirty="0"/>
              <a:t>Malware</a:t>
            </a:r>
          </a:p>
        </p:txBody>
      </p:sp>
      <p:sp>
        <p:nvSpPr>
          <p:cNvPr id="3" name="object 3"/>
          <p:cNvSpPr txBox="1">
            <a:spLocks noGrp="1"/>
          </p:cNvSpPr>
          <p:nvPr>
            <p:ph type="body" idx="1"/>
          </p:nvPr>
        </p:nvSpPr>
        <p:spPr>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5600" algn="l"/>
              </a:tabLst>
            </a:pPr>
            <a:r>
              <a:rPr dirty="0"/>
              <a:t>Malware</a:t>
            </a:r>
            <a:r>
              <a:rPr spc="-75" dirty="0"/>
              <a:t> </a:t>
            </a:r>
            <a:r>
              <a:rPr dirty="0"/>
              <a:t>is</a:t>
            </a:r>
            <a:r>
              <a:rPr spc="-70" dirty="0"/>
              <a:t> </a:t>
            </a:r>
            <a:r>
              <a:rPr dirty="0"/>
              <a:t>intrusive</a:t>
            </a:r>
            <a:r>
              <a:rPr spc="-30" dirty="0"/>
              <a:t> </a:t>
            </a:r>
            <a:r>
              <a:rPr dirty="0"/>
              <a:t>software</a:t>
            </a:r>
            <a:r>
              <a:rPr spc="-75" dirty="0"/>
              <a:t> </a:t>
            </a:r>
            <a:r>
              <a:rPr dirty="0"/>
              <a:t>that</a:t>
            </a:r>
            <a:r>
              <a:rPr spc="-55" dirty="0"/>
              <a:t> </a:t>
            </a:r>
            <a:r>
              <a:rPr dirty="0"/>
              <a:t>is</a:t>
            </a:r>
            <a:r>
              <a:rPr spc="-65" dirty="0"/>
              <a:t> </a:t>
            </a:r>
            <a:r>
              <a:rPr spc="-10" dirty="0"/>
              <a:t>designed </a:t>
            </a:r>
            <a:r>
              <a:rPr dirty="0"/>
              <a:t>to</a:t>
            </a:r>
            <a:r>
              <a:rPr spc="-80" dirty="0"/>
              <a:t> </a:t>
            </a:r>
            <a:r>
              <a:rPr dirty="0"/>
              <a:t>damage</a:t>
            </a:r>
            <a:r>
              <a:rPr spc="-80" dirty="0"/>
              <a:t> </a:t>
            </a:r>
            <a:r>
              <a:rPr dirty="0"/>
              <a:t>and</a:t>
            </a:r>
            <a:r>
              <a:rPr spc="-70" dirty="0"/>
              <a:t> </a:t>
            </a:r>
            <a:r>
              <a:rPr dirty="0"/>
              <a:t>destroy</a:t>
            </a:r>
            <a:r>
              <a:rPr spc="-100" dirty="0"/>
              <a:t> </a:t>
            </a:r>
            <a:r>
              <a:rPr spc="-10" dirty="0"/>
              <a:t>computers</a:t>
            </a:r>
            <a:r>
              <a:rPr spc="-75" dirty="0"/>
              <a:t> </a:t>
            </a:r>
            <a:r>
              <a:rPr spc="-25" dirty="0"/>
              <a:t>and </a:t>
            </a:r>
            <a:r>
              <a:rPr dirty="0"/>
              <a:t>computer</a:t>
            </a:r>
            <a:r>
              <a:rPr spc="-75" dirty="0"/>
              <a:t> </a:t>
            </a:r>
            <a:r>
              <a:rPr spc="-10" dirty="0"/>
              <a:t>systems.</a:t>
            </a:r>
            <a:r>
              <a:rPr spc="-65" dirty="0"/>
              <a:t> </a:t>
            </a:r>
            <a:r>
              <a:rPr dirty="0"/>
              <a:t>Malware</a:t>
            </a:r>
            <a:r>
              <a:rPr spc="-85" dirty="0"/>
              <a:t> </a:t>
            </a:r>
            <a:r>
              <a:rPr dirty="0"/>
              <a:t>is</a:t>
            </a:r>
            <a:r>
              <a:rPr spc="-120" dirty="0"/>
              <a:t> </a:t>
            </a:r>
            <a:r>
              <a:rPr dirty="0"/>
              <a:t>a</a:t>
            </a:r>
            <a:r>
              <a:rPr spc="-75" dirty="0"/>
              <a:t> </a:t>
            </a:r>
            <a:r>
              <a:rPr spc="-10" dirty="0"/>
              <a:t>contraction </a:t>
            </a:r>
            <a:r>
              <a:rPr dirty="0"/>
              <a:t>for</a:t>
            </a:r>
            <a:r>
              <a:rPr spc="-120" dirty="0"/>
              <a:t> </a:t>
            </a:r>
            <a:r>
              <a:rPr dirty="0"/>
              <a:t>“malicious</a:t>
            </a:r>
            <a:r>
              <a:rPr spc="-100" dirty="0"/>
              <a:t> </a:t>
            </a:r>
            <a:r>
              <a:rPr spc="-10" dirty="0"/>
              <a:t>software.”</a:t>
            </a:r>
          </a:p>
          <a:p>
            <a:pPr marL="355600" marR="288925" indent="-342900">
              <a:lnSpc>
                <a:spcPct val="100000"/>
              </a:lnSpc>
              <a:spcBef>
                <a:spcPts val="770"/>
              </a:spcBef>
              <a:buFont typeface="Arial MT"/>
              <a:buChar char="•"/>
              <a:tabLst>
                <a:tab pos="355600" algn="l"/>
              </a:tabLst>
            </a:pPr>
            <a:r>
              <a:rPr dirty="0"/>
              <a:t>Mainly</a:t>
            </a:r>
            <a:r>
              <a:rPr spc="-70" dirty="0"/>
              <a:t> </a:t>
            </a:r>
            <a:r>
              <a:rPr dirty="0"/>
              <a:t>designed</a:t>
            </a:r>
            <a:r>
              <a:rPr spc="-70" dirty="0"/>
              <a:t> </a:t>
            </a:r>
            <a:r>
              <a:rPr dirty="0"/>
              <a:t>to</a:t>
            </a:r>
            <a:r>
              <a:rPr spc="-75" dirty="0"/>
              <a:t> </a:t>
            </a:r>
            <a:r>
              <a:rPr dirty="0"/>
              <a:t>transmit</a:t>
            </a:r>
            <a:r>
              <a:rPr spc="-75" dirty="0"/>
              <a:t> </a:t>
            </a:r>
            <a:r>
              <a:rPr spc="-10" dirty="0"/>
              <a:t>information </a:t>
            </a:r>
            <a:r>
              <a:rPr dirty="0"/>
              <a:t>about</a:t>
            </a:r>
            <a:r>
              <a:rPr spc="-50" dirty="0"/>
              <a:t> </a:t>
            </a:r>
            <a:r>
              <a:rPr dirty="0"/>
              <a:t>your</a:t>
            </a:r>
            <a:r>
              <a:rPr spc="-60" dirty="0"/>
              <a:t> </a:t>
            </a:r>
            <a:r>
              <a:rPr dirty="0"/>
              <a:t>web</a:t>
            </a:r>
            <a:r>
              <a:rPr spc="-65" dirty="0"/>
              <a:t> </a:t>
            </a:r>
            <a:r>
              <a:rPr dirty="0"/>
              <a:t>browsing</a:t>
            </a:r>
            <a:r>
              <a:rPr spc="-60" dirty="0"/>
              <a:t> </a:t>
            </a:r>
            <a:r>
              <a:rPr dirty="0"/>
              <a:t>habits</a:t>
            </a:r>
            <a:r>
              <a:rPr spc="-35" dirty="0"/>
              <a:t> </a:t>
            </a:r>
            <a:r>
              <a:rPr dirty="0"/>
              <a:t>to</a:t>
            </a:r>
            <a:r>
              <a:rPr spc="-50" dirty="0"/>
              <a:t> </a:t>
            </a:r>
            <a:r>
              <a:rPr dirty="0"/>
              <a:t>the</a:t>
            </a:r>
            <a:r>
              <a:rPr spc="-55" dirty="0"/>
              <a:t> </a:t>
            </a:r>
            <a:r>
              <a:rPr spc="-10" dirty="0"/>
              <a:t>third party.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911860">
              <a:lnSpc>
                <a:spcPct val="100000"/>
              </a:lnSpc>
              <a:spcBef>
                <a:spcPts val="105"/>
              </a:spcBef>
            </a:pPr>
            <a:r>
              <a:rPr spc="-10" dirty="0"/>
              <a:t>Malware</a:t>
            </a:r>
            <a:r>
              <a:rPr spc="-185" dirty="0"/>
              <a:t> </a:t>
            </a:r>
            <a:r>
              <a:rPr spc="-10" dirty="0"/>
              <a:t>(Contd.)</a:t>
            </a:r>
          </a:p>
        </p:txBody>
      </p:sp>
      <p:sp>
        <p:nvSpPr>
          <p:cNvPr id="3" name="object 3"/>
          <p:cNvSpPr txBox="1"/>
          <p:nvPr/>
        </p:nvSpPr>
        <p:spPr>
          <a:xfrm>
            <a:off x="535940" y="1511020"/>
            <a:ext cx="2455545" cy="3537585"/>
          </a:xfrm>
          <a:prstGeom prst="rect">
            <a:avLst/>
          </a:prstGeom>
        </p:spPr>
        <p:txBody>
          <a:bodyPr vert="horz" wrap="square" lIns="0" tIns="109855" rIns="0" bIns="0" rtlCol="0">
            <a:spAutoFit/>
          </a:bodyPr>
          <a:lstStyle/>
          <a:p>
            <a:pPr marL="12700">
              <a:lnSpc>
                <a:spcPct val="100000"/>
              </a:lnSpc>
              <a:spcBef>
                <a:spcPts val="865"/>
              </a:spcBef>
            </a:pPr>
            <a:r>
              <a:rPr sz="3200" spc="-10" dirty="0">
                <a:latin typeface="Calibri"/>
                <a:cs typeface="Calibri"/>
              </a:rPr>
              <a:t>Types:</a:t>
            </a:r>
            <a:endParaRPr sz="3200">
              <a:latin typeface="Calibri"/>
              <a:cs typeface="Calibri"/>
            </a:endParaRPr>
          </a:p>
          <a:p>
            <a:pPr marL="354965" indent="-342265">
              <a:lnSpc>
                <a:spcPct val="100000"/>
              </a:lnSpc>
              <a:spcBef>
                <a:spcPts val="770"/>
              </a:spcBef>
              <a:buFont typeface="Arial MT"/>
              <a:buChar char="•"/>
              <a:tabLst>
                <a:tab pos="354965" algn="l"/>
              </a:tabLst>
            </a:pPr>
            <a:r>
              <a:rPr sz="3200" spc="-10" dirty="0">
                <a:latin typeface="Calibri"/>
                <a:cs typeface="Calibri"/>
              </a:rPr>
              <a:t>Viruses</a:t>
            </a:r>
            <a:endParaRPr sz="3200">
              <a:latin typeface="Calibri"/>
              <a:cs typeface="Calibri"/>
            </a:endParaRPr>
          </a:p>
          <a:p>
            <a:pPr marL="354965" indent="-342265">
              <a:lnSpc>
                <a:spcPct val="100000"/>
              </a:lnSpc>
              <a:spcBef>
                <a:spcPts val="770"/>
              </a:spcBef>
              <a:buFont typeface="Arial MT"/>
              <a:buChar char="•"/>
              <a:tabLst>
                <a:tab pos="354965" algn="l"/>
              </a:tabLst>
            </a:pPr>
            <a:r>
              <a:rPr sz="3200" spc="-30" dirty="0">
                <a:latin typeface="Calibri"/>
                <a:cs typeface="Calibri"/>
              </a:rPr>
              <a:t>Trojan</a:t>
            </a:r>
            <a:r>
              <a:rPr sz="3200" spc="-135" dirty="0">
                <a:latin typeface="Calibri"/>
                <a:cs typeface="Calibri"/>
              </a:rPr>
              <a:t> </a:t>
            </a:r>
            <a:r>
              <a:rPr sz="3200" spc="-10" dirty="0">
                <a:latin typeface="Calibri"/>
                <a:cs typeface="Calibri"/>
              </a:rPr>
              <a:t>Horse</a:t>
            </a:r>
            <a:endParaRPr sz="3200">
              <a:latin typeface="Calibri"/>
              <a:cs typeface="Calibri"/>
            </a:endParaRPr>
          </a:p>
          <a:p>
            <a:pPr marL="354965" indent="-342265">
              <a:lnSpc>
                <a:spcPct val="100000"/>
              </a:lnSpc>
              <a:spcBef>
                <a:spcPts val="765"/>
              </a:spcBef>
              <a:buFont typeface="Arial MT"/>
              <a:buChar char="•"/>
              <a:tabLst>
                <a:tab pos="354965" algn="l"/>
              </a:tabLst>
            </a:pPr>
            <a:r>
              <a:rPr sz="3200" spc="-10" dirty="0">
                <a:latin typeface="Calibri"/>
                <a:cs typeface="Calibri"/>
              </a:rPr>
              <a:t>Spyware</a:t>
            </a:r>
            <a:endParaRPr sz="3200">
              <a:latin typeface="Calibri"/>
              <a:cs typeface="Calibri"/>
            </a:endParaRPr>
          </a:p>
          <a:p>
            <a:pPr marL="354965" indent="-342265">
              <a:lnSpc>
                <a:spcPct val="100000"/>
              </a:lnSpc>
              <a:spcBef>
                <a:spcPts val="775"/>
              </a:spcBef>
              <a:buFont typeface="Arial MT"/>
              <a:buChar char="•"/>
              <a:tabLst>
                <a:tab pos="354965" algn="l"/>
              </a:tabLst>
            </a:pPr>
            <a:r>
              <a:rPr sz="3200" spc="-10" dirty="0">
                <a:latin typeface="Calibri"/>
                <a:cs typeface="Calibri"/>
              </a:rPr>
              <a:t>Adware</a:t>
            </a:r>
            <a:endParaRPr sz="3200">
              <a:latin typeface="Calibri"/>
              <a:cs typeface="Calibri"/>
            </a:endParaRPr>
          </a:p>
          <a:p>
            <a:pPr marL="354965" indent="-342265">
              <a:lnSpc>
                <a:spcPct val="100000"/>
              </a:lnSpc>
              <a:spcBef>
                <a:spcPts val="765"/>
              </a:spcBef>
              <a:buFont typeface="Arial MT"/>
              <a:buChar char="•"/>
              <a:tabLst>
                <a:tab pos="354965" algn="l"/>
              </a:tabLst>
            </a:pPr>
            <a:r>
              <a:rPr sz="3200" spc="-10" dirty="0">
                <a:latin typeface="Calibri"/>
                <a:cs typeface="Calibri"/>
              </a:rPr>
              <a:t>Worms</a:t>
            </a:r>
            <a:endParaRPr sz="3200">
              <a:latin typeface="Calibri"/>
              <a:cs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0"/>
            <a:ext cx="5637530" cy="696595"/>
          </a:xfrm>
          <a:prstGeom prst="rect">
            <a:avLst/>
          </a:prstGeom>
        </p:spPr>
        <p:txBody>
          <a:bodyPr vert="horz" wrap="square" lIns="0" tIns="13335" rIns="0" bIns="0" rtlCol="0">
            <a:spAutoFit/>
          </a:bodyPr>
          <a:lstStyle/>
          <a:p>
            <a:pPr marL="12700">
              <a:lnSpc>
                <a:spcPct val="100000"/>
              </a:lnSpc>
              <a:spcBef>
                <a:spcPts val="105"/>
              </a:spcBef>
            </a:pPr>
            <a:r>
              <a:rPr sz="4400" dirty="0"/>
              <a:t>INTERNET</a:t>
            </a:r>
            <a:r>
              <a:rPr sz="4400" spc="-45" dirty="0"/>
              <a:t> </a:t>
            </a:r>
            <a:r>
              <a:rPr sz="4400" spc="-10" dirty="0"/>
              <a:t>GOVERNANCE</a:t>
            </a:r>
            <a:endParaRPr sz="4400"/>
          </a:p>
        </p:txBody>
      </p:sp>
      <p:sp>
        <p:nvSpPr>
          <p:cNvPr id="3" name="object 3"/>
          <p:cNvSpPr txBox="1"/>
          <p:nvPr/>
        </p:nvSpPr>
        <p:spPr>
          <a:xfrm>
            <a:off x="228600" y="838200"/>
            <a:ext cx="8074659" cy="709810"/>
          </a:xfrm>
          <a:prstGeom prst="rect">
            <a:avLst/>
          </a:prstGeom>
        </p:spPr>
        <p:txBody>
          <a:bodyPr vert="horz" wrap="square" lIns="0" tIns="85725" rIns="0" bIns="0" rtlCol="0">
            <a:spAutoFit/>
          </a:bodyPr>
          <a:lstStyle/>
          <a:p>
            <a:pPr marL="355600" marR="8890" indent="-342900" algn="just">
              <a:lnSpc>
                <a:spcPts val="2400"/>
              </a:lnSpc>
              <a:spcBef>
                <a:spcPts val="675"/>
              </a:spcBef>
              <a:buFont typeface="Arial MT"/>
              <a:buChar char="•"/>
              <a:tabLst>
                <a:tab pos="355600" algn="l"/>
              </a:tabLst>
            </a:pPr>
            <a:r>
              <a:rPr sz="2500" spc="-5" dirty="0">
                <a:latin typeface="Calibri"/>
                <a:cs typeface="Calibri"/>
              </a:rPr>
              <a:t>WSIS </a:t>
            </a:r>
            <a:r>
              <a:rPr sz="2500" spc="-25" dirty="0">
                <a:latin typeface="Calibri"/>
                <a:cs typeface="Calibri"/>
              </a:rPr>
              <a:t>(World </a:t>
            </a:r>
            <a:r>
              <a:rPr sz="2500" spc="-5" dirty="0">
                <a:latin typeface="Calibri"/>
                <a:cs typeface="Calibri"/>
              </a:rPr>
              <a:t>Summit on the </a:t>
            </a:r>
            <a:r>
              <a:rPr sz="2500" spc="-10" dirty="0">
                <a:latin typeface="Calibri"/>
                <a:cs typeface="Calibri"/>
              </a:rPr>
              <a:t>Information </a:t>
            </a:r>
            <a:r>
              <a:rPr sz="2500" spc="-5" dirty="0">
                <a:latin typeface="Calibri"/>
                <a:cs typeface="Calibri"/>
              </a:rPr>
              <a:t>Society) </a:t>
            </a:r>
            <a:r>
              <a:rPr sz="2500" spc="-10" dirty="0">
                <a:latin typeface="Calibri"/>
                <a:cs typeface="Calibri"/>
              </a:rPr>
              <a:t>Proposed </a:t>
            </a:r>
            <a:r>
              <a:rPr sz="2500" spc="-5" dirty="0">
                <a:latin typeface="Calibri"/>
                <a:cs typeface="Calibri"/>
              </a:rPr>
              <a:t> </a:t>
            </a:r>
            <a:r>
              <a:rPr sz="2500" spc="-5">
                <a:latin typeface="Calibri"/>
                <a:cs typeface="Calibri"/>
              </a:rPr>
              <a:t>the</a:t>
            </a:r>
            <a:r>
              <a:rPr sz="2500">
                <a:latin typeface="Calibri"/>
                <a:cs typeface="Calibri"/>
              </a:rPr>
              <a:t> </a:t>
            </a:r>
            <a:r>
              <a:rPr sz="2500" spc="-10" smtClean="0">
                <a:latin typeface="Calibri"/>
                <a:cs typeface="Calibri"/>
              </a:rPr>
              <a:t>definition.</a:t>
            </a:r>
            <a:endParaRPr sz="2500">
              <a:latin typeface="Calibri"/>
              <a:cs typeface="Calibri"/>
            </a:endParaRPr>
          </a:p>
        </p:txBody>
      </p:sp>
      <p:sp>
        <p:nvSpPr>
          <p:cNvPr id="50178" name="AutoShape 2" descr="World Summit on the Information Society | Association for Progressive  Communic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0180" name="AutoShape 4" descr="Healthy Ageing Innovation Prize | WSIS Forum 202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0182" name="Picture 6" descr="https://www.itu.int/net4/wsis/forum/2023/Content/img/logos/wsis/wf23-nd-h-clbt-min.png"/>
          <p:cNvPicPr>
            <a:picLocks noChangeAspect="1" noChangeArrowheads="1"/>
          </p:cNvPicPr>
          <p:nvPr/>
        </p:nvPicPr>
        <p:blipFill>
          <a:blip r:embed="rId2"/>
          <a:srcRect/>
          <a:stretch>
            <a:fillRect/>
          </a:stretch>
        </p:blipFill>
        <p:spPr bwMode="auto">
          <a:xfrm>
            <a:off x="609600" y="2362200"/>
            <a:ext cx="7791946" cy="332898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4400" dirty="0"/>
              <a:t>INTERNET</a:t>
            </a:r>
            <a:r>
              <a:rPr sz="4400" spc="-45" dirty="0"/>
              <a:t> </a:t>
            </a:r>
            <a:r>
              <a:rPr sz="4400" spc="-10" dirty="0"/>
              <a:t>GOVERNANCE</a:t>
            </a:r>
            <a:endParaRPr sz="4400"/>
          </a:p>
        </p:txBody>
      </p:sp>
      <p:sp>
        <p:nvSpPr>
          <p:cNvPr id="3" name="object 3"/>
          <p:cNvSpPr txBox="1"/>
          <p:nvPr/>
        </p:nvSpPr>
        <p:spPr>
          <a:xfrm>
            <a:off x="228600" y="838200"/>
            <a:ext cx="8074659" cy="2556469"/>
          </a:xfrm>
          <a:prstGeom prst="rect">
            <a:avLst/>
          </a:prstGeom>
        </p:spPr>
        <p:txBody>
          <a:bodyPr vert="horz" wrap="square" lIns="0" tIns="85725" rIns="0" bIns="0" rtlCol="0">
            <a:spAutoFit/>
          </a:bodyPr>
          <a:lstStyle/>
          <a:p>
            <a:pPr marL="355600" marR="7620" indent="-342900" algn="just">
              <a:lnSpc>
                <a:spcPct val="80000"/>
              </a:lnSpc>
              <a:spcBef>
                <a:spcPts val="620"/>
              </a:spcBef>
              <a:buFont typeface="Arial MT"/>
              <a:buChar char="•"/>
              <a:tabLst>
                <a:tab pos="355600" algn="l"/>
              </a:tabLst>
            </a:pPr>
            <a:r>
              <a:rPr sz="2500" spc="-10" smtClean="0">
                <a:latin typeface="Calibri"/>
                <a:cs typeface="Calibri"/>
              </a:rPr>
              <a:t>Internet </a:t>
            </a:r>
            <a:r>
              <a:rPr sz="2500" spc="-10" dirty="0">
                <a:latin typeface="Calibri"/>
                <a:cs typeface="Calibri"/>
              </a:rPr>
              <a:t>governance </a:t>
            </a:r>
            <a:r>
              <a:rPr sz="2500" spc="-5" dirty="0">
                <a:latin typeface="Calibri"/>
                <a:cs typeface="Calibri"/>
              </a:rPr>
              <a:t>is the </a:t>
            </a:r>
            <a:r>
              <a:rPr sz="2500" spc="-10" dirty="0">
                <a:latin typeface="Calibri"/>
                <a:cs typeface="Calibri"/>
              </a:rPr>
              <a:t>development </a:t>
            </a:r>
            <a:r>
              <a:rPr sz="2500" spc="-5" dirty="0">
                <a:latin typeface="Calibri"/>
                <a:cs typeface="Calibri"/>
              </a:rPr>
              <a:t>and </a:t>
            </a:r>
            <a:r>
              <a:rPr sz="2500" spc="-10" dirty="0">
                <a:latin typeface="Calibri"/>
                <a:cs typeface="Calibri"/>
              </a:rPr>
              <a:t>application </a:t>
            </a:r>
            <a:r>
              <a:rPr sz="2500" spc="-10">
                <a:latin typeface="Calibri"/>
                <a:cs typeface="Calibri"/>
              </a:rPr>
              <a:t>by </a:t>
            </a:r>
            <a:r>
              <a:rPr sz="2500" spc="-5">
                <a:latin typeface="Calibri"/>
                <a:cs typeface="Calibri"/>
              </a:rPr>
              <a:t> </a:t>
            </a:r>
            <a:endParaRPr lang="en-US" sz="2500" spc="-5" dirty="0" smtClean="0">
              <a:latin typeface="Calibri"/>
              <a:cs typeface="Calibri"/>
            </a:endParaRPr>
          </a:p>
          <a:p>
            <a:pPr marL="812800" marR="7620" lvl="1" indent="-342900" algn="just">
              <a:lnSpc>
                <a:spcPct val="80000"/>
              </a:lnSpc>
              <a:spcBef>
                <a:spcPts val="620"/>
              </a:spcBef>
              <a:buFont typeface="Arial MT"/>
              <a:buChar char="•"/>
              <a:tabLst>
                <a:tab pos="355600" algn="l"/>
              </a:tabLst>
            </a:pPr>
            <a:r>
              <a:rPr sz="2500" spc="-10" smtClean="0">
                <a:latin typeface="Calibri"/>
                <a:cs typeface="Calibri"/>
              </a:rPr>
              <a:t>Governments</a:t>
            </a:r>
            <a:r>
              <a:rPr sz="2500" spc="-10">
                <a:latin typeface="Calibri"/>
                <a:cs typeface="Calibri"/>
              </a:rPr>
              <a:t>, </a:t>
            </a:r>
            <a:endParaRPr lang="en-US" sz="2500" spc="-10" dirty="0" smtClean="0">
              <a:latin typeface="Calibri"/>
              <a:cs typeface="Calibri"/>
            </a:endParaRPr>
          </a:p>
          <a:p>
            <a:pPr marL="812800" marR="7620" lvl="1" indent="-342900" algn="just">
              <a:lnSpc>
                <a:spcPct val="80000"/>
              </a:lnSpc>
              <a:spcBef>
                <a:spcPts val="620"/>
              </a:spcBef>
              <a:buFont typeface="Arial MT"/>
              <a:buChar char="•"/>
              <a:tabLst>
                <a:tab pos="355600" algn="l"/>
              </a:tabLst>
            </a:pPr>
            <a:r>
              <a:rPr sz="2500" spc="-5" smtClean="0">
                <a:latin typeface="Calibri"/>
                <a:cs typeface="Calibri"/>
              </a:rPr>
              <a:t>the </a:t>
            </a:r>
            <a:r>
              <a:rPr sz="2500" spc="-15" dirty="0">
                <a:latin typeface="Calibri"/>
                <a:cs typeface="Calibri"/>
              </a:rPr>
              <a:t>private </a:t>
            </a:r>
            <a:r>
              <a:rPr sz="2500" spc="-10" dirty="0">
                <a:latin typeface="Calibri"/>
                <a:cs typeface="Calibri"/>
              </a:rPr>
              <a:t>sector </a:t>
            </a:r>
            <a:r>
              <a:rPr sz="2500" spc="-5">
                <a:latin typeface="Calibri"/>
                <a:cs typeface="Calibri"/>
              </a:rPr>
              <a:t>and </a:t>
            </a:r>
            <a:endParaRPr lang="en-US" sz="2500" spc="-5" dirty="0" smtClean="0">
              <a:latin typeface="Calibri"/>
              <a:cs typeface="Calibri"/>
            </a:endParaRPr>
          </a:p>
          <a:p>
            <a:pPr marL="812800" marR="7620" lvl="1" indent="-342900" algn="just">
              <a:lnSpc>
                <a:spcPct val="80000"/>
              </a:lnSpc>
              <a:spcBef>
                <a:spcPts val="620"/>
              </a:spcBef>
              <a:buFont typeface="Arial MT"/>
              <a:buChar char="•"/>
              <a:tabLst>
                <a:tab pos="355600" algn="l"/>
              </a:tabLst>
            </a:pPr>
            <a:r>
              <a:rPr sz="2500" spc="-5" smtClean="0">
                <a:latin typeface="Calibri"/>
                <a:cs typeface="Calibri"/>
              </a:rPr>
              <a:t>civil </a:t>
            </a:r>
            <a:r>
              <a:rPr sz="2500" spc="-30" dirty="0">
                <a:latin typeface="Calibri"/>
                <a:cs typeface="Calibri"/>
              </a:rPr>
              <a:t>society</a:t>
            </a:r>
            <a:r>
              <a:rPr sz="2500" spc="-30">
                <a:latin typeface="Calibri"/>
                <a:cs typeface="Calibri"/>
              </a:rPr>
              <a:t>, </a:t>
            </a:r>
            <a:endParaRPr lang="en-US" sz="2500" spc="-30" dirty="0" smtClean="0">
              <a:latin typeface="Calibri"/>
              <a:cs typeface="Calibri"/>
            </a:endParaRPr>
          </a:p>
          <a:p>
            <a:pPr marL="812800" marR="7620" lvl="1" indent="-342900" algn="just">
              <a:lnSpc>
                <a:spcPct val="80000"/>
              </a:lnSpc>
              <a:spcBef>
                <a:spcPts val="620"/>
              </a:spcBef>
              <a:buFont typeface="Arial MT"/>
              <a:buChar char="•"/>
              <a:tabLst>
                <a:tab pos="355600" algn="l"/>
              </a:tabLst>
            </a:pPr>
            <a:r>
              <a:rPr sz="2500" spc="-5" smtClean="0">
                <a:latin typeface="Calibri"/>
                <a:cs typeface="Calibri"/>
              </a:rPr>
              <a:t>in </a:t>
            </a:r>
            <a:r>
              <a:rPr sz="2500" dirty="0">
                <a:latin typeface="Calibri"/>
                <a:cs typeface="Calibri"/>
              </a:rPr>
              <a:t>their </a:t>
            </a:r>
            <a:r>
              <a:rPr sz="2500" spc="5" dirty="0">
                <a:latin typeface="Calibri"/>
                <a:cs typeface="Calibri"/>
              </a:rPr>
              <a:t> </a:t>
            </a:r>
            <a:r>
              <a:rPr sz="2500" spc="-5" dirty="0">
                <a:latin typeface="Calibri"/>
                <a:cs typeface="Calibri"/>
              </a:rPr>
              <a:t>respective</a:t>
            </a:r>
            <a:r>
              <a:rPr sz="2500" dirty="0">
                <a:latin typeface="Calibri"/>
                <a:cs typeface="Calibri"/>
              </a:rPr>
              <a:t> </a:t>
            </a:r>
            <a:r>
              <a:rPr sz="2500" spc="-15" dirty="0">
                <a:latin typeface="Calibri"/>
                <a:cs typeface="Calibri"/>
              </a:rPr>
              <a:t>roles,</a:t>
            </a:r>
            <a:r>
              <a:rPr sz="2500" spc="540" dirty="0">
                <a:latin typeface="Calibri"/>
                <a:cs typeface="Calibri"/>
              </a:rPr>
              <a:t> </a:t>
            </a:r>
            <a:r>
              <a:rPr sz="2500" spc="-5" dirty="0">
                <a:latin typeface="Calibri"/>
                <a:cs typeface="Calibri"/>
              </a:rPr>
              <a:t>of</a:t>
            </a:r>
            <a:r>
              <a:rPr sz="2500" dirty="0">
                <a:latin typeface="Calibri"/>
                <a:cs typeface="Calibri"/>
              </a:rPr>
              <a:t> </a:t>
            </a:r>
            <a:r>
              <a:rPr sz="2500" spc="-15" dirty="0">
                <a:latin typeface="Calibri"/>
                <a:cs typeface="Calibri"/>
              </a:rPr>
              <a:t>shared</a:t>
            </a:r>
            <a:r>
              <a:rPr sz="2500" spc="540" dirty="0">
                <a:latin typeface="Calibri"/>
                <a:cs typeface="Calibri"/>
              </a:rPr>
              <a:t> </a:t>
            </a:r>
            <a:r>
              <a:rPr sz="2500" spc="-5" dirty="0">
                <a:latin typeface="Calibri"/>
                <a:cs typeface="Calibri"/>
              </a:rPr>
              <a:t>principles,</a:t>
            </a:r>
            <a:r>
              <a:rPr sz="2500" dirty="0">
                <a:latin typeface="Calibri"/>
                <a:cs typeface="Calibri"/>
              </a:rPr>
              <a:t> </a:t>
            </a:r>
            <a:r>
              <a:rPr sz="2500" spc="-5" dirty="0">
                <a:latin typeface="Calibri"/>
                <a:cs typeface="Calibri"/>
              </a:rPr>
              <a:t>norms,</a:t>
            </a:r>
            <a:r>
              <a:rPr sz="2500" dirty="0">
                <a:latin typeface="Calibri"/>
                <a:cs typeface="Calibri"/>
              </a:rPr>
              <a:t> </a:t>
            </a:r>
            <a:r>
              <a:rPr sz="2500" spc="-5" dirty="0">
                <a:latin typeface="Calibri"/>
                <a:cs typeface="Calibri"/>
              </a:rPr>
              <a:t>rules, </a:t>
            </a:r>
            <a:r>
              <a:rPr sz="2500" dirty="0">
                <a:latin typeface="Calibri"/>
                <a:cs typeface="Calibri"/>
              </a:rPr>
              <a:t> </a:t>
            </a:r>
            <a:r>
              <a:rPr sz="2500" spc="-5" dirty="0">
                <a:latin typeface="Calibri"/>
                <a:cs typeface="Calibri"/>
              </a:rPr>
              <a:t>decision-making </a:t>
            </a:r>
            <a:r>
              <a:rPr sz="2500" spc="-15" dirty="0">
                <a:latin typeface="Calibri"/>
                <a:cs typeface="Calibri"/>
              </a:rPr>
              <a:t>procedures, </a:t>
            </a:r>
            <a:r>
              <a:rPr sz="2500" dirty="0">
                <a:latin typeface="Calibri"/>
                <a:cs typeface="Calibri"/>
              </a:rPr>
              <a:t>and </a:t>
            </a:r>
            <a:r>
              <a:rPr sz="2500" spc="-15" dirty="0">
                <a:latin typeface="Calibri"/>
                <a:cs typeface="Calibri"/>
              </a:rPr>
              <a:t>programs that </a:t>
            </a:r>
            <a:r>
              <a:rPr sz="2500" spc="-10" dirty="0">
                <a:latin typeface="Calibri"/>
                <a:cs typeface="Calibri"/>
              </a:rPr>
              <a:t>shape </a:t>
            </a:r>
            <a:r>
              <a:rPr sz="2500" spc="-5" dirty="0">
                <a:latin typeface="Calibri"/>
                <a:cs typeface="Calibri"/>
              </a:rPr>
              <a:t>the </a:t>
            </a:r>
            <a:r>
              <a:rPr sz="2500" dirty="0">
                <a:latin typeface="Calibri"/>
                <a:cs typeface="Calibri"/>
              </a:rPr>
              <a:t> </a:t>
            </a:r>
            <a:r>
              <a:rPr sz="2500" spc="-10" dirty="0">
                <a:latin typeface="Calibri"/>
                <a:cs typeface="Calibri"/>
              </a:rPr>
              <a:t>evolution</a:t>
            </a:r>
            <a:r>
              <a:rPr sz="2500" spc="-25" dirty="0">
                <a:latin typeface="Calibri"/>
                <a:cs typeface="Calibri"/>
              </a:rPr>
              <a:t> </a:t>
            </a:r>
            <a:r>
              <a:rPr sz="2500" spc="-5" dirty="0">
                <a:latin typeface="Calibri"/>
                <a:cs typeface="Calibri"/>
              </a:rPr>
              <a:t>and</a:t>
            </a:r>
            <a:r>
              <a:rPr sz="2500" spc="5" dirty="0">
                <a:latin typeface="Calibri"/>
                <a:cs typeface="Calibri"/>
              </a:rPr>
              <a:t> </a:t>
            </a:r>
            <a:r>
              <a:rPr sz="2500" spc="-10" dirty="0">
                <a:latin typeface="Calibri"/>
                <a:cs typeface="Calibri"/>
              </a:rPr>
              <a:t>use</a:t>
            </a:r>
            <a:r>
              <a:rPr sz="2500" dirty="0">
                <a:latin typeface="Calibri"/>
                <a:cs typeface="Calibri"/>
              </a:rPr>
              <a:t> </a:t>
            </a:r>
            <a:r>
              <a:rPr sz="2500" spc="-5" dirty="0">
                <a:latin typeface="Calibri"/>
                <a:cs typeface="Calibri"/>
              </a:rPr>
              <a:t>of</a:t>
            </a:r>
            <a:r>
              <a:rPr sz="2500" spc="-10" dirty="0">
                <a:latin typeface="Calibri"/>
                <a:cs typeface="Calibri"/>
              </a:rPr>
              <a:t> </a:t>
            </a:r>
            <a:r>
              <a:rPr sz="2500" spc="-5" dirty="0">
                <a:latin typeface="Calibri"/>
                <a:cs typeface="Calibri"/>
              </a:rPr>
              <a:t>the</a:t>
            </a:r>
            <a:r>
              <a:rPr sz="2500" spc="5" dirty="0">
                <a:latin typeface="Calibri"/>
                <a:cs typeface="Calibri"/>
              </a:rPr>
              <a:t> </a:t>
            </a:r>
            <a:r>
              <a:rPr sz="2500" spc="-10">
                <a:latin typeface="Calibri"/>
                <a:cs typeface="Calibri"/>
              </a:rPr>
              <a:t>Internet</a:t>
            </a:r>
            <a:r>
              <a:rPr sz="2500" spc="-10" smtClean="0">
                <a:latin typeface="Calibri"/>
                <a:cs typeface="Calibri"/>
              </a:rPr>
              <a:t>.</a:t>
            </a:r>
            <a:endParaRPr sz="2500">
              <a:latin typeface="Calibri"/>
              <a:cs typeface="Calibri"/>
            </a:endParaRPr>
          </a:p>
        </p:txBody>
      </p:sp>
      <p:pic>
        <p:nvPicPr>
          <p:cNvPr id="2050" name="Picture 2" descr="https://encrypted-tbn0.gstatic.com/images?q=tbn:ANd9GcTD0N2-HkgiA3GwqCImE_Dx4oWHhxPDsHRLjA&amp;usqp=CAU"/>
          <p:cNvPicPr>
            <a:picLocks noChangeAspect="1" noChangeArrowheads="1"/>
          </p:cNvPicPr>
          <p:nvPr/>
        </p:nvPicPr>
        <p:blipFill>
          <a:blip r:embed="rId3"/>
          <a:srcRect/>
          <a:stretch>
            <a:fillRect/>
          </a:stretch>
        </p:blipFill>
        <p:spPr bwMode="auto">
          <a:xfrm>
            <a:off x="2133600" y="3318361"/>
            <a:ext cx="4953000" cy="315511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4400" dirty="0"/>
              <a:t>INTERNET</a:t>
            </a:r>
            <a:r>
              <a:rPr sz="4400" spc="-45" dirty="0"/>
              <a:t> </a:t>
            </a:r>
            <a:r>
              <a:rPr sz="4400" spc="-10" dirty="0"/>
              <a:t>GOVERNANCE</a:t>
            </a:r>
            <a:endParaRPr sz="4400"/>
          </a:p>
        </p:txBody>
      </p:sp>
      <p:sp>
        <p:nvSpPr>
          <p:cNvPr id="3" name="object 3"/>
          <p:cNvSpPr txBox="1"/>
          <p:nvPr/>
        </p:nvSpPr>
        <p:spPr>
          <a:xfrm>
            <a:off x="228600" y="838200"/>
            <a:ext cx="8074659" cy="2010166"/>
          </a:xfrm>
          <a:prstGeom prst="rect">
            <a:avLst/>
          </a:prstGeom>
        </p:spPr>
        <p:txBody>
          <a:bodyPr vert="horz" wrap="square" lIns="0" tIns="85725" rIns="0" bIns="0" rtlCol="0">
            <a:spAutoFit/>
          </a:bodyPr>
          <a:lstStyle/>
          <a:p>
            <a:pPr marL="355600" marR="5080" indent="-342900" algn="just">
              <a:lnSpc>
                <a:spcPct val="80000"/>
              </a:lnSpc>
              <a:spcBef>
                <a:spcPts val="600"/>
              </a:spcBef>
              <a:buFont typeface="Arial MT"/>
              <a:buChar char="•"/>
              <a:tabLst>
                <a:tab pos="355600" algn="l"/>
              </a:tabLst>
            </a:pPr>
            <a:r>
              <a:rPr sz="2500" spc="-5" smtClean="0">
                <a:latin typeface="Calibri"/>
                <a:cs typeface="Calibri"/>
              </a:rPr>
              <a:t>In</a:t>
            </a:r>
            <a:r>
              <a:rPr sz="2500" smtClean="0">
                <a:latin typeface="Calibri"/>
                <a:cs typeface="Calibri"/>
              </a:rPr>
              <a:t> </a:t>
            </a:r>
            <a:r>
              <a:rPr sz="2500" spc="-5" smtClean="0">
                <a:latin typeface="Calibri"/>
                <a:cs typeface="Calibri"/>
              </a:rPr>
              <a:t>other</a:t>
            </a:r>
            <a:r>
              <a:rPr sz="2500" smtClean="0">
                <a:latin typeface="Calibri"/>
                <a:cs typeface="Calibri"/>
              </a:rPr>
              <a:t> </a:t>
            </a:r>
            <a:r>
              <a:rPr sz="2500" spc="-20" smtClean="0">
                <a:latin typeface="Calibri"/>
                <a:cs typeface="Calibri"/>
              </a:rPr>
              <a:t>word</a:t>
            </a:r>
            <a:r>
              <a:rPr sz="2500" spc="-15" smtClean="0">
                <a:latin typeface="Calibri"/>
                <a:cs typeface="Calibri"/>
              </a:rPr>
              <a:t> </a:t>
            </a:r>
            <a:r>
              <a:rPr sz="2500" spc="-10" smtClean="0">
                <a:latin typeface="Calibri"/>
                <a:cs typeface="Calibri"/>
              </a:rPr>
              <a:t>Internet</a:t>
            </a:r>
            <a:r>
              <a:rPr sz="2500" spc="-5" smtClean="0">
                <a:latin typeface="Calibri"/>
                <a:cs typeface="Calibri"/>
              </a:rPr>
              <a:t> is</a:t>
            </a:r>
            <a:r>
              <a:rPr sz="2500" smtClean="0">
                <a:latin typeface="Calibri"/>
                <a:cs typeface="Calibri"/>
              </a:rPr>
              <a:t> </a:t>
            </a:r>
            <a:r>
              <a:rPr sz="2500" spc="-10" smtClean="0">
                <a:latin typeface="Calibri"/>
                <a:cs typeface="Calibri"/>
              </a:rPr>
              <a:t>decentralized</a:t>
            </a:r>
            <a:r>
              <a:rPr sz="2500" spc="-5" smtClean="0">
                <a:latin typeface="Calibri"/>
                <a:cs typeface="Calibri"/>
              </a:rPr>
              <a:t> </a:t>
            </a:r>
            <a:r>
              <a:rPr sz="2500" spc="-10" smtClean="0">
                <a:latin typeface="Calibri"/>
                <a:cs typeface="Calibri"/>
              </a:rPr>
              <a:t>network</a:t>
            </a:r>
            <a:r>
              <a:rPr sz="2500" spc="-5" smtClean="0">
                <a:latin typeface="Calibri"/>
                <a:cs typeface="Calibri"/>
              </a:rPr>
              <a:t> of </a:t>
            </a:r>
            <a:r>
              <a:rPr sz="2500" smtClean="0">
                <a:latin typeface="Calibri"/>
                <a:cs typeface="Calibri"/>
              </a:rPr>
              <a:t> </a:t>
            </a:r>
            <a:r>
              <a:rPr sz="2500" spc="-15" smtClean="0">
                <a:latin typeface="Calibri"/>
                <a:cs typeface="Calibri"/>
              </a:rPr>
              <a:t>computers. </a:t>
            </a:r>
            <a:r>
              <a:rPr sz="2500" spc="-5" smtClean="0">
                <a:latin typeface="Calibri"/>
                <a:cs typeface="Calibri"/>
              </a:rPr>
              <a:t>No </a:t>
            </a:r>
            <a:r>
              <a:rPr sz="2500" spc="-10" smtClean="0">
                <a:latin typeface="Calibri"/>
                <a:cs typeface="Calibri"/>
              </a:rPr>
              <a:t>one, </a:t>
            </a:r>
            <a:r>
              <a:rPr sz="2500" spc="-35" smtClean="0">
                <a:latin typeface="Calibri"/>
                <a:cs typeface="Calibri"/>
              </a:rPr>
              <a:t>company, </a:t>
            </a:r>
            <a:r>
              <a:rPr sz="2500" spc="-15" smtClean="0">
                <a:latin typeface="Calibri"/>
                <a:cs typeface="Calibri"/>
              </a:rPr>
              <a:t>government </a:t>
            </a:r>
            <a:r>
              <a:rPr sz="2500" spc="-5" smtClean="0">
                <a:latin typeface="Calibri"/>
                <a:cs typeface="Calibri"/>
              </a:rPr>
              <a:t>or </a:t>
            </a:r>
            <a:r>
              <a:rPr sz="2500" spc="-15" smtClean="0">
                <a:latin typeface="Calibri"/>
                <a:cs typeface="Calibri"/>
              </a:rPr>
              <a:t>organization </a:t>
            </a:r>
            <a:r>
              <a:rPr sz="2500" spc="-10" smtClean="0">
                <a:latin typeface="Calibri"/>
                <a:cs typeface="Calibri"/>
              </a:rPr>
              <a:t> </a:t>
            </a:r>
            <a:r>
              <a:rPr sz="2500" spc="-5" smtClean="0">
                <a:latin typeface="Calibri"/>
                <a:cs typeface="Calibri"/>
              </a:rPr>
              <a:t>runs the </a:t>
            </a:r>
            <a:r>
              <a:rPr sz="2500" spc="-10" smtClean="0">
                <a:latin typeface="Calibri"/>
                <a:cs typeface="Calibri"/>
              </a:rPr>
              <a:t>internet. And </a:t>
            </a:r>
            <a:r>
              <a:rPr sz="2500" spc="-15" smtClean="0">
                <a:latin typeface="Calibri"/>
                <a:cs typeface="Calibri"/>
              </a:rPr>
              <a:t>to </a:t>
            </a:r>
            <a:r>
              <a:rPr sz="2500" spc="-5" smtClean="0">
                <a:latin typeface="Calibri"/>
                <a:cs typeface="Calibri"/>
              </a:rPr>
              <a:t>run </a:t>
            </a:r>
            <a:r>
              <a:rPr sz="2500" spc="-10" smtClean="0">
                <a:latin typeface="Calibri"/>
                <a:cs typeface="Calibri"/>
              </a:rPr>
              <a:t>internet </a:t>
            </a:r>
            <a:r>
              <a:rPr sz="2500" spc="-15" smtClean="0">
                <a:latin typeface="Calibri"/>
                <a:cs typeface="Calibri"/>
              </a:rPr>
              <a:t>we </a:t>
            </a:r>
            <a:r>
              <a:rPr sz="2500" spc="-20" smtClean="0">
                <a:latin typeface="Calibri"/>
                <a:cs typeface="Calibri"/>
              </a:rPr>
              <a:t>have </a:t>
            </a:r>
            <a:r>
              <a:rPr sz="2500" spc="-15" smtClean="0">
                <a:latin typeface="Calibri"/>
                <a:cs typeface="Calibri"/>
              </a:rPr>
              <a:t>to </a:t>
            </a:r>
            <a:r>
              <a:rPr sz="2500" spc="-10" smtClean="0">
                <a:latin typeface="Calibri"/>
                <a:cs typeface="Calibri"/>
              </a:rPr>
              <a:t>set some </a:t>
            </a:r>
            <a:r>
              <a:rPr sz="2500" spc="-5" smtClean="0">
                <a:latin typeface="Calibri"/>
                <a:cs typeface="Calibri"/>
              </a:rPr>
              <a:t> rules.</a:t>
            </a:r>
            <a:endParaRPr sz="2500" smtClean="0">
              <a:latin typeface="Calibri"/>
              <a:cs typeface="Calibri"/>
            </a:endParaRPr>
          </a:p>
          <a:p>
            <a:pPr marL="355600" marR="6985" indent="-342900" algn="just">
              <a:lnSpc>
                <a:spcPts val="2400"/>
              </a:lnSpc>
              <a:spcBef>
                <a:spcPts val="580"/>
              </a:spcBef>
              <a:buFont typeface="Arial MT"/>
              <a:buChar char="•"/>
              <a:tabLst>
                <a:tab pos="355600" algn="l"/>
              </a:tabLst>
            </a:pPr>
            <a:r>
              <a:rPr sz="2500" b="1" spc="-25" smtClean="0">
                <a:latin typeface="Calibri"/>
                <a:cs typeface="Calibri"/>
              </a:rPr>
              <a:t>ARPANET</a:t>
            </a:r>
            <a:r>
              <a:rPr sz="2500" b="1" spc="-20" smtClean="0">
                <a:latin typeface="Calibri"/>
                <a:cs typeface="Calibri"/>
              </a:rPr>
              <a:t> </a:t>
            </a:r>
            <a:r>
              <a:rPr sz="2500" smtClean="0">
                <a:latin typeface="Calibri"/>
                <a:cs typeface="Calibri"/>
              </a:rPr>
              <a:t>is</a:t>
            </a:r>
            <a:r>
              <a:rPr sz="2500" spc="5" smtClean="0">
                <a:latin typeface="Calibri"/>
                <a:cs typeface="Calibri"/>
              </a:rPr>
              <a:t> </a:t>
            </a:r>
            <a:r>
              <a:rPr sz="2500" spc="-5" smtClean="0">
                <a:latin typeface="Calibri"/>
                <a:cs typeface="Calibri"/>
              </a:rPr>
              <a:t>one</a:t>
            </a:r>
            <a:r>
              <a:rPr sz="2500" smtClean="0">
                <a:latin typeface="Calibri"/>
                <a:cs typeface="Calibri"/>
              </a:rPr>
              <a:t> </a:t>
            </a:r>
            <a:r>
              <a:rPr sz="2500" spc="-5" smtClean="0">
                <a:latin typeface="Calibri"/>
                <a:cs typeface="Calibri"/>
              </a:rPr>
              <a:t>of</a:t>
            </a:r>
            <a:r>
              <a:rPr sz="2500" smtClean="0">
                <a:latin typeface="Calibri"/>
                <a:cs typeface="Calibri"/>
              </a:rPr>
              <a:t> </a:t>
            </a:r>
            <a:r>
              <a:rPr sz="2500" spc="-5" smtClean="0">
                <a:latin typeface="Calibri"/>
                <a:cs typeface="Calibri"/>
              </a:rPr>
              <a:t>the</a:t>
            </a:r>
            <a:r>
              <a:rPr sz="2500" smtClean="0">
                <a:latin typeface="Calibri"/>
                <a:cs typeface="Calibri"/>
              </a:rPr>
              <a:t> </a:t>
            </a:r>
            <a:r>
              <a:rPr sz="2500" spc="-10" smtClean="0">
                <a:latin typeface="Calibri"/>
                <a:cs typeface="Calibri"/>
              </a:rPr>
              <a:t>components</a:t>
            </a:r>
            <a:r>
              <a:rPr sz="2500" spc="-5" smtClean="0">
                <a:latin typeface="Calibri"/>
                <a:cs typeface="Calibri"/>
              </a:rPr>
              <a:t> </a:t>
            </a:r>
            <a:r>
              <a:rPr sz="2500" smtClean="0">
                <a:latin typeface="Calibri"/>
                <a:cs typeface="Calibri"/>
              </a:rPr>
              <a:t>which</a:t>
            </a:r>
            <a:r>
              <a:rPr sz="2500" spc="5" smtClean="0">
                <a:latin typeface="Calibri"/>
                <a:cs typeface="Calibri"/>
              </a:rPr>
              <a:t> </a:t>
            </a:r>
            <a:r>
              <a:rPr sz="2500" spc="-10" smtClean="0">
                <a:latin typeface="Calibri"/>
                <a:cs typeface="Calibri"/>
              </a:rPr>
              <a:t>eventually </a:t>
            </a:r>
            <a:r>
              <a:rPr sz="2500" spc="-5" smtClean="0">
                <a:latin typeface="Calibri"/>
                <a:cs typeface="Calibri"/>
              </a:rPr>
              <a:t> </a:t>
            </a:r>
            <a:r>
              <a:rPr sz="2500" spc="-10" smtClean="0">
                <a:latin typeface="Calibri"/>
                <a:cs typeface="Calibri"/>
              </a:rPr>
              <a:t>evolved</a:t>
            </a:r>
            <a:r>
              <a:rPr sz="2500" spc="-25" smtClean="0">
                <a:latin typeface="Calibri"/>
                <a:cs typeface="Calibri"/>
              </a:rPr>
              <a:t> </a:t>
            </a:r>
            <a:r>
              <a:rPr sz="2500" spc="-15" smtClean="0">
                <a:latin typeface="Calibri"/>
                <a:cs typeface="Calibri"/>
              </a:rPr>
              <a:t>to</a:t>
            </a:r>
            <a:r>
              <a:rPr sz="2500" spc="-10" smtClean="0">
                <a:latin typeface="Calibri"/>
                <a:cs typeface="Calibri"/>
              </a:rPr>
              <a:t> become</a:t>
            </a:r>
            <a:r>
              <a:rPr sz="2500" spc="35" smtClean="0">
                <a:latin typeface="Calibri"/>
                <a:cs typeface="Calibri"/>
              </a:rPr>
              <a:t> </a:t>
            </a:r>
            <a:r>
              <a:rPr sz="2500" spc="-5" smtClean="0">
                <a:latin typeface="Calibri"/>
                <a:cs typeface="Calibri"/>
              </a:rPr>
              <a:t>the</a:t>
            </a:r>
            <a:r>
              <a:rPr sz="2500" smtClean="0">
                <a:latin typeface="Calibri"/>
                <a:cs typeface="Calibri"/>
              </a:rPr>
              <a:t> </a:t>
            </a:r>
            <a:r>
              <a:rPr sz="2500" spc="-10" smtClean="0">
                <a:latin typeface="Calibri"/>
                <a:cs typeface="Calibri"/>
              </a:rPr>
              <a:t>Internet.</a:t>
            </a:r>
            <a:endParaRPr sz="2500">
              <a:latin typeface="Calibri"/>
              <a:cs typeface="Calibri"/>
            </a:endParaRPr>
          </a:p>
        </p:txBody>
      </p:sp>
      <p:pic>
        <p:nvPicPr>
          <p:cNvPr id="1026" name="Picture 2" descr="https://encrypted-tbn0.gstatic.com/images?q=tbn:ANd9GcQj6URCdyf4z_xdMghBcEwDjqxBqaZqXpPmpw&amp;usqp=CAU"/>
          <p:cNvPicPr>
            <a:picLocks noChangeAspect="1" noChangeArrowheads="1"/>
          </p:cNvPicPr>
          <p:nvPr/>
        </p:nvPicPr>
        <p:blipFill>
          <a:blip r:embed="rId2"/>
          <a:srcRect/>
          <a:stretch>
            <a:fillRect/>
          </a:stretch>
        </p:blipFill>
        <p:spPr bwMode="auto">
          <a:xfrm>
            <a:off x="2438400" y="2895600"/>
            <a:ext cx="4648200" cy="321798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0"/>
            <a:ext cx="4114800" cy="696595"/>
          </a:xfrm>
          <a:prstGeom prst="rect">
            <a:avLst/>
          </a:prstGeom>
        </p:spPr>
        <p:txBody>
          <a:bodyPr vert="horz" wrap="square" lIns="0" tIns="13335" rIns="0" bIns="0" rtlCol="0">
            <a:spAutoFit/>
          </a:bodyPr>
          <a:lstStyle/>
          <a:p>
            <a:pPr marL="12700">
              <a:lnSpc>
                <a:spcPct val="100000"/>
              </a:lnSpc>
              <a:spcBef>
                <a:spcPts val="105"/>
              </a:spcBef>
            </a:pPr>
            <a:r>
              <a:rPr sz="4400" spc="-5" dirty="0"/>
              <a:t>SELF</a:t>
            </a:r>
            <a:r>
              <a:rPr sz="4400" spc="-35" dirty="0"/>
              <a:t> </a:t>
            </a:r>
            <a:r>
              <a:rPr sz="4400" spc="-45" dirty="0"/>
              <a:t>REGULATION</a:t>
            </a:r>
            <a:endParaRPr sz="4400"/>
          </a:p>
        </p:txBody>
      </p:sp>
      <p:sp>
        <p:nvSpPr>
          <p:cNvPr id="3" name="object 3"/>
          <p:cNvSpPr txBox="1"/>
          <p:nvPr/>
        </p:nvSpPr>
        <p:spPr>
          <a:xfrm>
            <a:off x="0" y="914400"/>
            <a:ext cx="8763000" cy="3636010"/>
          </a:xfrm>
          <a:prstGeom prst="rect">
            <a:avLst/>
          </a:prstGeom>
        </p:spPr>
        <p:txBody>
          <a:bodyPr vert="horz" wrap="square" lIns="0" tIns="13335" rIns="0" bIns="0" rtlCol="0">
            <a:spAutoFit/>
          </a:bodyPr>
          <a:lstStyle/>
          <a:p>
            <a:pPr marL="355600" marR="120014" indent="-342900">
              <a:lnSpc>
                <a:spcPct val="100000"/>
              </a:lnSpc>
              <a:spcBef>
                <a:spcPts val="105"/>
              </a:spcBef>
              <a:buFont typeface="Arial MT"/>
              <a:buChar char="•"/>
              <a:tabLst>
                <a:tab pos="354965" algn="l"/>
                <a:tab pos="355600" algn="l"/>
              </a:tabLst>
            </a:pPr>
            <a:r>
              <a:rPr sz="3200" dirty="0">
                <a:latin typeface="Calibri"/>
                <a:cs typeface="Calibri"/>
              </a:rPr>
              <a:t>Self </a:t>
            </a:r>
            <a:r>
              <a:rPr sz="3200" spc="-5" dirty="0">
                <a:latin typeface="Calibri"/>
                <a:cs typeface="Calibri"/>
              </a:rPr>
              <a:t>regulation </a:t>
            </a:r>
            <a:r>
              <a:rPr sz="3200" spc="-10" dirty="0">
                <a:latin typeface="Calibri"/>
                <a:cs typeface="Calibri"/>
              </a:rPr>
              <a:t>works </a:t>
            </a:r>
            <a:r>
              <a:rPr sz="3200" dirty="0">
                <a:latin typeface="Calibri"/>
                <a:cs typeface="Calibri"/>
              </a:rPr>
              <a:t>in a </a:t>
            </a:r>
            <a:r>
              <a:rPr sz="3200" spc="-10" dirty="0">
                <a:latin typeface="Calibri"/>
                <a:cs typeface="Calibri"/>
              </a:rPr>
              <a:t>group </a:t>
            </a:r>
            <a:r>
              <a:rPr sz="3200" dirty="0">
                <a:latin typeface="Calibri"/>
                <a:cs typeface="Calibri"/>
              </a:rPr>
              <a:t>with </a:t>
            </a:r>
            <a:r>
              <a:rPr sz="3200" spc="-15" dirty="0">
                <a:latin typeface="Calibri"/>
                <a:cs typeface="Calibri"/>
              </a:rPr>
              <a:t>strong </a:t>
            </a:r>
            <a:r>
              <a:rPr sz="3200" spc="-10" dirty="0">
                <a:latin typeface="Calibri"/>
                <a:cs typeface="Calibri"/>
              </a:rPr>
              <a:t> </a:t>
            </a:r>
            <a:r>
              <a:rPr sz="3200" spc="-5" dirty="0">
                <a:latin typeface="Calibri"/>
                <a:cs typeface="Calibri"/>
              </a:rPr>
              <a:t>community</a:t>
            </a:r>
            <a:r>
              <a:rPr sz="3200" spc="20" dirty="0">
                <a:latin typeface="Calibri"/>
                <a:cs typeface="Calibri"/>
              </a:rPr>
              <a:t> </a:t>
            </a:r>
            <a:r>
              <a:rPr sz="3200" dirty="0">
                <a:latin typeface="Calibri"/>
                <a:cs typeface="Calibri"/>
              </a:rPr>
              <a:t>ties,</a:t>
            </a:r>
            <a:r>
              <a:rPr sz="3200" spc="-10" dirty="0">
                <a:latin typeface="Calibri"/>
                <a:cs typeface="Calibri"/>
              </a:rPr>
              <a:t> by</a:t>
            </a:r>
            <a:r>
              <a:rPr sz="3200" spc="5" dirty="0">
                <a:latin typeface="Calibri"/>
                <a:cs typeface="Calibri"/>
              </a:rPr>
              <a:t> </a:t>
            </a:r>
            <a:r>
              <a:rPr sz="3200" dirty="0">
                <a:latin typeface="Calibri"/>
                <a:cs typeface="Calibri"/>
              </a:rPr>
              <a:t>applying</a:t>
            </a:r>
            <a:r>
              <a:rPr sz="3200" spc="25" dirty="0">
                <a:latin typeface="Calibri"/>
                <a:cs typeface="Calibri"/>
              </a:rPr>
              <a:t> </a:t>
            </a:r>
            <a:r>
              <a:rPr sz="3200" spc="-5" dirty="0">
                <a:latin typeface="Calibri"/>
                <a:cs typeface="Calibri"/>
              </a:rPr>
              <a:t>peer</a:t>
            </a:r>
            <a:r>
              <a:rPr sz="3200" spc="-10" dirty="0">
                <a:latin typeface="Calibri"/>
                <a:cs typeface="Calibri"/>
              </a:rPr>
              <a:t> pressure</a:t>
            </a:r>
            <a:r>
              <a:rPr sz="3200" spc="-20" dirty="0">
                <a:latin typeface="Calibri"/>
                <a:cs typeface="Calibri"/>
              </a:rPr>
              <a:t> </a:t>
            </a:r>
            <a:r>
              <a:rPr sz="3200" spc="-5" dirty="0">
                <a:latin typeface="Calibri"/>
                <a:cs typeface="Calibri"/>
              </a:rPr>
              <a:t>or </a:t>
            </a:r>
            <a:r>
              <a:rPr sz="3200" spc="-705" dirty="0">
                <a:latin typeface="Calibri"/>
                <a:cs typeface="Calibri"/>
              </a:rPr>
              <a:t> </a:t>
            </a:r>
            <a:r>
              <a:rPr sz="3200" spc="-10" dirty="0">
                <a:latin typeface="Calibri"/>
                <a:cs typeface="Calibri"/>
              </a:rPr>
              <a:t>exclusion.</a:t>
            </a:r>
            <a:endParaRPr sz="3200">
              <a:latin typeface="Calibri"/>
              <a:cs typeface="Calibri"/>
            </a:endParaRPr>
          </a:p>
          <a:p>
            <a:pPr marL="355600" marR="5080" indent="-342900">
              <a:lnSpc>
                <a:spcPct val="100000"/>
              </a:lnSpc>
              <a:spcBef>
                <a:spcPts val="765"/>
              </a:spcBef>
              <a:buFont typeface="Arial MT"/>
              <a:buChar char="•"/>
              <a:tabLst>
                <a:tab pos="354965" algn="l"/>
                <a:tab pos="355600" algn="l"/>
              </a:tabLst>
            </a:pPr>
            <a:r>
              <a:rPr sz="3200" spc="-10" dirty="0">
                <a:latin typeface="Calibri"/>
                <a:cs typeface="Calibri"/>
              </a:rPr>
              <a:t>ISPs</a:t>
            </a:r>
            <a:r>
              <a:rPr sz="3200" spc="-5" dirty="0">
                <a:latin typeface="Calibri"/>
                <a:cs typeface="Calibri"/>
              </a:rPr>
              <a:t> </a:t>
            </a:r>
            <a:r>
              <a:rPr sz="3200" dirty="0">
                <a:latin typeface="Calibri"/>
                <a:cs typeface="Calibri"/>
              </a:rPr>
              <a:t>try </a:t>
            </a:r>
            <a:r>
              <a:rPr sz="3200" spc="-20" dirty="0">
                <a:latin typeface="Calibri"/>
                <a:cs typeface="Calibri"/>
              </a:rPr>
              <a:t>to</a:t>
            </a:r>
            <a:r>
              <a:rPr sz="3200" spc="10" dirty="0">
                <a:latin typeface="Calibri"/>
                <a:cs typeface="Calibri"/>
              </a:rPr>
              <a:t> </a:t>
            </a:r>
            <a:r>
              <a:rPr sz="3200" spc="-5" dirty="0">
                <a:latin typeface="Calibri"/>
                <a:cs typeface="Calibri"/>
              </a:rPr>
              <a:t>self </a:t>
            </a:r>
            <a:r>
              <a:rPr sz="3200" spc="-10" dirty="0">
                <a:latin typeface="Calibri"/>
                <a:cs typeface="Calibri"/>
              </a:rPr>
              <a:t>regulate</a:t>
            </a:r>
            <a:r>
              <a:rPr sz="3200" dirty="0">
                <a:latin typeface="Calibri"/>
                <a:cs typeface="Calibri"/>
              </a:rPr>
              <a:t> </a:t>
            </a:r>
            <a:r>
              <a:rPr sz="3200" spc="-10" dirty="0">
                <a:latin typeface="Calibri"/>
                <a:cs typeface="Calibri"/>
              </a:rPr>
              <a:t>by</a:t>
            </a:r>
            <a:r>
              <a:rPr sz="3200" dirty="0">
                <a:latin typeface="Calibri"/>
                <a:cs typeface="Calibri"/>
              </a:rPr>
              <a:t> imposing</a:t>
            </a:r>
            <a:r>
              <a:rPr sz="3200" spc="30" dirty="0">
                <a:latin typeface="Calibri"/>
                <a:cs typeface="Calibri"/>
              </a:rPr>
              <a:t> </a:t>
            </a:r>
            <a:r>
              <a:rPr sz="3200" spc="-15" dirty="0">
                <a:latin typeface="Calibri"/>
                <a:cs typeface="Calibri"/>
              </a:rPr>
              <a:t>standards </a:t>
            </a:r>
            <a:r>
              <a:rPr sz="3200" spc="-705" dirty="0">
                <a:latin typeface="Calibri"/>
                <a:cs typeface="Calibri"/>
              </a:rPr>
              <a:t> </a:t>
            </a:r>
            <a:r>
              <a:rPr sz="3200" dirty="0">
                <a:latin typeface="Calibri"/>
                <a:cs typeface="Calibri"/>
              </a:rPr>
              <a:t>of</a:t>
            </a:r>
            <a:r>
              <a:rPr sz="3200" spc="-10" dirty="0">
                <a:latin typeface="Calibri"/>
                <a:cs typeface="Calibri"/>
              </a:rPr>
              <a:t> behavior</a:t>
            </a:r>
            <a:r>
              <a:rPr sz="3200" spc="15" dirty="0">
                <a:latin typeface="Calibri"/>
                <a:cs typeface="Calibri"/>
              </a:rPr>
              <a:t> </a:t>
            </a:r>
            <a:r>
              <a:rPr sz="3200" spc="-30" dirty="0">
                <a:latin typeface="Calibri"/>
                <a:cs typeface="Calibri"/>
              </a:rPr>
              <a:t>for</a:t>
            </a:r>
            <a:r>
              <a:rPr sz="3200" spc="-5" dirty="0">
                <a:latin typeface="Calibri"/>
                <a:cs typeface="Calibri"/>
              </a:rPr>
              <a:t> </a:t>
            </a:r>
            <a:r>
              <a:rPr sz="3200" dirty="0">
                <a:latin typeface="Calibri"/>
                <a:cs typeface="Calibri"/>
              </a:rPr>
              <a:t>their </a:t>
            </a:r>
            <a:r>
              <a:rPr sz="3200" spc="-15" dirty="0">
                <a:latin typeface="Calibri"/>
                <a:cs typeface="Calibri"/>
              </a:rPr>
              <a:t>customers.</a:t>
            </a:r>
            <a:endParaRPr sz="3200">
              <a:latin typeface="Calibri"/>
              <a:cs typeface="Calibri"/>
            </a:endParaRPr>
          </a:p>
          <a:p>
            <a:pPr marL="355600" marR="489584" indent="-342900">
              <a:lnSpc>
                <a:spcPct val="100000"/>
              </a:lnSpc>
              <a:spcBef>
                <a:spcPts val="775"/>
              </a:spcBef>
              <a:buFont typeface="Arial MT"/>
              <a:buChar char="•"/>
              <a:tabLst>
                <a:tab pos="354965" algn="l"/>
                <a:tab pos="355600" algn="l"/>
              </a:tabLst>
            </a:pPr>
            <a:r>
              <a:rPr sz="3200" dirty="0">
                <a:latin typeface="Calibri"/>
                <a:cs typeface="Calibri"/>
              </a:rPr>
              <a:t>Self </a:t>
            </a:r>
            <a:r>
              <a:rPr sz="3200" spc="-5" dirty="0">
                <a:latin typeface="Calibri"/>
                <a:cs typeface="Calibri"/>
              </a:rPr>
              <a:t>regulation doesn’t </a:t>
            </a:r>
            <a:r>
              <a:rPr sz="3200" spc="-20" dirty="0">
                <a:latin typeface="Calibri"/>
                <a:cs typeface="Calibri"/>
              </a:rPr>
              <a:t>always </a:t>
            </a:r>
            <a:r>
              <a:rPr sz="3200" spc="-5" dirty="0">
                <a:latin typeface="Calibri"/>
                <a:cs typeface="Calibri"/>
              </a:rPr>
              <a:t>work </a:t>
            </a:r>
            <a:r>
              <a:rPr sz="3200" spc="-30" dirty="0">
                <a:latin typeface="Calibri"/>
                <a:cs typeface="Calibri"/>
              </a:rPr>
              <a:t>like </a:t>
            </a:r>
            <a:r>
              <a:rPr sz="3200" dirty="0">
                <a:latin typeface="Calibri"/>
                <a:cs typeface="Calibri"/>
              </a:rPr>
              <a:t>IoT </a:t>
            </a:r>
            <a:r>
              <a:rPr sz="3200" spc="-710" dirty="0">
                <a:latin typeface="Calibri"/>
                <a:cs typeface="Calibri"/>
              </a:rPr>
              <a:t> </a:t>
            </a:r>
            <a:r>
              <a:rPr sz="3200" spc="-5" dirty="0">
                <a:latin typeface="Calibri"/>
                <a:cs typeface="Calibri"/>
              </a:rPr>
              <a:t>where</a:t>
            </a:r>
            <a:r>
              <a:rPr sz="3200" spc="-30" dirty="0">
                <a:latin typeface="Calibri"/>
                <a:cs typeface="Calibri"/>
              </a:rPr>
              <a:t> </a:t>
            </a:r>
            <a:r>
              <a:rPr sz="3200" dirty="0">
                <a:latin typeface="Calibri"/>
                <a:cs typeface="Calibri"/>
              </a:rPr>
              <a:t>thing</a:t>
            </a:r>
            <a:r>
              <a:rPr sz="3200" spc="25" dirty="0">
                <a:latin typeface="Calibri"/>
                <a:cs typeface="Calibri"/>
              </a:rPr>
              <a:t> </a:t>
            </a:r>
            <a:r>
              <a:rPr sz="3200" spc="-15" dirty="0">
                <a:latin typeface="Calibri"/>
                <a:cs typeface="Calibri"/>
              </a:rPr>
              <a:t>are</a:t>
            </a:r>
            <a:r>
              <a:rPr sz="3200" spc="-10" dirty="0">
                <a:latin typeface="Calibri"/>
                <a:cs typeface="Calibri"/>
              </a:rPr>
              <a:t> </a:t>
            </a:r>
            <a:r>
              <a:rPr sz="3200" dirty="0">
                <a:latin typeface="Calibri"/>
                <a:cs typeface="Calibri"/>
              </a:rPr>
              <a:t>managed</a:t>
            </a:r>
            <a:r>
              <a:rPr sz="3200" spc="20" dirty="0">
                <a:latin typeface="Calibri"/>
                <a:cs typeface="Calibri"/>
              </a:rPr>
              <a:t> </a:t>
            </a:r>
            <a:r>
              <a:rPr sz="3200" spc="-25" dirty="0">
                <a:latin typeface="Calibri"/>
                <a:cs typeface="Calibri"/>
              </a:rPr>
              <a:t>automatically.</a:t>
            </a:r>
            <a:endParaRPr sz="3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Introduction to Cyber </a:t>
            </a:r>
            <a:r>
              <a:rPr lang="en-US" dirty="0" smtClean="0"/>
              <a:t>Security</a:t>
            </a:r>
          </a:p>
          <a:p>
            <a:r>
              <a:rPr lang="en-US" dirty="0" smtClean="0"/>
              <a:t>Internet </a:t>
            </a:r>
            <a:r>
              <a:rPr lang="en-US" dirty="0" smtClean="0"/>
              <a:t>Governance – Challenges and </a:t>
            </a:r>
            <a:r>
              <a:rPr lang="en-US" dirty="0" smtClean="0"/>
              <a:t>Constraints</a:t>
            </a:r>
          </a:p>
          <a:p>
            <a:r>
              <a:rPr lang="en-US" dirty="0" smtClean="0"/>
              <a:t>Cyber </a:t>
            </a:r>
            <a:r>
              <a:rPr lang="en-US" dirty="0" smtClean="0"/>
              <a:t>Threats:- Cyber Warfare-Cyber Crime-Cyber terrorism-Cyber </a:t>
            </a:r>
            <a:r>
              <a:rPr lang="en-US" dirty="0" smtClean="0"/>
              <a:t>Espionage</a:t>
            </a:r>
          </a:p>
          <a:p>
            <a:r>
              <a:rPr lang="en-US" dirty="0" smtClean="0"/>
              <a:t>Need </a:t>
            </a:r>
            <a:r>
              <a:rPr lang="en-US" dirty="0" smtClean="0"/>
              <a:t>for a Nodal </a:t>
            </a:r>
            <a:r>
              <a:rPr lang="en-US" dirty="0" smtClean="0"/>
              <a:t>Authority</a:t>
            </a:r>
          </a:p>
          <a:p>
            <a:r>
              <a:rPr lang="en-US" dirty="0" smtClean="0"/>
              <a:t>Need </a:t>
            </a:r>
            <a:r>
              <a:rPr lang="en-US" dirty="0" smtClean="0"/>
              <a:t>for an International convention on Cyberspace.</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0"/>
            <a:ext cx="3156585" cy="696595"/>
          </a:xfrm>
          <a:prstGeom prst="rect">
            <a:avLst/>
          </a:prstGeom>
        </p:spPr>
        <p:txBody>
          <a:bodyPr vert="horz" wrap="square" lIns="0" tIns="13335" rIns="0" bIns="0" rtlCol="0">
            <a:spAutoFit/>
          </a:bodyPr>
          <a:lstStyle/>
          <a:p>
            <a:pPr marL="12700">
              <a:lnSpc>
                <a:spcPct val="100000"/>
              </a:lnSpc>
              <a:spcBef>
                <a:spcPts val="105"/>
              </a:spcBef>
            </a:pPr>
            <a:r>
              <a:rPr sz="4400" spc="-20" dirty="0"/>
              <a:t>Policy</a:t>
            </a:r>
            <a:r>
              <a:rPr sz="4400" spc="-60" dirty="0"/>
              <a:t> </a:t>
            </a:r>
            <a:r>
              <a:rPr sz="4400" dirty="0"/>
              <a:t>Making</a:t>
            </a:r>
            <a:endParaRPr sz="4400"/>
          </a:p>
        </p:txBody>
      </p:sp>
      <p:sp>
        <p:nvSpPr>
          <p:cNvPr id="3" name="object 3"/>
          <p:cNvSpPr txBox="1"/>
          <p:nvPr/>
        </p:nvSpPr>
        <p:spPr>
          <a:xfrm>
            <a:off x="535940" y="1607946"/>
            <a:ext cx="8070850" cy="2074545"/>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 pos="2372360" algn="l"/>
                <a:tab pos="3509010" algn="l"/>
                <a:tab pos="5039360" algn="l"/>
                <a:tab pos="7433945" algn="l"/>
              </a:tabLst>
            </a:pPr>
            <a:r>
              <a:rPr sz="3200" dirty="0">
                <a:latin typeface="Calibri"/>
                <a:cs typeface="Calibri"/>
              </a:rPr>
              <a:t>P</a:t>
            </a:r>
            <a:r>
              <a:rPr sz="3200" spc="-45" dirty="0">
                <a:latin typeface="Calibri"/>
                <a:cs typeface="Calibri"/>
              </a:rPr>
              <a:t>r</a:t>
            </a:r>
            <a:r>
              <a:rPr sz="3200" spc="-5" dirty="0">
                <a:latin typeface="Calibri"/>
                <a:cs typeface="Calibri"/>
              </a:rPr>
              <a:t>om</a:t>
            </a:r>
            <a:r>
              <a:rPr sz="3200" spc="5" dirty="0">
                <a:latin typeface="Calibri"/>
                <a:cs typeface="Calibri"/>
              </a:rPr>
              <a:t>o</a:t>
            </a:r>
            <a:r>
              <a:rPr sz="3200" spc="-40" dirty="0">
                <a:latin typeface="Calibri"/>
                <a:cs typeface="Calibri"/>
              </a:rPr>
              <a:t>t</a:t>
            </a:r>
            <a:r>
              <a:rPr sz="3200" dirty="0">
                <a:latin typeface="Calibri"/>
                <a:cs typeface="Calibri"/>
              </a:rPr>
              <a:t>e	the	</a:t>
            </a:r>
            <a:r>
              <a:rPr sz="3200" spc="-5" dirty="0">
                <a:latin typeface="Calibri"/>
                <a:cs typeface="Calibri"/>
              </a:rPr>
              <a:t>open</a:t>
            </a:r>
            <a:r>
              <a:rPr sz="3200" dirty="0">
                <a:latin typeface="Calibri"/>
                <a:cs typeface="Calibri"/>
              </a:rPr>
              <a:t>,	</a:t>
            </a:r>
            <a:r>
              <a:rPr sz="3200" spc="5" dirty="0">
                <a:latin typeface="Calibri"/>
                <a:cs typeface="Calibri"/>
              </a:rPr>
              <a:t>d</a:t>
            </a:r>
            <a:r>
              <a:rPr sz="3200" dirty="0">
                <a:latin typeface="Calibri"/>
                <a:cs typeface="Calibri"/>
              </a:rPr>
              <a:t>i</a:t>
            </a:r>
            <a:r>
              <a:rPr sz="3200" spc="-45" dirty="0">
                <a:latin typeface="Calibri"/>
                <a:cs typeface="Calibri"/>
              </a:rPr>
              <a:t>s</a:t>
            </a:r>
            <a:r>
              <a:rPr sz="3200" dirty="0">
                <a:latin typeface="Calibri"/>
                <a:cs typeface="Calibri"/>
              </a:rPr>
              <a:t>tribu</a:t>
            </a:r>
            <a:r>
              <a:rPr sz="3200" spc="-40" dirty="0">
                <a:latin typeface="Calibri"/>
                <a:cs typeface="Calibri"/>
              </a:rPr>
              <a:t>t</a:t>
            </a:r>
            <a:r>
              <a:rPr sz="3200" dirty="0">
                <a:latin typeface="Calibri"/>
                <a:cs typeface="Calibri"/>
              </a:rPr>
              <a:t>ed	a</a:t>
            </a:r>
            <a:r>
              <a:rPr sz="3200" spc="5" dirty="0">
                <a:latin typeface="Calibri"/>
                <a:cs typeface="Calibri"/>
              </a:rPr>
              <a:t>n</a:t>
            </a:r>
            <a:r>
              <a:rPr sz="3200" dirty="0">
                <a:latin typeface="Calibri"/>
                <a:cs typeface="Calibri"/>
              </a:rPr>
              <a:t>d  </a:t>
            </a:r>
            <a:r>
              <a:rPr sz="3200" spc="-15" dirty="0">
                <a:latin typeface="Calibri"/>
                <a:cs typeface="Calibri"/>
              </a:rPr>
              <a:t>interconnected</a:t>
            </a:r>
            <a:r>
              <a:rPr sz="3200" spc="-35" dirty="0">
                <a:latin typeface="Calibri"/>
                <a:cs typeface="Calibri"/>
              </a:rPr>
              <a:t> </a:t>
            </a:r>
            <a:r>
              <a:rPr sz="3200" spc="-15" dirty="0">
                <a:latin typeface="Calibri"/>
                <a:cs typeface="Calibri"/>
              </a:rPr>
              <a:t>nature</a:t>
            </a:r>
            <a:r>
              <a:rPr sz="3200" spc="10" dirty="0">
                <a:latin typeface="Calibri"/>
                <a:cs typeface="Calibri"/>
              </a:rPr>
              <a:t> </a:t>
            </a:r>
            <a:r>
              <a:rPr sz="3200" dirty="0">
                <a:latin typeface="Calibri"/>
                <a:cs typeface="Calibri"/>
              </a:rPr>
              <a:t>of</a:t>
            </a:r>
            <a:r>
              <a:rPr sz="3200" spc="-10" dirty="0">
                <a:latin typeface="Calibri"/>
                <a:cs typeface="Calibri"/>
              </a:rPr>
              <a:t> </a:t>
            </a:r>
            <a:r>
              <a:rPr sz="3200" dirty="0">
                <a:latin typeface="Calibri"/>
                <a:cs typeface="Calibri"/>
              </a:rPr>
              <a:t>the </a:t>
            </a:r>
            <a:r>
              <a:rPr sz="3200" spc="-10" dirty="0">
                <a:latin typeface="Calibri"/>
                <a:cs typeface="Calibri"/>
              </a:rPr>
              <a:t>Internet.</a:t>
            </a:r>
            <a:endParaRPr sz="3200">
              <a:latin typeface="Calibri"/>
              <a:cs typeface="Calibri"/>
            </a:endParaRPr>
          </a:p>
          <a:p>
            <a:pPr marL="355600" marR="5080" indent="-342900">
              <a:lnSpc>
                <a:spcPct val="100000"/>
              </a:lnSpc>
              <a:spcBef>
                <a:spcPts val="770"/>
              </a:spcBef>
              <a:buFont typeface="Arial MT"/>
              <a:buChar char="•"/>
              <a:tabLst>
                <a:tab pos="354965" algn="l"/>
                <a:tab pos="355600" algn="l"/>
                <a:tab pos="1934210" algn="l"/>
                <a:tab pos="4618990" algn="l"/>
                <a:tab pos="5621655" algn="l"/>
                <a:tab pos="7432675" algn="l"/>
              </a:tabLst>
            </a:pPr>
            <a:r>
              <a:rPr sz="3200" spc="-5" dirty="0">
                <a:latin typeface="Calibri"/>
                <a:cs typeface="Calibri"/>
              </a:rPr>
              <a:t>Ensu</a:t>
            </a:r>
            <a:r>
              <a:rPr sz="3200" spc="-30" dirty="0">
                <a:latin typeface="Calibri"/>
                <a:cs typeface="Calibri"/>
              </a:rPr>
              <a:t>r</a:t>
            </a:r>
            <a:r>
              <a:rPr sz="3200" dirty="0">
                <a:latin typeface="Calibri"/>
                <a:cs typeface="Calibri"/>
              </a:rPr>
              <a:t>e	t</a:t>
            </a:r>
            <a:r>
              <a:rPr sz="3200" spc="-70" dirty="0">
                <a:latin typeface="Calibri"/>
                <a:cs typeface="Calibri"/>
              </a:rPr>
              <a:t>r</a:t>
            </a:r>
            <a:r>
              <a:rPr sz="3200" dirty="0">
                <a:latin typeface="Calibri"/>
                <a:cs typeface="Calibri"/>
              </a:rPr>
              <a:t>ans</a:t>
            </a:r>
            <a:r>
              <a:rPr sz="3200" spc="10" dirty="0">
                <a:latin typeface="Calibri"/>
                <a:cs typeface="Calibri"/>
              </a:rPr>
              <a:t>p</a:t>
            </a:r>
            <a:r>
              <a:rPr sz="3200" dirty="0">
                <a:latin typeface="Calibri"/>
                <a:cs typeface="Calibri"/>
              </a:rPr>
              <a:t>a</a:t>
            </a:r>
            <a:r>
              <a:rPr sz="3200" spc="-40" dirty="0">
                <a:latin typeface="Calibri"/>
                <a:cs typeface="Calibri"/>
              </a:rPr>
              <a:t>r</a:t>
            </a:r>
            <a:r>
              <a:rPr sz="3200" dirty="0">
                <a:latin typeface="Calibri"/>
                <a:cs typeface="Calibri"/>
              </a:rPr>
              <a:t>enc</a:t>
            </a:r>
            <a:r>
              <a:rPr sz="3200" spc="-240" dirty="0">
                <a:latin typeface="Calibri"/>
                <a:cs typeface="Calibri"/>
              </a:rPr>
              <a:t>y</a:t>
            </a:r>
            <a:r>
              <a:rPr sz="3200" dirty="0">
                <a:latin typeface="Calibri"/>
                <a:cs typeface="Calibri"/>
              </a:rPr>
              <a:t>,	</a:t>
            </a:r>
            <a:r>
              <a:rPr sz="3200" spc="-65" dirty="0">
                <a:latin typeface="Calibri"/>
                <a:cs typeface="Calibri"/>
              </a:rPr>
              <a:t>f</a:t>
            </a:r>
            <a:r>
              <a:rPr sz="3200" dirty="0">
                <a:latin typeface="Calibri"/>
                <a:cs typeface="Calibri"/>
              </a:rPr>
              <a:t>air	</a:t>
            </a:r>
            <a:r>
              <a:rPr sz="3200" spc="-5" dirty="0">
                <a:latin typeface="Calibri"/>
                <a:cs typeface="Calibri"/>
              </a:rPr>
              <a:t>p</a:t>
            </a:r>
            <a:r>
              <a:rPr sz="3200" spc="-55" dirty="0">
                <a:latin typeface="Calibri"/>
                <a:cs typeface="Calibri"/>
              </a:rPr>
              <a:t>r</a:t>
            </a:r>
            <a:r>
              <a:rPr sz="3200" spc="-5" dirty="0">
                <a:latin typeface="Calibri"/>
                <a:cs typeface="Calibri"/>
              </a:rPr>
              <a:t>oce</a:t>
            </a:r>
            <a:r>
              <a:rPr sz="3200" spc="-15" dirty="0">
                <a:latin typeface="Calibri"/>
                <a:cs typeface="Calibri"/>
              </a:rPr>
              <a:t>s</a:t>
            </a:r>
            <a:r>
              <a:rPr sz="3200" spc="-5" dirty="0">
                <a:latin typeface="Calibri"/>
                <a:cs typeface="Calibri"/>
              </a:rPr>
              <a:t>s</a:t>
            </a:r>
            <a:r>
              <a:rPr sz="3200" dirty="0">
                <a:latin typeface="Calibri"/>
                <a:cs typeface="Calibri"/>
              </a:rPr>
              <a:t>,	a</a:t>
            </a:r>
            <a:r>
              <a:rPr sz="3200" spc="15" dirty="0">
                <a:latin typeface="Calibri"/>
                <a:cs typeface="Calibri"/>
              </a:rPr>
              <a:t>n</a:t>
            </a:r>
            <a:r>
              <a:rPr sz="3200" dirty="0">
                <a:latin typeface="Calibri"/>
                <a:cs typeface="Calibri"/>
              </a:rPr>
              <a:t>d  </a:t>
            </a:r>
            <a:r>
              <a:rPr sz="3200" spc="-25" dirty="0">
                <a:latin typeface="Calibri"/>
                <a:cs typeface="Calibri"/>
              </a:rPr>
              <a:t>accountability.</a:t>
            </a:r>
            <a:endParaRPr sz="3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0"/>
            <a:ext cx="7465059" cy="696595"/>
          </a:xfrm>
          <a:prstGeom prst="rect">
            <a:avLst/>
          </a:prstGeom>
        </p:spPr>
        <p:txBody>
          <a:bodyPr vert="horz" wrap="square" lIns="0" tIns="13335" rIns="0" bIns="0" rtlCol="0">
            <a:spAutoFit/>
          </a:bodyPr>
          <a:lstStyle/>
          <a:p>
            <a:pPr marL="12700">
              <a:lnSpc>
                <a:spcPct val="100000"/>
              </a:lnSpc>
              <a:spcBef>
                <a:spcPts val="105"/>
              </a:spcBef>
            </a:pPr>
            <a:r>
              <a:rPr sz="4400" spc="-10" dirty="0"/>
              <a:t>CHALLENGES</a:t>
            </a:r>
            <a:r>
              <a:rPr sz="4400" spc="-30" dirty="0"/>
              <a:t> </a:t>
            </a:r>
            <a:r>
              <a:rPr sz="4400" dirty="0"/>
              <a:t>AND</a:t>
            </a:r>
            <a:r>
              <a:rPr sz="4400" spc="-25" dirty="0"/>
              <a:t> </a:t>
            </a:r>
            <a:r>
              <a:rPr sz="4400" spc="-10" dirty="0"/>
              <a:t>CONSTRAINTS</a:t>
            </a:r>
            <a:endParaRPr sz="4400"/>
          </a:p>
        </p:txBody>
      </p:sp>
      <p:sp>
        <p:nvSpPr>
          <p:cNvPr id="3" name="object 3"/>
          <p:cNvSpPr txBox="1"/>
          <p:nvPr/>
        </p:nvSpPr>
        <p:spPr>
          <a:xfrm>
            <a:off x="228600" y="914400"/>
            <a:ext cx="8087359" cy="4324350"/>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3000" spc="-10" dirty="0">
                <a:latin typeface="Calibri"/>
                <a:cs typeface="Calibri"/>
              </a:rPr>
              <a:t>Ransomware</a:t>
            </a:r>
            <a:r>
              <a:rPr sz="3000" spc="-5" dirty="0">
                <a:latin typeface="Calibri"/>
                <a:cs typeface="Calibri"/>
              </a:rPr>
              <a:t> </a:t>
            </a:r>
            <a:r>
              <a:rPr sz="3000" spc="-15" dirty="0">
                <a:latin typeface="Calibri"/>
                <a:cs typeface="Calibri"/>
              </a:rPr>
              <a:t>Evolution:</a:t>
            </a:r>
            <a:r>
              <a:rPr sz="3000" spc="-5" dirty="0">
                <a:latin typeface="Calibri"/>
                <a:cs typeface="Calibri"/>
              </a:rPr>
              <a:t> </a:t>
            </a:r>
            <a:r>
              <a:rPr sz="3000" spc="-10" dirty="0">
                <a:latin typeface="Calibri"/>
                <a:cs typeface="Calibri"/>
              </a:rPr>
              <a:t>Ransomware</a:t>
            </a:r>
            <a:r>
              <a:rPr sz="3000" spc="-5" dirty="0">
                <a:latin typeface="Calibri"/>
                <a:cs typeface="Calibri"/>
              </a:rPr>
              <a:t> </a:t>
            </a:r>
            <a:r>
              <a:rPr sz="3000" spc="-10" dirty="0">
                <a:latin typeface="Calibri"/>
                <a:cs typeface="Calibri"/>
              </a:rPr>
              <a:t>is</a:t>
            </a:r>
            <a:r>
              <a:rPr sz="3000" spc="10" dirty="0">
                <a:latin typeface="Calibri"/>
                <a:cs typeface="Calibri"/>
              </a:rPr>
              <a:t> </a:t>
            </a:r>
            <a:r>
              <a:rPr sz="3000" dirty="0">
                <a:latin typeface="Calibri"/>
                <a:cs typeface="Calibri"/>
              </a:rPr>
              <a:t>a</a:t>
            </a:r>
            <a:r>
              <a:rPr sz="3000" spc="-10" dirty="0">
                <a:latin typeface="Calibri"/>
                <a:cs typeface="Calibri"/>
              </a:rPr>
              <a:t> </a:t>
            </a:r>
            <a:r>
              <a:rPr sz="3000" dirty="0">
                <a:latin typeface="Calibri"/>
                <a:cs typeface="Calibri"/>
              </a:rPr>
              <a:t>type</a:t>
            </a:r>
            <a:r>
              <a:rPr sz="3000" spc="-5" dirty="0">
                <a:latin typeface="Calibri"/>
                <a:cs typeface="Calibri"/>
              </a:rPr>
              <a:t> of </a:t>
            </a:r>
            <a:r>
              <a:rPr sz="3000" dirty="0">
                <a:latin typeface="Calibri"/>
                <a:cs typeface="Calibri"/>
              </a:rPr>
              <a:t> </a:t>
            </a:r>
            <a:r>
              <a:rPr sz="3000" spc="-10" dirty="0">
                <a:latin typeface="Calibri"/>
                <a:cs typeface="Calibri"/>
              </a:rPr>
              <a:t>malware </a:t>
            </a:r>
            <a:r>
              <a:rPr sz="3000" dirty="0">
                <a:latin typeface="Calibri"/>
                <a:cs typeface="Calibri"/>
              </a:rPr>
              <a:t>in which the </a:t>
            </a:r>
            <a:r>
              <a:rPr sz="3000" spc="-15" dirty="0">
                <a:latin typeface="Calibri"/>
                <a:cs typeface="Calibri"/>
              </a:rPr>
              <a:t>data </a:t>
            </a:r>
            <a:r>
              <a:rPr sz="3000" spc="-5" dirty="0">
                <a:latin typeface="Calibri"/>
                <a:cs typeface="Calibri"/>
              </a:rPr>
              <a:t>on </a:t>
            </a:r>
            <a:r>
              <a:rPr sz="3000" dirty="0">
                <a:latin typeface="Calibri"/>
                <a:cs typeface="Calibri"/>
              </a:rPr>
              <a:t>a victim's </a:t>
            </a:r>
            <a:r>
              <a:rPr sz="3000" spc="-10" dirty="0">
                <a:latin typeface="Calibri"/>
                <a:cs typeface="Calibri"/>
              </a:rPr>
              <a:t>computer </a:t>
            </a:r>
            <a:r>
              <a:rPr sz="3000" spc="-665" dirty="0">
                <a:latin typeface="Calibri"/>
                <a:cs typeface="Calibri"/>
              </a:rPr>
              <a:t> </a:t>
            </a:r>
            <a:r>
              <a:rPr sz="3000" dirty="0">
                <a:latin typeface="Calibri"/>
                <a:cs typeface="Calibri"/>
              </a:rPr>
              <a:t>is</a:t>
            </a:r>
            <a:r>
              <a:rPr sz="3000" spc="-5" dirty="0">
                <a:latin typeface="Calibri"/>
                <a:cs typeface="Calibri"/>
              </a:rPr>
              <a:t> </a:t>
            </a:r>
            <a:r>
              <a:rPr sz="3000" spc="-15" dirty="0">
                <a:latin typeface="Calibri"/>
                <a:cs typeface="Calibri"/>
              </a:rPr>
              <a:t>locked, </a:t>
            </a:r>
            <a:r>
              <a:rPr sz="3000" dirty="0">
                <a:latin typeface="Calibri"/>
                <a:cs typeface="Calibri"/>
              </a:rPr>
              <a:t>and</a:t>
            </a:r>
            <a:r>
              <a:rPr sz="3000" spc="-5" dirty="0">
                <a:latin typeface="Calibri"/>
                <a:cs typeface="Calibri"/>
              </a:rPr>
              <a:t> </a:t>
            </a:r>
            <a:r>
              <a:rPr sz="3000" spc="-15" dirty="0">
                <a:latin typeface="Calibri"/>
                <a:cs typeface="Calibri"/>
              </a:rPr>
              <a:t>payment</a:t>
            </a:r>
            <a:r>
              <a:rPr sz="3000" spc="5" dirty="0">
                <a:latin typeface="Calibri"/>
                <a:cs typeface="Calibri"/>
              </a:rPr>
              <a:t> </a:t>
            </a:r>
            <a:r>
              <a:rPr sz="3000" dirty="0">
                <a:latin typeface="Calibri"/>
                <a:cs typeface="Calibri"/>
              </a:rPr>
              <a:t>is</a:t>
            </a:r>
            <a:r>
              <a:rPr sz="3000" spc="-5" dirty="0">
                <a:latin typeface="Calibri"/>
                <a:cs typeface="Calibri"/>
              </a:rPr>
              <a:t> demanded</a:t>
            </a:r>
            <a:r>
              <a:rPr sz="3000" dirty="0">
                <a:latin typeface="Calibri"/>
                <a:cs typeface="Calibri"/>
              </a:rPr>
              <a:t> </a:t>
            </a:r>
            <a:r>
              <a:rPr sz="3000" spc="-25" dirty="0">
                <a:latin typeface="Calibri"/>
                <a:cs typeface="Calibri"/>
              </a:rPr>
              <a:t>before</a:t>
            </a:r>
            <a:r>
              <a:rPr sz="3000" dirty="0">
                <a:latin typeface="Calibri"/>
                <a:cs typeface="Calibri"/>
              </a:rPr>
              <a:t> the </a:t>
            </a:r>
            <a:r>
              <a:rPr sz="3000" spc="5" dirty="0">
                <a:latin typeface="Calibri"/>
                <a:cs typeface="Calibri"/>
              </a:rPr>
              <a:t> </a:t>
            </a:r>
            <a:r>
              <a:rPr sz="3000" spc="-10" dirty="0">
                <a:latin typeface="Calibri"/>
                <a:cs typeface="Calibri"/>
              </a:rPr>
              <a:t>ransomed</a:t>
            </a:r>
            <a:r>
              <a:rPr sz="3000" spc="-5" dirty="0">
                <a:latin typeface="Calibri"/>
                <a:cs typeface="Calibri"/>
              </a:rPr>
              <a:t> </a:t>
            </a:r>
            <a:r>
              <a:rPr sz="3000" spc="-15" dirty="0">
                <a:latin typeface="Calibri"/>
                <a:cs typeface="Calibri"/>
              </a:rPr>
              <a:t>data</a:t>
            </a:r>
            <a:r>
              <a:rPr sz="3000" spc="-10" dirty="0">
                <a:latin typeface="Calibri"/>
                <a:cs typeface="Calibri"/>
              </a:rPr>
              <a:t> </a:t>
            </a:r>
            <a:r>
              <a:rPr sz="3000" dirty="0">
                <a:latin typeface="Calibri"/>
                <a:cs typeface="Calibri"/>
              </a:rPr>
              <a:t>is</a:t>
            </a:r>
            <a:r>
              <a:rPr sz="3000" spc="5" dirty="0">
                <a:latin typeface="Calibri"/>
                <a:cs typeface="Calibri"/>
              </a:rPr>
              <a:t> </a:t>
            </a:r>
            <a:r>
              <a:rPr sz="3000" spc="-15" dirty="0">
                <a:latin typeface="Calibri"/>
                <a:cs typeface="Calibri"/>
              </a:rPr>
              <a:t>unlocked.</a:t>
            </a:r>
            <a:endParaRPr sz="3000">
              <a:latin typeface="Calibri"/>
              <a:cs typeface="Calibri"/>
            </a:endParaRPr>
          </a:p>
          <a:p>
            <a:pPr marL="355600" marR="104775" indent="-342900">
              <a:lnSpc>
                <a:spcPct val="100000"/>
              </a:lnSpc>
              <a:spcBef>
                <a:spcPts val="720"/>
              </a:spcBef>
              <a:buFont typeface="Arial MT"/>
              <a:buChar char="•"/>
              <a:tabLst>
                <a:tab pos="354965" algn="l"/>
                <a:tab pos="355600" algn="l"/>
              </a:tabLst>
            </a:pPr>
            <a:r>
              <a:rPr sz="3000" spc="-10" dirty="0">
                <a:latin typeface="Calibri"/>
                <a:cs typeface="Calibri"/>
              </a:rPr>
              <a:t>Blockchain Revolution: </a:t>
            </a:r>
            <a:r>
              <a:rPr sz="3000" dirty="0">
                <a:latin typeface="Calibri"/>
                <a:cs typeface="Calibri"/>
              </a:rPr>
              <a:t>A </a:t>
            </a:r>
            <a:r>
              <a:rPr sz="3000" spc="-10" dirty="0">
                <a:latin typeface="Calibri"/>
                <a:cs typeface="Calibri"/>
              </a:rPr>
              <a:t>blockchain </a:t>
            </a:r>
            <a:r>
              <a:rPr sz="3000" spc="-5" dirty="0">
                <a:latin typeface="Calibri"/>
                <a:cs typeface="Calibri"/>
              </a:rPr>
              <a:t>is </a:t>
            </a:r>
            <a:r>
              <a:rPr sz="3000" dirty="0">
                <a:latin typeface="Calibri"/>
                <a:cs typeface="Calibri"/>
              </a:rPr>
              <a:t>a </a:t>
            </a:r>
            <a:r>
              <a:rPr sz="3000" spc="-10" dirty="0">
                <a:latin typeface="Calibri"/>
                <a:cs typeface="Calibri"/>
              </a:rPr>
              <a:t>database </a:t>
            </a:r>
            <a:r>
              <a:rPr sz="3000" spc="-665" dirty="0">
                <a:latin typeface="Calibri"/>
                <a:cs typeface="Calibri"/>
              </a:rPr>
              <a:t> </a:t>
            </a:r>
            <a:r>
              <a:rPr sz="3000" spc="-5" dirty="0">
                <a:latin typeface="Calibri"/>
                <a:cs typeface="Calibri"/>
              </a:rPr>
              <a:t>that</a:t>
            </a:r>
            <a:r>
              <a:rPr sz="3000" spc="-15" dirty="0">
                <a:latin typeface="Calibri"/>
                <a:cs typeface="Calibri"/>
              </a:rPr>
              <a:t> </a:t>
            </a:r>
            <a:r>
              <a:rPr sz="3000" spc="-20" dirty="0">
                <a:latin typeface="Calibri"/>
                <a:cs typeface="Calibri"/>
              </a:rPr>
              <a:t>stores</a:t>
            </a:r>
            <a:r>
              <a:rPr sz="3000" spc="-15" dirty="0">
                <a:latin typeface="Calibri"/>
                <a:cs typeface="Calibri"/>
              </a:rPr>
              <a:t> data </a:t>
            </a:r>
            <a:r>
              <a:rPr sz="3000" dirty="0">
                <a:latin typeface="Calibri"/>
                <a:cs typeface="Calibri"/>
              </a:rPr>
              <a:t>in the</a:t>
            </a:r>
            <a:r>
              <a:rPr sz="3000" spc="-10" dirty="0">
                <a:latin typeface="Calibri"/>
                <a:cs typeface="Calibri"/>
              </a:rPr>
              <a:t> </a:t>
            </a:r>
            <a:r>
              <a:rPr sz="3000" spc="-20" dirty="0">
                <a:latin typeface="Calibri"/>
                <a:cs typeface="Calibri"/>
              </a:rPr>
              <a:t>form</a:t>
            </a:r>
            <a:r>
              <a:rPr sz="3000" dirty="0">
                <a:latin typeface="Calibri"/>
                <a:cs typeface="Calibri"/>
              </a:rPr>
              <a:t> </a:t>
            </a:r>
            <a:r>
              <a:rPr sz="3000" spc="5" dirty="0">
                <a:latin typeface="Calibri"/>
                <a:cs typeface="Calibri"/>
              </a:rPr>
              <a:t>of</a:t>
            </a:r>
            <a:r>
              <a:rPr sz="3000" spc="-10" dirty="0">
                <a:latin typeface="Calibri"/>
                <a:cs typeface="Calibri"/>
              </a:rPr>
              <a:t> </a:t>
            </a:r>
            <a:r>
              <a:rPr sz="3000" dirty="0">
                <a:latin typeface="Calibri"/>
                <a:cs typeface="Calibri"/>
              </a:rPr>
              <a:t>chained </a:t>
            </a:r>
            <a:r>
              <a:rPr sz="3000" spc="-10" dirty="0">
                <a:latin typeface="Calibri"/>
                <a:cs typeface="Calibri"/>
              </a:rPr>
              <a:t>blocks.</a:t>
            </a:r>
            <a:endParaRPr sz="3000">
              <a:latin typeface="Calibri"/>
              <a:cs typeface="Calibri"/>
            </a:endParaRPr>
          </a:p>
          <a:p>
            <a:pPr marL="355600" marR="161290" indent="-342900">
              <a:lnSpc>
                <a:spcPct val="100000"/>
              </a:lnSpc>
              <a:spcBef>
                <a:spcPts val="725"/>
              </a:spcBef>
              <a:buFont typeface="Arial MT"/>
              <a:buChar char="•"/>
              <a:tabLst>
                <a:tab pos="354965" algn="l"/>
                <a:tab pos="355600" algn="l"/>
              </a:tabLst>
            </a:pPr>
            <a:r>
              <a:rPr sz="3000" dirty="0">
                <a:latin typeface="Calibri"/>
                <a:cs typeface="Calibri"/>
              </a:rPr>
              <a:t>IoT </a:t>
            </a:r>
            <a:r>
              <a:rPr sz="3000" spc="-10" dirty="0">
                <a:latin typeface="Calibri"/>
                <a:cs typeface="Calibri"/>
              </a:rPr>
              <a:t>Threats: </a:t>
            </a:r>
            <a:r>
              <a:rPr sz="3000" dirty="0">
                <a:latin typeface="Calibri"/>
                <a:cs typeface="Calibri"/>
              </a:rPr>
              <a:t>IoT </a:t>
            </a:r>
            <a:r>
              <a:rPr sz="3000" spc="-15" dirty="0">
                <a:latin typeface="Calibri"/>
                <a:cs typeface="Calibri"/>
              </a:rPr>
              <a:t>stands </a:t>
            </a:r>
            <a:r>
              <a:rPr sz="3000" spc="-25" dirty="0">
                <a:latin typeface="Calibri"/>
                <a:cs typeface="Calibri"/>
              </a:rPr>
              <a:t>for </a:t>
            </a:r>
            <a:r>
              <a:rPr sz="3000" spc="-15" dirty="0">
                <a:latin typeface="Calibri"/>
                <a:cs typeface="Calibri"/>
              </a:rPr>
              <a:t>Internet </a:t>
            </a:r>
            <a:r>
              <a:rPr sz="3000" spc="-5" dirty="0">
                <a:latin typeface="Calibri"/>
                <a:cs typeface="Calibri"/>
              </a:rPr>
              <a:t>of Things. </a:t>
            </a:r>
            <a:r>
              <a:rPr sz="3000" dirty="0">
                <a:latin typeface="Calibri"/>
                <a:cs typeface="Calibri"/>
              </a:rPr>
              <a:t>It is </a:t>
            </a:r>
            <a:r>
              <a:rPr sz="3000" spc="-665" dirty="0">
                <a:latin typeface="Calibri"/>
                <a:cs typeface="Calibri"/>
              </a:rPr>
              <a:t> </a:t>
            </a:r>
            <a:r>
              <a:rPr sz="3000" dirty="0">
                <a:latin typeface="Calibri"/>
                <a:cs typeface="Calibri"/>
              </a:rPr>
              <a:t>a</a:t>
            </a:r>
            <a:r>
              <a:rPr sz="3000" spc="-5" dirty="0">
                <a:latin typeface="Calibri"/>
                <a:cs typeface="Calibri"/>
              </a:rPr>
              <a:t> </a:t>
            </a:r>
            <a:r>
              <a:rPr sz="3000" spc="-25" dirty="0">
                <a:latin typeface="Calibri"/>
                <a:cs typeface="Calibri"/>
              </a:rPr>
              <a:t>system</a:t>
            </a:r>
            <a:r>
              <a:rPr sz="3000" dirty="0">
                <a:latin typeface="Calibri"/>
                <a:cs typeface="Calibri"/>
              </a:rPr>
              <a:t> </a:t>
            </a:r>
            <a:r>
              <a:rPr sz="3000" spc="-5" dirty="0">
                <a:latin typeface="Calibri"/>
                <a:cs typeface="Calibri"/>
              </a:rPr>
              <a:t>of </a:t>
            </a:r>
            <a:r>
              <a:rPr sz="3000" spc="-15" dirty="0">
                <a:latin typeface="Calibri"/>
                <a:cs typeface="Calibri"/>
              </a:rPr>
              <a:t>interrelated</a:t>
            </a:r>
            <a:r>
              <a:rPr sz="3000" dirty="0">
                <a:latin typeface="Calibri"/>
                <a:cs typeface="Calibri"/>
              </a:rPr>
              <a:t> </a:t>
            </a:r>
            <a:r>
              <a:rPr sz="3000" spc="-20" dirty="0">
                <a:latin typeface="Calibri"/>
                <a:cs typeface="Calibri"/>
              </a:rPr>
              <a:t>physical</a:t>
            </a:r>
            <a:r>
              <a:rPr sz="3000" spc="-5" dirty="0">
                <a:latin typeface="Calibri"/>
                <a:cs typeface="Calibri"/>
              </a:rPr>
              <a:t> devices</a:t>
            </a:r>
            <a:r>
              <a:rPr sz="3000" dirty="0">
                <a:latin typeface="Calibri"/>
                <a:cs typeface="Calibri"/>
              </a:rPr>
              <a:t> which </a:t>
            </a:r>
            <a:r>
              <a:rPr sz="3000" spc="5" dirty="0">
                <a:latin typeface="Calibri"/>
                <a:cs typeface="Calibri"/>
              </a:rPr>
              <a:t> </a:t>
            </a:r>
            <a:r>
              <a:rPr sz="3000" spc="-10" dirty="0">
                <a:latin typeface="Calibri"/>
                <a:cs typeface="Calibri"/>
              </a:rPr>
              <a:t>can</a:t>
            </a:r>
            <a:r>
              <a:rPr sz="3000" spc="-20" dirty="0">
                <a:latin typeface="Calibri"/>
                <a:cs typeface="Calibri"/>
              </a:rPr>
              <a:t> </a:t>
            </a:r>
            <a:r>
              <a:rPr sz="3000" spc="-5" dirty="0">
                <a:latin typeface="Calibri"/>
                <a:cs typeface="Calibri"/>
              </a:rPr>
              <a:t>be </a:t>
            </a:r>
            <a:r>
              <a:rPr sz="3000" dirty="0">
                <a:latin typeface="Calibri"/>
                <a:cs typeface="Calibri"/>
              </a:rPr>
              <a:t>accessible</a:t>
            </a:r>
            <a:r>
              <a:rPr sz="3000" spc="-20" dirty="0">
                <a:latin typeface="Calibri"/>
                <a:cs typeface="Calibri"/>
              </a:rPr>
              <a:t> </a:t>
            </a:r>
            <a:r>
              <a:rPr sz="3000" spc="-10" dirty="0">
                <a:latin typeface="Calibri"/>
                <a:cs typeface="Calibri"/>
              </a:rPr>
              <a:t>through</a:t>
            </a:r>
            <a:r>
              <a:rPr sz="3000" spc="-5" dirty="0">
                <a:latin typeface="Calibri"/>
                <a:cs typeface="Calibri"/>
              </a:rPr>
              <a:t> </a:t>
            </a:r>
            <a:r>
              <a:rPr sz="3000" dirty="0">
                <a:latin typeface="Calibri"/>
                <a:cs typeface="Calibri"/>
              </a:rPr>
              <a:t>the</a:t>
            </a:r>
            <a:r>
              <a:rPr sz="3000" spc="-5" dirty="0">
                <a:latin typeface="Calibri"/>
                <a:cs typeface="Calibri"/>
              </a:rPr>
              <a:t> </a:t>
            </a:r>
            <a:r>
              <a:rPr sz="3000" spc="-15" dirty="0">
                <a:latin typeface="Calibri"/>
                <a:cs typeface="Calibri"/>
              </a:rPr>
              <a:t>internet.</a:t>
            </a:r>
            <a:endParaRPr sz="30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8915400" cy="504625"/>
          </a:xfrm>
          <a:prstGeom prst="rect">
            <a:avLst/>
          </a:prstGeom>
        </p:spPr>
        <p:txBody>
          <a:bodyPr vert="horz" wrap="square" lIns="0" tIns="12065" rIns="0" bIns="0" rtlCol="0">
            <a:spAutoFit/>
          </a:bodyPr>
          <a:lstStyle/>
          <a:p>
            <a:pPr algn="ctr">
              <a:lnSpc>
                <a:spcPct val="100000"/>
              </a:lnSpc>
              <a:spcBef>
                <a:spcPts val="95"/>
              </a:spcBef>
            </a:pPr>
            <a:r>
              <a:rPr sz="3200" spc="-10" dirty="0"/>
              <a:t>CHALLENGES</a:t>
            </a:r>
            <a:r>
              <a:rPr sz="3200" spc="-25" dirty="0"/>
              <a:t> </a:t>
            </a:r>
            <a:r>
              <a:rPr sz="3200" spc="-5"/>
              <a:t>AND </a:t>
            </a:r>
            <a:r>
              <a:rPr sz="3200" spc="-15" smtClean="0"/>
              <a:t>CONSTRAINTS</a:t>
            </a:r>
            <a:r>
              <a:rPr lang="en-US" sz="3200" spc="-15" dirty="0" smtClean="0"/>
              <a:t> </a:t>
            </a:r>
            <a:r>
              <a:rPr sz="3200" spc="-15" smtClean="0"/>
              <a:t>(Contd</a:t>
            </a:r>
            <a:r>
              <a:rPr sz="3200" spc="-15" dirty="0"/>
              <a:t>.)</a:t>
            </a:r>
          </a:p>
        </p:txBody>
      </p:sp>
      <p:sp>
        <p:nvSpPr>
          <p:cNvPr id="3" name="object 3"/>
          <p:cNvSpPr txBox="1"/>
          <p:nvPr/>
        </p:nvSpPr>
        <p:spPr>
          <a:xfrm>
            <a:off x="535940" y="1527175"/>
            <a:ext cx="7989570" cy="4232910"/>
          </a:xfrm>
          <a:prstGeom prst="rect">
            <a:avLst/>
          </a:prstGeom>
        </p:spPr>
        <p:txBody>
          <a:bodyPr vert="horz" wrap="square" lIns="0" tIns="104140" rIns="0" bIns="0" rtlCol="0">
            <a:spAutoFit/>
          </a:bodyPr>
          <a:lstStyle/>
          <a:p>
            <a:pPr marL="355600" marR="53975" indent="-342900">
              <a:lnSpc>
                <a:spcPct val="80000"/>
              </a:lnSpc>
              <a:spcBef>
                <a:spcPts val="820"/>
              </a:spcBef>
              <a:buFont typeface="Arial MT"/>
              <a:buChar char="•"/>
              <a:tabLst>
                <a:tab pos="354965" algn="l"/>
                <a:tab pos="355600" algn="l"/>
              </a:tabLst>
            </a:pPr>
            <a:r>
              <a:rPr sz="3000" dirty="0">
                <a:latin typeface="Calibri"/>
                <a:cs typeface="Calibri"/>
              </a:rPr>
              <a:t>AI</a:t>
            </a:r>
            <a:r>
              <a:rPr sz="3000" spc="-5" dirty="0">
                <a:latin typeface="Calibri"/>
                <a:cs typeface="Calibri"/>
              </a:rPr>
              <a:t> Expansion:</a:t>
            </a:r>
            <a:r>
              <a:rPr sz="3000" spc="5" dirty="0">
                <a:latin typeface="Calibri"/>
                <a:cs typeface="Calibri"/>
              </a:rPr>
              <a:t> </a:t>
            </a:r>
            <a:r>
              <a:rPr sz="3000" dirty="0">
                <a:latin typeface="Calibri"/>
                <a:cs typeface="Calibri"/>
              </a:rPr>
              <a:t>It</a:t>
            </a:r>
            <a:r>
              <a:rPr sz="3000" spc="-5" dirty="0">
                <a:latin typeface="Calibri"/>
                <a:cs typeface="Calibri"/>
              </a:rPr>
              <a:t> </a:t>
            </a:r>
            <a:r>
              <a:rPr sz="3000" spc="-10" dirty="0">
                <a:latin typeface="Calibri"/>
                <a:cs typeface="Calibri"/>
              </a:rPr>
              <a:t>is </a:t>
            </a:r>
            <a:r>
              <a:rPr sz="3000" dirty="0">
                <a:latin typeface="Calibri"/>
                <a:cs typeface="Calibri"/>
              </a:rPr>
              <a:t>an</a:t>
            </a:r>
            <a:r>
              <a:rPr sz="3000" spc="10" dirty="0">
                <a:latin typeface="Calibri"/>
                <a:cs typeface="Calibri"/>
              </a:rPr>
              <a:t> </a:t>
            </a:r>
            <a:r>
              <a:rPr sz="3000" spc="-10" dirty="0">
                <a:latin typeface="Calibri"/>
                <a:cs typeface="Calibri"/>
              </a:rPr>
              <a:t>area</a:t>
            </a:r>
            <a:r>
              <a:rPr sz="3000" spc="-5" dirty="0">
                <a:latin typeface="Calibri"/>
                <a:cs typeface="Calibri"/>
              </a:rPr>
              <a:t> of</a:t>
            </a:r>
            <a:r>
              <a:rPr sz="3000" spc="-10" dirty="0">
                <a:latin typeface="Calibri"/>
                <a:cs typeface="Calibri"/>
              </a:rPr>
              <a:t> computer</a:t>
            </a:r>
            <a:r>
              <a:rPr sz="3000" spc="-5" dirty="0">
                <a:latin typeface="Calibri"/>
                <a:cs typeface="Calibri"/>
              </a:rPr>
              <a:t> science </a:t>
            </a:r>
            <a:r>
              <a:rPr sz="3000" dirty="0">
                <a:latin typeface="Calibri"/>
                <a:cs typeface="Calibri"/>
              </a:rPr>
              <a:t> which</a:t>
            </a:r>
            <a:r>
              <a:rPr sz="3000" spc="-5" dirty="0">
                <a:latin typeface="Calibri"/>
                <a:cs typeface="Calibri"/>
              </a:rPr>
              <a:t> </a:t>
            </a:r>
            <a:r>
              <a:rPr sz="3000" dirty="0">
                <a:latin typeface="Calibri"/>
                <a:cs typeface="Calibri"/>
              </a:rPr>
              <a:t>is</a:t>
            </a:r>
            <a:r>
              <a:rPr sz="3000" spc="10" dirty="0">
                <a:latin typeface="Calibri"/>
                <a:cs typeface="Calibri"/>
              </a:rPr>
              <a:t> </a:t>
            </a:r>
            <a:r>
              <a:rPr sz="3000" dirty="0">
                <a:latin typeface="Calibri"/>
                <a:cs typeface="Calibri"/>
              </a:rPr>
              <a:t>the</a:t>
            </a:r>
            <a:r>
              <a:rPr sz="3000" spc="-5" dirty="0">
                <a:latin typeface="Calibri"/>
                <a:cs typeface="Calibri"/>
              </a:rPr>
              <a:t> </a:t>
            </a:r>
            <a:r>
              <a:rPr sz="3000" spc="-10" dirty="0">
                <a:latin typeface="Calibri"/>
                <a:cs typeface="Calibri"/>
              </a:rPr>
              <a:t>creation</a:t>
            </a:r>
            <a:r>
              <a:rPr sz="3000" dirty="0">
                <a:latin typeface="Calibri"/>
                <a:cs typeface="Calibri"/>
              </a:rPr>
              <a:t> </a:t>
            </a:r>
            <a:r>
              <a:rPr sz="3000" spc="-5" dirty="0">
                <a:latin typeface="Calibri"/>
                <a:cs typeface="Calibri"/>
              </a:rPr>
              <a:t>of </a:t>
            </a:r>
            <a:r>
              <a:rPr sz="3000" spc="-15" dirty="0">
                <a:latin typeface="Calibri"/>
                <a:cs typeface="Calibri"/>
              </a:rPr>
              <a:t>intelligent </a:t>
            </a:r>
            <a:r>
              <a:rPr sz="3000" dirty="0">
                <a:latin typeface="Calibri"/>
                <a:cs typeface="Calibri"/>
              </a:rPr>
              <a:t>machines </a:t>
            </a:r>
            <a:r>
              <a:rPr sz="3000" spc="-5" dirty="0">
                <a:latin typeface="Calibri"/>
                <a:cs typeface="Calibri"/>
              </a:rPr>
              <a:t>that </a:t>
            </a:r>
            <a:r>
              <a:rPr sz="3000" spc="-665" dirty="0">
                <a:latin typeface="Calibri"/>
                <a:cs typeface="Calibri"/>
              </a:rPr>
              <a:t> </a:t>
            </a:r>
            <a:r>
              <a:rPr sz="3000" spc="-5" dirty="0">
                <a:latin typeface="Calibri"/>
                <a:cs typeface="Calibri"/>
              </a:rPr>
              <a:t>do</a:t>
            </a:r>
            <a:r>
              <a:rPr sz="3000" dirty="0">
                <a:latin typeface="Calibri"/>
                <a:cs typeface="Calibri"/>
              </a:rPr>
              <a:t> </a:t>
            </a:r>
            <a:r>
              <a:rPr sz="3000" spc="-10" dirty="0">
                <a:latin typeface="Calibri"/>
                <a:cs typeface="Calibri"/>
              </a:rPr>
              <a:t>work</a:t>
            </a:r>
            <a:r>
              <a:rPr sz="3000" dirty="0">
                <a:latin typeface="Calibri"/>
                <a:cs typeface="Calibri"/>
              </a:rPr>
              <a:t> and </a:t>
            </a:r>
            <a:r>
              <a:rPr sz="3000" spc="-10" dirty="0">
                <a:latin typeface="Calibri"/>
                <a:cs typeface="Calibri"/>
              </a:rPr>
              <a:t>react</a:t>
            </a:r>
            <a:r>
              <a:rPr sz="3000" spc="-5" dirty="0">
                <a:latin typeface="Calibri"/>
                <a:cs typeface="Calibri"/>
              </a:rPr>
              <a:t> </a:t>
            </a:r>
            <a:r>
              <a:rPr sz="3000" spc="-25" dirty="0">
                <a:latin typeface="Calibri"/>
                <a:cs typeface="Calibri"/>
              </a:rPr>
              <a:t>like</a:t>
            </a:r>
            <a:r>
              <a:rPr sz="3000" spc="-5" dirty="0">
                <a:latin typeface="Calibri"/>
                <a:cs typeface="Calibri"/>
              </a:rPr>
              <a:t> humans.</a:t>
            </a:r>
            <a:r>
              <a:rPr sz="3000" dirty="0">
                <a:latin typeface="Calibri"/>
                <a:cs typeface="Calibri"/>
              </a:rPr>
              <a:t> Some</a:t>
            </a:r>
            <a:r>
              <a:rPr sz="3000" spc="-5" dirty="0">
                <a:latin typeface="Calibri"/>
                <a:cs typeface="Calibri"/>
              </a:rPr>
              <a:t> of the </a:t>
            </a:r>
            <a:r>
              <a:rPr sz="3000" dirty="0">
                <a:latin typeface="Calibri"/>
                <a:cs typeface="Calibri"/>
              </a:rPr>
              <a:t> </a:t>
            </a:r>
            <a:r>
              <a:rPr sz="3000" spc="-5" dirty="0">
                <a:latin typeface="Calibri"/>
                <a:cs typeface="Calibri"/>
              </a:rPr>
              <a:t>activities</a:t>
            </a:r>
            <a:r>
              <a:rPr sz="3000" spc="-25" dirty="0">
                <a:latin typeface="Calibri"/>
                <a:cs typeface="Calibri"/>
              </a:rPr>
              <a:t> </a:t>
            </a:r>
            <a:r>
              <a:rPr sz="3000" spc="-15" dirty="0">
                <a:latin typeface="Calibri"/>
                <a:cs typeface="Calibri"/>
              </a:rPr>
              <a:t>related</a:t>
            </a:r>
            <a:r>
              <a:rPr sz="3000" spc="-5" dirty="0">
                <a:latin typeface="Calibri"/>
                <a:cs typeface="Calibri"/>
              </a:rPr>
              <a:t> </a:t>
            </a:r>
            <a:r>
              <a:rPr sz="3000" spc="-10" dirty="0">
                <a:latin typeface="Calibri"/>
                <a:cs typeface="Calibri"/>
              </a:rPr>
              <a:t>to</a:t>
            </a:r>
            <a:r>
              <a:rPr sz="3000" dirty="0">
                <a:latin typeface="Calibri"/>
                <a:cs typeface="Calibri"/>
              </a:rPr>
              <a:t> artificial</a:t>
            </a:r>
            <a:r>
              <a:rPr sz="3000" spc="5" dirty="0">
                <a:latin typeface="Calibri"/>
                <a:cs typeface="Calibri"/>
              </a:rPr>
              <a:t> </a:t>
            </a:r>
            <a:r>
              <a:rPr sz="3000" spc="-10" dirty="0">
                <a:latin typeface="Calibri"/>
                <a:cs typeface="Calibri"/>
              </a:rPr>
              <a:t>intelligence </a:t>
            </a:r>
            <a:r>
              <a:rPr sz="3000" spc="-5" dirty="0">
                <a:latin typeface="Calibri"/>
                <a:cs typeface="Calibri"/>
              </a:rPr>
              <a:t>include </a:t>
            </a:r>
            <a:r>
              <a:rPr sz="3000" dirty="0">
                <a:latin typeface="Calibri"/>
                <a:cs typeface="Calibri"/>
              </a:rPr>
              <a:t> </a:t>
            </a:r>
            <a:r>
              <a:rPr sz="3000" spc="-5" dirty="0">
                <a:latin typeface="Calibri"/>
                <a:cs typeface="Calibri"/>
              </a:rPr>
              <a:t>speech </a:t>
            </a:r>
            <a:r>
              <a:rPr sz="3000" spc="-10" dirty="0">
                <a:latin typeface="Calibri"/>
                <a:cs typeface="Calibri"/>
              </a:rPr>
              <a:t>recognition,</a:t>
            </a:r>
            <a:r>
              <a:rPr sz="3000" dirty="0">
                <a:latin typeface="Calibri"/>
                <a:cs typeface="Calibri"/>
              </a:rPr>
              <a:t> Learning,</a:t>
            </a:r>
            <a:r>
              <a:rPr sz="3000" spc="5" dirty="0">
                <a:latin typeface="Calibri"/>
                <a:cs typeface="Calibri"/>
              </a:rPr>
              <a:t> </a:t>
            </a:r>
            <a:r>
              <a:rPr sz="3000" dirty="0">
                <a:latin typeface="Calibri"/>
                <a:cs typeface="Calibri"/>
              </a:rPr>
              <a:t>Planning,</a:t>
            </a:r>
            <a:r>
              <a:rPr sz="3000" spc="20" dirty="0">
                <a:latin typeface="Calibri"/>
                <a:cs typeface="Calibri"/>
              </a:rPr>
              <a:t> </a:t>
            </a:r>
            <a:r>
              <a:rPr sz="3000" spc="-20" dirty="0">
                <a:latin typeface="Calibri"/>
                <a:cs typeface="Calibri"/>
              </a:rPr>
              <a:t>Problem- </a:t>
            </a:r>
            <a:r>
              <a:rPr sz="3000" spc="-660" dirty="0">
                <a:latin typeface="Calibri"/>
                <a:cs typeface="Calibri"/>
              </a:rPr>
              <a:t> </a:t>
            </a:r>
            <a:r>
              <a:rPr sz="3000" dirty="0">
                <a:latin typeface="Calibri"/>
                <a:cs typeface="Calibri"/>
              </a:rPr>
              <a:t>solving,</a:t>
            </a:r>
            <a:r>
              <a:rPr sz="3000" spc="-5" dirty="0">
                <a:latin typeface="Calibri"/>
                <a:cs typeface="Calibri"/>
              </a:rPr>
              <a:t> </a:t>
            </a:r>
            <a:r>
              <a:rPr sz="3000" spc="-15" dirty="0">
                <a:latin typeface="Calibri"/>
                <a:cs typeface="Calibri"/>
              </a:rPr>
              <a:t>etc.</a:t>
            </a:r>
            <a:endParaRPr sz="3000">
              <a:latin typeface="Calibri"/>
              <a:cs typeface="Calibri"/>
            </a:endParaRPr>
          </a:p>
          <a:p>
            <a:pPr marL="355600" marR="5080" indent="-342900">
              <a:lnSpc>
                <a:spcPct val="80000"/>
              </a:lnSpc>
              <a:spcBef>
                <a:spcPts val="720"/>
              </a:spcBef>
              <a:buFont typeface="Arial MT"/>
              <a:buChar char="•"/>
              <a:tabLst>
                <a:tab pos="354965" algn="l"/>
                <a:tab pos="355600" algn="l"/>
              </a:tabLst>
            </a:pPr>
            <a:r>
              <a:rPr sz="3000" spc="-5" dirty="0">
                <a:latin typeface="Calibri"/>
                <a:cs typeface="Calibri"/>
              </a:rPr>
              <a:t>Serverless</a:t>
            </a:r>
            <a:r>
              <a:rPr sz="3000" spc="-20" dirty="0">
                <a:latin typeface="Calibri"/>
                <a:cs typeface="Calibri"/>
              </a:rPr>
              <a:t> </a:t>
            </a:r>
            <a:r>
              <a:rPr sz="3000" spc="-5" dirty="0">
                <a:latin typeface="Calibri"/>
                <a:cs typeface="Calibri"/>
              </a:rPr>
              <a:t>Apps </a:t>
            </a:r>
            <a:r>
              <a:rPr sz="3000" spc="-15" dirty="0">
                <a:latin typeface="Calibri"/>
                <a:cs typeface="Calibri"/>
              </a:rPr>
              <a:t>Vulnerability:</a:t>
            </a:r>
            <a:r>
              <a:rPr sz="3000" spc="15" dirty="0">
                <a:latin typeface="Calibri"/>
                <a:cs typeface="Calibri"/>
              </a:rPr>
              <a:t> </a:t>
            </a:r>
            <a:r>
              <a:rPr sz="3000" spc="-10" dirty="0">
                <a:latin typeface="Calibri"/>
                <a:cs typeface="Calibri"/>
              </a:rPr>
              <a:t>Serverless </a:t>
            </a:r>
            <a:r>
              <a:rPr sz="3000" spc="-5" dirty="0">
                <a:latin typeface="Calibri"/>
                <a:cs typeface="Calibri"/>
              </a:rPr>
              <a:t> </a:t>
            </a:r>
            <a:r>
              <a:rPr sz="3000" spc="-10" dirty="0">
                <a:latin typeface="Calibri"/>
                <a:cs typeface="Calibri"/>
              </a:rPr>
              <a:t>architecture </a:t>
            </a:r>
            <a:r>
              <a:rPr sz="3000" dirty="0">
                <a:latin typeface="Calibri"/>
                <a:cs typeface="Calibri"/>
              </a:rPr>
              <a:t>and apps </a:t>
            </a:r>
            <a:r>
              <a:rPr sz="3000" spc="-5" dirty="0">
                <a:latin typeface="Calibri"/>
                <a:cs typeface="Calibri"/>
              </a:rPr>
              <a:t>is </a:t>
            </a:r>
            <a:r>
              <a:rPr sz="3000" dirty="0">
                <a:latin typeface="Calibri"/>
                <a:cs typeface="Calibri"/>
              </a:rPr>
              <a:t>an </a:t>
            </a:r>
            <a:r>
              <a:rPr sz="3000" spc="-5" dirty="0">
                <a:latin typeface="Calibri"/>
                <a:cs typeface="Calibri"/>
              </a:rPr>
              <a:t>application </a:t>
            </a:r>
            <a:r>
              <a:rPr sz="3000" dirty="0">
                <a:latin typeface="Calibri"/>
                <a:cs typeface="Calibri"/>
              </a:rPr>
              <a:t>which </a:t>
            </a:r>
            <a:r>
              <a:rPr sz="3000" spc="5" dirty="0">
                <a:latin typeface="Calibri"/>
                <a:cs typeface="Calibri"/>
              </a:rPr>
              <a:t> </a:t>
            </a:r>
            <a:r>
              <a:rPr sz="3000" spc="-10" dirty="0">
                <a:latin typeface="Calibri"/>
                <a:cs typeface="Calibri"/>
              </a:rPr>
              <a:t>depends</a:t>
            </a:r>
            <a:r>
              <a:rPr sz="3000" spc="10" dirty="0">
                <a:latin typeface="Calibri"/>
                <a:cs typeface="Calibri"/>
              </a:rPr>
              <a:t> </a:t>
            </a:r>
            <a:r>
              <a:rPr sz="3000" spc="-5" dirty="0">
                <a:latin typeface="Calibri"/>
                <a:cs typeface="Calibri"/>
              </a:rPr>
              <a:t>on</a:t>
            </a:r>
            <a:r>
              <a:rPr sz="3000" spc="10" dirty="0">
                <a:latin typeface="Calibri"/>
                <a:cs typeface="Calibri"/>
              </a:rPr>
              <a:t> </a:t>
            </a:r>
            <a:r>
              <a:rPr sz="3000" spc="-10" dirty="0">
                <a:latin typeface="Calibri"/>
                <a:cs typeface="Calibri"/>
              </a:rPr>
              <a:t>third-party</a:t>
            </a:r>
            <a:r>
              <a:rPr sz="3000" spc="-15" dirty="0">
                <a:latin typeface="Calibri"/>
                <a:cs typeface="Calibri"/>
              </a:rPr>
              <a:t> </a:t>
            </a:r>
            <a:r>
              <a:rPr sz="3000" dirty="0">
                <a:latin typeface="Calibri"/>
                <a:cs typeface="Calibri"/>
              </a:rPr>
              <a:t>cloud</a:t>
            </a:r>
            <a:r>
              <a:rPr sz="3000" spc="-10" dirty="0">
                <a:latin typeface="Calibri"/>
                <a:cs typeface="Calibri"/>
              </a:rPr>
              <a:t> </a:t>
            </a:r>
            <a:r>
              <a:rPr sz="3000" spc="-15" dirty="0">
                <a:latin typeface="Calibri"/>
                <a:cs typeface="Calibri"/>
              </a:rPr>
              <a:t>infrastructure</a:t>
            </a:r>
            <a:r>
              <a:rPr sz="3000" spc="-5" dirty="0">
                <a:latin typeface="Calibri"/>
                <a:cs typeface="Calibri"/>
              </a:rPr>
              <a:t> or</a:t>
            </a:r>
            <a:r>
              <a:rPr sz="3000" dirty="0">
                <a:latin typeface="Calibri"/>
                <a:cs typeface="Calibri"/>
              </a:rPr>
              <a:t> on </a:t>
            </a:r>
            <a:r>
              <a:rPr sz="3000" spc="-660" dirty="0">
                <a:latin typeface="Calibri"/>
                <a:cs typeface="Calibri"/>
              </a:rPr>
              <a:t> </a:t>
            </a:r>
            <a:r>
              <a:rPr sz="3000" dirty="0">
                <a:latin typeface="Calibri"/>
                <a:cs typeface="Calibri"/>
              </a:rPr>
              <a:t>a </a:t>
            </a:r>
            <a:r>
              <a:rPr sz="3000" spc="-5" dirty="0">
                <a:latin typeface="Calibri"/>
                <a:cs typeface="Calibri"/>
              </a:rPr>
              <a:t>back-end </a:t>
            </a:r>
            <a:r>
              <a:rPr sz="3000" dirty="0">
                <a:latin typeface="Calibri"/>
                <a:cs typeface="Calibri"/>
              </a:rPr>
              <a:t>service </a:t>
            </a:r>
            <a:r>
              <a:rPr sz="3000" spc="-5" dirty="0">
                <a:latin typeface="Calibri"/>
                <a:cs typeface="Calibri"/>
              </a:rPr>
              <a:t>such </a:t>
            </a:r>
            <a:r>
              <a:rPr sz="3000" dirty="0">
                <a:latin typeface="Calibri"/>
                <a:cs typeface="Calibri"/>
              </a:rPr>
              <a:t>as </a:t>
            </a:r>
            <a:r>
              <a:rPr sz="3000" spc="-10" dirty="0">
                <a:latin typeface="Calibri"/>
                <a:cs typeface="Calibri"/>
              </a:rPr>
              <a:t>google </a:t>
            </a:r>
            <a:r>
              <a:rPr sz="3000" spc="-5" dirty="0">
                <a:latin typeface="Calibri"/>
                <a:cs typeface="Calibri"/>
              </a:rPr>
              <a:t>cloud function, </a:t>
            </a:r>
            <a:r>
              <a:rPr sz="3000" spc="-665" dirty="0">
                <a:latin typeface="Calibri"/>
                <a:cs typeface="Calibri"/>
              </a:rPr>
              <a:t> </a:t>
            </a:r>
            <a:r>
              <a:rPr sz="3000" spc="-10" dirty="0">
                <a:latin typeface="Calibri"/>
                <a:cs typeface="Calibri"/>
              </a:rPr>
              <a:t>Amazon web</a:t>
            </a:r>
            <a:r>
              <a:rPr sz="3000" dirty="0">
                <a:latin typeface="Calibri"/>
                <a:cs typeface="Calibri"/>
              </a:rPr>
              <a:t> services</a:t>
            </a:r>
            <a:r>
              <a:rPr sz="3000" spc="-5" dirty="0">
                <a:latin typeface="Calibri"/>
                <a:cs typeface="Calibri"/>
              </a:rPr>
              <a:t> </a:t>
            </a:r>
            <a:r>
              <a:rPr sz="3000" spc="-30" dirty="0">
                <a:latin typeface="Calibri"/>
                <a:cs typeface="Calibri"/>
              </a:rPr>
              <a:t>(AWS)</a:t>
            </a:r>
            <a:r>
              <a:rPr sz="3000" spc="5" dirty="0">
                <a:latin typeface="Calibri"/>
                <a:cs typeface="Calibri"/>
              </a:rPr>
              <a:t> </a:t>
            </a:r>
            <a:r>
              <a:rPr sz="3000" dirty="0">
                <a:latin typeface="Calibri"/>
                <a:cs typeface="Calibri"/>
              </a:rPr>
              <a:t>lambda, </a:t>
            </a:r>
            <a:r>
              <a:rPr sz="3000" spc="-15" dirty="0">
                <a:latin typeface="Calibri"/>
                <a:cs typeface="Calibri"/>
              </a:rPr>
              <a:t>etc.</a:t>
            </a:r>
            <a:endParaRPr sz="30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0"/>
            <a:ext cx="3828415" cy="696595"/>
          </a:xfrm>
          <a:prstGeom prst="rect">
            <a:avLst/>
          </a:prstGeom>
        </p:spPr>
        <p:txBody>
          <a:bodyPr vert="horz" wrap="square" lIns="0" tIns="13335" rIns="0" bIns="0" rtlCol="0">
            <a:spAutoFit/>
          </a:bodyPr>
          <a:lstStyle/>
          <a:p>
            <a:pPr marL="12700">
              <a:lnSpc>
                <a:spcPct val="100000"/>
              </a:lnSpc>
              <a:spcBef>
                <a:spcPts val="105"/>
              </a:spcBef>
            </a:pPr>
            <a:r>
              <a:rPr sz="4400" spc="-5" dirty="0"/>
              <a:t>CYBER</a:t>
            </a:r>
            <a:r>
              <a:rPr sz="4400" spc="-70" dirty="0"/>
              <a:t> </a:t>
            </a:r>
            <a:r>
              <a:rPr sz="4400" spc="-65" dirty="0"/>
              <a:t>WARFARE</a:t>
            </a:r>
            <a:endParaRPr sz="4400"/>
          </a:p>
        </p:txBody>
      </p:sp>
      <p:sp>
        <p:nvSpPr>
          <p:cNvPr id="3" name="object 3"/>
          <p:cNvSpPr txBox="1"/>
          <p:nvPr/>
        </p:nvSpPr>
        <p:spPr>
          <a:xfrm>
            <a:off x="228600" y="914400"/>
            <a:ext cx="8915400" cy="3538220"/>
          </a:xfrm>
          <a:prstGeom prst="rect">
            <a:avLst/>
          </a:prstGeom>
        </p:spPr>
        <p:txBody>
          <a:bodyPr vert="horz" wrap="square" lIns="0" tIns="13335" rIns="0" bIns="0" rtlCol="0">
            <a:spAutoFit/>
          </a:bodyPr>
          <a:lstStyle/>
          <a:p>
            <a:pPr marL="355600" marR="791845" indent="-342900" algn="just">
              <a:lnSpc>
                <a:spcPct val="100000"/>
              </a:lnSpc>
              <a:spcBef>
                <a:spcPts val="105"/>
              </a:spcBef>
              <a:buFont typeface="Arial MT"/>
              <a:buChar char="•"/>
              <a:tabLst>
                <a:tab pos="354965" algn="l"/>
                <a:tab pos="355600" algn="l"/>
              </a:tabLst>
            </a:pPr>
            <a:r>
              <a:rPr sz="3200" spc="-5" dirty="0">
                <a:latin typeface="Calibri"/>
                <a:cs typeface="Calibri"/>
              </a:rPr>
              <a:t>Cyber</a:t>
            </a:r>
            <a:r>
              <a:rPr sz="3200" spc="10" dirty="0">
                <a:latin typeface="Calibri"/>
                <a:cs typeface="Calibri"/>
              </a:rPr>
              <a:t> </a:t>
            </a:r>
            <a:r>
              <a:rPr sz="3200" spc="-30" dirty="0">
                <a:latin typeface="Calibri"/>
                <a:cs typeface="Calibri"/>
              </a:rPr>
              <a:t>Warfare</a:t>
            </a:r>
            <a:r>
              <a:rPr sz="3200" spc="-20" dirty="0">
                <a:latin typeface="Calibri"/>
                <a:cs typeface="Calibri"/>
              </a:rPr>
              <a:t> </a:t>
            </a:r>
            <a:r>
              <a:rPr sz="3200" dirty="0">
                <a:latin typeface="Calibri"/>
                <a:cs typeface="Calibri"/>
              </a:rPr>
              <a:t>is </a:t>
            </a:r>
            <a:r>
              <a:rPr sz="3200" spc="-10" dirty="0">
                <a:latin typeface="Calibri"/>
                <a:cs typeface="Calibri"/>
              </a:rPr>
              <a:t>Internet</a:t>
            </a:r>
            <a:r>
              <a:rPr sz="3200" dirty="0">
                <a:latin typeface="Calibri"/>
                <a:cs typeface="Calibri"/>
              </a:rPr>
              <a:t> </a:t>
            </a:r>
            <a:r>
              <a:rPr sz="3200" spc="-5" dirty="0">
                <a:latin typeface="Calibri"/>
                <a:cs typeface="Calibri"/>
              </a:rPr>
              <a:t>based</a:t>
            </a:r>
            <a:r>
              <a:rPr sz="3200" spc="10" dirty="0">
                <a:latin typeface="Calibri"/>
                <a:cs typeface="Calibri"/>
              </a:rPr>
              <a:t> </a:t>
            </a:r>
            <a:r>
              <a:rPr sz="3200" spc="-10" dirty="0">
                <a:latin typeface="Calibri"/>
                <a:cs typeface="Calibri"/>
              </a:rPr>
              <a:t>conflict </a:t>
            </a:r>
            <a:r>
              <a:rPr sz="3200" spc="-5" dirty="0">
                <a:latin typeface="Calibri"/>
                <a:cs typeface="Calibri"/>
              </a:rPr>
              <a:t> </a:t>
            </a:r>
            <a:r>
              <a:rPr sz="3200" spc="-10" dirty="0">
                <a:latin typeface="Calibri"/>
                <a:cs typeface="Calibri"/>
              </a:rPr>
              <a:t>involving</a:t>
            </a:r>
            <a:r>
              <a:rPr sz="3200" spc="10" dirty="0">
                <a:latin typeface="Calibri"/>
                <a:cs typeface="Calibri"/>
              </a:rPr>
              <a:t> </a:t>
            </a:r>
            <a:r>
              <a:rPr sz="3200" spc="-5" dirty="0">
                <a:latin typeface="Calibri"/>
                <a:cs typeface="Calibri"/>
              </a:rPr>
              <a:t>politically</a:t>
            </a:r>
            <a:r>
              <a:rPr sz="3200" dirty="0">
                <a:latin typeface="Calibri"/>
                <a:cs typeface="Calibri"/>
              </a:rPr>
              <a:t> </a:t>
            </a:r>
            <a:r>
              <a:rPr sz="3200" spc="-10" dirty="0">
                <a:latin typeface="Calibri"/>
                <a:cs typeface="Calibri"/>
              </a:rPr>
              <a:t>motivated</a:t>
            </a:r>
            <a:r>
              <a:rPr sz="3200" spc="15" dirty="0">
                <a:latin typeface="Calibri"/>
                <a:cs typeface="Calibri"/>
              </a:rPr>
              <a:t> </a:t>
            </a:r>
            <a:r>
              <a:rPr sz="3200" spc="-20" dirty="0">
                <a:latin typeface="Calibri"/>
                <a:cs typeface="Calibri"/>
              </a:rPr>
              <a:t>attacks</a:t>
            </a:r>
            <a:r>
              <a:rPr sz="3200" spc="-15" dirty="0">
                <a:latin typeface="Calibri"/>
                <a:cs typeface="Calibri"/>
              </a:rPr>
              <a:t> </a:t>
            </a:r>
            <a:r>
              <a:rPr sz="3200" dirty="0">
                <a:latin typeface="Calibri"/>
                <a:cs typeface="Calibri"/>
              </a:rPr>
              <a:t>on </a:t>
            </a:r>
            <a:r>
              <a:rPr sz="3200" spc="-705" dirty="0">
                <a:latin typeface="Calibri"/>
                <a:cs typeface="Calibri"/>
              </a:rPr>
              <a:t> </a:t>
            </a:r>
            <a:r>
              <a:rPr sz="3200" spc="-15" dirty="0">
                <a:latin typeface="Calibri"/>
                <a:cs typeface="Calibri"/>
              </a:rPr>
              <a:t>information</a:t>
            </a:r>
            <a:r>
              <a:rPr sz="3200" spc="25" dirty="0">
                <a:latin typeface="Calibri"/>
                <a:cs typeface="Calibri"/>
              </a:rPr>
              <a:t> </a:t>
            </a:r>
            <a:r>
              <a:rPr sz="3200" spc="-20" dirty="0">
                <a:latin typeface="Calibri"/>
                <a:cs typeface="Calibri"/>
              </a:rPr>
              <a:t>systems.</a:t>
            </a:r>
            <a:endParaRPr sz="3200">
              <a:latin typeface="Calibri"/>
              <a:cs typeface="Calibri"/>
            </a:endParaRPr>
          </a:p>
          <a:p>
            <a:pPr marL="355600" marR="5080" indent="-342900" algn="just">
              <a:lnSpc>
                <a:spcPct val="100000"/>
              </a:lnSpc>
              <a:spcBef>
                <a:spcPts val="765"/>
              </a:spcBef>
              <a:buFont typeface="Arial MT"/>
              <a:buChar char="•"/>
              <a:tabLst>
                <a:tab pos="354965" algn="l"/>
                <a:tab pos="355600" algn="l"/>
              </a:tabLst>
            </a:pPr>
            <a:r>
              <a:rPr sz="3200" dirty="0">
                <a:latin typeface="Calibri"/>
                <a:cs typeface="Calibri"/>
              </a:rPr>
              <a:t>It</a:t>
            </a:r>
            <a:r>
              <a:rPr sz="3200" spc="10" dirty="0">
                <a:latin typeface="Calibri"/>
                <a:cs typeface="Calibri"/>
              </a:rPr>
              <a:t> </a:t>
            </a:r>
            <a:r>
              <a:rPr sz="3200" dirty="0">
                <a:latin typeface="Calibri"/>
                <a:cs typeface="Calibri"/>
              </a:rPr>
              <a:t>also</a:t>
            </a:r>
            <a:r>
              <a:rPr sz="3200" spc="-5" dirty="0">
                <a:latin typeface="Calibri"/>
                <a:cs typeface="Calibri"/>
              </a:rPr>
              <a:t> </a:t>
            </a:r>
            <a:r>
              <a:rPr sz="3200" spc="-15" dirty="0">
                <a:latin typeface="Calibri"/>
                <a:cs typeface="Calibri"/>
              </a:rPr>
              <a:t>involves</a:t>
            </a:r>
            <a:r>
              <a:rPr sz="3200" dirty="0">
                <a:latin typeface="Calibri"/>
                <a:cs typeface="Calibri"/>
              </a:rPr>
              <a:t> the action</a:t>
            </a:r>
            <a:r>
              <a:rPr sz="3200" spc="10" dirty="0">
                <a:latin typeface="Calibri"/>
                <a:cs typeface="Calibri"/>
              </a:rPr>
              <a:t> </a:t>
            </a:r>
            <a:r>
              <a:rPr sz="3200" spc="-10" dirty="0">
                <a:latin typeface="Calibri"/>
                <a:cs typeface="Calibri"/>
              </a:rPr>
              <a:t>by</a:t>
            </a:r>
            <a:r>
              <a:rPr sz="3200" spc="5" dirty="0">
                <a:latin typeface="Calibri"/>
                <a:cs typeface="Calibri"/>
              </a:rPr>
              <a:t> </a:t>
            </a:r>
            <a:r>
              <a:rPr sz="3200" dirty="0">
                <a:latin typeface="Calibri"/>
                <a:cs typeface="Calibri"/>
              </a:rPr>
              <a:t>a</a:t>
            </a:r>
            <a:r>
              <a:rPr sz="3200" spc="-5" dirty="0">
                <a:latin typeface="Calibri"/>
                <a:cs typeface="Calibri"/>
              </a:rPr>
              <a:t> </a:t>
            </a:r>
            <a:r>
              <a:rPr sz="3200" spc="-20" dirty="0">
                <a:latin typeface="Calibri"/>
                <a:cs typeface="Calibri"/>
              </a:rPr>
              <a:t>nation-state</a:t>
            </a:r>
            <a:r>
              <a:rPr sz="3200" spc="10" dirty="0">
                <a:latin typeface="Calibri"/>
                <a:cs typeface="Calibri"/>
              </a:rPr>
              <a:t> </a:t>
            </a:r>
            <a:r>
              <a:rPr sz="3200" spc="-5" dirty="0">
                <a:latin typeface="Calibri"/>
                <a:cs typeface="Calibri"/>
              </a:rPr>
              <a:t>or </a:t>
            </a:r>
            <a:r>
              <a:rPr sz="3200" spc="-710" dirty="0">
                <a:latin typeface="Calibri"/>
                <a:cs typeface="Calibri"/>
              </a:rPr>
              <a:t> </a:t>
            </a:r>
            <a:r>
              <a:rPr sz="3200" spc="-5" dirty="0">
                <a:latin typeface="Calibri"/>
                <a:cs typeface="Calibri"/>
              </a:rPr>
              <a:t>International</a:t>
            </a:r>
            <a:r>
              <a:rPr sz="3200" spc="20" dirty="0">
                <a:latin typeface="Calibri"/>
                <a:cs typeface="Calibri"/>
              </a:rPr>
              <a:t> </a:t>
            </a:r>
            <a:r>
              <a:rPr sz="3200" spc="-15" dirty="0">
                <a:latin typeface="Calibri"/>
                <a:cs typeface="Calibri"/>
              </a:rPr>
              <a:t>organization</a:t>
            </a:r>
            <a:r>
              <a:rPr sz="3200" spc="10" dirty="0">
                <a:latin typeface="Calibri"/>
                <a:cs typeface="Calibri"/>
              </a:rPr>
              <a:t> </a:t>
            </a:r>
            <a:r>
              <a:rPr sz="3200" spc="-20" dirty="0">
                <a:latin typeface="Calibri"/>
                <a:cs typeface="Calibri"/>
              </a:rPr>
              <a:t>to</a:t>
            </a:r>
            <a:r>
              <a:rPr sz="3200" spc="5" dirty="0">
                <a:latin typeface="Calibri"/>
                <a:cs typeface="Calibri"/>
              </a:rPr>
              <a:t> </a:t>
            </a:r>
            <a:r>
              <a:rPr sz="3200" spc="-20" dirty="0">
                <a:latin typeface="Calibri"/>
                <a:cs typeface="Calibri"/>
              </a:rPr>
              <a:t>attack</a:t>
            </a:r>
            <a:r>
              <a:rPr sz="3200" dirty="0">
                <a:latin typeface="Calibri"/>
                <a:cs typeface="Calibri"/>
              </a:rPr>
              <a:t> and</a:t>
            </a:r>
            <a:endParaRPr sz="3200">
              <a:latin typeface="Calibri"/>
              <a:cs typeface="Calibri"/>
            </a:endParaRPr>
          </a:p>
          <a:p>
            <a:pPr marL="355600" marR="1509395" algn="just">
              <a:lnSpc>
                <a:spcPct val="100000"/>
              </a:lnSpc>
              <a:spcBef>
                <a:spcPts val="5"/>
              </a:spcBef>
            </a:pPr>
            <a:r>
              <a:rPr sz="3200" spc="-20" dirty="0">
                <a:latin typeface="Calibri"/>
                <a:cs typeface="Calibri"/>
              </a:rPr>
              <a:t>attempt</a:t>
            </a:r>
            <a:r>
              <a:rPr sz="3200" spc="10" dirty="0">
                <a:latin typeface="Calibri"/>
                <a:cs typeface="Calibri"/>
              </a:rPr>
              <a:t> </a:t>
            </a:r>
            <a:r>
              <a:rPr sz="3200" spc="-20" dirty="0">
                <a:latin typeface="Calibri"/>
                <a:cs typeface="Calibri"/>
              </a:rPr>
              <a:t>to</a:t>
            </a:r>
            <a:r>
              <a:rPr sz="3200" spc="10" dirty="0">
                <a:latin typeface="Calibri"/>
                <a:cs typeface="Calibri"/>
              </a:rPr>
              <a:t> </a:t>
            </a:r>
            <a:r>
              <a:rPr sz="3200" spc="-5" dirty="0">
                <a:latin typeface="Calibri"/>
                <a:cs typeface="Calibri"/>
              </a:rPr>
              <a:t>damage</a:t>
            </a:r>
            <a:r>
              <a:rPr sz="3200" spc="5" dirty="0">
                <a:latin typeface="Calibri"/>
                <a:cs typeface="Calibri"/>
              </a:rPr>
              <a:t> </a:t>
            </a:r>
            <a:r>
              <a:rPr sz="3200" dirty="0">
                <a:latin typeface="Calibri"/>
                <a:cs typeface="Calibri"/>
              </a:rPr>
              <a:t>another</a:t>
            </a:r>
            <a:r>
              <a:rPr sz="3200" spc="5" dirty="0">
                <a:latin typeface="Calibri"/>
                <a:cs typeface="Calibri"/>
              </a:rPr>
              <a:t> </a:t>
            </a:r>
            <a:r>
              <a:rPr sz="3200" spc="-30" dirty="0">
                <a:latin typeface="Calibri"/>
                <a:cs typeface="Calibri"/>
              </a:rPr>
              <a:t>nation’s </a:t>
            </a:r>
            <a:r>
              <a:rPr sz="3200" spc="-710" dirty="0">
                <a:latin typeface="Calibri"/>
                <a:cs typeface="Calibri"/>
              </a:rPr>
              <a:t> </a:t>
            </a:r>
            <a:r>
              <a:rPr sz="3200" spc="-15" dirty="0">
                <a:latin typeface="Calibri"/>
                <a:cs typeface="Calibri"/>
              </a:rPr>
              <a:t>computers</a:t>
            </a:r>
            <a:r>
              <a:rPr sz="3200" spc="-5" dirty="0">
                <a:latin typeface="Calibri"/>
                <a:cs typeface="Calibri"/>
              </a:rPr>
              <a:t> </a:t>
            </a:r>
            <a:r>
              <a:rPr sz="3200" dirty="0">
                <a:latin typeface="Calibri"/>
                <a:cs typeface="Calibri"/>
              </a:rPr>
              <a:t>and</a:t>
            </a:r>
            <a:r>
              <a:rPr sz="3200" spc="10" dirty="0">
                <a:latin typeface="Calibri"/>
                <a:cs typeface="Calibri"/>
              </a:rPr>
              <a:t> </a:t>
            </a:r>
            <a:r>
              <a:rPr sz="3200" spc="-10" dirty="0">
                <a:latin typeface="Calibri"/>
                <a:cs typeface="Calibri"/>
              </a:rPr>
              <a:t>information.</a:t>
            </a:r>
            <a:endParaRPr sz="3200">
              <a:latin typeface="Calibri"/>
              <a:cs typeface="Calibri"/>
            </a:endParaRPr>
          </a:p>
        </p:txBody>
      </p:sp>
      <p:pic>
        <p:nvPicPr>
          <p:cNvPr id="4" name="object 3"/>
          <p:cNvPicPr/>
          <p:nvPr/>
        </p:nvPicPr>
        <p:blipFill>
          <a:blip r:embed="rId2" cstate="print"/>
          <a:stretch>
            <a:fillRect/>
          </a:stretch>
        </p:blipFill>
        <p:spPr>
          <a:xfrm>
            <a:off x="5125211" y="4267200"/>
            <a:ext cx="4018789" cy="2133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0"/>
            <a:ext cx="5248910" cy="696595"/>
          </a:xfrm>
          <a:prstGeom prst="rect">
            <a:avLst/>
          </a:prstGeom>
        </p:spPr>
        <p:txBody>
          <a:bodyPr vert="horz" wrap="square" lIns="0" tIns="13335" rIns="0" bIns="0" rtlCol="0">
            <a:spAutoFit/>
          </a:bodyPr>
          <a:lstStyle/>
          <a:p>
            <a:pPr marL="12700">
              <a:lnSpc>
                <a:spcPct val="100000"/>
              </a:lnSpc>
              <a:spcBef>
                <a:spcPts val="105"/>
              </a:spcBef>
            </a:pPr>
            <a:r>
              <a:rPr sz="4400" spc="-5" dirty="0"/>
              <a:t>CYBER</a:t>
            </a:r>
            <a:r>
              <a:rPr sz="4400" spc="-30" dirty="0"/>
              <a:t> </a:t>
            </a:r>
            <a:r>
              <a:rPr sz="4400" spc="-65" dirty="0"/>
              <a:t>WARFARE</a:t>
            </a:r>
            <a:r>
              <a:rPr sz="4400" spc="-25" dirty="0"/>
              <a:t> </a:t>
            </a:r>
            <a:r>
              <a:rPr sz="4400" spc="-40" dirty="0"/>
              <a:t>Types</a:t>
            </a:r>
            <a:endParaRPr sz="4400"/>
          </a:p>
        </p:txBody>
      </p:sp>
      <p:sp>
        <p:nvSpPr>
          <p:cNvPr id="3" name="object 3"/>
          <p:cNvSpPr txBox="1"/>
          <p:nvPr/>
        </p:nvSpPr>
        <p:spPr>
          <a:xfrm>
            <a:off x="993444" y="1525041"/>
            <a:ext cx="3360420" cy="3610610"/>
          </a:xfrm>
          <a:prstGeom prst="rect">
            <a:avLst/>
          </a:prstGeom>
        </p:spPr>
        <p:txBody>
          <a:bodyPr vert="horz" wrap="square" lIns="0" tIns="97790" rIns="0" bIns="0" rtlCol="0">
            <a:spAutoFit/>
          </a:bodyPr>
          <a:lstStyle/>
          <a:p>
            <a:pPr marL="354965" indent="-342900">
              <a:lnSpc>
                <a:spcPct val="100000"/>
              </a:lnSpc>
              <a:spcBef>
                <a:spcPts val="770"/>
              </a:spcBef>
              <a:buAutoNum type="arabicParenR"/>
              <a:tabLst>
                <a:tab pos="355600" algn="l"/>
              </a:tabLst>
            </a:pPr>
            <a:r>
              <a:rPr sz="2800" spc="-10" dirty="0">
                <a:latin typeface="Calibri"/>
                <a:cs typeface="Calibri"/>
              </a:rPr>
              <a:t>Espionage</a:t>
            </a:r>
            <a:endParaRPr sz="2800">
              <a:latin typeface="Calibri"/>
              <a:cs typeface="Calibri"/>
            </a:endParaRPr>
          </a:p>
          <a:p>
            <a:pPr marL="354965" indent="-342900">
              <a:lnSpc>
                <a:spcPct val="100000"/>
              </a:lnSpc>
              <a:spcBef>
                <a:spcPts val="675"/>
              </a:spcBef>
              <a:buAutoNum type="arabicParenR"/>
              <a:tabLst>
                <a:tab pos="355600" algn="l"/>
              </a:tabLst>
            </a:pPr>
            <a:r>
              <a:rPr sz="2800" spc="-15" dirty="0">
                <a:latin typeface="Calibri"/>
                <a:cs typeface="Calibri"/>
              </a:rPr>
              <a:t>Sabotage</a:t>
            </a:r>
            <a:endParaRPr sz="2800">
              <a:latin typeface="Calibri"/>
              <a:cs typeface="Calibri"/>
            </a:endParaRPr>
          </a:p>
          <a:p>
            <a:pPr marL="354965" indent="-342900">
              <a:lnSpc>
                <a:spcPct val="100000"/>
              </a:lnSpc>
              <a:spcBef>
                <a:spcPts val="670"/>
              </a:spcBef>
              <a:buAutoNum type="arabicParenR"/>
              <a:tabLst>
                <a:tab pos="355600" algn="l"/>
              </a:tabLst>
            </a:pPr>
            <a:r>
              <a:rPr sz="2800" spc="-5" dirty="0">
                <a:latin typeface="Calibri"/>
                <a:cs typeface="Calibri"/>
              </a:rPr>
              <a:t>DoS</a:t>
            </a:r>
            <a:r>
              <a:rPr sz="2800" spc="-30" dirty="0">
                <a:latin typeface="Calibri"/>
                <a:cs typeface="Calibri"/>
              </a:rPr>
              <a:t> Attack</a:t>
            </a:r>
            <a:endParaRPr sz="2800">
              <a:latin typeface="Calibri"/>
              <a:cs typeface="Calibri"/>
            </a:endParaRPr>
          </a:p>
          <a:p>
            <a:pPr marL="354965" indent="-342900">
              <a:lnSpc>
                <a:spcPct val="100000"/>
              </a:lnSpc>
              <a:spcBef>
                <a:spcPts val="675"/>
              </a:spcBef>
              <a:buAutoNum type="arabicParenR"/>
              <a:tabLst>
                <a:tab pos="355600" algn="l"/>
              </a:tabLst>
            </a:pPr>
            <a:r>
              <a:rPr sz="2800" spc="-10" dirty="0">
                <a:latin typeface="Calibri"/>
                <a:cs typeface="Calibri"/>
              </a:rPr>
              <a:t>Electrical</a:t>
            </a:r>
            <a:r>
              <a:rPr sz="2800" spc="-35" dirty="0">
                <a:latin typeface="Calibri"/>
                <a:cs typeface="Calibri"/>
              </a:rPr>
              <a:t> </a:t>
            </a:r>
            <a:r>
              <a:rPr sz="2800" spc="-25" dirty="0">
                <a:latin typeface="Calibri"/>
                <a:cs typeface="Calibri"/>
              </a:rPr>
              <a:t>Power</a:t>
            </a:r>
            <a:r>
              <a:rPr sz="2800" spc="-15" dirty="0">
                <a:latin typeface="Calibri"/>
                <a:cs typeface="Calibri"/>
              </a:rPr>
              <a:t> </a:t>
            </a:r>
            <a:r>
              <a:rPr sz="2800" spc="-10" dirty="0">
                <a:latin typeface="Calibri"/>
                <a:cs typeface="Calibri"/>
              </a:rPr>
              <a:t>Grid</a:t>
            </a:r>
            <a:endParaRPr sz="2800">
              <a:latin typeface="Calibri"/>
              <a:cs typeface="Calibri"/>
            </a:endParaRPr>
          </a:p>
          <a:p>
            <a:pPr marL="354965" indent="-342900">
              <a:lnSpc>
                <a:spcPct val="100000"/>
              </a:lnSpc>
              <a:spcBef>
                <a:spcPts val="670"/>
              </a:spcBef>
              <a:buAutoNum type="arabicParenR"/>
              <a:tabLst>
                <a:tab pos="355600" algn="l"/>
              </a:tabLst>
            </a:pPr>
            <a:r>
              <a:rPr sz="2800" spc="-15" dirty="0">
                <a:latin typeface="Calibri"/>
                <a:cs typeface="Calibri"/>
              </a:rPr>
              <a:t>Propaganda</a:t>
            </a:r>
            <a:r>
              <a:rPr sz="2800" spc="-5" dirty="0">
                <a:latin typeface="Calibri"/>
                <a:cs typeface="Calibri"/>
              </a:rPr>
              <a:t> </a:t>
            </a:r>
            <a:r>
              <a:rPr sz="2800" spc="-30" dirty="0">
                <a:latin typeface="Calibri"/>
                <a:cs typeface="Calibri"/>
              </a:rPr>
              <a:t>Attacks</a:t>
            </a:r>
            <a:endParaRPr sz="2800">
              <a:latin typeface="Calibri"/>
              <a:cs typeface="Calibri"/>
            </a:endParaRPr>
          </a:p>
          <a:p>
            <a:pPr marL="354965" indent="-342900">
              <a:lnSpc>
                <a:spcPct val="100000"/>
              </a:lnSpc>
              <a:spcBef>
                <a:spcPts val="675"/>
              </a:spcBef>
              <a:buAutoNum type="arabicParenR"/>
              <a:tabLst>
                <a:tab pos="355600" algn="l"/>
              </a:tabLst>
            </a:pPr>
            <a:r>
              <a:rPr sz="2800" spc="-15" dirty="0">
                <a:latin typeface="Calibri"/>
                <a:cs typeface="Calibri"/>
              </a:rPr>
              <a:t>Economic</a:t>
            </a:r>
            <a:r>
              <a:rPr sz="2800" spc="-35" dirty="0">
                <a:latin typeface="Calibri"/>
                <a:cs typeface="Calibri"/>
              </a:rPr>
              <a:t> </a:t>
            </a:r>
            <a:r>
              <a:rPr sz="2800" spc="-10" dirty="0">
                <a:latin typeface="Calibri"/>
                <a:cs typeface="Calibri"/>
              </a:rPr>
              <a:t>Disruption</a:t>
            </a:r>
            <a:endParaRPr sz="2800">
              <a:latin typeface="Calibri"/>
              <a:cs typeface="Calibri"/>
            </a:endParaRPr>
          </a:p>
          <a:p>
            <a:pPr marL="354965" indent="-342900">
              <a:lnSpc>
                <a:spcPct val="100000"/>
              </a:lnSpc>
              <a:spcBef>
                <a:spcPts val="675"/>
              </a:spcBef>
              <a:buAutoNum type="arabicParenR"/>
              <a:tabLst>
                <a:tab pos="355600" algn="l"/>
              </a:tabLst>
            </a:pPr>
            <a:r>
              <a:rPr sz="2800" spc="-10" dirty="0">
                <a:latin typeface="Calibri"/>
                <a:cs typeface="Calibri"/>
              </a:rPr>
              <a:t>Sunrise</a:t>
            </a:r>
            <a:r>
              <a:rPr sz="2800" spc="5" dirty="0">
                <a:latin typeface="Calibri"/>
                <a:cs typeface="Calibri"/>
              </a:rPr>
              <a:t> </a:t>
            </a:r>
            <a:r>
              <a:rPr sz="2800" spc="-30" dirty="0">
                <a:latin typeface="Calibri"/>
                <a:cs typeface="Calibri"/>
              </a:rPr>
              <a:t>Attack</a:t>
            </a:r>
            <a:endParaRPr sz="2800">
              <a:latin typeface="Calibri"/>
              <a:cs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0"/>
            <a:ext cx="2334260" cy="696595"/>
          </a:xfrm>
          <a:prstGeom prst="rect">
            <a:avLst/>
          </a:prstGeom>
        </p:spPr>
        <p:txBody>
          <a:bodyPr vert="horz" wrap="square" lIns="0" tIns="13335" rIns="0" bIns="0" rtlCol="0">
            <a:spAutoFit/>
          </a:bodyPr>
          <a:lstStyle/>
          <a:p>
            <a:pPr marL="12700">
              <a:lnSpc>
                <a:spcPct val="100000"/>
              </a:lnSpc>
              <a:spcBef>
                <a:spcPts val="105"/>
              </a:spcBef>
            </a:pPr>
            <a:r>
              <a:rPr sz="4400" spc="-5" dirty="0"/>
              <a:t>Espio</a:t>
            </a:r>
            <a:r>
              <a:rPr sz="4400" spc="5" dirty="0"/>
              <a:t>n</a:t>
            </a:r>
            <a:r>
              <a:rPr sz="4400" dirty="0"/>
              <a:t>a</a:t>
            </a:r>
            <a:r>
              <a:rPr sz="4400" spc="-35" dirty="0"/>
              <a:t>g</a:t>
            </a:r>
            <a:r>
              <a:rPr sz="4400" dirty="0"/>
              <a:t>e</a:t>
            </a:r>
            <a:endParaRPr sz="4400"/>
          </a:p>
        </p:txBody>
      </p:sp>
      <p:sp>
        <p:nvSpPr>
          <p:cNvPr id="3" name="object 3"/>
          <p:cNvSpPr txBox="1"/>
          <p:nvPr/>
        </p:nvSpPr>
        <p:spPr>
          <a:xfrm>
            <a:off x="533400" y="1219200"/>
            <a:ext cx="7702550" cy="1001394"/>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40" dirty="0">
                <a:latin typeface="Calibri"/>
                <a:cs typeface="Calibri"/>
              </a:rPr>
              <a:t>Refers</a:t>
            </a:r>
            <a:r>
              <a:rPr sz="3200" spc="-10" dirty="0">
                <a:latin typeface="Calibri"/>
                <a:cs typeface="Calibri"/>
              </a:rPr>
              <a:t> </a:t>
            </a:r>
            <a:r>
              <a:rPr sz="3200" spc="-25" dirty="0">
                <a:latin typeface="Calibri"/>
                <a:cs typeface="Calibri"/>
              </a:rPr>
              <a:t>to</a:t>
            </a:r>
            <a:r>
              <a:rPr sz="3200" spc="5" dirty="0">
                <a:latin typeface="Calibri"/>
                <a:cs typeface="Calibri"/>
              </a:rPr>
              <a:t> </a:t>
            </a:r>
            <a:r>
              <a:rPr sz="3200" spc="-5" dirty="0">
                <a:latin typeface="Calibri"/>
                <a:cs typeface="Calibri"/>
              </a:rPr>
              <a:t>monitoring</a:t>
            </a:r>
            <a:r>
              <a:rPr sz="3200" spc="35" dirty="0">
                <a:latin typeface="Calibri"/>
                <a:cs typeface="Calibri"/>
              </a:rPr>
              <a:t> </a:t>
            </a:r>
            <a:r>
              <a:rPr sz="3200" spc="-5" dirty="0">
                <a:latin typeface="Calibri"/>
                <a:cs typeface="Calibri"/>
              </a:rPr>
              <a:t>other</a:t>
            </a:r>
            <a:r>
              <a:rPr sz="3200" spc="-10" dirty="0">
                <a:latin typeface="Calibri"/>
                <a:cs typeface="Calibri"/>
              </a:rPr>
              <a:t> </a:t>
            </a:r>
            <a:r>
              <a:rPr sz="3200" spc="-5" dirty="0">
                <a:latin typeface="Calibri"/>
                <a:cs typeface="Calibri"/>
              </a:rPr>
              <a:t>countries </a:t>
            </a:r>
            <a:r>
              <a:rPr sz="3200" spc="-25" dirty="0">
                <a:latin typeface="Calibri"/>
                <a:cs typeface="Calibri"/>
              </a:rPr>
              <a:t>to</a:t>
            </a:r>
            <a:r>
              <a:rPr sz="3200" spc="5" dirty="0">
                <a:latin typeface="Calibri"/>
                <a:cs typeface="Calibri"/>
              </a:rPr>
              <a:t> </a:t>
            </a:r>
            <a:r>
              <a:rPr sz="3200" spc="-15" dirty="0">
                <a:latin typeface="Calibri"/>
                <a:cs typeface="Calibri"/>
              </a:rPr>
              <a:t>steal </a:t>
            </a:r>
            <a:r>
              <a:rPr sz="3200" spc="-710" dirty="0">
                <a:latin typeface="Calibri"/>
                <a:cs typeface="Calibri"/>
              </a:rPr>
              <a:t> </a:t>
            </a:r>
            <a:r>
              <a:rPr sz="3200" spc="-10" dirty="0">
                <a:latin typeface="Calibri"/>
                <a:cs typeface="Calibri"/>
              </a:rPr>
              <a:t>secrets.</a:t>
            </a:r>
            <a:endParaRPr sz="3200">
              <a:latin typeface="Calibri"/>
              <a:cs typeface="Calibri"/>
            </a:endParaRPr>
          </a:p>
        </p:txBody>
      </p:sp>
      <p:pic>
        <p:nvPicPr>
          <p:cNvPr id="4" name="object 2"/>
          <p:cNvPicPr/>
          <p:nvPr/>
        </p:nvPicPr>
        <p:blipFill>
          <a:blip r:embed="rId2" cstate="print"/>
          <a:stretch>
            <a:fillRect/>
          </a:stretch>
        </p:blipFill>
        <p:spPr>
          <a:xfrm>
            <a:off x="1905000" y="2667000"/>
            <a:ext cx="5410200" cy="33528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2127250" cy="696595"/>
          </a:xfrm>
          <a:prstGeom prst="rect">
            <a:avLst/>
          </a:prstGeom>
        </p:spPr>
        <p:txBody>
          <a:bodyPr vert="horz" wrap="square" lIns="0" tIns="13335" rIns="0" bIns="0" rtlCol="0">
            <a:spAutoFit/>
          </a:bodyPr>
          <a:lstStyle/>
          <a:p>
            <a:pPr marL="12700">
              <a:lnSpc>
                <a:spcPct val="100000"/>
              </a:lnSpc>
              <a:spcBef>
                <a:spcPts val="105"/>
              </a:spcBef>
            </a:pPr>
            <a:r>
              <a:rPr sz="4400" spc="-5" dirty="0"/>
              <a:t>Sab</a:t>
            </a:r>
            <a:r>
              <a:rPr sz="4400" spc="15" dirty="0"/>
              <a:t>o</a:t>
            </a:r>
            <a:r>
              <a:rPr sz="4400" spc="-50" dirty="0"/>
              <a:t>t</a:t>
            </a:r>
            <a:r>
              <a:rPr sz="4400" dirty="0"/>
              <a:t>a</a:t>
            </a:r>
            <a:r>
              <a:rPr sz="4400" spc="-35" dirty="0"/>
              <a:t>g</a:t>
            </a:r>
            <a:r>
              <a:rPr sz="4400" dirty="0"/>
              <a:t>e</a:t>
            </a:r>
            <a:endParaRPr sz="4400"/>
          </a:p>
        </p:txBody>
      </p:sp>
      <p:sp>
        <p:nvSpPr>
          <p:cNvPr id="3" name="object 3"/>
          <p:cNvSpPr txBox="1"/>
          <p:nvPr/>
        </p:nvSpPr>
        <p:spPr>
          <a:xfrm>
            <a:off x="228600" y="990600"/>
            <a:ext cx="7532370" cy="4025900"/>
          </a:xfrm>
          <a:prstGeom prst="rect">
            <a:avLst/>
          </a:prstGeom>
        </p:spPr>
        <p:txBody>
          <a:bodyPr vert="horz" wrap="square" lIns="0" tIns="13335" rIns="0" bIns="0" rtlCol="0">
            <a:spAutoFit/>
          </a:bodyPr>
          <a:lstStyle/>
          <a:p>
            <a:pPr marL="355600" marR="43180" indent="-342900">
              <a:lnSpc>
                <a:spcPct val="100000"/>
              </a:lnSpc>
              <a:spcBef>
                <a:spcPts val="105"/>
              </a:spcBef>
              <a:buFont typeface="Arial MT"/>
              <a:buChar char="•"/>
              <a:tabLst>
                <a:tab pos="354965" algn="l"/>
                <a:tab pos="355600" algn="l"/>
              </a:tabLst>
            </a:pPr>
            <a:r>
              <a:rPr sz="3200" spc="-5" dirty="0">
                <a:latin typeface="Calibri"/>
                <a:cs typeface="Calibri"/>
              </a:rPr>
              <a:t>Government</a:t>
            </a:r>
            <a:r>
              <a:rPr sz="3200" spc="-15" dirty="0">
                <a:latin typeface="Calibri"/>
                <a:cs typeface="Calibri"/>
              </a:rPr>
              <a:t> organizations</a:t>
            </a:r>
            <a:r>
              <a:rPr sz="3200" spc="5" dirty="0">
                <a:latin typeface="Calibri"/>
                <a:cs typeface="Calibri"/>
              </a:rPr>
              <a:t> </a:t>
            </a:r>
            <a:r>
              <a:rPr sz="3200" spc="-10" dirty="0">
                <a:latin typeface="Calibri"/>
                <a:cs typeface="Calibri"/>
              </a:rPr>
              <a:t>must</a:t>
            </a:r>
            <a:r>
              <a:rPr sz="3200" spc="10" dirty="0">
                <a:latin typeface="Calibri"/>
                <a:cs typeface="Calibri"/>
              </a:rPr>
              <a:t> </a:t>
            </a:r>
            <a:r>
              <a:rPr sz="3200" spc="-5" dirty="0">
                <a:latin typeface="Calibri"/>
                <a:cs typeface="Calibri"/>
              </a:rPr>
              <a:t>determine </a:t>
            </a:r>
            <a:r>
              <a:rPr sz="3200" spc="-705" dirty="0">
                <a:latin typeface="Calibri"/>
                <a:cs typeface="Calibri"/>
              </a:rPr>
              <a:t> </a:t>
            </a:r>
            <a:r>
              <a:rPr sz="3200" spc="-10" dirty="0">
                <a:latin typeface="Calibri"/>
                <a:cs typeface="Calibri"/>
              </a:rPr>
              <a:t>sensitive</a:t>
            </a:r>
            <a:r>
              <a:rPr sz="3200" spc="25" dirty="0">
                <a:latin typeface="Calibri"/>
                <a:cs typeface="Calibri"/>
              </a:rPr>
              <a:t> </a:t>
            </a:r>
            <a:r>
              <a:rPr sz="3200" spc="-15" dirty="0">
                <a:latin typeface="Calibri"/>
                <a:cs typeface="Calibri"/>
              </a:rPr>
              <a:t>information</a:t>
            </a:r>
            <a:r>
              <a:rPr sz="3200" spc="30" dirty="0">
                <a:latin typeface="Calibri"/>
                <a:cs typeface="Calibri"/>
              </a:rPr>
              <a:t> </a:t>
            </a:r>
            <a:r>
              <a:rPr sz="3200" dirty="0">
                <a:latin typeface="Calibri"/>
                <a:cs typeface="Calibri"/>
              </a:rPr>
              <a:t>and</a:t>
            </a:r>
            <a:r>
              <a:rPr sz="3200" spc="20" dirty="0">
                <a:latin typeface="Calibri"/>
                <a:cs typeface="Calibri"/>
              </a:rPr>
              <a:t> </a:t>
            </a:r>
            <a:r>
              <a:rPr sz="3200" dirty="0">
                <a:latin typeface="Calibri"/>
                <a:cs typeface="Calibri"/>
              </a:rPr>
              <a:t>the</a:t>
            </a:r>
            <a:r>
              <a:rPr sz="3200" spc="10" dirty="0">
                <a:latin typeface="Calibri"/>
                <a:cs typeface="Calibri"/>
              </a:rPr>
              <a:t> </a:t>
            </a:r>
            <a:r>
              <a:rPr sz="3200" spc="-10" dirty="0">
                <a:latin typeface="Calibri"/>
                <a:cs typeface="Calibri"/>
              </a:rPr>
              <a:t>risks</a:t>
            </a:r>
            <a:r>
              <a:rPr sz="3200" dirty="0">
                <a:latin typeface="Calibri"/>
                <a:cs typeface="Calibri"/>
              </a:rPr>
              <a:t> if it</a:t>
            </a:r>
            <a:r>
              <a:rPr sz="3200" spc="20" dirty="0">
                <a:latin typeface="Calibri"/>
                <a:cs typeface="Calibri"/>
              </a:rPr>
              <a:t> </a:t>
            </a:r>
            <a:r>
              <a:rPr sz="3200" dirty="0">
                <a:latin typeface="Calibri"/>
                <a:cs typeface="Calibri"/>
              </a:rPr>
              <a:t>is </a:t>
            </a:r>
            <a:r>
              <a:rPr sz="3200" spc="5" dirty="0">
                <a:latin typeface="Calibri"/>
                <a:cs typeface="Calibri"/>
              </a:rPr>
              <a:t> </a:t>
            </a:r>
            <a:r>
              <a:rPr sz="3200" spc="-10" dirty="0">
                <a:latin typeface="Calibri"/>
                <a:cs typeface="Calibri"/>
              </a:rPr>
              <a:t>compromised.</a:t>
            </a:r>
            <a:endParaRPr sz="3200">
              <a:latin typeface="Calibri"/>
              <a:cs typeface="Calibri"/>
            </a:endParaRPr>
          </a:p>
          <a:p>
            <a:pPr marL="355600" marR="5080" indent="-342900">
              <a:lnSpc>
                <a:spcPct val="100000"/>
              </a:lnSpc>
              <a:spcBef>
                <a:spcPts val="765"/>
              </a:spcBef>
              <a:buFont typeface="Arial MT"/>
              <a:buChar char="•"/>
              <a:tabLst>
                <a:tab pos="354965" algn="l"/>
                <a:tab pos="355600" algn="l"/>
              </a:tabLst>
            </a:pPr>
            <a:r>
              <a:rPr sz="3200" spc="-10" dirty="0">
                <a:latin typeface="Calibri"/>
                <a:cs typeface="Calibri"/>
              </a:rPr>
              <a:t>Hostile</a:t>
            </a:r>
            <a:r>
              <a:rPr sz="3200" spc="-5" dirty="0">
                <a:latin typeface="Calibri"/>
                <a:cs typeface="Calibri"/>
              </a:rPr>
              <a:t> </a:t>
            </a:r>
            <a:r>
              <a:rPr sz="3200" spc="-10" dirty="0">
                <a:latin typeface="Calibri"/>
                <a:cs typeface="Calibri"/>
              </a:rPr>
              <a:t>governments</a:t>
            </a:r>
            <a:r>
              <a:rPr sz="3200" spc="-15" dirty="0">
                <a:latin typeface="Calibri"/>
                <a:cs typeface="Calibri"/>
              </a:rPr>
              <a:t> </a:t>
            </a:r>
            <a:r>
              <a:rPr sz="3200" spc="-5" dirty="0">
                <a:latin typeface="Calibri"/>
                <a:cs typeface="Calibri"/>
              </a:rPr>
              <a:t>or</a:t>
            </a:r>
            <a:r>
              <a:rPr sz="3200" spc="-10" dirty="0">
                <a:latin typeface="Calibri"/>
                <a:cs typeface="Calibri"/>
              </a:rPr>
              <a:t> </a:t>
            </a:r>
            <a:r>
              <a:rPr sz="3200" spc="-15" dirty="0">
                <a:latin typeface="Calibri"/>
                <a:cs typeface="Calibri"/>
              </a:rPr>
              <a:t>terrorists </a:t>
            </a:r>
            <a:r>
              <a:rPr sz="3200" spc="-25" dirty="0">
                <a:latin typeface="Calibri"/>
                <a:cs typeface="Calibri"/>
              </a:rPr>
              <a:t>may</a:t>
            </a:r>
            <a:r>
              <a:rPr sz="3200" spc="-5" dirty="0">
                <a:latin typeface="Calibri"/>
                <a:cs typeface="Calibri"/>
              </a:rPr>
              <a:t> </a:t>
            </a:r>
            <a:r>
              <a:rPr sz="3200" spc="-15" dirty="0">
                <a:latin typeface="Calibri"/>
                <a:cs typeface="Calibri"/>
              </a:rPr>
              <a:t>steal </a:t>
            </a:r>
            <a:r>
              <a:rPr sz="3200" spc="-705" dirty="0">
                <a:latin typeface="Calibri"/>
                <a:cs typeface="Calibri"/>
              </a:rPr>
              <a:t> </a:t>
            </a:r>
            <a:r>
              <a:rPr sz="3200" spc="-10" dirty="0">
                <a:latin typeface="Calibri"/>
                <a:cs typeface="Calibri"/>
              </a:rPr>
              <a:t>information, </a:t>
            </a:r>
            <a:r>
              <a:rPr sz="3200" spc="-15" dirty="0">
                <a:latin typeface="Calibri"/>
                <a:cs typeface="Calibri"/>
              </a:rPr>
              <a:t>destroy </a:t>
            </a:r>
            <a:r>
              <a:rPr sz="3200" spc="-5" dirty="0">
                <a:latin typeface="Calibri"/>
                <a:cs typeface="Calibri"/>
              </a:rPr>
              <a:t>it, </a:t>
            </a:r>
            <a:r>
              <a:rPr sz="3200" dirty="0">
                <a:latin typeface="Calibri"/>
                <a:cs typeface="Calibri"/>
              </a:rPr>
              <a:t>or </a:t>
            </a:r>
            <a:r>
              <a:rPr sz="3200" spc="-15" dirty="0">
                <a:latin typeface="Calibri"/>
                <a:cs typeface="Calibri"/>
              </a:rPr>
              <a:t>leverage </a:t>
            </a:r>
            <a:r>
              <a:rPr sz="3200" spc="-5" dirty="0">
                <a:latin typeface="Calibri"/>
                <a:cs typeface="Calibri"/>
              </a:rPr>
              <a:t>insider </a:t>
            </a:r>
            <a:r>
              <a:rPr sz="3200" dirty="0">
                <a:latin typeface="Calibri"/>
                <a:cs typeface="Calibri"/>
              </a:rPr>
              <a:t> </a:t>
            </a:r>
            <a:r>
              <a:rPr sz="3200" spc="-10" dirty="0">
                <a:latin typeface="Calibri"/>
                <a:cs typeface="Calibri"/>
              </a:rPr>
              <a:t>threats</a:t>
            </a:r>
            <a:r>
              <a:rPr sz="3200" spc="-5" dirty="0">
                <a:latin typeface="Calibri"/>
                <a:cs typeface="Calibri"/>
              </a:rPr>
              <a:t> such</a:t>
            </a:r>
            <a:r>
              <a:rPr sz="3200" spc="-15" dirty="0">
                <a:latin typeface="Calibri"/>
                <a:cs typeface="Calibri"/>
              </a:rPr>
              <a:t> </a:t>
            </a:r>
            <a:r>
              <a:rPr sz="3200" dirty="0">
                <a:latin typeface="Calibri"/>
                <a:cs typeface="Calibri"/>
              </a:rPr>
              <a:t>as </a:t>
            </a:r>
            <a:r>
              <a:rPr sz="3200" spc="-10" dirty="0">
                <a:latin typeface="Calibri"/>
                <a:cs typeface="Calibri"/>
              </a:rPr>
              <a:t>dissatisfied</a:t>
            </a:r>
            <a:r>
              <a:rPr sz="3200" spc="15" dirty="0">
                <a:latin typeface="Calibri"/>
                <a:cs typeface="Calibri"/>
              </a:rPr>
              <a:t> </a:t>
            </a:r>
            <a:r>
              <a:rPr sz="3200" spc="-5" dirty="0">
                <a:latin typeface="Calibri"/>
                <a:cs typeface="Calibri"/>
              </a:rPr>
              <a:t>or </a:t>
            </a:r>
            <a:r>
              <a:rPr sz="3200" spc="-10" dirty="0">
                <a:latin typeface="Calibri"/>
                <a:cs typeface="Calibri"/>
              </a:rPr>
              <a:t>careless </a:t>
            </a:r>
            <a:r>
              <a:rPr sz="3200" spc="-5" dirty="0">
                <a:latin typeface="Calibri"/>
                <a:cs typeface="Calibri"/>
              </a:rPr>
              <a:t> employees, or </a:t>
            </a:r>
            <a:r>
              <a:rPr sz="3200" spc="-10" dirty="0">
                <a:latin typeface="Calibri"/>
                <a:cs typeface="Calibri"/>
              </a:rPr>
              <a:t>government </a:t>
            </a:r>
            <a:r>
              <a:rPr sz="3200" spc="-5" dirty="0">
                <a:latin typeface="Calibri"/>
                <a:cs typeface="Calibri"/>
              </a:rPr>
              <a:t>employees </a:t>
            </a:r>
            <a:r>
              <a:rPr sz="3200" dirty="0">
                <a:latin typeface="Calibri"/>
                <a:cs typeface="Calibri"/>
              </a:rPr>
              <a:t>with </a:t>
            </a:r>
            <a:r>
              <a:rPr sz="3200" spc="-710" dirty="0">
                <a:latin typeface="Calibri"/>
                <a:cs typeface="Calibri"/>
              </a:rPr>
              <a:t> </a:t>
            </a:r>
            <a:r>
              <a:rPr sz="3200" spc="-10" dirty="0">
                <a:latin typeface="Calibri"/>
                <a:cs typeface="Calibri"/>
              </a:rPr>
              <a:t>affiliation</a:t>
            </a:r>
            <a:r>
              <a:rPr sz="3200" spc="40" dirty="0">
                <a:latin typeface="Calibri"/>
                <a:cs typeface="Calibri"/>
              </a:rPr>
              <a:t> </a:t>
            </a:r>
            <a:r>
              <a:rPr sz="3200" spc="-20" dirty="0">
                <a:latin typeface="Calibri"/>
                <a:cs typeface="Calibri"/>
              </a:rPr>
              <a:t>to</a:t>
            </a:r>
            <a:r>
              <a:rPr sz="3200" spc="10" dirty="0">
                <a:latin typeface="Calibri"/>
                <a:cs typeface="Calibri"/>
              </a:rPr>
              <a:t> </a:t>
            </a:r>
            <a:r>
              <a:rPr sz="3200" dirty="0">
                <a:latin typeface="Calibri"/>
                <a:cs typeface="Calibri"/>
              </a:rPr>
              <a:t>the</a:t>
            </a:r>
            <a:r>
              <a:rPr sz="3200" spc="5" dirty="0">
                <a:latin typeface="Calibri"/>
                <a:cs typeface="Calibri"/>
              </a:rPr>
              <a:t> </a:t>
            </a:r>
            <a:r>
              <a:rPr sz="3200" spc="-15" dirty="0">
                <a:latin typeface="Calibri"/>
                <a:cs typeface="Calibri"/>
              </a:rPr>
              <a:t>attacking</a:t>
            </a:r>
            <a:r>
              <a:rPr sz="3200" spc="25" dirty="0">
                <a:latin typeface="Calibri"/>
                <a:cs typeface="Calibri"/>
              </a:rPr>
              <a:t> </a:t>
            </a:r>
            <a:r>
              <a:rPr sz="3200" spc="-35" dirty="0">
                <a:latin typeface="Calibri"/>
                <a:cs typeface="Calibri"/>
              </a:rPr>
              <a:t>country.</a:t>
            </a:r>
            <a:endParaRPr sz="3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25648" y="461899"/>
            <a:ext cx="4091940" cy="696595"/>
          </a:xfrm>
          <a:prstGeom prst="rect">
            <a:avLst/>
          </a:prstGeom>
        </p:spPr>
        <p:txBody>
          <a:bodyPr vert="horz" wrap="square" lIns="0" tIns="13335" rIns="0" bIns="0" rtlCol="0">
            <a:spAutoFit/>
          </a:bodyPr>
          <a:lstStyle/>
          <a:p>
            <a:pPr marL="12700">
              <a:lnSpc>
                <a:spcPct val="100000"/>
              </a:lnSpc>
              <a:spcBef>
                <a:spcPts val="105"/>
              </a:spcBef>
            </a:pPr>
            <a:r>
              <a:rPr sz="4400" spc="-10" dirty="0"/>
              <a:t>Sabotage</a:t>
            </a:r>
            <a:r>
              <a:rPr sz="4400" spc="-60" dirty="0"/>
              <a:t> </a:t>
            </a:r>
            <a:r>
              <a:rPr sz="4400" spc="-15" dirty="0"/>
              <a:t>(Contd.)</a:t>
            </a:r>
            <a:endParaRPr sz="4400"/>
          </a:p>
        </p:txBody>
      </p:sp>
      <p:pic>
        <p:nvPicPr>
          <p:cNvPr id="3" name="object 3"/>
          <p:cNvPicPr/>
          <p:nvPr/>
        </p:nvPicPr>
        <p:blipFill>
          <a:blip r:embed="rId2" cstate="print"/>
          <a:stretch>
            <a:fillRect/>
          </a:stretch>
        </p:blipFill>
        <p:spPr>
          <a:xfrm>
            <a:off x="990600" y="1752600"/>
            <a:ext cx="7306056" cy="41148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5180965" cy="696595"/>
          </a:xfrm>
          <a:prstGeom prst="rect">
            <a:avLst/>
          </a:prstGeom>
        </p:spPr>
        <p:txBody>
          <a:bodyPr vert="horz" wrap="square" lIns="0" tIns="13335" rIns="0" bIns="0" rtlCol="0">
            <a:spAutoFit/>
          </a:bodyPr>
          <a:lstStyle/>
          <a:p>
            <a:pPr marL="12700">
              <a:lnSpc>
                <a:spcPct val="100000"/>
              </a:lnSpc>
              <a:spcBef>
                <a:spcPts val="105"/>
              </a:spcBef>
            </a:pPr>
            <a:r>
              <a:rPr sz="4400" spc="-5" dirty="0"/>
              <a:t>Denial</a:t>
            </a:r>
            <a:r>
              <a:rPr sz="4400" spc="-20" dirty="0"/>
              <a:t> </a:t>
            </a:r>
            <a:r>
              <a:rPr sz="4400" spc="-5" dirty="0"/>
              <a:t>of</a:t>
            </a:r>
            <a:r>
              <a:rPr sz="4400" spc="-20" dirty="0"/>
              <a:t> </a:t>
            </a:r>
            <a:r>
              <a:rPr sz="4400" spc="5" dirty="0"/>
              <a:t>Service</a:t>
            </a:r>
            <a:r>
              <a:rPr sz="4400" spc="-25" dirty="0"/>
              <a:t> </a:t>
            </a:r>
            <a:r>
              <a:rPr sz="4400" spc="5" dirty="0"/>
              <a:t>(DoS)</a:t>
            </a:r>
            <a:endParaRPr sz="4400"/>
          </a:p>
        </p:txBody>
      </p:sp>
      <p:sp>
        <p:nvSpPr>
          <p:cNvPr id="3" name="object 3"/>
          <p:cNvSpPr txBox="1"/>
          <p:nvPr/>
        </p:nvSpPr>
        <p:spPr>
          <a:xfrm>
            <a:off x="535940" y="1607946"/>
            <a:ext cx="7473315" cy="1977389"/>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5" dirty="0">
                <a:latin typeface="Calibri"/>
                <a:cs typeface="Calibri"/>
              </a:rPr>
              <a:t>DoS</a:t>
            </a:r>
            <a:r>
              <a:rPr sz="3200" spc="15" dirty="0">
                <a:latin typeface="Calibri"/>
                <a:cs typeface="Calibri"/>
              </a:rPr>
              <a:t> </a:t>
            </a:r>
            <a:r>
              <a:rPr sz="3200" spc="-25" dirty="0">
                <a:latin typeface="Calibri"/>
                <a:cs typeface="Calibri"/>
              </a:rPr>
              <a:t>attacks</a:t>
            </a:r>
            <a:r>
              <a:rPr sz="3200" dirty="0">
                <a:latin typeface="Calibri"/>
                <a:cs typeface="Calibri"/>
              </a:rPr>
              <a:t> </a:t>
            </a:r>
            <a:r>
              <a:rPr sz="3200" spc="-20" dirty="0">
                <a:latin typeface="Calibri"/>
                <a:cs typeface="Calibri"/>
              </a:rPr>
              <a:t>prevent </a:t>
            </a:r>
            <a:r>
              <a:rPr sz="3200" spc="-10" dirty="0">
                <a:latin typeface="Calibri"/>
                <a:cs typeface="Calibri"/>
              </a:rPr>
              <a:t>legitimate</a:t>
            </a:r>
            <a:r>
              <a:rPr sz="3200" spc="20" dirty="0">
                <a:latin typeface="Calibri"/>
                <a:cs typeface="Calibri"/>
              </a:rPr>
              <a:t> </a:t>
            </a:r>
            <a:r>
              <a:rPr sz="3200" spc="-20" dirty="0">
                <a:latin typeface="Calibri"/>
                <a:cs typeface="Calibri"/>
              </a:rPr>
              <a:t>users</a:t>
            </a:r>
            <a:r>
              <a:rPr sz="3200" spc="5" dirty="0">
                <a:latin typeface="Calibri"/>
                <a:cs typeface="Calibri"/>
              </a:rPr>
              <a:t> </a:t>
            </a:r>
            <a:r>
              <a:rPr sz="3200" spc="-20" dirty="0">
                <a:latin typeface="Calibri"/>
                <a:cs typeface="Calibri"/>
              </a:rPr>
              <a:t>from </a:t>
            </a:r>
            <a:r>
              <a:rPr sz="3200" spc="-15" dirty="0">
                <a:latin typeface="Calibri"/>
                <a:cs typeface="Calibri"/>
              </a:rPr>
              <a:t> </a:t>
            </a:r>
            <a:r>
              <a:rPr sz="3200" dirty="0">
                <a:latin typeface="Calibri"/>
                <a:cs typeface="Calibri"/>
              </a:rPr>
              <a:t>accessing</a:t>
            </a:r>
            <a:r>
              <a:rPr sz="3200" spc="-5" dirty="0">
                <a:latin typeface="Calibri"/>
                <a:cs typeface="Calibri"/>
              </a:rPr>
              <a:t> </a:t>
            </a:r>
            <a:r>
              <a:rPr sz="3200" dirty="0">
                <a:latin typeface="Calibri"/>
                <a:cs typeface="Calibri"/>
              </a:rPr>
              <a:t>a</a:t>
            </a:r>
            <a:r>
              <a:rPr sz="3200" spc="5" dirty="0">
                <a:latin typeface="Calibri"/>
                <a:cs typeface="Calibri"/>
              </a:rPr>
              <a:t> </a:t>
            </a:r>
            <a:r>
              <a:rPr sz="3200" spc="-10" dirty="0">
                <a:latin typeface="Calibri"/>
                <a:cs typeface="Calibri"/>
              </a:rPr>
              <a:t>website</a:t>
            </a:r>
            <a:r>
              <a:rPr sz="3200" dirty="0">
                <a:latin typeface="Calibri"/>
                <a:cs typeface="Calibri"/>
              </a:rPr>
              <a:t> </a:t>
            </a:r>
            <a:r>
              <a:rPr sz="3200" spc="-10" dirty="0">
                <a:latin typeface="Calibri"/>
                <a:cs typeface="Calibri"/>
              </a:rPr>
              <a:t>by</a:t>
            </a:r>
            <a:r>
              <a:rPr sz="3200" spc="-5" dirty="0">
                <a:latin typeface="Calibri"/>
                <a:cs typeface="Calibri"/>
              </a:rPr>
              <a:t> flooding</a:t>
            </a:r>
            <a:r>
              <a:rPr sz="3200" spc="35" dirty="0">
                <a:latin typeface="Calibri"/>
                <a:cs typeface="Calibri"/>
              </a:rPr>
              <a:t> </a:t>
            </a:r>
            <a:r>
              <a:rPr sz="3200" dirty="0">
                <a:latin typeface="Calibri"/>
                <a:cs typeface="Calibri"/>
              </a:rPr>
              <a:t>it</a:t>
            </a:r>
            <a:r>
              <a:rPr sz="3200" spc="-5" dirty="0">
                <a:latin typeface="Calibri"/>
                <a:cs typeface="Calibri"/>
              </a:rPr>
              <a:t> </a:t>
            </a:r>
            <a:r>
              <a:rPr sz="3200" dirty="0">
                <a:latin typeface="Calibri"/>
                <a:cs typeface="Calibri"/>
              </a:rPr>
              <a:t>with</a:t>
            </a:r>
            <a:r>
              <a:rPr sz="3200" spc="15" dirty="0">
                <a:latin typeface="Calibri"/>
                <a:cs typeface="Calibri"/>
              </a:rPr>
              <a:t> </a:t>
            </a:r>
            <a:r>
              <a:rPr sz="3200" spc="-45" dirty="0">
                <a:latin typeface="Calibri"/>
                <a:cs typeface="Calibri"/>
              </a:rPr>
              <a:t>fake </a:t>
            </a:r>
            <a:r>
              <a:rPr sz="3200" spc="-705" dirty="0">
                <a:latin typeface="Calibri"/>
                <a:cs typeface="Calibri"/>
              </a:rPr>
              <a:t> </a:t>
            </a:r>
            <a:r>
              <a:rPr sz="3200" spc="-10" dirty="0">
                <a:latin typeface="Calibri"/>
                <a:cs typeface="Calibri"/>
              </a:rPr>
              <a:t>requests</a:t>
            </a:r>
            <a:r>
              <a:rPr sz="3200" dirty="0">
                <a:latin typeface="Calibri"/>
                <a:cs typeface="Calibri"/>
              </a:rPr>
              <a:t> and</a:t>
            </a:r>
            <a:r>
              <a:rPr sz="3200" spc="15" dirty="0">
                <a:latin typeface="Calibri"/>
                <a:cs typeface="Calibri"/>
              </a:rPr>
              <a:t> </a:t>
            </a:r>
            <a:r>
              <a:rPr sz="3200" spc="-20" dirty="0">
                <a:latin typeface="Calibri"/>
                <a:cs typeface="Calibri"/>
              </a:rPr>
              <a:t>forcing</a:t>
            </a:r>
            <a:r>
              <a:rPr sz="3200" spc="10" dirty="0">
                <a:latin typeface="Calibri"/>
                <a:cs typeface="Calibri"/>
              </a:rPr>
              <a:t> </a:t>
            </a:r>
            <a:r>
              <a:rPr sz="3200" dirty="0">
                <a:latin typeface="Calibri"/>
                <a:cs typeface="Calibri"/>
              </a:rPr>
              <a:t>the</a:t>
            </a:r>
            <a:r>
              <a:rPr sz="3200" spc="5" dirty="0">
                <a:latin typeface="Calibri"/>
                <a:cs typeface="Calibri"/>
              </a:rPr>
              <a:t> </a:t>
            </a:r>
            <a:r>
              <a:rPr sz="3200" spc="-15" dirty="0">
                <a:latin typeface="Calibri"/>
                <a:cs typeface="Calibri"/>
              </a:rPr>
              <a:t>website</a:t>
            </a:r>
            <a:r>
              <a:rPr sz="3200" dirty="0">
                <a:latin typeface="Calibri"/>
                <a:cs typeface="Calibri"/>
              </a:rPr>
              <a:t> </a:t>
            </a:r>
            <a:r>
              <a:rPr sz="3200" spc="-20" dirty="0">
                <a:latin typeface="Calibri"/>
                <a:cs typeface="Calibri"/>
              </a:rPr>
              <a:t>to</a:t>
            </a:r>
            <a:r>
              <a:rPr sz="3200" spc="10" dirty="0">
                <a:latin typeface="Calibri"/>
                <a:cs typeface="Calibri"/>
              </a:rPr>
              <a:t> </a:t>
            </a:r>
            <a:r>
              <a:rPr sz="3200" spc="-5" dirty="0">
                <a:latin typeface="Calibri"/>
                <a:cs typeface="Calibri"/>
              </a:rPr>
              <a:t>handle </a:t>
            </a:r>
            <a:r>
              <a:rPr sz="3200" spc="-710" dirty="0">
                <a:latin typeface="Calibri"/>
                <a:cs typeface="Calibri"/>
              </a:rPr>
              <a:t> </a:t>
            </a:r>
            <a:r>
              <a:rPr sz="3200" dirty="0">
                <a:latin typeface="Calibri"/>
                <a:cs typeface="Calibri"/>
              </a:rPr>
              <a:t>these</a:t>
            </a:r>
            <a:r>
              <a:rPr sz="3200" spc="-5" dirty="0">
                <a:latin typeface="Calibri"/>
                <a:cs typeface="Calibri"/>
              </a:rPr>
              <a:t> </a:t>
            </a:r>
            <a:r>
              <a:rPr sz="3200" spc="-10" dirty="0">
                <a:latin typeface="Calibri"/>
                <a:cs typeface="Calibri"/>
              </a:rPr>
              <a:t>requests.</a:t>
            </a:r>
            <a:endParaRPr sz="3200">
              <a:latin typeface="Calibri"/>
              <a:cs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19200" y="533400"/>
            <a:ext cx="6858000" cy="55930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19900" dirty="0" smtClean="0"/>
              <a:t>flfnku7</a:t>
            </a:r>
            <a:endParaRPr lang="en-US" sz="19900" dirty="0"/>
          </a:p>
        </p:txBody>
      </p:sp>
      <p:sp>
        <p:nvSpPr>
          <p:cNvPr id="3" name="Title 2"/>
          <p:cNvSpPr>
            <a:spLocks noGrp="1"/>
          </p:cNvSpPr>
          <p:nvPr>
            <p:ph type="title"/>
          </p:nvPr>
        </p:nvSpPr>
        <p:spPr/>
        <p:txBody>
          <a:bodyPr/>
          <a:lstStyle/>
          <a:p>
            <a:r>
              <a:rPr lang="en-US" dirty="0" smtClean="0"/>
              <a:t>Team Code</a:t>
            </a:r>
            <a:endParaRPr lang="en-US" dirty="0"/>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0"/>
            <a:ext cx="4744720" cy="696595"/>
          </a:xfrm>
          <a:prstGeom prst="rect">
            <a:avLst/>
          </a:prstGeom>
        </p:spPr>
        <p:txBody>
          <a:bodyPr vert="horz" wrap="square" lIns="0" tIns="13335" rIns="0" bIns="0" rtlCol="0">
            <a:spAutoFit/>
          </a:bodyPr>
          <a:lstStyle/>
          <a:p>
            <a:pPr marL="12700">
              <a:lnSpc>
                <a:spcPct val="100000"/>
              </a:lnSpc>
              <a:spcBef>
                <a:spcPts val="105"/>
              </a:spcBef>
            </a:pPr>
            <a:r>
              <a:rPr sz="4400" spc="-10" dirty="0"/>
              <a:t>Electrical</a:t>
            </a:r>
            <a:r>
              <a:rPr sz="4400" spc="-25" dirty="0"/>
              <a:t> Power </a:t>
            </a:r>
            <a:r>
              <a:rPr sz="4400" dirty="0"/>
              <a:t>Grid</a:t>
            </a:r>
            <a:endParaRPr sz="4400"/>
          </a:p>
        </p:txBody>
      </p:sp>
      <p:sp>
        <p:nvSpPr>
          <p:cNvPr id="3" name="object 3"/>
          <p:cNvSpPr txBox="1"/>
          <p:nvPr/>
        </p:nvSpPr>
        <p:spPr>
          <a:xfrm>
            <a:off x="304800" y="914400"/>
            <a:ext cx="7953375" cy="2952750"/>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20" dirty="0">
                <a:latin typeface="Calibri"/>
                <a:cs typeface="Calibri"/>
              </a:rPr>
              <a:t>Attacking</a:t>
            </a:r>
            <a:r>
              <a:rPr sz="3200" spc="30" dirty="0">
                <a:latin typeface="Calibri"/>
                <a:cs typeface="Calibri"/>
              </a:rPr>
              <a:t> </a:t>
            </a:r>
            <a:r>
              <a:rPr sz="3200" dirty="0">
                <a:latin typeface="Calibri"/>
                <a:cs typeface="Calibri"/>
              </a:rPr>
              <a:t>the </a:t>
            </a:r>
            <a:r>
              <a:rPr sz="3200" spc="-10" dirty="0">
                <a:latin typeface="Calibri"/>
                <a:cs typeface="Calibri"/>
              </a:rPr>
              <a:t>power </a:t>
            </a:r>
            <a:r>
              <a:rPr sz="3200" dirty="0">
                <a:latin typeface="Calibri"/>
                <a:cs typeface="Calibri"/>
              </a:rPr>
              <a:t>grid</a:t>
            </a:r>
            <a:r>
              <a:rPr sz="3200" spc="25" dirty="0">
                <a:latin typeface="Calibri"/>
                <a:cs typeface="Calibri"/>
              </a:rPr>
              <a:t> </a:t>
            </a:r>
            <a:r>
              <a:rPr sz="3200" spc="-5" dirty="0">
                <a:latin typeface="Calibri"/>
                <a:cs typeface="Calibri"/>
              </a:rPr>
              <a:t>allows</a:t>
            </a:r>
            <a:r>
              <a:rPr sz="3200" dirty="0">
                <a:latin typeface="Calibri"/>
                <a:cs typeface="Calibri"/>
              </a:rPr>
              <a:t> </a:t>
            </a:r>
            <a:r>
              <a:rPr sz="3200" spc="-35" dirty="0">
                <a:latin typeface="Calibri"/>
                <a:cs typeface="Calibri"/>
              </a:rPr>
              <a:t>attackers</a:t>
            </a:r>
            <a:r>
              <a:rPr sz="3200" spc="-5" dirty="0">
                <a:latin typeface="Calibri"/>
                <a:cs typeface="Calibri"/>
              </a:rPr>
              <a:t> </a:t>
            </a:r>
            <a:r>
              <a:rPr sz="3200" spc="-20" dirty="0">
                <a:latin typeface="Calibri"/>
                <a:cs typeface="Calibri"/>
              </a:rPr>
              <a:t>to </a:t>
            </a:r>
            <a:r>
              <a:rPr sz="3200" spc="-15" dirty="0">
                <a:latin typeface="Calibri"/>
                <a:cs typeface="Calibri"/>
              </a:rPr>
              <a:t> </a:t>
            </a:r>
            <a:r>
              <a:rPr sz="3200" spc="-5" dirty="0">
                <a:latin typeface="Calibri"/>
                <a:cs typeface="Calibri"/>
              </a:rPr>
              <a:t>disable</a:t>
            </a:r>
            <a:r>
              <a:rPr sz="3200" spc="15" dirty="0">
                <a:latin typeface="Calibri"/>
                <a:cs typeface="Calibri"/>
              </a:rPr>
              <a:t> </a:t>
            </a:r>
            <a:r>
              <a:rPr sz="3200" spc="-5" dirty="0">
                <a:latin typeface="Calibri"/>
                <a:cs typeface="Calibri"/>
              </a:rPr>
              <a:t>critical</a:t>
            </a:r>
            <a:r>
              <a:rPr sz="3200" spc="15" dirty="0">
                <a:latin typeface="Calibri"/>
                <a:cs typeface="Calibri"/>
              </a:rPr>
              <a:t> </a:t>
            </a:r>
            <a:r>
              <a:rPr sz="3200" spc="-20" dirty="0">
                <a:latin typeface="Calibri"/>
                <a:cs typeface="Calibri"/>
              </a:rPr>
              <a:t>systems,</a:t>
            </a:r>
            <a:r>
              <a:rPr sz="3200" spc="20" dirty="0">
                <a:latin typeface="Calibri"/>
                <a:cs typeface="Calibri"/>
              </a:rPr>
              <a:t> </a:t>
            </a:r>
            <a:r>
              <a:rPr sz="3200" spc="-5" dirty="0">
                <a:latin typeface="Calibri"/>
                <a:cs typeface="Calibri"/>
              </a:rPr>
              <a:t>disrupt</a:t>
            </a:r>
            <a:r>
              <a:rPr sz="3200" spc="30" dirty="0">
                <a:latin typeface="Calibri"/>
                <a:cs typeface="Calibri"/>
              </a:rPr>
              <a:t> </a:t>
            </a:r>
            <a:r>
              <a:rPr sz="3200" spc="-15" dirty="0">
                <a:latin typeface="Calibri"/>
                <a:cs typeface="Calibri"/>
              </a:rPr>
              <a:t>infrastructure, </a:t>
            </a:r>
            <a:r>
              <a:rPr sz="3200" spc="-710" dirty="0">
                <a:latin typeface="Calibri"/>
                <a:cs typeface="Calibri"/>
              </a:rPr>
              <a:t> </a:t>
            </a:r>
            <a:r>
              <a:rPr sz="3200" dirty="0">
                <a:latin typeface="Calibri"/>
                <a:cs typeface="Calibri"/>
              </a:rPr>
              <a:t>and</a:t>
            </a:r>
            <a:r>
              <a:rPr sz="3200" spc="20" dirty="0">
                <a:latin typeface="Calibri"/>
                <a:cs typeface="Calibri"/>
              </a:rPr>
              <a:t> </a:t>
            </a:r>
            <a:r>
              <a:rPr sz="3200" spc="-10" dirty="0">
                <a:latin typeface="Calibri"/>
                <a:cs typeface="Calibri"/>
              </a:rPr>
              <a:t>potentially</a:t>
            </a:r>
            <a:r>
              <a:rPr sz="3200" spc="40" dirty="0">
                <a:latin typeface="Calibri"/>
                <a:cs typeface="Calibri"/>
              </a:rPr>
              <a:t> </a:t>
            </a:r>
            <a:r>
              <a:rPr sz="3200" spc="-5" dirty="0">
                <a:latin typeface="Calibri"/>
                <a:cs typeface="Calibri"/>
              </a:rPr>
              <a:t>result </a:t>
            </a:r>
            <a:r>
              <a:rPr sz="3200" dirty="0">
                <a:latin typeface="Calibri"/>
                <a:cs typeface="Calibri"/>
              </a:rPr>
              <a:t>in</a:t>
            </a:r>
            <a:r>
              <a:rPr sz="3200" spc="25" dirty="0">
                <a:latin typeface="Calibri"/>
                <a:cs typeface="Calibri"/>
              </a:rPr>
              <a:t> </a:t>
            </a:r>
            <a:r>
              <a:rPr sz="3200" spc="-5" dirty="0">
                <a:latin typeface="Calibri"/>
                <a:cs typeface="Calibri"/>
              </a:rPr>
              <a:t>bodily</a:t>
            </a:r>
            <a:r>
              <a:rPr sz="3200" spc="15" dirty="0">
                <a:latin typeface="Calibri"/>
                <a:cs typeface="Calibri"/>
              </a:rPr>
              <a:t> </a:t>
            </a:r>
            <a:r>
              <a:rPr sz="3200" spc="-5" dirty="0">
                <a:latin typeface="Calibri"/>
                <a:cs typeface="Calibri"/>
              </a:rPr>
              <a:t>harm.</a:t>
            </a:r>
            <a:r>
              <a:rPr sz="3200" spc="15" dirty="0">
                <a:latin typeface="Calibri"/>
                <a:cs typeface="Calibri"/>
              </a:rPr>
              <a:t> </a:t>
            </a:r>
            <a:r>
              <a:rPr sz="3200" spc="-30" dirty="0">
                <a:latin typeface="Calibri"/>
                <a:cs typeface="Calibri"/>
              </a:rPr>
              <a:t>Attacks </a:t>
            </a:r>
            <a:r>
              <a:rPr sz="3200" spc="-25" dirty="0">
                <a:latin typeface="Calibri"/>
                <a:cs typeface="Calibri"/>
              </a:rPr>
              <a:t> </a:t>
            </a:r>
            <a:r>
              <a:rPr sz="3200" spc="-5" dirty="0">
                <a:latin typeface="Calibri"/>
                <a:cs typeface="Calibri"/>
              </a:rPr>
              <a:t>on</a:t>
            </a:r>
            <a:r>
              <a:rPr sz="3200" spc="5" dirty="0">
                <a:latin typeface="Calibri"/>
                <a:cs typeface="Calibri"/>
              </a:rPr>
              <a:t> </a:t>
            </a:r>
            <a:r>
              <a:rPr sz="3200" dirty="0">
                <a:latin typeface="Calibri"/>
                <a:cs typeface="Calibri"/>
              </a:rPr>
              <a:t>the</a:t>
            </a:r>
            <a:r>
              <a:rPr sz="3200" spc="5" dirty="0">
                <a:latin typeface="Calibri"/>
                <a:cs typeface="Calibri"/>
              </a:rPr>
              <a:t> </a:t>
            </a:r>
            <a:r>
              <a:rPr sz="3200" spc="-10" dirty="0">
                <a:latin typeface="Calibri"/>
                <a:cs typeface="Calibri"/>
              </a:rPr>
              <a:t>power </a:t>
            </a:r>
            <a:r>
              <a:rPr sz="3200" dirty="0">
                <a:latin typeface="Calibri"/>
                <a:cs typeface="Calibri"/>
              </a:rPr>
              <a:t>grid</a:t>
            </a:r>
            <a:r>
              <a:rPr sz="3200" spc="5" dirty="0">
                <a:latin typeface="Calibri"/>
                <a:cs typeface="Calibri"/>
              </a:rPr>
              <a:t> </a:t>
            </a:r>
            <a:r>
              <a:rPr sz="3200" spc="-10" dirty="0">
                <a:latin typeface="Calibri"/>
                <a:cs typeface="Calibri"/>
              </a:rPr>
              <a:t>can</a:t>
            </a:r>
            <a:r>
              <a:rPr sz="3200" dirty="0">
                <a:latin typeface="Calibri"/>
                <a:cs typeface="Calibri"/>
              </a:rPr>
              <a:t> also</a:t>
            </a:r>
            <a:r>
              <a:rPr sz="3200" spc="10" dirty="0">
                <a:latin typeface="Calibri"/>
                <a:cs typeface="Calibri"/>
              </a:rPr>
              <a:t> </a:t>
            </a:r>
            <a:r>
              <a:rPr sz="3200" spc="-5" dirty="0">
                <a:latin typeface="Calibri"/>
                <a:cs typeface="Calibri"/>
              </a:rPr>
              <a:t>disrupt </a:t>
            </a:r>
            <a:r>
              <a:rPr sz="3200" dirty="0">
                <a:latin typeface="Calibri"/>
                <a:cs typeface="Calibri"/>
              </a:rPr>
              <a:t> </a:t>
            </a:r>
            <a:r>
              <a:rPr sz="3200" spc="-5" dirty="0">
                <a:latin typeface="Calibri"/>
                <a:cs typeface="Calibri"/>
              </a:rPr>
              <a:t>communications</a:t>
            </a:r>
            <a:r>
              <a:rPr sz="3200" spc="20" dirty="0">
                <a:latin typeface="Calibri"/>
                <a:cs typeface="Calibri"/>
              </a:rPr>
              <a:t> </a:t>
            </a:r>
            <a:r>
              <a:rPr sz="3200" dirty="0">
                <a:latin typeface="Calibri"/>
                <a:cs typeface="Calibri"/>
              </a:rPr>
              <a:t>and </a:t>
            </a:r>
            <a:r>
              <a:rPr sz="3200" spc="-5" dirty="0">
                <a:latin typeface="Calibri"/>
                <a:cs typeface="Calibri"/>
              </a:rPr>
              <a:t>render </a:t>
            </a:r>
            <a:r>
              <a:rPr sz="3200" dirty="0">
                <a:latin typeface="Calibri"/>
                <a:cs typeface="Calibri"/>
              </a:rPr>
              <a:t>services</a:t>
            </a:r>
            <a:r>
              <a:rPr sz="3200" spc="-10" dirty="0">
                <a:latin typeface="Calibri"/>
                <a:cs typeface="Calibri"/>
              </a:rPr>
              <a:t> </a:t>
            </a:r>
            <a:r>
              <a:rPr sz="3200" spc="-5" dirty="0">
                <a:latin typeface="Calibri"/>
                <a:cs typeface="Calibri"/>
              </a:rPr>
              <a:t>such </a:t>
            </a:r>
            <a:r>
              <a:rPr sz="3200" dirty="0">
                <a:latin typeface="Calibri"/>
                <a:cs typeface="Calibri"/>
              </a:rPr>
              <a:t>as </a:t>
            </a:r>
            <a:r>
              <a:rPr sz="3200" spc="5" dirty="0">
                <a:latin typeface="Calibri"/>
                <a:cs typeface="Calibri"/>
              </a:rPr>
              <a:t> </a:t>
            </a:r>
            <a:r>
              <a:rPr sz="3200" spc="-20" dirty="0">
                <a:latin typeface="Calibri"/>
                <a:cs typeface="Calibri"/>
              </a:rPr>
              <a:t>text</a:t>
            </a:r>
            <a:r>
              <a:rPr sz="3200" spc="5" dirty="0">
                <a:latin typeface="Calibri"/>
                <a:cs typeface="Calibri"/>
              </a:rPr>
              <a:t> </a:t>
            </a:r>
            <a:r>
              <a:rPr sz="3200" spc="-5" dirty="0">
                <a:latin typeface="Calibri"/>
                <a:cs typeface="Calibri"/>
              </a:rPr>
              <a:t>messages</a:t>
            </a:r>
            <a:r>
              <a:rPr sz="3200" spc="10" dirty="0">
                <a:latin typeface="Calibri"/>
                <a:cs typeface="Calibri"/>
              </a:rPr>
              <a:t> </a:t>
            </a:r>
            <a:r>
              <a:rPr sz="3200" dirty="0">
                <a:latin typeface="Calibri"/>
                <a:cs typeface="Calibri"/>
              </a:rPr>
              <a:t>and</a:t>
            </a:r>
            <a:r>
              <a:rPr sz="3200" spc="30" dirty="0">
                <a:latin typeface="Calibri"/>
                <a:cs typeface="Calibri"/>
              </a:rPr>
              <a:t> </a:t>
            </a:r>
            <a:r>
              <a:rPr sz="3200" spc="-10" dirty="0">
                <a:latin typeface="Calibri"/>
                <a:cs typeface="Calibri"/>
              </a:rPr>
              <a:t>communications</a:t>
            </a:r>
            <a:r>
              <a:rPr sz="3200" spc="30" dirty="0">
                <a:latin typeface="Calibri"/>
                <a:cs typeface="Calibri"/>
              </a:rPr>
              <a:t> </a:t>
            </a:r>
            <a:r>
              <a:rPr sz="3200" spc="-5" dirty="0">
                <a:latin typeface="Calibri"/>
                <a:cs typeface="Calibri"/>
              </a:rPr>
              <a:t>unusable.</a:t>
            </a:r>
            <a:endParaRPr sz="3200">
              <a:latin typeface="Calibri"/>
              <a:cs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6558" y="461899"/>
            <a:ext cx="6711315" cy="696595"/>
          </a:xfrm>
          <a:prstGeom prst="rect">
            <a:avLst/>
          </a:prstGeom>
        </p:spPr>
        <p:txBody>
          <a:bodyPr vert="horz" wrap="square" lIns="0" tIns="13335" rIns="0" bIns="0" rtlCol="0">
            <a:spAutoFit/>
          </a:bodyPr>
          <a:lstStyle/>
          <a:p>
            <a:pPr marL="12700">
              <a:lnSpc>
                <a:spcPct val="100000"/>
              </a:lnSpc>
              <a:spcBef>
                <a:spcPts val="105"/>
              </a:spcBef>
            </a:pPr>
            <a:r>
              <a:rPr sz="4400" spc="-10" dirty="0"/>
              <a:t>Electrical </a:t>
            </a:r>
            <a:r>
              <a:rPr sz="4400" spc="-25" dirty="0"/>
              <a:t>Power</a:t>
            </a:r>
            <a:r>
              <a:rPr sz="4400" spc="5" dirty="0"/>
              <a:t> </a:t>
            </a:r>
            <a:r>
              <a:rPr sz="4400" dirty="0"/>
              <a:t>Grid</a:t>
            </a:r>
            <a:r>
              <a:rPr sz="4400" spc="-5" dirty="0"/>
              <a:t> </a:t>
            </a:r>
            <a:r>
              <a:rPr sz="4400" spc="-15" dirty="0"/>
              <a:t>(Contd.)</a:t>
            </a:r>
            <a:endParaRPr sz="4400"/>
          </a:p>
        </p:txBody>
      </p:sp>
      <p:pic>
        <p:nvPicPr>
          <p:cNvPr id="3" name="object 3"/>
          <p:cNvPicPr/>
          <p:nvPr/>
        </p:nvPicPr>
        <p:blipFill>
          <a:blip r:embed="rId2" cstate="print"/>
          <a:stretch>
            <a:fillRect/>
          </a:stretch>
        </p:blipFill>
        <p:spPr>
          <a:xfrm>
            <a:off x="1447800" y="1749551"/>
            <a:ext cx="6553200" cy="449884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0"/>
            <a:ext cx="4508500" cy="696595"/>
          </a:xfrm>
          <a:prstGeom prst="rect">
            <a:avLst/>
          </a:prstGeom>
        </p:spPr>
        <p:txBody>
          <a:bodyPr vert="horz" wrap="square" lIns="0" tIns="13335" rIns="0" bIns="0" rtlCol="0">
            <a:spAutoFit/>
          </a:bodyPr>
          <a:lstStyle/>
          <a:p>
            <a:pPr marL="12700">
              <a:lnSpc>
                <a:spcPct val="100000"/>
              </a:lnSpc>
              <a:spcBef>
                <a:spcPts val="105"/>
              </a:spcBef>
            </a:pPr>
            <a:r>
              <a:rPr sz="4400" spc="-15" dirty="0"/>
              <a:t>Propaganda</a:t>
            </a:r>
            <a:r>
              <a:rPr sz="4400" spc="-30" dirty="0"/>
              <a:t> </a:t>
            </a:r>
            <a:r>
              <a:rPr sz="4400" spc="-40" dirty="0"/>
              <a:t>Attacks</a:t>
            </a:r>
            <a:endParaRPr sz="4400"/>
          </a:p>
        </p:txBody>
      </p:sp>
      <p:sp>
        <p:nvSpPr>
          <p:cNvPr id="3" name="object 3"/>
          <p:cNvSpPr txBox="1"/>
          <p:nvPr/>
        </p:nvSpPr>
        <p:spPr>
          <a:xfrm>
            <a:off x="535940" y="1607946"/>
            <a:ext cx="8064500" cy="1001394"/>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25" dirty="0">
                <a:latin typeface="Calibri"/>
                <a:cs typeface="Calibri"/>
              </a:rPr>
              <a:t>Attempts</a:t>
            </a:r>
            <a:r>
              <a:rPr sz="3200" spc="20" dirty="0">
                <a:latin typeface="Calibri"/>
                <a:cs typeface="Calibri"/>
              </a:rPr>
              <a:t> </a:t>
            </a:r>
            <a:r>
              <a:rPr sz="3200" spc="-20" dirty="0">
                <a:latin typeface="Calibri"/>
                <a:cs typeface="Calibri"/>
              </a:rPr>
              <a:t>to</a:t>
            </a:r>
            <a:r>
              <a:rPr sz="3200" spc="10" dirty="0">
                <a:latin typeface="Calibri"/>
                <a:cs typeface="Calibri"/>
              </a:rPr>
              <a:t> </a:t>
            </a:r>
            <a:r>
              <a:rPr sz="3200" spc="-15" dirty="0">
                <a:latin typeface="Calibri"/>
                <a:cs typeface="Calibri"/>
              </a:rPr>
              <a:t>control</a:t>
            </a:r>
            <a:r>
              <a:rPr sz="3200" spc="-10" dirty="0">
                <a:latin typeface="Calibri"/>
                <a:cs typeface="Calibri"/>
              </a:rPr>
              <a:t> </a:t>
            </a:r>
            <a:r>
              <a:rPr sz="3200" dirty="0">
                <a:latin typeface="Calibri"/>
                <a:cs typeface="Calibri"/>
              </a:rPr>
              <a:t>the</a:t>
            </a:r>
            <a:r>
              <a:rPr sz="3200" spc="10" dirty="0">
                <a:latin typeface="Calibri"/>
                <a:cs typeface="Calibri"/>
              </a:rPr>
              <a:t> </a:t>
            </a:r>
            <a:r>
              <a:rPr sz="3200" dirty="0">
                <a:latin typeface="Calibri"/>
                <a:cs typeface="Calibri"/>
              </a:rPr>
              <a:t>minds</a:t>
            </a:r>
            <a:r>
              <a:rPr sz="3200" spc="20" dirty="0">
                <a:latin typeface="Calibri"/>
                <a:cs typeface="Calibri"/>
              </a:rPr>
              <a:t> </a:t>
            </a:r>
            <a:r>
              <a:rPr sz="3200" dirty="0">
                <a:latin typeface="Calibri"/>
                <a:cs typeface="Calibri"/>
              </a:rPr>
              <a:t>and</a:t>
            </a:r>
            <a:r>
              <a:rPr sz="3200" spc="10" dirty="0">
                <a:latin typeface="Calibri"/>
                <a:cs typeface="Calibri"/>
              </a:rPr>
              <a:t> </a:t>
            </a:r>
            <a:r>
              <a:rPr sz="3200" spc="-5" dirty="0">
                <a:latin typeface="Calibri"/>
                <a:cs typeface="Calibri"/>
              </a:rPr>
              <a:t>thoughts</a:t>
            </a:r>
            <a:r>
              <a:rPr sz="3200" spc="20" dirty="0">
                <a:latin typeface="Calibri"/>
                <a:cs typeface="Calibri"/>
              </a:rPr>
              <a:t> </a:t>
            </a:r>
            <a:r>
              <a:rPr sz="3200" spc="-5" dirty="0">
                <a:latin typeface="Calibri"/>
                <a:cs typeface="Calibri"/>
              </a:rPr>
              <a:t>of </a:t>
            </a:r>
            <a:r>
              <a:rPr sz="3200" spc="-705" dirty="0">
                <a:latin typeface="Calibri"/>
                <a:cs typeface="Calibri"/>
              </a:rPr>
              <a:t> </a:t>
            </a:r>
            <a:r>
              <a:rPr sz="3200" spc="-5" dirty="0">
                <a:latin typeface="Calibri"/>
                <a:cs typeface="Calibri"/>
              </a:rPr>
              <a:t>people </a:t>
            </a:r>
            <a:r>
              <a:rPr sz="3200" dirty="0">
                <a:latin typeface="Calibri"/>
                <a:cs typeface="Calibri"/>
              </a:rPr>
              <a:t>living</a:t>
            </a:r>
            <a:r>
              <a:rPr sz="3200" spc="40" dirty="0">
                <a:latin typeface="Calibri"/>
                <a:cs typeface="Calibri"/>
              </a:rPr>
              <a:t> </a:t>
            </a:r>
            <a:r>
              <a:rPr sz="3200" dirty="0">
                <a:latin typeface="Calibri"/>
                <a:cs typeface="Calibri"/>
              </a:rPr>
              <a:t>in or</a:t>
            </a:r>
            <a:r>
              <a:rPr sz="3200" spc="5" dirty="0">
                <a:latin typeface="Calibri"/>
                <a:cs typeface="Calibri"/>
              </a:rPr>
              <a:t> </a:t>
            </a:r>
            <a:r>
              <a:rPr sz="3200" spc="-5" dirty="0">
                <a:latin typeface="Calibri"/>
                <a:cs typeface="Calibri"/>
              </a:rPr>
              <a:t>fighting</a:t>
            </a:r>
            <a:r>
              <a:rPr sz="3200" spc="30" dirty="0">
                <a:latin typeface="Calibri"/>
                <a:cs typeface="Calibri"/>
              </a:rPr>
              <a:t> </a:t>
            </a:r>
            <a:r>
              <a:rPr sz="3200" spc="-30" dirty="0">
                <a:latin typeface="Calibri"/>
                <a:cs typeface="Calibri"/>
              </a:rPr>
              <a:t>for</a:t>
            </a:r>
            <a:r>
              <a:rPr sz="3200" spc="-5" dirty="0">
                <a:latin typeface="Calibri"/>
                <a:cs typeface="Calibri"/>
              </a:rPr>
              <a:t> </a:t>
            </a:r>
            <a:r>
              <a:rPr sz="3200" dirty="0">
                <a:latin typeface="Calibri"/>
                <a:cs typeface="Calibri"/>
              </a:rPr>
              <a:t>a</a:t>
            </a:r>
            <a:r>
              <a:rPr sz="3200" spc="15" dirty="0">
                <a:latin typeface="Calibri"/>
                <a:cs typeface="Calibri"/>
              </a:rPr>
              <a:t> </a:t>
            </a:r>
            <a:r>
              <a:rPr sz="3200" spc="-20" dirty="0">
                <a:latin typeface="Calibri"/>
                <a:cs typeface="Calibri"/>
              </a:rPr>
              <a:t>target</a:t>
            </a:r>
            <a:r>
              <a:rPr sz="3200" spc="-10" dirty="0">
                <a:latin typeface="Calibri"/>
                <a:cs typeface="Calibri"/>
              </a:rPr>
              <a:t> country</a:t>
            </a:r>
            <a:endParaRPr sz="3200">
              <a:latin typeface="Calibri"/>
              <a:cs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6928" y="461899"/>
            <a:ext cx="6470650" cy="696595"/>
          </a:xfrm>
          <a:prstGeom prst="rect">
            <a:avLst/>
          </a:prstGeom>
        </p:spPr>
        <p:txBody>
          <a:bodyPr vert="horz" wrap="square" lIns="0" tIns="13335" rIns="0" bIns="0" rtlCol="0">
            <a:spAutoFit/>
          </a:bodyPr>
          <a:lstStyle/>
          <a:p>
            <a:pPr marL="12700">
              <a:lnSpc>
                <a:spcPct val="100000"/>
              </a:lnSpc>
              <a:spcBef>
                <a:spcPts val="105"/>
              </a:spcBef>
            </a:pPr>
            <a:r>
              <a:rPr sz="4400" spc="-15" dirty="0"/>
              <a:t>Propaganda </a:t>
            </a:r>
            <a:r>
              <a:rPr sz="4400" spc="-40" dirty="0"/>
              <a:t>Attacks</a:t>
            </a:r>
            <a:r>
              <a:rPr sz="4400" spc="-20" dirty="0"/>
              <a:t> </a:t>
            </a:r>
            <a:r>
              <a:rPr sz="4400" spc="-15" dirty="0"/>
              <a:t>(Contd.)</a:t>
            </a:r>
            <a:endParaRPr sz="4400"/>
          </a:p>
        </p:txBody>
      </p:sp>
      <p:pic>
        <p:nvPicPr>
          <p:cNvPr id="3" name="object 3"/>
          <p:cNvPicPr/>
          <p:nvPr/>
        </p:nvPicPr>
        <p:blipFill>
          <a:blip r:embed="rId2" cstate="print"/>
          <a:stretch>
            <a:fillRect/>
          </a:stretch>
        </p:blipFill>
        <p:spPr>
          <a:xfrm>
            <a:off x="1120139" y="1600200"/>
            <a:ext cx="6903720" cy="452628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4720590" cy="696595"/>
          </a:xfrm>
          <a:prstGeom prst="rect">
            <a:avLst/>
          </a:prstGeom>
        </p:spPr>
        <p:txBody>
          <a:bodyPr vert="horz" wrap="square" lIns="0" tIns="13335" rIns="0" bIns="0" rtlCol="0">
            <a:spAutoFit/>
          </a:bodyPr>
          <a:lstStyle/>
          <a:p>
            <a:pPr marL="12700">
              <a:lnSpc>
                <a:spcPct val="100000"/>
              </a:lnSpc>
              <a:spcBef>
                <a:spcPts val="105"/>
              </a:spcBef>
            </a:pPr>
            <a:r>
              <a:rPr sz="4400" spc="-15" dirty="0"/>
              <a:t>Economic</a:t>
            </a:r>
            <a:r>
              <a:rPr sz="4400" spc="-50" dirty="0"/>
              <a:t> </a:t>
            </a:r>
            <a:r>
              <a:rPr sz="4400" spc="-5" dirty="0"/>
              <a:t>Disruption</a:t>
            </a:r>
            <a:endParaRPr sz="4400"/>
          </a:p>
        </p:txBody>
      </p:sp>
      <p:sp>
        <p:nvSpPr>
          <p:cNvPr id="3" name="object 3"/>
          <p:cNvSpPr txBox="1"/>
          <p:nvPr/>
        </p:nvSpPr>
        <p:spPr>
          <a:xfrm>
            <a:off x="535940" y="1607946"/>
            <a:ext cx="8068309" cy="3538220"/>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10" dirty="0">
                <a:latin typeface="Calibri"/>
                <a:cs typeface="Calibri"/>
              </a:rPr>
              <a:t>Most</a:t>
            </a:r>
            <a:r>
              <a:rPr sz="3200" dirty="0">
                <a:latin typeface="Calibri"/>
                <a:cs typeface="Calibri"/>
              </a:rPr>
              <a:t> modern</a:t>
            </a:r>
            <a:r>
              <a:rPr sz="3200" spc="5" dirty="0">
                <a:latin typeface="Calibri"/>
                <a:cs typeface="Calibri"/>
              </a:rPr>
              <a:t> </a:t>
            </a:r>
            <a:r>
              <a:rPr sz="3200" spc="-5" dirty="0">
                <a:latin typeface="Calibri"/>
                <a:cs typeface="Calibri"/>
              </a:rPr>
              <a:t>economic</a:t>
            </a:r>
            <a:r>
              <a:rPr sz="3200" spc="-10" dirty="0">
                <a:latin typeface="Calibri"/>
                <a:cs typeface="Calibri"/>
              </a:rPr>
              <a:t> </a:t>
            </a:r>
            <a:r>
              <a:rPr sz="3200" spc="-25" dirty="0">
                <a:latin typeface="Calibri"/>
                <a:cs typeface="Calibri"/>
              </a:rPr>
              <a:t>systems</a:t>
            </a:r>
            <a:r>
              <a:rPr sz="3200" dirty="0">
                <a:latin typeface="Calibri"/>
                <a:cs typeface="Calibri"/>
              </a:rPr>
              <a:t> </a:t>
            </a:r>
            <a:r>
              <a:rPr sz="3200" spc="-20" dirty="0">
                <a:latin typeface="Calibri"/>
                <a:cs typeface="Calibri"/>
              </a:rPr>
              <a:t>operate</a:t>
            </a:r>
            <a:r>
              <a:rPr sz="3200" spc="-5" dirty="0">
                <a:latin typeface="Calibri"/>
                <a:cs typeface="Calibri"/>
              </a:rPr>
              <a:t> using </a:t>
            </a:r>
            <a:r>
              <a:rPr sz="3200" spc="-710" dirty="0">
                <a:latin typeface="Calibri"/>
                <a:cs typeface="Calibri"/>
              </a:rPr>
              <a:t> </a:t>
            </a:r>
            <a:r>
              <a:rPr sz="3200" spc="-15" dirty="0">
                <a:latin typeface="Calibri"/>
                <a:cs typeface="Calibri"/>
              </a:rPr>
              <a:t>computers.</a:t>
            </a:r>
            <a:endParaRPr sz="3200">
              <a:latin typeface="Calibri"/>
              <a:cs typeface="Calibri"/>
            </a:endParaRPr>
          </a:p>
          <a:p>
            <a:pPr marL="355600" marR="133985" indent="-342900">
              <a:lnSpc>
                <a:spcPct val="100000"/>
              </a:lnSpc>
              <a:spcBef>
                <a:spcPts val="770"/>
              </a:spcBef>
              <a:buFont typeface="Arial MT"/>
              <a:buChar char="•"/>
              <a:tabLst>
                <a:tab pos="354965" algn="l"/>
                <a:tab pos="355600" algn="l"/>
              </a:tabLst>
            </a:pPr>
            <a:r>
              <a:rPr sz="3200" spc="-40" dirty="0">
                <a:latin typeface="Calibri"/>
                <a:cs typeface="Calibri"/>
              </a:rPr>
              <a:t>Attackers</a:t>
            </a:r>
            <a:r>
              <a:rPr sz="3200" spc="-15" dirty="0">
                <a:latin typeface="Calibri"/>
                <a:cs typeface="Calibri"/>
              </a:rPr>
              <a:t> </a:t>
            </a:r>
            <a:r>
              <a:rPr sz="3200" spc="-10" dirty="0">
                <a:latin typeface="Calibri"/>
                <a:cs typeface="Calibri"/>
              </a:rPr>
              <a:t>can</a:t>
            </a:r>
            <a:r>
              <a:rPr sz="3200" spc="-5" dirty="0">
                <a:latin typeface="Calibri"/>
                <a:cs typeface="Calibri"/>
              </a:rPr>
              <a:t> </a:t>
            </a:r>
            <a:r>
              <a:rPr sz="3200" spc="-20" dirty="0">
                <a:latin typeface="Calibri"/>
                <a:cs typeface="Calibri"/>
              </a:rPr>
              <a:t>target</a:t>
            </a:r>
            <a:r>
              <a:rPr sz="3200" dirty="0">
                <a:latin typeface="Calibri"/>
                <a:cs typeface="Calibri"/>
              </a:rPr>
              <a:t> </a:t>
            </a:r>
            <a:r>
              <a:rPr sz="3200" spc="-15" dirty="0">
                <a:latin typeface="Calibri"/>
                <a:cs typeface="Calibri"/>
              </a:rPr>
              <a:t>computer</a:t>
            </a:r>
            <a:r>
              <a:rPr sz="3200" spc="-5" dirty="0">
                <a:latin typeface="Calibri"/>
                <a:cs typeface="Calibri"/>
              </a:rPr>
              <a:t> </a:t>
            </a:r>
            <a:r>
              <a:rPr sz="3200" spc="-10" dirty="0">
                <a:latin typeface="Calibri"/>
                <a:cs typeface="Calibri"/>
              </a:rPr>
              <a:t>networks</a:t>
            </a:r>
            <a:r>
              <a:rPr sz="3200" spc="-35" dirty="0">
                <a:latin typeface="Calibri"/>
                <a:cs typeface="Calibri"/>
              </a:rPr>
              <a:t> </a:t>
            </a:r>
            <a:r>
              <a:rPr sz="3200" spc="-5" dirty="0">
                <a:latin typeface="Calibri"/>
                <a:cs typeface="Calibri"/>
              </a:rPr>
              <a:t>of </a:t>
            </a:r>
            <a:r>
              <a:rPr sz="3200" dirty="0">
                <a:latin typeface="Calibri"/>
                <a:cs typeface="Calibri"/>
              </a:rPr>
              <a:t> </a:t>
            </a:r>
            <a:r>
              <a:rPr sz="3200" spc="-5" dirty="0">
                <a:latin typeface="Calibri"/>
                <a:cs typeface="Calibri"/>
              </a:rPr>
              <a:t>economic</a:t>
            </a:r>
            <a:r>
              <a:rPr sz="3200" spc="-15" dirty="0">
                <a:latin typeface="Calibri"/>
                <a:cs typeface="Calibri"/>
              </a:rPr>
              <a:t> </a:t>
            </a:r>
            <a:r>
              <a:rPr sz="3200" spc="-10" dirty="0">
                <a:latin typeface="Calibri"/>
                <a:cs typeface="Calibri"/>
              </a:rPr>
              <a:t>establishments</a:t>
            </a:r>
            <a:r>
              <a:rPr sz="3200" spc="35" dirty="0">
                <a:latin typeface="Calibri"/>
                <a:cs typeface="Calibri"/>
              </a:rPr>
              <a:t> </a:t>
            </a:r>
            <a:r>
              <a:rPr sz="3200" spc="-5" dirty="0">
                <a:latin typeface="Calibri"/>
                <a:cs typeface="Calibri"/>
              </a:rPr>
              <a:t>such</a:t>
            </a:r>
            <a:r>
              <a:rPr sz="3200" spc="5" dirty="0">
                <a:latin typeface="Calibri"/>
                <a:cs typeface="Calibri"/>
              </a:rPr>
              <a:t> </a:t>
            </a:r>
            <a:r>
              <a:rPr sz="3200" dirty="0">
                <a:latin typeface="Calibri"/>
                <a:cs typeface="Calibri"/>
              </a:rPr>
              <a:t>as</a:t>
            </a:r>
            <a:r>
              <a:rPr sz="3200" spc="10" dirty="0">
                <a:latin typeface="Calibri"/>
                <a:cs typeface="Calibri"/>
              </a:rPr>
              <a:t> </a:t>
            </a:r>
            <a:r>
              <a:rPr sz="3200" spc="-20" dirty="0">
                <a:latin typeface="Calibri"/>
                <a:cs typeface="Calibri"/>
              </a:rPr>
              <a:t>stock </a:t>
            </a:r>
            <a:r>
              <a:rPr sz="3200" spc="-15" dirty="0">
                <a:latin typeface="Calibri"/>
                <a:cs typeface="Calibri"/>
              </a:rPr>
              <a:t> markets,</a:t>
            </a:r>
            <a:r>
              <a:rPr sz="3200" spc="-5" dirty="0">
                <a:latin typeface="Calibri"/>
                <a:cs typeface="Calibri"/>
              </a:rPr>
              <a:t> </a:t>
            </a:r>
            <a:r>
              <a:rPr sz="3200" spc="-15" dirty="0">
                <a:latin typeface="Calibri"/>
                <a:cs typeface="Calibri"/>
              </a:rPr>
              <a:t>payment</a:t>
            </a:r>
            <a:r>
              <a:rPr sz="3200" spc="10" dirty="0">
                <a:latin typeface="Calibri"/>
                <a:cs typeface="Calibri"/>
              </a:rPr>
              <a:t> </a:t>
            </a:r>
            <a:r>
              <a:rPr sz="3200" spc="-20" dirty="0">
                <a:latin typeface="Calibri"/>
                <a:cs typeface="Calibri"/>
              </a:rPr>
              <a:t>systems,</a:t>
            </a:r>
            <a:r>
              <a:rPr sz="3200" dirty="0">
                <a:latin typeface="Calibri"/>
                <a:cs typeface="Calibri"/>
              </a:rPr>
              <a:t> and</a:t>
            </a:r>
            <a:r>
              <a:rPr sz="3200" spc="-10" dirty="0">
                <a:latin typeface="Calibri"/>
                <a:cs typeface="Calibri"/>
              </a:rPr>
              <a:t> </a:t>
            </a:r>
            <a:r>
              <a:rPr sz="3200" spc="-5" dirty="0">
                <a:latin typeface="Calibri"/>
                <a:cs typeface="Calibri"/>
              </a:rPr>
              <a:t>banks</a:t>
            </a:r>
            <a:r>
              <a:rPr sz="3200" spc="10" dirty="0">
                <a:latin typeface="Calibri"/>
                <a:cs typeface="Calibri"/>
              </a:rPr>
              <a:t> </a:t>
            </a:r>
            <a:r>
              <a:rPr sz="3200" spc="-20" dirty="0">
                <a:latin typeface="Calibri"/>
                <a:cs typeface="Calibri"/>
              </a:rPr>
              <a:t>to</a:t>
            </a:r>
            <a:r>
              <a:rPr sz="3200" spc="5" dirty="0">
                <a:latin typeface="Calibri"/>
                <a:cs typeface="Calibri"/>
              </a:rPr>
              <a:t> </a:t>
            </a:r>
            <a:r>
              <a:rPr sz="3200" spc="-15" dirty="0">
                <a:latin typeface="Calibri"/>
                <a:cs typeface="Calibri"/>
              </a:rPr>
              <a:t>steal </a:t>
            </a:r>
            <a:r>
              <a:rPr sz="3200" spc="-710" dirty="0">
                <a:latin typeface="Calibri"/>
                <a:cs typeface="Calibri"/>
              </a:rPr>
              <a:t> </a:t>
            </a:r>
            <a:r>
              <a:rPr sz="3200" spc="-5" dirty="0">
                <a:latin typeface="Calibri"/>
                <a:cs typeface="Calibri"/>
              </a:rPr>
              <a:t>money</a:t>
            </a:r>
            <a:r>
              <a:rPr sz="3200" spc="5" dirty="0">
                <a:latin typeface="Calibri"/>
                <a:cs typeface="Calibri"/>
              </a:rPr>
              <a:t> </a:t>
            </a:r>
            <a:r>
              <a:rPr sz="3200" spc="-5" dirty="0">
                <a:latin typeface="Calibri"/>
                <a:cs typeface="Calibri"/>
              </a:rPr>
              <a:t>or block</a:t>
            </a:r>
            <a:r>
              <a:rPr sz="3200" spc="10" dirty="0">
                <a:latin typeface="Calibri"/>
                <a:cs typeface="Calibri"/>
              </a:rPr>
              <a:t> </a:t>
            </a:r>
            <a:r>
              <a:rPr sz="3200" spc="-5" dirty="0">
                <a:latin typeface="Calibri"/>
                <a:cs typeface="Calibri"/>
              </a:rPr>
              <a:t>people</a:t>
            </a:r>
            <a:r>
              <a:rPr sz="3200" spc="-10" dirty="0">
                <a:latin typeface="Calibri"/>
                <a:cs typeface="Calibri"/>
              </a:rPr>
              <a:t> </a:t>
            </a:r>
            <a:r>
              <a:rPr sz="3200" spc="-15" dirty="0">
                <a:latin typeface="Calibri"/>
                <a:cs typeface="Calibri"/>
              </a:rPr>
              <a:t>from</a:t>
            </a:r>
            <a:r>
              <a:rPr sz="3200" spc="-5" dirty="0">
                <a:latin typeface="Calibri"/>
                <a:cs typeface="Calibri"/>
              </a:rPr>
              <a:t> </a:t>
            </a:r>
            <a:r>
              <a:rPr sz="3200" dirty="0">
                <a:latin typeface="Calibri"/>
                <a:cs typeface="Calibri"/>
              </a:rPr>
              <a:t>accessing</a:t>
            </a:r>
            <a:r>
              <a:rPr sz="3200" spc="10" dirty="0">
                <a:latin typeface="Calibri"/>
                <a:cs typeface="Calibri"/>
              </a:rPr>
              <a:t> </a:t>
            </a:r>
            <a:r>
              <a:rPr sz="3200" dirty="0">
                <a:latin typeface="Calibri"/>
                <a:cs typeface="Calibri"/>
              </a:rPr>
              <a:t>the </a:t>
            </a:r>
            <a:r>
              <a:rPr sz="3200" spc="5" dirty="0">
                <a:latin typeface="Calibri"/>
                <a:cs typeface="Calibri"/>
              </a:rPr>
              <a:t> </a:t>
            </a:r>
            <a:r>
              <a:rPr sz="3200" spc="-5" dirty="0">
                <a:latin typeface="Calibri"/>
                <a:cs typeface="Calibri"/>
              </a:rPr>
              <a:t>funds</a:t>
            </a:r>
            <a:r>
              <a:rPr sz="3200" spc="20" dirty="0">
                <a:latin typeface="Calibri"/>
                <a:cs typeface="Calibri"/>
              </a:rPr>
              <a:t> </a:t>
            </a:r>
            <a:r>
              <a:rPr sz="3200" spc="-5" dirty="0">
                <a:latin typeface="Calibri"/>
                <a:cs typeface="Calibri"/>
              </a:rPr>
              <a:t>they</a:t>
            </a:r>
            <a:r>
              <a:rPr sz="3200" spc="10" dirty="0">
                <a:latin typeface="Calibri"/>
                <a:cs typeface="Calibri"/>
              </a:rPr>
              <a:t> </a:t>
            </a:r>
            <a:r>
              <a:rPr sz="3200" spc="-5" dirty="0">
                <a:latin typeface="Calibri"/>
                <a:cs typeface="Calibri"/>
              </a:rPr>
              <a:t>need.</a:t>
            </a:r>
            <a:endParaRPr sz="3200">
              <a:latin typeface="Calibri"/>
              <a:cs typeface="Calibri"/>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3461385" cy="696595"/>
          </a:xfrm>
          <a:prstGeom prst="rect">
            <a:avLst/>
          </a:prstGeom>
        </p:spPr>
        <p:txBody>
          <a:bodyPr vert="horz" wrap="square" lIns="0" tIns="13335" rIns="0" bIns="0" rtlCol="0">
            <a:spAutoFit/>
          </a:bodyPr>
          <a:lstStyle/>
          <a:p>
            <a:pPr marL="12700">
              <a:lnSpc>
                <a:spcPct val="100000"/>
              </a:lnSpc>
              <a:spcBef>
                <a:spcPts val="105"/>
              </a:spcBef>
            </a:pPr>
            <a:r>
              <a:rPr sz="4400" dirty="0"/>
              <a:t>Sunrise</a:t>
            </a:r>
            <a:r>
              <a:rPr sz="4400" spc="-70" dirty="0"/>
              <a:t> </a:t>
            </a:r>
            <a:r>
              <a:rPr sz="4400" spc="-40" dirty="0"/>
              <a:t>Attacks</a:t>
            </a:r>
            <a:endParaRPr sz="4400"/>
          </a:p>
        </p:txBody>
      </p:sp>
      <p:sp>
        <p:nvSpPr>
          <p:cNvPr id="3" name="object 3"/>
          <p:cNvSpPr txBox="1"/>
          <p:nvPr/>
        </p:nvSpPr>
        <p:spPr>
          <a:xfrm>
            <a:off x="535940" y="1607946"/>
            <a:ext cx="7867650" cy="2562860"/>
          </a:xfrm>
          <a:prstGeom prst="rect">
            <a:avLst/>
          </a:prstGeom>
        </p:spPr>
        <p:txBody>
          <a:bodyPr vert="horz" wrap="square" lIns="0" tIns="13335" rIns="0" bIns="0" rtlCol="0">
            <a:spAutoFit/>
          </a:bodyPr>
          <a:lstStyle/>
          <a:p>
            <a:pPr marL="355600" marR="78105" indent="-342900">
              <a:lnSpc>
                <a:spcPct val="100000"/>
              </a:lnSpc>
              <a:spcBef>
                <a:spcPts val="105"/>
              </a:spcBef>
              <a:buFont typeface="Arial MT"/>
              <a:buChar char="•"/>
              <a:tabLst>
                <a:tab pos="354965" algn="l"/>
                <a:tab pos="355600" algn="l"/>
              </a:tabLst>
            </a:pPr>
            <a:r>
              <a:rPr sz="3200" spc="-5" dirty="0">
                <a:latin typeface="Calibri"/>
                <a:cs typeface="Calibri"/>
              </a:rPr>
              <a:t>These</a:t>
            </a:r>
            <a:r>
              <a:rPr sz="3200" spc="-15" dirty="0">
                <a:latin typeface="Calibri"/>
                <a:cs typeface="Calibri"/>
              </a:rPr>
              <a:t> </a:t>
            </a:r>
            <a:r>
              <a:rPr sz="3200" spc="-10" dirty="0">
                <a:latin typeface="Calibri"/>
                <a:cs typeface="Calibri"/>
              </a:rPr>
              <a:t>are</a:t>
            </a:r>
            <a:r>
              <a:rPr sz="3200" spc="-15" dirty="0">
                <a:latin typeface="Calibri"/>
                <a:cs typeface="Calibri"/>
              </a:rPr>
              <a:t> </a:t>
            </a:r>
            <a:r>
              <a:rPr sz="3200" dirty="0">
                <a:latin typeface="Calibri"/>
                <a:cs typeface="Calibri"/>
              </a:rPr>
              <a:t>the cyber</a:t>
            </a:r>
            <a:r>
              <a:rPr sz="3200" spc="-5" dirty="0">
                <a:latin typeface="Calibri"/>
                <a:cs typeface="Calibri"/>
              </a:rPr>
              <a:t> equivalent</a:t>
            </a:r>
            <a:r>
              <a:rPr sz="3200" spc="10" dirty="0">
                <a:latin typeface="Calibri"/>
                <a:cs typeface="Calibri"/>
              </a:rPr>
              <a:t> </a:t>
            </a:r>
            <a:r>
              <a:rPr sz="3200" spc="-5" dirty="0">
                <a:latin typeface="Calibri"/>
                <a:cs typeface="Calibri"/>
              </a:rPr>
              <a:t>of</a:t>
            </a:r>
            <a:r>
              <a:rPr sz="3200" dirty="0">
                <a:latin typeface="Calibri"/>
                <a:cs typeface="Calibri"/>
              </a:rPr>
              <a:t> </a:t>
            </a:r>
            <a:r>
              <a:rPr sz="3200" spc="-20" dirty="0">
                <a:latin typeface="Calibri"/>
                <a:cs typeface="Calibri"/>
              </a:rPr>
              <a:t>attacks</a:t>
            </a:r>
            <a:r>
              <a:rPr sz="3200" spc="-5" dirty="0">
                <a:latin typeface="Calibri"/>
                <a:cs typeface="Calibri"/>
              </a:rPr>
              <a:t> </a:t>
            </a:r>
            <a:r>
              <a:rPr sz="3200" spc="-30" dirty="0">
                <a:latin typeface="Calibri"/>
                <a:cs typeface="Calibri"/>
              </a:rPr>
              <a:t>like </a:t>
            </a:r>
            <a:r>
              <a:rPr sz="3200" spc="-710" dirty="0">
                <a:latin typeface="Calibri"/>
                <a:cs typeface="Calibri"/>
              </a:rPr>
              <a:t> </a:t>
            </a:r>
            <a:r>
              <a:rPr sz="3200" spc="-15" dirty="0">
                <a:latin typeface="Calibri"/>
                <a:cs typeface="Calibri"/>
              </a:rPr>
              <a:t>Pearl</a:t>
            </a:r>
            <a:r>
              <a:rPr sz="3200" spc="-5" dirty="0">
                <a:latin typeface="Calibri"/>
                <a:cs typeface="Calibri"/>
              </a:rPr>
              <a:t> </a:t>
            </a:r>
            <a:r>
              <a:rPr sz="3200" dirty="0">
                <a:latin typeface="Calibri"/>
                <a:cs typeface="Calibri"/>
              </a:rPr>
              <a:t>Harbor</a:t>
            </a:r>
            <a:r>
              <a:rPr sz="3200" spc="5" dirty="0">
                <a:latin typeface="Calibri"/>
                <a:cs typeface="Calibri"/>
              </a:rPr>
              <a:t> </a:t>
            </a:r>
            <a:r>
              <a:rPr sz="3200" dirty="0">
                <a:latin typeface="Calibri"/>
                <a:cs typeface="Calibri"/>
              </a:rPr>
              <a:t>and</a:t>
            </a:r>
            <a:r>
              <a:rPr sz="3200" spc="20" dirty="0">
                <a:latin typeface="Calibri"/>
                <a:cs typeface="Calibri"/>
              </a:rPr>
              <a:t> </a:t>
            </a:r>
            <a:r>
              <a:rPr sz="3200" dirty="0">
                <a:latin typeface="Calibri"/>
                <a:cs typeface="Calibri"/>
              </a:rPr>
              <a:t>9/11.</a:t>
            </a:r>
            <a:endParaRPr sz="3200">
              <a:latin typeface="Calibri"/>
              <a:cs typeface="Calibri"/>
            </a:endParaRPr>
          </a:p>
          <a:p>
            <a:pPr marL="355600" marR="5080" indent="-342900">
              <a:lnSpc>
                <a:spcPct val="100000"/>
              </a:lnSpc>
              <a:spcBef>
                <a:spcPts val="770"/>
              </a:spcBef>
              <a:buFont typeface="Arial MT"/>
              <a:buChar char="•"/>
              <a:tabLst>
                <a:tab pos="354965" algn="l"/>
                <a:tab pos="355600" algn="l"/>
              </a:tabLst>
            </a:pPr>
            <a:r>
              <a:rPr sz="3200" spc="-5" dirty="0">
                <a:latin typeface="Calibri"/>
                <a:cs typeface="Calibri"/>
              </a:rPr>
              <a:t>The</a:t>
            </a:r>
            <a:r>
              <a:rPr sz="3200" spc="5" dirty="0">
                <a:latin typeface="Calibri"/>
                <a:cs typeface="Calibri"/>
              </a:rPr>
              <a:t> </a:t>
            </a:r>
            <a:r>
              <a:rPr sz="3200" spc="-10" dirty="0">
                <a:latin typeface="Calibri"/>
                <a:cs typeface="Calibri"/>
              </a:rPr>
              <a:t>point</a:t>
            </a:r>
            <a:r>
              <a:rPr sz="3200" dirty="0">
                <a:latin typeface="Calibri"/>
                <a:cs typeface="Calibri"/>
              </a:rPr>
              <a:t> is </a:t>
            </a:r>
            <a:r>
              <a:rPr sz="3200" spc="-25" dirty="0">
                <a:latin typeface="Calibri"/>
                <a:cs typeface="Calibri"/>
              </a:rPr>
              <a:t>to</a:t>
            </a:r>
            <a:r>
              <a:rPr sz="3200" dirty="0">
                <a:latin typeface="Calibri"/>
                <a:cs typeface="Calibri"/>
              </a:rPr>
              <a:t> </a:t>
            </a:r>
            <a:r>
              <a:rPr sz="3200" spc="-5" dirty="0">
                <a:latin typeface="Calibri"/>
                <a:cs typeface="Calibri"/>
              </a:rPr>
              <a:t>carry</a:t>
            </a:r>
            <a:r>
              <a:rPr sz="3200" dirty="0">
                <a:latin typeface="Calibri"/>
                <a:cs typeface="Calibri"/>
              </a:rPr>
              <a:t> </a:t>
            </a:r>
            <a:r>
              <a:rPr sz="3200" spc="-5" dirty="0">
                <a:latin typeface="Calibri"/>
                <a:cs typeface="Calibri"/>
              </a:rPr>
              <a:t>out </a:t>
            </a:r>
            <a:r>
              <a:rPr sz="3200" dirty="0">
                <a:latin typeface="Calibri"/>
                <a:cs typeface="Calibri"/>
              </a:rPr>
              <a:t>a </a:t>
            </a:r>
            <a:r>
              <a:rPr sz="3200" spc="-5" dirty="0">
                <a:latin typeface="Calibri"/>
                <a:cs typeface="Calibri"/>
              </a:rPr>
              <a:t>massive</a:t>
            </a:r>
            <a:r>
              <a:rPr sz="3200" dirty="0">
                <a:latin typeface="Calibri"/>
                <a:cs typeface="Calibri"/>
              </a:rPr>
              <a:t> </a:t>
            </a:r>
            <a:r>
              <a:rPr sz="3200" spc="-20" dirty="0">
                <a:latin typeface="Calibri"/>
                <a:cs typeface="Calibri"/>
              </a:rPr>
              <a:t>attack</a:t>
            </a:r>
            <a:r>
              <a:rPr sz="3200" dirty="0">
                <a:latin typeface="Calibri"/>
                <a:cs typeface="Calibri"/>
              </a:rPr>
              <a:t> </a:t>
            </a:r>
            <a:r>
              <a:rPr sz="3200" spc="-10" dirty="0">
                <a:latin typeface="Calibri"/>
                <a:cs typeface="Calibri"/>
              </a:rPr>
              <a:t>that </a:t>
            </a:r>
            <a:r>
              <a:rPr sz="3200" spc="-710" dirty="0">
                <a:latin typeface="Calibri"/>
                <a:cs typeface="Calibri"/>
              </a:rPr>
              <a:t> </a:t>
            </a:r>
            <a:r>
              <a:rPr sz="3200" dirty="0">
                <a:latin typeface="Calibri"/>
                <a:cs typeface="Calibri"/>
              </a:rPr>
              <a:t>the </a:t>
            </a:r>
            <a:r>
              <a:rPr sz="3200" spc="-10" dirty="0">
                <a:latin typeface="Calibri"/>
                <a:cs typeface="Calibri"/>
              </a:rPr>
              <a:t>enemy</a:t>
            </a:r>
            <a:r>
              <a:rPr sz="3200" dirty="0">
                <a:latin typeface="Calibri"/>
                <a:cs typeface="Calibri"/>
              </a:rPr>
              <a:t> isn’t</a:t>
            </a:r>
            <a:r>
              <a:rPr sz="3200" spc="15" dirty="0">
                <a:latin typeface="Calibri"/>
                <a:cs typeface="Calibri"/>
              </a:rPr>
              <a:t> </a:t>
            </a:r>
            <a:r>
              <a:rPr sz="3200" dirty="0">
                <a:latin typeface="Calibri"/>
                <a:cs typeface="Calibri"/>
              </a:rPr>
              <a:t>expecting, </a:t>
            </a:r>
            <a:r>
              <a:rPr sz="3200" spc="-5" dirty="0">
                <a:latin typeface="Calibri"/>
                <a:cs typeface="Calibri"/>
              </a:rPr>
              <a:t>enabling</a:t>
            </a:r>
            <a:r>
              <a:rPr sz="3200" spc="25" dirty="0">
                <a:latin typeface="Calibri"/>
                <a:cs typeface="Calibri"/>
              </a:rPr>
              <a:t> </a:t>
            </a:r>
            <a:r>
              <a:rPr sz="3200" dirty="0">
                <a:latin typeface="Calibri"/>
                <a:cs typeface="Calibri"/>
              </a:rPr>
              <a:t>the </a:t>
            </a:r>
            <a:r>
              <a:rPr sz="3200" spc="5" dirty="0">
                <a:latin typeface="Calibri"/>
                <a:cs typeface="Calibri"/>
              </a:rPr>
              <a:t> </a:t>
            </a:r>
            <a:r>
              <a:rPr sz="3200" spc="-30" dirty="0">
                <a:latin typeface="Calibri"/>
                <a:cs typeface="Calibri"/>
              </a:rPr>
              <a:t>attacker</a:t>
            </a:r>
            <a:r>
              <a:rPr sz="3200" spc="-5" dirty="0">
                <a:latin typeface="Calibri"/>
                <a:cs typeface="Calibri"/>
              </a:rPr>
              <a:t> </a:t>
            </a:r>
            <a:r>
              <a:rPr sz="3200" spc="-20" dirty="0">
                <a:latin typeface="Calibri"/>
                <a:cs typeface="Calibri"/>
              </a:rPr>
              <a:t>to</a:t>
            </a:r>
            <a:r>
              <a:rPr sz="3200" spc="5" dirty="0">
                <a:latin typeface="Calibri"/>
                <a:cs typeface="Calibri"/>
              </a:rPr>
              <a:t> </a:t>
            </a:r>
            <a:r>
              <a:rPr sz="3200" spc="-20" dirty="0">
                <a:latin typeface="Calibri"/>
                <a:cs typeface="Calibri"/>
              </a:rPr>
              <a:t>weaken</a:t>
            </a:r>
            <a:r>
              <a:rPr sz="3200" spc="-10" dirty="0">
                <a:latin typeface="Calibri"/>
                <a:cs typeface="Calibri"/>
              </a:rPr>
              <a:t> </a:t>
            </a:r>
            <a:r>
              <a:rPr sz="3200" dirty="0">
                <a:latin typeface="Calibri"/>
                <a:cs typeface="Calibri"/>
              </a:rPr>
              <a:t>their </a:t>
            </a:r>
            <a:r>
              <a:rPr sz="3200" spc="-15" dirty="0">
                <a:latin typeface="Calibri"/>
                <a:cs typeface="Calibri"/>
              </a:rPr>
              <a:t>defenses</a:t>
            </a:r>
            <a:endParaRPr sz="3200">
              <a:latin typeface="Calibri"/>
              <a:cs typeface="Calibri"/>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0"/>
            <a:ext cx="2622550" cy="696595"/>
          </a:xfrm>
          <a:prstGeom prst="rect">
            <a:avLst/>
          </a:prstGeom>
        </p:spPr>
        <p:txBody>
          <a:bodyPr vert="horz" wrap="square" lIns="0" tIns="13335" rIns="0" bIns="0" rtlCol="0">
            <a:spAutoFit/>
          </a:bodyPr>
          <a:lstStyle/>
          <a:p>
            <a:pPr marL="12700">
              <a:lnSpc>
                <a:spcPct val="100000"/>
              </a:lnSpc>
              <a:spcBef>
                <a:spcPts val="105"/>
              </a:spcBef>
            </a:pPr>
            <a:r>
              <a:rPr sz="4400" spc="-10" dirty="0"/>
              <a:t>Cybercrime</a:t>
            </a:r>
            <a:endParaRPr sz="4400"/>
          </a:p>
        </p:txBody>
      </p:sp>
      <p:sp>
        <p:nvSpPr>
          <p:cNvPr id="3" name="object 3"/>
          <p:cNvSpPr txBox="1"/>
          <p:nvPr/>
        </p:nvSpPr>
        <p:spPr>
          <a:xfrm>
            <a:off x="535940" y="1607946"/>
            <a:ext cx="7200900" cy="3050540"/>
          </a:xfrm>
          <a:prstGeom prst="rect">
            <a:avLst/>
          </a:prstGeom>
        </p:spPr>
        <p:txBody>
          <a:bodyPr vert="horz" wrap="square" lIns="0" tIns="13335" rIns="0" bIns="0" rtlCol="0">
            <a:spAutoFit/>
          </a:bodyPr>
          <a:lstStyle/>
          <a:p>
            <a:pPr marL="355600" marR="1064895" indent="-342900">
              <a:lnSpc>
                <a:spcPct val="100000"/>
              </a:lnSpc>
              <a:spcBef>
                <a:spcPts val="105"/>
              </a:spcBef>
              <a:buFont typeface="Arial MT"/>
              <a:buChar char="•"/>
              <a:tabLst>
                <a:tab pos="354965" algn="l"/>
                <a:tab pos="355600" algn="l"/>
              </a:tabLst>
            </a:pPr>
            <a:r>
              <a:rPr sz="3200" b="1" spc="-10" dirty="0">
                <a:latin typeface="Calibri"/>
                <a:cs typeface="Calibri"/>
              </a:rPr>
              <a:t>Cybercrime</a:t>
            </a:r>
            <a:r>
              <a:rPr sz="3200" b="1" spc="-20" dirty="0">
                <a:latin typeface="Calibri"/>
                <a:cs typeface="Calibri"/>
              </a:rPr>
              <a:t> </a:t>
            </a:r>
            <a:r>
              <a:rPr sz="3200" dirty="0">
                <a:latin typeface="Calibri"/>
                <a:cs typeface="Calibri"/>
              </a:rPr>
              <a:t>is</a:t>
            </a:r>
            <a:r>
              <a:rPr sz="3200" spc="-10" dirty="0">
                <a:latin typeface="Calibri"/>
                <a:cs typeface="Calibri"/>
              </a:rPr>
              <a:t> </a:t>
            </a:r>
            <a:r>
              <a:rPr sz="3200" dirty="0">
                <a:latin typeface="Calibri"/>
                <a:cs typeface="Calibri"/>
              </a:rPr>
              <a:t>a</a:t>
            </a:r>
            <a:r>
              <a:rPr sz="3200" spc="10" dirty="0">
                <a:latin typeface="Calibri"/>
                <a:cs typeface="Calibri"/>
              </a:rPr>
              <a:t> </a:t>
            </a:r>
            <a:r>
              <a:rPr sz="3200" spc="-5" dirty="0">
                <a:latin typeface="Calibri"/>
                <a:cs typeface="Calibri"/>
              </a:rPr>
              <a:t>crime</a:t>
            </a:r>
            <a:r>
              <a:rPr sz="3200" dirty="0">
                <a:latin typeface="Calibri"/>
                <a:cs typeface="Calibri"/>
              </a:rPr>
              <a:t> </a:t>
            </a:r>
            <a:r>
              <a:rPr sz="3200" spc="-10" dirty="0">
                <a:latin typeface="Calibri"/>
                <a:cs typeface="Calibri"/>
              </a:rPr>
              <a:t>that</a:t>
            </a:r>
            <a:r>
              <a:rPr sz="3200" spc="10" dirty="0">
                <a:latin typeface="Calibri"/>
                <a:cs typeface="Calibri"/>
              </a:rPr>
              <a:t> </a:t>
            </a:r>
            <a:r>
              <a:rPr sz="3200" spc="-15" dirty="0">
                <a:latin typeface="Calibri"/>
                <a:cs typeface="Calibri"/>
              </a:rPr>
              <a:t>involves </a:t>
            </a:r>
            <a:r>
              <a:rPr sz="3200" spc="-710" dirty="0">
                <a:latin typeface="Calibri"/>
                <a:cs typeface="Calibri"/>
              </a:rPr>
              <a:t> </a:t>
            </a:r>
            <a:r>
              <a:rPr sz="3200" dirty="0">
                <a:latin typeface="Calibri"/>
                <a:cs typeface="Calibri"/>
              </a:rPr>
              <a:t>a</a:t>
            </a:r>
            <a:r>
              <a:rPr sz="3200" spc="5" dirty="0">
                <a:latin typeface="Calibri"/>
                <a:cs typeface="Calibri"/>
              </a:rPr>
              <a:t> </a:t>
            </a:r>
            <a:r>
              <a:rPr sz="3200" spc="-10" dirty="0">
                <a:latin typeface="Calibri"/>
                <a:cs typeface="Calibri"/>
              </a:rPr>
              <a:t>computer </a:t>
            </a:r>
            <a:r>
              <a:rPr sz="3200" dirty="0">
                <a:latin typeface="Calibri"/>
                <a:cs typeface="Calibri"/>
              </a:rPr>
              <a:t>and</a:t>
            </a:r>
            <a:r>
              <a:rPr sz="3200" spc="5" dirty="0">
                <a:latin typeface="Calibri"/>
                <a:cs typeface="Calibri"/>
              </a:rPr>
              <a:t> </a:t>
            </a:r>
            <a:r>
              <a:rPr sz="3200" dirty="0">
                <a:latin typeface="Calibri"/>
                <a:cs typeface="Calibri"/>
              </a:rPr>
              <a:t>a</a:t>
            </a:r>
            <a:r>
              <a:rPr sz="3200" spc="10" dirty="0">
                <a:latin typeface="Calibri"/>
                <a:cs typeface="Calibri"/>
              </a:rPr>
              <a:t> </a:t>
            </a:r>
            <a:r>
              <a:rPr sz="3200" spc="-10" dirty="0">
                <a:latin typeface="Calibri"/>
                <a:cs typeface="Calibri"/>
              </a:rPr>
              <a:t>network.</a:t>
            </a:r>
            <a:endParaRPr sz="3200">
              <a:latin typeface="Calibri"/>
              <a:cs typeface="Calibri"/>
            </a:endParaRPr>
          </a:p>
          <a:p>
            <a:pPr marL="355600" marR="5080" indent="-342900">
              <a:lnSpc>
                <a:spcPct val="100000"/>
              </a:lnSpc>
              <a:spcBef>
                <a:spcPts val="770"/>
              </a:spcBef>
              <a:buFont typeface="Arial MT"/>
              <a:buChar char="•"/>
              <a:tabLst>
                <a:tab pos="354965" algn="l"/>
                <a:tab pos="355600" algn="l"/>
              </a:tabLst>
            </a:pPr>
            <a:r>
              <a:rPr sz="3200" spc="-5" dirty="0">
                <a:latin typeface="Calibri"/>
                <a:cs typeface="Calibri"/>
              </a:rPr>
              <a:t>The</a:t>
            </a:r>
            <a:r>
              <a:rPr sz="3200" dirty="0">
                <a:latin typeface="Calibri"/>
                <a:cs typeface="Calibri"/>
              </a:rPr>
              <a:t> </a:t>
            </a:r>
            <a:r>
              <a:rPr sz="3200" spc="-10" dirty="0">
                <a:latin typeface="Calibri"/>
                <a:cs typeface="Calibri"/>
              </a:rPr>
              <a:t>computer</a:t>
            </a:r>
            <a:r>
              <a:rPr sz="3200" spc="-5" dirty="0">
                <a:latin typeface="Calibri"/>
                <a:cs typeface="Calibri"/>
              </a:rPr>
              <a:t> </a:t>
            </a:r>
            <a:r>
              <a:rPr sz="3200" spc="-25" dirty="0">
                <a:latin typeface="Calibri"/>
                <a:cs typeface="Calibri"/>
              </a:rPr>
              <a:t>may</a:t>
            </a:r>
            <a:r>
              <a:rPr sz="3200" spc="-5" dirty="0">
                <a:latin typeface="Calibri"/>
                <a:cs typeface="Calibri"/>
              </a:rPr>
              <a:t> </a:t>
            </a:r>
            <a:r>
              <a:rPr sz="3200" spc="-20" dirty="0">
                <a:latin typeface="Calibri"/>
                <a:cs typeface="Calibri"/>
              </a:rPr>
              <a:t>have</a:t>
            </a:r>
            <a:r>
              <a:rPr sz="3200" spc="-5" dirty="0">
                <a:latin typeface="Calibri"/>
                <a:cs typeface="Calibri"/>
              </a:rPr>
              <a:t> been</a:t>
            </a:r>
            <a:r>
              <a:rPr sz="3200" spc="-10" dirty="0">
                <a:latin typeface="Calibri"/>
                <a:cs typeface="Calibri"/>
              </a:rPr>
              <a:t> </a:t>
            </a:r>
            <a:r>
              <a:rPr sz="3200" spc="-5" dirty="0">
                <a:latin typeface="Calibri"/>
                <a:cs typeface="Calibri"/>
              </a:rPr>
              <a:t>used</a:t>
            </a:r>
            <a:r>
              <a:rPr sz="3200" spc="-10" dirty="0">
                <a:latin typeface="Calibri"/>
                <a:cs typeface="Calibri"/>
              </a:rPr>
              <a:t> </a:t>
            </a:r>
            <a:r>
              <a:rPr sz="3200" dirty="0">
                <a:latin typeface="Calibri"/>
                <a:cs typeface="Calibri"/>
              </a:rPr>
              <a:t>in</a:t>
            </a:r>
            <a:r>
              <a:rPr sz="3200" spc="-5" dirty="0">
                <a:latin typeface="Calibri"/>
                <a:cs typeface="Calibri"/>
              </a:rPr>
              <a:t> </a:t>
            </a:r>
            <a:r>
              <a:rPr sz="3200" dirty="0">
                <a:latin typeface="Calibri"/>
                <a:cs typeface="Calibri"/>
              </a:rPr>
              <a:t>the </a:t>
            </a:r>
            <a:r>
              <a:rPr sz="3200" spc="-710" dirty="0">
                <a:latin typeface="Calibri"/>
                <a:cs typeface="Calibri"/>
              </a:rPr>
              <a:t> </a:t>
            </a:r>
            <a:r>
              <a:rPr sz="3200" spc="-5" dirty="0">
                <a:latin typeface="Calibri"/>
                <a:cs typeface="Calibri"/>
              </a:rPr>
              <a:t>commission</a:t>
            </a:r>
            <a:r>
              <a:rPr sz="3200" spc="10" dirty="0">
                <a:latin typeface="Calibri"/>
                <a:cs typeface="Calibri"/>
              </a:rPr>
              <a:t> </a:t>
            </a:r>
            <a:r>
              <a:rPr sz="3200" spc="-5" dirty="0">
                <a:latin typeface="Calibri"/>
                <a:cs typeface="Calibri"/>
              </a:rPr>
              <a:t>of</a:t>
            </a:r>
            <a:r>
              <a:rPr sz="3200" spc="-10" dirty="0">
                <a:latin typeface="Calibri"/>
                <a:cs typeface="Calibri"/>
              </a:rPr>
              <a:t> </a:t>
            </a:r>
            <a:r>
              <a:rPr sz="3200" dirty="0">
                <a:latin typeface="Calibri"/>
                <a:cs typeface="Calibri"/>
              </a:rPr>
              <a:t>a</a:t>
            </a:r>
            <a:r>
              <a:rPr sz="3200" spc="5" dirty="0">
                <a:latin typeface="Calibri"/>
                <a:cs typeface="Calibri"/>
              </a:rPr>
              <a:t> </a:t>
            </a:r>
            <a:r>
              <a:rPr sz="3200" dirty="0">
                <a:latin typeface="Calibri"/>
                <a:cs typeface="Calibri"/>
              </a:rPr>
              <a:t>crime,</a:t>
            </a:r>
            <a:r>
              <a:rPr sz="3200" spc="-5" dirty="0">
                <a:latin typeface="Calibri"/>
                <a:cs typeface="Calibri"/>
              </a:rPr>
              <a:t> or </a:t>
            </a:r>
            <a:r>
              <a:rPr sz="3200" dirty="0">
                <a:latin typeface="Calibri"/>
                <a:cs typeface="Calibri"/>
              </a:rPr>
              <a:t>it</a:t>
            </a:r>
            <a:r>
              <a:rPr sz="3200" spc="10" dirty="0">
                <a:latin typeface="Calibri"/>
                <a:cs typeface="Calibri"/>
              </a:rPr>
              <a:t> </a:t>
            </a:r>
            <a:r>
              <a:rPr sz="3200" spc="-20" dirty="0">
                <a:latin typeface="Calibri"/>
                <a:cs typeface="Calibri"/>
              </a:rPr>
              <a:t>may</a:t>
            </a:r>
            <a:r>
              <a:rPr sz="3200" spc="5" dirty="0">
                <a:latin typeface="Calibri"/>
                <a:cs typeface="Calibri"/>
              </a:rPr>
              <a:t> </a:t>
            </a:r>
            <a:r>
              <a:rPr sz="3200" spc="-5" dirty="0">
                <a:latin typeface="Calibri"/>
                <a:cs typeface="Calibri"/>
              </a:rPr>
              <a:t>be</a:t>
            </a:r>
            <a:r>
              <a:rPr sz="3200" spc="-10" dirty="0">
                <a:latin typeface="Calibri"/>
                <a:cs typeface="Calibri"/>
              </a:rPr>
              <a:t> </a:t>
            </a:r>
            <a:r>
              <a:rPr sz="3200" dirty="0">
                <a:latin typeface="Calibri"/>
                <a:cs typeface="Calibri"/>
              </a:rPr>
              <a:t>the </a:t>
            </a:r>
            <a:r>
              <a:rPr sz="3200" spc="5" dirty="0">
                <a:latin typeface="Calibri"/>
                <a:cs typeface="Calibri"/>
              </a:rPr>
              <a:t> </a:t>
            </a:r>
            <a:r>
              <a:rPr sz="3200" spc="-40" dirty="0">
                <a:latin typeface="Calibri"/>
                <a:cs typeface="Calibri"/>
              </a:rPr>
              <a:t>t</a:t>
            </a:r>
            <a:r>
              <a:rPr sz="3200" dirty="0">
                <a:latin typeface="Calibri"/>
                <a:cs typeface="Calibri"/>
              </a:rPr>
              <a:t>a</a:t>
            </a:r>
            <a:r>
              <a:rPr sz="3200" spc="-45" dirty="0">
                <a:latin typeface="Calibri"/>
                <a:cs typeface="Calibri"/>
              </a:rPr>
              <a:t>r</a:t>
            </a:r>
            <a:r>
              <a:rPr sz="3200" spc="-20" dirty="0">
                <a:latin typeface="Calibri"/>
                <a:cs typeface="Calibri"/>
              </a:rPr>
              <a:t>g</a:t>
            </a:r>
            <a:r>
              <a:rPr sz="3200" spc="-10" dirty="0">
                <a:latin typeface="Calibri"/>
                <a:cs typeface="Calibri"/>
              </a:rPr>
              <a:t>e</a:t>
            </a:r>
            <a:r>
              <a:rPr sz="3200" dirty="0">
                <a:latin typeface="Calibri"/>
                <a:cs typeface="Calibri"/>
              </a:rPr>
              <a:t>t.</a:t>
            </a:r>
            <a:r>
              <a:rPr sz="3200" spc="-260" dirty="0">
                <a:latin typeface="Calibri"/>
                <a:cs typeface="Calibri"/>
              </a:rPr>
              <a:t> </a:t>
            </a:r>
            <a:r>
              <a:rPr sz="3200" spc="-5" dirty="0">
                <a:latin typeface="Calibri"/>
                <a:cs typeface="Calibri"/>
              </a:rPr>
              <a:t>Cyb</a:t>
            </a:r>
            <a:r>
              <a:rPr sz="3200" spc="-15" dirty="0">
                <a:latin typeface="Calibri"/>
                <a:cs typeface="Calibri"/>
              </a:rPr>
              <a:t>e</a:t>
            </a:r>
            <a:r>
              <a:rPr sz="3200" spc="-55" dirty="0">
                <a:latin typeface="Calibri"/>
                <a:cs typeface="Calibri"/>
              </a:rPr>
              <a:t>r</a:t>
            </a:r>
            <a:r>
              <a:rPr sz="3200" dirty="0">
                <a:latin typeface="Calibri"/>
                <a:cs typeface="Calibri"/>
              </a:rPr>
              <a:t>cri</a:t>
            </a:r>
            <a:r>
              <a:rPr sz="3200" spc="-15" dirty="0">
                <a:latin typeface="Calibri"/>
                <a:cs typeface="Calibri"/>
              </a:rPr>
              <a:t>m</a:t>
            </a:r>
            <a:r>
              <a:rPr sz="3200" dirty="0">
                <a:latin typeface="Calibri"/>
                <a:cs typeface="Calibri"/>
              </a:rPr>
              <a:t>e </a:t>
            </a:r>
            <a:r>
              <a:rPr sz="3200" spc="-10" dirty="0">
                <a:latin typeface="Calibri"/>
                <a:cs typeface="Calibri"/>
              </a:rPr>
              <a:t>m</a:t>
            </a:r>
            <a:r>
              <a:rPr sz="3200" spc="-65" dirty="0">
                <a:latin typeface="Calibri"/>
                <a:cs typeface="Calibri"/>
              </a:rPr>
              <a:t>a</a:t>
            </a:r>
            <a:r>
              <a:rPr sz="3200" dirty="0">
                <a:latin typeface="Calibri"/>
                <a:cs typeface="Calibri"/>
              </a:rPr>
              <a:t>y </a:t>
            </a:r>
            <a:r>
              <a:rPr sz="3200" spc="-5" dirty="0">
                <a:latin typeface="Calibri"/>
                <a:cs typeface="Calibri"/>
              </a:rPr>
              <a:t>har</a:t>
            </a:r>
            <a:r>
              <a:rPr sz="3200" spc="5" dirty="0">
                <a:latin typeface="Calibri"/>
                <a:cs typeface="Calibri"/>
              </a:rPr>
              <a:t>m </a:t>
            </a:r>
            <a:r>
              <a:rPr sz="3200" spc="-5" dirty="0">
                <a:latin typeface="Calibri"/>
                <a:cs typeface="Calibri"/>
              </a:rPr>
              <a:t>som</a:t>
            </a:r>
            <a:r>
              <a:rPr sz="3200" spc="-10" dirty="0">
                <a:latin typeface="Calibri"/>
                <a:cs typeface="Calibri"/>
              </a:rPr>
              <a:t>e</a:t>
            </a:r>
            <a:r>
              <a:rPr sz="3200" spc="-5" dirty="0">
                <a:latin typeface="Calibri"/>
                <a:cs typeface="Calibri"/>
              </a:rPr>
              <a:t>one's  security</a:t>
            </a:r>
            <a:r>
              <a:rPr sz="3200" dirty="0">
                <a:latin typeface="Calibri"/>
                <a:cs typeface="Calibri"/>
              </a:rPr>
              <a:t> and</a:t>
            </a:r>
            <a:r>
              <a:rPr sz="3200" spc="10" dirty="0">
                <a:latin typeface="Calibri"/>
                <a:cs typeface="Calibri"/>
              </a:rPr>
              <a:t> </a:t>
            </a:r>
            <a:r>
              <a:rPr sz="3200" spc="-5" dirty="0">
                <a:latin typeface="Calibri"/>
                <a:cs typeface="Calibri"/>
              </a:rPr>
              <a:t>financial</a:t>
            </a:r>
            <a:r>
              <a:rPr sz="3200" spc="25" dirty="0">
                <a:latin typeface="Calibri"/>
                <a:cs typeface="Calibri"/>
              </a:rPr>
              <a:t> </a:t>
            </a:r>
            <a:r>
              <a:rPr sz="3200" spc="-5" dirty="0">
                <a:latin typeface="Calibri"/>
                <a:cs typeface="Calibri"/>
              </a:rPr>
              <a:t>health.</a:t>
            </a:r>
            <a:endParaRPr sz="3200">
              <a:latin typeface="Calibri"/>
              <a:cs typeface="Calibri"/>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0"/>
            <a:ext cx="7272020" cy="696595"/>
          </a:xfrm>
          <a:prstGeom prst="rect">
            <a:avLst/>
          </a:prstGeom>
        </p:spPr>
        <p:txBody>
          <a:bodyPr vert="horz" wrap="square" lIns="0" tIns="13335" rIns="0" bIns="0" rtlCol="0">
            <a:spAutoFit/>
          </a:bodyPr>
          <a:lstStyle/>
          <a:p>
            <a:pPr marL="12700">
              <a:lnSpc>
                <a:spcPct val="100000"/>
              </a:lnSpc>
              <a:spcBef>
                <a:spcPts val="105"/>
              </a:spcBef>
            </a:pPr>
            <a:r>
              <a:rPr sz="4400" spc="-5" smtClean="0"/>
              <a:t>Cyber</a:t>
            </a:r>
            <a:r>
              <a:rPr sz="4400" spc="-20" smtClean="0"/>
              <a:t> </a:t>
            </a:r>
            <a:r>
              <a:rPr sz="4400" spc="-5" dirty="0"/>
              <a:t>Crime</a:t>
            </a:r>
            <a:r>
              <a:rPr sz="4400" spc="-10" dirty="0"/>
              <a:t> </a:t>
            </a:r>
            <a:r>
              <a:rPr sz="4400" spc="-5" dirty="0"/>
              <a:t>Case</a:t>
            </a:r>
            <a:r>
              <a:rPr sz="4400" spc="5" dirty="0"/>
              <a:t> </a:t>
            </a:r>
            <a:r>
              <a:rPr sz="4400" spc="-5" dirty="0"/>
              <a:t>Studies</a:t>
            </a:r>
            <a:endParaRPr sz="4400"/>
          </a:p>
        </p:txBody>
      </p:sp>
      <p:sp>
        <p:nvSpPr>
          <p:cNvPr id="3" name="object 3"/>
          <p:cNvSpPr txBox="1"/>
          <p:nvPr/>
        </p:nvSpPr>
        <p:spPr>
          <a:xfrm>
            <a:off x="535940" y="1607946"/>
            <a:ext cx="7861300" cy="3440429"/>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dirty="0">
                <a:latin typeface="Calibri"/>
                <a:cs typeface="Calibri"/>
              </a:rPr>
              <a:t>On</a:t>
            </a:r>
            <a:r>
              <a:rPr sz="3200" spc="-5" dirty="0">
                <a:latin typeface="Calibri"/>
                <a:cs typeface="Calibri"/>
              </a:rPr>
              <a:t> </a:t>
            </a:r>
            <a:r>
              <a:rPr sz="3200" b="1" dirty="0">
                <a:latin typeface="Calibri"/>
                <a:cs typeface="Calibri"/>
              </a:rPr>
              <a:t>21</a:t>
            </a:r>
            <a:r>
              <a:rPr sz="3200" b="1" spc="-5" dirty="0">
                <a:latin typeface="Calibri"/>
                <a:cs typeface="Calibri"/>
              </a:rPr>
              <a:t> </a:t>
            </a:r>
            <a:r>
              <a:rPr sz="3200" b="1" spc="-25" dirty="0">
                <a:latin typeface="Calibri"/>
                <a:cs typeface="Calibri"/>
              </a:rPr>
              <a:t>May</a:t>
            </a:r>
            <a:r>
              <a:rPr sz="3200" b="1" dirty="0">
                <a:latin typeface="Calibri"/>
                <a:cs typeface="Calibri"/>
              </a:rPr>
              <a:t> </a:t>
            </a:r>
            <a:r>
              <a:rPr sz="3200" b="1" spc="-5" dirty="0">
                <a:latin typeface="Calibri"/>
                <a:cs typeface="Calibri"/>
              </a:rPr>
              <a:t>2021</a:t>
            </a:r>
            <a:r>
              <a:rPr sz="3200" spc="-5" dirty="0">
                <a:latin typeface="Calibri"/>
                <a:cs typeface="Calibri"/>
              </a:rPr>
              <a:t>,</a:t>
            </a:r>
            <a:r>
              <a:rPr sz="3200" spc="5" dirty="0">
                <a:latin typeface="Calibri"/>
                <a:cs typeface="Calibri"/>
              </a:rPr>
              <a:t> </a:t>
            </a:r>
            <a:r>
              <a:rPr sz="3200" dirty="0">
                <a:latin typeface="Calibri"/>
                <a:cs typeface="Calibri"/>
              </a:rPr>
              <a:t>it</a:t>
            </a:r>
            <a:r>
              <a:rPr sz="3200" spc="5" dirty="0">
                <a:latin typeface="Calibri"/>
                <a:cs typeface="Calibri"/>
              </a:rPr>
              <a:t> </a:t>
            </a:r>
            <a:r>
              <a:rPr sz="3200" spc="-10" dirty="0">
                <a:latin typeface="Calibri"/>
                <a:cs typeface="Calibri"/>
              </a:rPr>
              <a:t>was</a:t>
            </a:r>
            <a:r>
              <a:rPr sz="3200" spc="-5" dirty="0">
                <a:latin typeface="Calibri"/>
                <a:cs typeface="Calibri"/>
              </a:rPr>
              <a:t> </a:t>
            </a:r>
            <a:r>
              <a:rPr sz="3200" spc="-10" dirty="0">
                <a:latin typeface="Calibri"/>
                <a:cs typeface="Calibri"/>
              </a:rPr>
              <a:t>reported</a:t>
            </a:r>
            <a:r>
              <a:rPr sz="3200" spc="-5" dirty="0">
                <a:latin typeface="Calibri"/>
                <a:cs typeface="Calibri"/>
              </a:rPr>
              <a:t> </a:t>
            </a:r>
            <a:r>
              <a:rPr sz="3200" spc="-10" dirty="0">
                <a:latin typeface="Calibri"/>
                <a:cs typeface="Calibri"/>
              </a:rPr>
              <a:t>that</a:t>
            </a:r>
            <a:r>
              <a:rPr sz="3200" spc="10" dirty="0">
                <a:latin typeface="Calibri"/>
                <a:cs typeface="Calibri"/>
              </a:rPr>
              <a:t> </a:t>
            </a:r>
            <a:r>
              <a:rPr sz="3200" b="1" dirty="0">
                <a:latin typeface="Calibri"/>
                <a:cs typeface="Calibri"/>
              </a:rPr>
              <a:t>Air </a:t>
            </a:r>
            <a:r>
              <a:rPr sz="3200" b="1" spc="5" dirty="0">
                <a:latin typeface="Calibri"/>
                <a:cs typeface="Calibri"/>
              </a:rPr>
              <a:t> </a:t>
            </a:r>
            <a:r>
              <a:rPr sz="3200" b="1" dirty="0">
                <a:latin typeface="Calibri"/>
                <a:cs typeface="Calibri"/>
              </a:rPr>
              <a:t>India</a:t>
            </a:r>
            <a:r>
              <a:rPr sz="3200" b="1" spc="-25" dirty="0">
                <a:latin typeface="Calibri"/>
                <a:cs typeface="Calibri"/>
              </a:rPr>
              <a:t> </a:t>
            </a:r>
            <a:r>
              <a:rPr sz="3200" spc="-10" dirty="0">
                <a:latin typeface="Calibri"/>
                <a:cs typeface="Calibri"/>
              </a:rPr>
              <a:t>was</a:t>
            </a:r>
            <a:r>
              <a:rPr sz="3200" dirty="0">
                <a:latin typeface="Calibri"/>
                <a:cs typeface="Calibri"/>
              </a:rPr>
              <a:t> </a:t>
            </a:r>
            <a:r>
              <a:rPr sz="3200" spc="-10" dirty="0">
                <a:latin typeface="Calibri"/>
                <a:cs typeface="Calibri"/>
              </a:rPr>
              <a:t>subjected</a:t>
            </a:r>
            <a:r>
              <a:rPr sz="3200" dirty="0">
                <a:latin typeface="Calibri"/>
                <a:cs typeface="Calibri"/>
              </a:rPr>
              <a:t> </a:t>
            </a:r>
            <a:r>
              <a:rPr sz="3200" spc="-20" dirty="0">
                <a:latin typeface="Calibri"/>
                <a:cs typeface="Calibri"/>
              </a:rPr>
              <a:t>to</a:t>
            </a:r>
            <a:r>
              <a:rPr sz="3200" spc="5" dirty="0">
                <a:latin typeface="Calibri"/>
                <a:cs typeface="Calibri"/>
              </a:rPr>
              <a:t> </a:t>
            </a:r>
            <a:r>
              <a:rPr sz="3200" dirty="0">
                <a:latin typeface="Calibri"/>
                <a:cs typeface="Calibri"/>
              </a:rPr>
              <a:t>a</a:t>
            </a:r>
            <a:r>
              <a:rPr sz="3200" spc="-5" dirty="0">
                <a:latin typeface="Calibri"/>
                <a:cs typeface="Calibri"/>
              </a:rPr>
              <a:t> </a:t>
            </a:r>
            <a:r>
              <a:rPr sz="3200" spc="-20" dirty="0">
                <a:latin typeface="Calibri"/>
                <a:cs typeface="Calibri"/>
              </a:rPr>
              <a:t>cyberattack </a:t>
            </a:r>
            <a:r>
              <a:rPr sz="3200" spc="-5" dirty="0">
                <a:latin typeface="Calibri"/>
                <a:cs typeface="Calibri"/>
              </a:rPr>
              <a:t>whereas </a:t>
            </a:r>
            <a:r>
              <a:rPr sz="3200" spc="-705" dirty="0">
                <a:latin typeface="Calibri"/>
                <a:cs typeface="Calibri"/>
              </a:rPr>
              <a:t> </a:t>
            </a:r>
            <a:r>
              <a:rPr sz="3200" dirty="0">
                <a:latin typeface="Calibri"/>
                <a:cs typeface="Calibri"/>
              </a:rPr>
              <a:t>the</a:t>
            </a:r>
            <a:r>
              <a:rPr sz="3200" spc="-5" dirty="0">
                <a:latin typeface="Calibri"/>
                <a:cs typeface="Calibri"/>
              </a:rPr>
              <a:t> </a:t>
            </a:r>
            <a:r>
              <a:rPr sz="3200" spc="-10" dirty="0">
                <a:latin typeface="Calibri"/>
                <a:cs typeface="Calibri"/>
              </a:rPr>
              <a:t>personal</a:t>
            </a:r>
            <a:r>
              <a:rPr sz="3200" dirty="0">
                <a:latin typeface="Calibri"/>
                <a:cs typeface="Calibri"/>
              </a:rPr>
              <a:t> </a:t>
            </a:r>
            <a:r>
              <a:rPr sz="3200" spc="-10" dirty="0">
                <a:latin typeface="Calibri"/>
                <a:cs typeface="Calibri"/>
              </a:rPr>
              <a:t>details</a:t>
            </a:r>
            <a:r>
              <a:rPr sz="3200" spc="10" dirty="0">
                <a:latin typeface="Calibri"/>
                <a:cs typeface="Calibri"/>
              </a:rPr>
              <a:t> </a:t>
            </a:r>
            <a:r>
              <a:rPr sz="3200" dirty="0">
                <a:latin typeface="Calibri"/>
                <a:cs typeface="Calibri"/>
              </a:rPr>
              <a:t>of</a:t>
            </a:r>
            <a:r>
              <a:rPr sz="3200" spc="-5" dirty="0">
                <a:latin typeface="Calibri"/>
                <a:cs typeface="Calibri"/>
              </a:rPr>
              <a:t> </a:t>
            </a:r>
            <a:r>
              <a:rPr sz="3200" dirty="0">
                <a:latin typeface="Calibri"/>
                <a:cs typeface="Calibri"/>
              </a:rPr>
              <a:t>about</a:t>
            </a:r>
            <a:r>
              <a:rPr sz="3200" spc="20" dirty="0">
                <a:latin typeface="Calibri"/>
                <a:cs typeface="Calibri"/>
              </a:rPr>
              <a:t> </a:t>
            </a:r>
            <a:r>
              <a:rPr sz="3200" dirty="0">
                <a:latin typeface="Calibri"/>
                <a:cs typeface="Calibri"/>
              </a:rPr>
              <a:t>4.5</a:t>
            </a:r>
            <a:r>
              <a:rPr sz="3200" spc="5" dirty="0">
                <a:latin typeface="Calibri"/>
                <a:cs typeface="Calibri"/>
              </a:rPr>
              <a:t> </a:t>
            </a:r>
            <a:r>
              <a:rPr sz="3200" dirty="0">
                <a:latin typeface="Calibri"/>
                <a:cs typeface="Calibri"/>
              </a:rPr>
              <a:t>million </a:t>
            </a:r>
            <a:r>
              <a:rPr sz="3200" spc="5" dirty="0">
                <a:latin typeface="Calibri"/>
                <a:cs typeface="Calibri"/>
              </a:rPr>
              <a:t> </a:t>
            </a:r>
            <a:r>
              <a:rPr sz="3200" spc="-15" dirty="0">
                <a:latin typeface="Calibri"/>
                <a:cs typeface="Calibri"/>
              </a:rPr>
              <a:t>customers</a:t>
            </a:r>
            <a:r>
              <a:rPr sz="3200" spc="-5" dirty="0">
                <a:latin typeface="Calibri"/>
                <a:cs typeface="Calibri"/>
              </a:rPr>
              <a:t> </a:t>
            </a:r>
            <a:r>
              <a:rPr sz="3200" spc="-10" dirty="0">
                <a:latin typeface="Calibri"/>
                <a:cs typeface="Calibri"/>
              </a:rPr>
              <a:t>around</a:t>
            </a:r>
            <a:r>
              <a:rPr sz="3200" spc="20" dirty="0">
                <a:latin typeface="Calibri"/>
                <a:cs typeface="Calibri"/>
              </a:rPr>
              <a:t> </a:t>
            </a:r>
            <a:r>
              <a:rPr sz="3200" dirty="0">
                <a:latin typeface="Calibri"/>
                <a:cs typeface="Calibri"/>
              </a:rPr>
              <a:t>the</a:t>
            </a:r>
            <a:r>
              <a:rPr sz="3200" spc="5" dirty="0">
                <a:latin typeface="Calibri"/>
                <a:cs typeface="Calibri"/>
              </a:rPr>
              <a:t> </a:t>
            </a:r>
            <a:r>
              <a:rPr sz="3200" spc="-10" dirty="0">
                <a:latin typeface="Calibri"/>
                <a:cs typeface="Calibri"/>
              </a:rPr>
              <a:t>world </a:t>
            </a:r>
            <a:r>
              <a:rPr sz="3200" spc="-15" dirty="0">
                <a:latin typeface="Calibri"/>
                <a:cs typeface="Calibri"/>
              </a:rPr>
              <a:t>were </a:t>
            </a:r>
            <a:r>
              <a:rPr sz="3200" spc="-10" dirty="0">
                <a:latin typeface="Calibri"/>
                <a:cs typeface="Calibri"/>
              </a:rPr>
              <a:t> compromised</a:t>
            </a:r>
            <a:r>
              <a:rPr sz="3200" spc="-5" dirty="0">
                <a:latin typeface="Calibri"/>
                <a:cs typeface="Calibri"/>
              </a:rPr>
              <a:t> </a:t>
            </a:r>
            <a:r>
              <a:rPr sz="3200" dirty="0">
                <a:latin typeface="Calibri"/>
                <a:cs typeface="Calibri"/>
              </a:rPr>
              <a:t>including</a:t>
            </a:r>
            <a:r>
              <a:rPr sz="3200" spc="30" dirty="0">
                <a:latin typeface="Calibri"/>
                <a:cs typeface="Calibri"/>
              </a:rPr>
              <a:t> </a:t>
            </a:r>
            <a:r>
              <a:rPr sz="3200" spc="-5" dirty="0">
                <a:latin typeface="Calibri"/>
                <a:cs typeface="Calibri"/>
              </a:rPr>
              <a:t>passport,</a:t>
            </a:r>
            <a:r>
              <a:rPr sz="3200" spc="15" dirty="0">
                <a:latin typeface="Calibri"/>
                <a:cs typeface="Calibri"/>
              </a:rPr>
              <a:t> </a:t>
            </a:r>
            <a:r>
              <a:rPr sz="3200" spc="-5" dirty="0">
                <a:latin typeface="Calibri"/>
                <a:cs typeface="Calibri"/>
              </a:rPr>
              <a:t>credit</a:t>
            </a:r>
            <a:r>
              <a:rPr sz="3200" dirty="0">
                <a:latin typeface="Calibri"/>
                <a:cs typeface="Calibri"/>
              </a:rPr>
              <a:t> </a:t>
            </a:r>
            <a:r>
              <a:rPr sz="3200" spc="-20" dirty="0">
                <a:latin typeface="Calibri"/>
                <a:cs typeface="Calibri"/>
              </a:rPr>
              <a:t>card </a:t>
            </a:r>
            <a:r>
              <a:rPr sz="3200" spc="-15" dirty="0">
                <a:latin typeface="Calibri"/>
                <a:cs typeface="Calibri"/>
              </a:rPr>
              <a:t> </a:t>
            </a:r>
            <a:r>
              <a:rPr sz="3200" spc="-10" dirty="0">
                <a:latin typeface="Calibri"/>
                <a:cs typeface="Calibri"/>
              </a:rPr>
              <a:t>details,</a:t>
            </a:r>
            <a:r>
              <a:rPr sz="3200" spc="5" dirty="0">
                <a:latin typeface="Calibri"/>
                <a:cs typeface="Calibri"/>
              </a:rPr>
              <a:t> </a:t>
            </a:r>
            <a:r>
              <a:rPr sz="3200" spc="-5" dirty="0">
                <a:latin typeface="Calibri"/>
                <a:cs typeface="Calibri"/>
              </a:rPr>
              <a:t>birth</a:t>
            </a:r>
            <a:r>
              <a:rPr sz="3200" spc="20" dirty="0">
                <a:latin typeface="Calibri"/>
                <a:cs typeface="Calibri"/>
              </a:rPr>
              <a:t> </a:t>
            </a:r>
            <a:r>
              <a:rPr sz="3200" spc="-10" dirty="0">
                <a:latin typeface="Calibri"/>
                <a:cs typeface="Calibri"/>
              </a:rPr>
              <a:t>dates,</a:t>
            </a:r>
            <a:r>
              <a:rPr sz="3200" dirty="0">
                <a:latin typeface="Calibri"/>
                <a:cs typeface="Calibri"/>
              </a:rPr>
              <a:t> </a:t>
            </a:r>
            <a:r>
              <a:rPr sz="3200" spc="-5" dirty="0">
                <a:latin typeface="Calibri"/>
                <a:cs typeface="Calibri"/>
              </a:rPr>
              <a:t>name</a:t>
            </a:r>
            <a:r>
              <a:rPr sz="3200" spc="10" dirty="0">
                <a:latin typeface="Calibri"/>
                <a:cs typeface="Calibri"/>
              </a:rPr>
              <a:t> </a:t>
            </a:r>
            <a:r>
              <a:rPr sz="3200" dirty="0">
                <a:latin typeface="Calibri"/>
                <a:cs typeface="Calibri"/>
              </a:rPr>
              <a:t>and</a:t>
            </a:r>
            <a:r>
              <a:rPr sz="3200" spc="15" dirty="0">
                <a:latin typeface="Calibri"/>
                <a:cs typeface="Calibri"/>
              </a:rPr>
              <a:t> </a:t>
            </a:r>
            <a:r>
              <a:rPr sz="3200" spc="-20" dirty="0">
                <a:latin typeface="Calibri"/>
                <a:cs typeface="Calibri"/>
              </a:rPr>
              <a:t>ticket </a:t>
            </a:r>
            <a:r>
              <a:rPr sz="3200" spc="-15" dirty="0">
                <a:latin typeface="Calibri"/>
                <a:cs typeface="Calibri"/>
              </a:rPr>
              <a:t> </a:t>
            </a:r>
            <a:r>
              <a:rPr sz="3200" spc="-10" dirty="0">
                <a:latin typeface="Calibri"/>
                <a:cs typeface="Calibri"/>
              </a:rPr>
              <a:t>information.</a:t>
            </a:r>
            <a:endParaRPr sz="3200">
              <a:latin typeface="Calibri"/>
              <a:cs typeface="Calibri"/>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7272020" cy="696595"/>
          </a:xfrm>
          <a:prstGeom prst="rect">
            <a:avLst/>
          </a:prstGeom>
        </p:spPr>
        <p:txBody>
          <a:bodyPr vert="horz" wrap="square" lIns="0" tIns="13335" rIns="0" bIns="0" rtlCol="0">
            <a:spAutoFit/>
          </a:bodyPr>
          <a:lstStyle/>
          <a:p>
            <a:pPr marL="12700">
              <a:lnSpc>
                <a:spcPct val="100000"/>
              </a:lnSpc>
              <a:spcBef>
                <a:spcPts val="105"/>
              </a:spcBef>
            </a:pPr>
            <a:r>
              <a:rPr sz="4400" spc="-5" smtClean="0"/>
              <a:t>Cyber</a:t>
            </a:r>
            <a:r>
              <a:rPr sz="4400" spc="-20" smtClean="0"/>
              <a:t> </a:t>
            </a:r>
            <a:r>
              <a:rPr sz="4400" spc="-5" dirty="0"/>
              <a:t>Crime</a:t>
            </a:r>
            <a:r>
              <a:rPr sz="4400" spc="-10" dirty="0"/>
              <a:t> </a:t>
            </a:r>
            <a:r>
              <a:rPr sz="4400" spc="-5" dirty="0"/>
              <a:t>Case</a:t>
            </a:r>
            <a:r>
              <a:rPr sz="4400" spc="5" dirty="0"/>
              <a:t> </a:t>
            </a:r>
            <a:r>
              <a:rPr sz="4400" spc="-5" dirty="0"/>
              <a:t>Studies</a:t>
            </a:r>
            <a:endParaRPr sz="4400"/>
          </a:p>
        </p:txBody>
      </p:sp>
      <p:sp>
        <p:nvSpPr>
          <p:cNvPr id="3" name="object 3"/>
          <p:cNvSpPr txBox="1"/>
          <p:nvPr/>
        </p:nvSpPr>
        <p:spPr>
          <a:xfrm>
            <a:off x="535940" y="1563751"/>
            <a:ext cx="8057515" cy="4370070"/>
          </a:xfrm>
          <a:prstGeom prst="rect">
            <a:avLst/>
          </a:prstGeom>
        </p:spPr>
        <p:txBody>
          <a:bodyPr vert="horz" wrap="square" lIns="0" tIns="58419" rIns="0" bIns="0" rtlCol="0">
            <a:spAutoFit/>
          </a:bodyPr>
          <a:lstStyle/>
          <a:p>
            <a:pPr marL="355600" marR="115570" indent="-342900">
              <a:lnSpc>
                <a:spcPct val="90000"/>
              </a:lnSpc>
              <a:spcBef>
                <a:spcPts val="459"/>
              </a:spcBef>
              <a:buFont typeface="Arial MT"/>
              <a:buChar char="•"/>
              <a:tabLst>
                <a:tab pos="354965" algn="l"/>
                <a:tab pos="355600" algn="l"/>
              </a:tabLst>
            </a:pPr>
            <a:r>
              <a:rPr sz="3000" dirty="0">
                <a:latin typeface="Calibri"/>
                <a:cs typeface="Calibri"/>
              </a:rPr>
              <a:t>It</a:t>
            </a:r>
            <a:r>
              <a:rPr sz="3000" spc="-5" dirty="0">
                <a:latin typeface="Calibri"/>
                <a:cs typeface="Calibri"/>
              </a:rPr>
              <a:t> </a:t>
            </a:r>
            <a:r>
              <a:rPr sz="3000" spc="-15" dirty="0">
                <a:latin typeface="Calibri"/>
                <a:cs typeface="Calibri"/>
              </a:rPr>
              <a:t>was</a:t>
            </a:r>
            <a:r>
              <a:rPr sz="3000" dirty="0">
                <a:latin typeface="Calibri"/>
                <a:cs typeface="Calibri"/>
              </a:rPr>
              <a:t> </a:t>
            </a:r>
            <a:r>
              <a:rPr sz="3000" spc="-10" dirty="0">
                <a:latin typeface="Calibri"/>
                <a:cs typeface="Calibri"/>
              </a:rPr>
              <a:t>reported</a:t>
            </a:r>
            <a:r>
              <a:rPr sz="3000" spc="5" dirty="0">
                <a:latin typeface="Calibri"/>
                <a:cs typeface="Calibri"/>
              </a:rPr>
              <a:t> </a:t>
            </a:r>
            <a:r>
              <a:rPr sz="3000" spc="-5" dirty="0">
                <a:latin typeface="Calibri"/>
                <a:cs typeface="Calibri"/>
              </a:rPr>
              <a:t>that</a:t>
            </a:r>
            <a:r>
              <a:rPr sz="3000" spc="-25" dirty="0">
                <a:latin typeface="Calibri"/>
                <a:cs typeface="Calibri"/>
              </a:rPr>
              <a:t> </a:t>
            </a:r>
            <a:r>
              <a:rPr sz="3000" dirty="0">
                <a:latin typeface="Calibri"/>
                <a:cs typeface="Calibri"/>
              </a:rPr>
              <a:t>the</a:t>
            </a:r>
            <a:r>
              <a:rPr sz="3000" spc="-5" dirty="0">
                <a:latin typeface="Calibri"/>
                <a:cs typeface="Calibri"/>
              </a:rPr>
              <a:t> </a:t>
            </a:r>
            <a:r>
              <a:rPr sz="3000" spc="-10" dirty="0">
                <a:latin typeface="Calibri"/>
                <a:cs typeface="Calibri"/>
              </a:rPr>
              <a:t>compromised</a:t>
            </a:r>
            <a:r>
              <a:rPr sz="3000" spc="-5" dirty="0">
                <a:latin typeface="Calibri"/>
                <a:cs typeface="Calibri"/>
              </a:rPr>
              <a:t> </a:t>
            </a:r>
            <a:r>
              <a:rPr sz="3000" spc="-10" dirty="0">
                <a:latin typeface="Calibri"/>
                <a:cs typeface="Calibri"/>
              </a:rPr>
              <a:t>servers</a:t>
            </a:r>
            <a:r>
              <a:rPr sz="3000" spc="-5" dirty="0">
                <a:latin typeface="Calibri"/>
                <a:cs typeface="Calibri"/>
              </a:rPr>
              <a:t> </a:t>
            </a:r>
            <a:r>
              <a:rPr sz="3000" spc="-10" dirty="0">
                <a:latin typeface="Calibri"/>
                <a:cs typeface="Calibri"/>
              </a:rPr>
              <a:t>by </a:t>
            </a:r>
            <a:r>
              <a:rPr sz="3000" spc="-665" dirty="0">
                <a:latin typeface="Calibri"/>
                <a:cs typeface="Calibri"/>
              </a:rPr>
              <a:t> </a:t>
            </a:r>
            <a:r>
              <a:rPr sz="3000" dirty="0">
                <a:latin typeface="Calibri"/>
                <a:cs typeface="Calibri"/>
              </a:rPr>
              <a:t>the</a:t>
            </a:r>
            <a:r>
              <a:rPr sz="3000" spc="-10" dirty="0">
                <a:latin typeface="Calibri"/>
                <a:cs typeface="Calibri"/>
              </a:rPr>
              <a:t> </a:t>
            </a:r>
            <a:r>
              <a:rPr sz="3000" spc="-25" dirty="0">
                <a:latin typeface="Calibri"/>
                <a:cs typeface="Calibri"/>
              </a:rPr>
              <a:t>hackers</a:t>
            </a:r>
            <a:r>
              <a:rPr sz="3000" spc="-15" dirty="0">
                <a:latin typeface="Calibri"/>
                <a:cs typeface="Calibri"/>
              </a:rPr>
              <a:t> were</a:t>
            </a:r>
            <a:r>
              <a:rPr sz="3000" spc="-5" dirty="0">
                <a:latin typeface="Calibri"/>
                <a:cs typeface="Calibri"/>
              </a:rPr>
              <a:t> </a:t>
            </a:r>
            <a:r>
              <a:rPr sz="3000" spc="-15" dirty="0">
                <a:latin typeface="Calibri"/>
                <a:cs typeface="Calibri"/>
              </a:rPr>
              <a:t>later</a:t>
            </a:r>
            <a:r>
              <a:rPr sz="3000" spc="-5" dirty="0">
                <a:latin typeface="Calibri"/>
                <a:cs typeface="Calibri"/>
              </a:rPr>
              <a:t> </a:t>
            </a:r>
            <a:r>
              <a:rPr sz="3000" spc="-10" dirty="0">
                <a:latin typeface="Calibri"/>
                <a:cs typeface="Calibri"/>
              </a:rPr>
              <a:t>secured </a:t>
            </a:r>
            <a:r>
              <a:rPr sz="3000" dirty="0">
                <a:latin typeface="Calibri"/>
                <a:cs typeface="Calibri"/>
              </a:rPr>
              <a:t>and</a:t>
            </a:r>
            <a:r>
              <a:rPr sz="3000" spc="-10" dirty="0">
                <a:latin typeface="Calibri"/>
                <a:cs typeface="Calibri"/>
              </a:rPr>
              <a:t> </a:t>
            </a:r>
            <a:r>
              <a:rPr sz="3000" dirty="0">
                <a:latin typeface="Calibri"/>
                <a:cs typeface="Calibri"/>
              </a:rPr>
              <a:t>Air</a:t>
            </a:r>
            <a:r>
              <a:rPr sz="3000" spc="-5" dirty="0">
                <a:latin typeface="Calibri"/>
                <a:cs typeface="Calibri"/>
              </a:rPr>
              <a:t> </a:t>
            </a:r>
            <a:r>
              <a:rPr sz="3000" dirty="0">
                <a:latin typeface="Calibri"/>
                <a:cs typeface="Calibri"/>
              </a:rPr>
              <a:t>India</a:t>
            </a:r>
            <a:r>
              <a:rPr sz="3000" spc="-5" dirty="0">
                <a:latin typeface="Calibri"/>
                <a:cs typeface="Calibri"/>
              </a:rPr>
              <a:t> took </a:t>
            </a:r>
            <a:r>
              <a:rPr sz="3000" spc="-665" dirty="0">
                <a:latin typeface="Calibri"/>
                <a:cs typeface="Calibri"/>
              </a:rPr>
              <a:t> </a:t>
            </a:r>
            <a:r>
              <a:rPr sz="3000" spc="-20" dirty="0">
                <a:latin typeface="Calibri"/>
                <a:cs typeface="Calibri"/>
              </a:rPr>
              <a:t>steps</a:t>
            </a:r>
            <a:r>
              <a:rPr sz="3000" spc="-10" dirty="0">
                <a:latin typeface="Calibri"/>
                <a:cs typeface="Calibri"/>
              </a:rPr>
              <a:t> by</a:t>
            </a:r>
            <a:r>
              <a:rPr sz="3000" dirty="0">
                <a:latin typeface="Calibri"/>
                <a:cs typeface="Calibri"/>
              </a:rPr>
              <a:t> </a:t>
            </a:r>
            <a:r>
              <a:rPr sz="3000" spc="-10" dirty="0">
                <a:latin typeface="Calibri"/>
                <a:cs typeface="Calibri"/>
              </a:rPr>
              <a:t>engaging</a:t>
            </a:r>
            <a:r>
              <a:rPr sz="3000" dirty="0">
                <a:latin typeface="Calibri"/>
                <a:cs typeface="Calibri"/>
              </a:rPr>
              <a:t> </a:t>
            </a:r>
            <a:r>
              <a:rPr sz="3000" spc="-10" dirty="0">
                <a:latin typeface="Calibri"/>
                <a:cs typeface="Calibri"/>
              </a:rPr>
              <a:t>external</a:t>
            </a:r>
            <a:r>
              <a:rPr sz="3000" dirty="0">
                <a:latin typeface="Calibri"/>
                <a:cs typeface="Calibri"/>
              </a:rPr>
              <a:t> </a:t>
            </a:r>
            <a:r>
              <a:rPr sz="3000" spc="-15" dirty="0">
                <a:latin typeface="Calibri"/>
                <a:cs typeface="Calibri"/>
              </a:rPr>
              <a:t>data</a:t>
            </a:r>
            <a:r>
              <a:rPr sz="3000" spc="-20" dirty="0">
                <a:latin typeface="Calibri"/>
                <a:cs typeface="Calibri"/>
              </a:rPr>
              <a:t> </a:t>
            </a:r>
            <a:r>
              <a:rPr sz="3000" spc="-5" dirty="0">
                <a:latin typeface="Calibri"/>
                <a:cs typeface="Calibri"/>
              </a:rPr>
              <a:t>security </a:t>
            </a:r>
            <a:r>
              <a:rPr sz="3000" dirty="0">
                <a:latin typeface="Calibri"/>
                <a:cs typeface="Calibri"/>
              </a:rPr>
              <a:t> </a:t>
            </a:r>
            <a:r>
              <a:rPr sz="3000" spc="-10" dirty="0">
                <a:latin typeface="Calibri"/>
                <a:cs typeface="Calibri"/>
              </a:rPr>
              <a:t>specialists.</a:t>
            </a:r>
            <a:endParaRPr sz="3000">
              <a:latin typeface="Calibri"/>
              <a:cs typeface="Calibri"/>
            </a:endParaRPr>
          </a:p>
          <a:p>
            <a:pPr marL="355600" marR="5080" indent="-342900">
              <a:lnSpc>
                <a:spcPct val="90000"/>
              </a:lnSpc>
              <a:spcBef>
                <a:spcPts val="720"/>
              </a:spcBef>
              <a:buFont typeface="Arial MT"/>
              <a:buChar char="•"/>
              <a:tabLst>
                <a:tab pos="354965" algn="l"/>
                <a:tab pos="355600" algn="l"/>
              </a:tabLst>
            </a:pPr>
            <a:r>
              <a:rPr sz="3000" dirty="0">
                <a:latin typeface="Calibri"/>
                <a:cs typeface="Calibri"/>
              </a:rPr>
              <a:t>Air</a:t>
            </a:r>
            <a:r>
              <a:rPr sz="3000" spc="75" dirty="0">
                <a:latin typeface="Calibri"/>
                <a:cs typeface="Calibri"/>
              </a:rPr>
              <a:t> </a:t>
            </a:r>
            <a:r>
              <a:rPr sz="3000" spc="-5" dirty="0">
                <a:latin typeface="Calibri"/>
                <a:cs typeface="Calibri"/>
              </a:rPr>
              <a:t>India</a:t>
            </a:r>
            <a:r>
              <a:rPr sz="3000" spc="70" dirty="0">
                <a:latin typeface="Calibri"/>
                <a:cs typeface="Calibri"/>
              </a:rPr>
              <a:t> </a:t>
            </a:r>
            <a:r>
              <a:rPr sz="3000" dirty="0">
                <a:latin typeface="Calibri"/>
                <a:cs typeface="Calibri"/>
              </a:rPr>
              <a:t>also</a:t>
            </a:r>
            <a:r>
              <a:rPr sz="3000" spc="70" dirty="0">
                <a:latin typeface="Calibri"/>
                <a:cs typeface="Calibri"/>
              </a:rPr>
              <a:t> </a:t>
            </a:r>
            <a:r>
              <a:rPr sz="3000" spc="-15" dirty="0">
                <a:latin typeface="Calibri"/>
                <a:cs typeface="Calibri"/>
              </a:rPr>
              <a:t>guaranteed</a:t>
            </a:r>
            <a:r>
              <a:rPr sz="3000" spc="70" dirty="0">
                <a:latin typeface="Calibri"/>
                <a:cs typeface="Calibri"/>
              </a:rPr>
              <a:t> </a:t>
            </a:r>
            <a:r>
              <a:rPr sz="3000" spc="-5" dirty="0">
                <a:latin typeface="Calibri"/>
                <a:cs typeface="Calibri"/>
              </a:rPr>
              <a:t>its</a:t>
            </a:r>
            <a:r>
              <a:rPr sz="3000" spc="60" dirty="0">
                <a:latin typeface="Calibri"/>
                <a:cs typeface="Calibri"/>
              </a:rPr>
              <a:t> </a:t>
            </a:r>
            <a:r>
              <a:rPr sz="3000" spc="-15" dirty="0">
                <a:latin typeface="Calibri"/>
                <a:cs typeface="Calibri"/>
              </a:rPr>
              <a:t>passengers</a:t>
            </a:r>
            <a:r>
              <a:rPr sz="3000" spc="75" dirty="0">
                <a:latin typeface="Calibri"/>
                <a:cs typeface="Calibri"/>
              </a:rPr>
              <a:t> </a:t>
            </a:r>
            <a:r>
              <a:rPr sz="3000" spc="-10" dirty="0">
                <a:latin typeface="Calibri"/>
                <a:cs typeface="Calibri"/>
              </a:rPr>
              <a:t>that </a:t>
            </a:r>
            <a:r>
              <a:rPr sz="3000" spc="-5" dirty="0">
                <a:latin typeface="Calibri"/>
                <a:cs typeface="Calibri"/>
              </a:rPr>
              <a:t> </a:t>
            </a:r>
            <a:r>
              <a:rPr sz="3000" spc="-10" dirty="0">
                <a:latin typeface="Calibri"/>
                <a:cs typeface="Calibri"/>
              </a:rPr>
              <a:t>there</a:t>
            </a:r>
            <a:r>
              <a:rPr sz="3000" dirty="0">
                <a:latin typeface="Calibri"/>
                <a:cs typeface="Calibri"/>
              </a:rPr>
              <a:t> </a:t>
            </a:r>
            <a:r>
              <a:rPr sz="3000" spc="-15" dirty="0">
                <a:latin typeface="Calibri"/>
                <a:cs typeface="Calibri"/>
              </a:rPr>
              <a:t>was</a:t>
            </a:r>
            <a:r>
              <a:rPr sz="3000" dirty="0">
                <a:latin typeface="Calibri"/>
                <a:cs typeface="Calibri"/>
              </a:rPr>
              <a:t> </a:t>
            </a:r>
            <a:r>
              <a:rPr sz="3000" spc="-5" dirty="0">
                <a:latin typeface="Calibri"/>
                <a:cs typeface="Calibri"/>
              </a:rPr>
              <a:t>no</a:t>
            </a:r>
            <a:r>
              <a:rPr sz="3000" spc="10" dirty="0">
                <a:latin typeface="Calibri"/>
                <a:cs typeface="Calibri"/>
              </a:rPr>
              <a:t> </a:t>
            </a:r>
            <a:r>
              <a:rPr sz="3000" spc="-10" dirty="0">
                <a:latin typeface="Calibri"/>
                <a:cs typeface="Calibri"/>
              </a:rPr>
              <a:t>conclusive</a:t>
            </a:r>
            <a:r>
              <a:rPr sz="3000" spc="-20" dirty="0">
                <a:latin typeface="Calibri"/>
                <a:cs typeface="Calibri"/>
              </a:rPr>
              <a:t> </a:t>
            </a:r>
            <a:r>
              <a:rPr sz="3000" spc="-5" dirty="0">
                <a:latin typeface="Calibri"/>
                <a:cs typeface="Calibri"/>
              </a:rPr>
              <a:t>evidence</a:t>
            </a:r>
            <a:r>
              <a:rPr sz="3000" spc="-20" dirty="0">
                <a:latin typeface="Calibri"/>
                <a:cs typeface="Calibri"/>
              </a:rPr>
              <a:t> </a:t>
            </a:r>
            <a:r>
              <a:rPr sz="3000" spc="-5" dirty="0">
                <a:latin typeface="Calibri"/>
                <a:cs typeface="Calibri"/>
              </a:rPr>
              <a:t>on</a:t>
            </a:r>
            <a:r>
              <a:rPr sz="3000" dirty="0">
                <a:latin typeface="Calibri"/>
                <a:cs typeface="Calibri"/>
              </a:rPr>
              <a:t> </a:t>
            </a:r>
            <a:r>
              <a:rPr sz="3000" spc="-5" dirty="0">
                <a:latin typeface="Calibri"/>
                <a:cs typeface="Calibri"/>
              </a:rPr>
              <a:t>whether</a:t>
            </a:r>
            <a:r>
              <a:rPr sz="3000" dirty="0">
                <a:latin typeface="Calibri"/>
                <a:cs typeface="Calibri"/>
              </a:rPr>
              <a:t> </a:t>
            </a:r>
            <a:r>
              <a:rPr sz="3000" spc="-20" dirty="0">
                <a:latin typeface="Calibri"/>
                <a:cs typeface="Calibri"/>
              </a:rPr>
              <a:t>any </a:t>
            </a:r>
            <a:r>
              <a:rPr sz="3000" spc="-660" dirty="0">
                <a:latin typeface="Calibri"/>
                <a:cs typeface="Calibri"/>
              </a:rPr>
              <a:t> </a:t>
            </a:r>
            <a:r>
              <a:rPr sz="3000" dirty="0">
                <a:latin typeface="Calibri"/>
                <a:cs typeface="Calibri"/>
              </a:rPr>
              <a:t>misuse</a:t>
            </a:r>
            <a:r>
              <a:rPr sz="3000" spc="-5" dirty="0">
                <a:latin typeface="Calibri"/>
                <a:cs typeface="Calibri"/>
              </a:rPr>
              <a:t> </a:t>
            </a:r>
            <a:r>
              <a:rPr sz="3000" dirty="0">
                <a:latin typeface="Calibri"/>
                <a:cs typeface="Calibri"/>
              </a:rPr>
              <a:t>of</a:t>
            </a:r>
            <a:r>
              <a:rPr sz="3000" spc="-10" dirty="0">
                <a:latin typeface="Calibri"/>
                <a:cs typeface="Calibri"/>
              </a:rPr>
              <a:t> </a:t>
            </a:r>
            <a:r>
              <a:rPr sz="3000" dirty="0">
                <a:latin typeface="Calibri"/>
                <a:cs typeface="Calibri"/>
              </a:rPr>
              <a:t>the</a:t>
            </a:r>
            <a:r>
              <a:rPr sz="3000" spc="-5" dirty="0">
                <a:latin typeface="Calibri"/>
                <a:cs typeface="Calibri"/>
              </a:rPr>
              <a:t> </a:t>
            </a:r>
            <a:r>
              <a:rPr sz="3000" spc="-10" dirty="0">
                <a:latin typeface="Calibri"/>
                <a:cs typeface="Calibri"/>
              </a:rPr>
              <a:t>personal</a:t>
            </a:r>
            <a:r>
              <a:rPr sz="3000" dirty="0">
                <a:latin typeface="Calibri"/>
                <a:cs typeface="Calibri"/>
              </a:rPr>
              <a:t> </a:t>
            </a:r>
            <a:r>
              <a:rPr sz="3000" spc="-15" dirty="0">
                <a:latin typeface="Calibri"/>
                <a:cs typeface="Calibri"/>
              </a:rPr>
              <a:t>data </a:t>
            </a:r>
            <a:r>
              <a:rPr sz="3000" spc="-5" dirty="0">
                <a:latin typeface="Calibri"/>
                <a:cs typeface="Calibri"/>
              </a:rPr>
              <a:t>has </a:t>
            </a:r>
            <a:r>
              <a:rPr sz="3000" spc="-10" dirty="0">
                <a:latin typeface="Calibri"/>
                <a:cs typeface="Calibri"/>
              </a:rPr>
              <a:t>been</a:t>
            </a:r>
            <a:r>
              <a:rPr sz="3000" spc="-50" dirty="0">
                <a:latin typeface="Calibri"/>
                <a:cs typeface="Calibri"/>
              </a:rPr>
              <a:t> </a:t>
            </a:r>
            <a:r>
              <a:rPr sz="3000" spc="-10" dirty="0">
                <a:latin typeface="Calibri"/>
                <a:cs typeface="Calibri"/>
              </a:rPr>
              <a:t>reported.</a:t>
            </a:r>
            <a:endParaRPr sz="3000">
              <a:latin typeface="Calibri"/>
              <a:cs typeface="Calibri"/>
            </a:endParaRPr>
          </a:p>
          <a:p>
            <a:pPr marL="355600" marR="1053465" indent="-342900">
              <a:lnSpc>
                <a:spcPct val="90000"/>
              </a:lnSpc>
              <a:spcBef>
                <a:spcPts val="720"/>
              </a:spcBef>
              <a:buFont typeface="Arial MT"/>
              <a:buChar char="•"/>
              <a:tabLst>
                <a:tab pos="354965" algn="l"/>
                <a:tab pos="355600" algn="l"/>
              </a:tabLst>
            </a:pPr>
            <a:r>
              <a:rPr sz="3000" spc="-5" dirty="0">
                <a:latin typeface="Calibri"/>
                <a:cs typeface="Calibri"/>
              </a:rPr>
              <a:t>The airlines </a:t>
            </a:r>
            <a:r>
              <a:rPr sz="3000" dirty="0">
                <a:latin typeface="Calibri"/>
                <a:cs typeface="Calibri"/>
              </a:rPr>
              <a:t>also </a:t>
            </a:r>
            <a:r>
              <a:rPr sz="3000" spc="-20" dirty="0">
                <a:latin typeface="Calibri"/>
                <a:cs typeface="Calibri"/>
              </a:rPr>
              <a:t>urged </a:t>
            </a:r>
            <a:r>
              <a:rPr sz="3000" dirty="0">
                <a:latin typeface="Calibri"/>
                <a:cs typeface="Calibri"/>
              </a:rPr>
              <a:t>and </a:t>
            </a:r>
            <a:r>
              <a:rPr sz="3000" spc="-15" dirty="0">
                <a:latin typeface="Calibri"/>
                <a:cs typeface="Calibri"/>
              </a:rPr>
              <a:t>encouraged </a:t>
            </a:r>
            <a:r>
              <a:rPr sz="3000" spc="-5" dirty="0">
                <a:latin typeface="Calibri"/>
                <a:cs typeface="Calibri"/>
              </a:rPr>
              <a:t>the </a:t>
            </a:r>
            <a:r>
              <a:rPr sz="3000" spc="-665" dirty="0">
                <a:latin typeface="Calibri"/>
                <a:cs typeface="Calibri"/>
              </a:rPr>
              <a:t> </a:t>
            </a:r>
            <a:r>
              <a:rPr sz="3000" spc="-10" dirty="0">
                <a:latin typeface="Calibri"/>
                <a:cs typeface="Calibri"/>
              </a:rPr>
              <a:t>passengers to </a:t>
            </a:r>
            <a:r>
              <a:rPr sz="3000" spc="-5" dirty="0">
                <a:latin typeface="Calibri"/>
                <a:cs typeface="Calibri"/>
              </a:rPr>
              <a:t>immediately change their </a:t>
            </a:r>
            <a:r>
              <a:rPr sz="3000" dirty="0">
                <a:latin typeface="Calibri"/>
                <a:cs typeface="Calibri"/>
              </a:rPr>
              <a:t> </a:t>
            </a:r>
            <a:r>
              <a:rPr sz="3000" spc="-10" dirty="0">
                <a:latin typeface="Calibri"/>
                <a:cs typeface="Calibri"/>
              </a:rPr>
              <a:t>passwords.</a:t>
            </a:r>
            <a:endParaRPr sz="3000">
              <a:latin typeface="Calibri"/>
              <a:cs typeface="Calibri"/>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0"/>
            <a:ext cx="7272020" cy="696595"/>
          </a:xfrm>
          <a:prstGeom prst="rect">
            <a:avLst/>
          </a:prstGeom>
        </p:spPr>
        <p:txBody>
          <a:bodyPr vert="horz" wrap="square" lIns="0" tIns="13335" rIns="0" bIns="0" rtlCol="0">
            <a:spAutoFit/>
          </a:bodyPr>
          <a:lstStyle/>
          <a:p>
            <a:pPr marL="12700">
              <a:lnSpc>
                <a:spcPct val="100000"/>
              </a:lnSpc>
              <a:spcBef>
                <a:spcPts val="105"/>
              </a:spcBef>
            </a:pPr>
            <a:r>
              <a:rPr sz="4400" spc="-5" smtClean="0"/>
              <a:t>Cyber</a:t>
            </a:r>
            <a:r>
              <a:rPr sz="4400" spc="-20" smtClean="0"/>
              <a:t> </a:t>
            </a:r>
            <a:r>
              <a:rPr sz="4400" spc="-5" dirty="0"/>
              <a:t>Crime</a:t>
            </a:r>
            <a:r>
              <a:rPr sz="4400" spc="-10" dirty="0"/>
              <a:t> </a:t>
            </a:r>
            <a:r>
              <a:rPr sz="4400" spc="-5" dirty="0"/>
              <a:t>Case</a:t>
            </a:r>
            <a:r>
              <a:rPr sz="4400" spc="5" dirty="0"/>
              <a:t> </a:t>
            </a:r>
            <a:r>
              <a:rPr sz="4400" spc="-5" dirty="0"/>
              <a:t>Studies</a:t>
            </a:r>
            <a:endParaRPr sz="4400"/>
          </a:p>
        </p:txBody>
      </p:sp>
      <p:sp>
        <p:nvSpPr>
          <p:cNvPr id="3" name="object 3"/>
          <p:cNvSpPr txBox="1"/>
          <p:nvPr/>
        </p:nvSpPr>
        <p:spPr>
          <a:xfrm>
            <a:off x="535940" y="1607946"/>
            <a:ext cx="7713345" cy="1977389"/>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10" dirty="0">
                <a:latin typeface="Calibri"/>
                <a:cs typeface="Calibri"/>
              </a:rPr>
              <a:t>Vulnerabilities</a:t>
            </a:r>
            <a:r>
              <a:rPr sz="3200" spc="15" dirty="0">
                <a:latin typeface="Calibri"/>
                <a:cs typeface="Calibri"/>
              </a:rPr>
              <a:t> </a:t>
            </a:r>
            <a:r>
              <a:rPr sz="3200" dirty="0">
                <a:latin typeface="Calibri"/>
                <a:cs typeface="Calibri"/>
              </a:rPr>
              <a:t>in</a:t>
            </a:r>
            <a:r>
              <a:rPr sz="3200" spc="-5" dirty="0">
                <a:latin typeface="Calibri"/>
                <a:cs typeface="Calibri"/>
              </a:rPr>
              <a:t> </a:t>
            </a:r>
            <a:r>
              <a:rPr sz="3200" dirty="0">
                <a:latin typeface="Calibri"/>
                <a:cs typeface="Calibri"/>
              </a:rPr>
              <a:t>the</a:t>
            </a:r>
            <a:r>
              <a:rPr sz="3200" spc="10" dirty="0">
                <a:latin typeface="Calibri"/>
                <a:cs typeface="Calibri"/>
              </a:rPr>
              <a:t> </a:t>
            </a:r>
            <a:r>
              <a:rPr sz="3200" spc="-15" dirty="0">
                <a:latin typeface="Calibri"/>
                <a:cs typeface="Calibri"/>
              </a:rPr>
              <a:t>e-commerce</a:t>
            </a:r>
            <a:r>
              <a:rPr sz="3200" spc="-35" dirty="0">
                <a:latin typeface="Calibri"/>
                <a:cs typeface="Calibri"/>
              </a:rPr>
              <a:t> </a:t>
            </a:r>
            <a:r>
              <a:rPr sz="3200" spc="-5" dirty="0">
                <a:latin typeface="Calibri"/>
                <a:cs typeface="Calibri"/>
              </a:rPr>
              <a:t>domain</a:t>
            </a:r>
            <a:r>
              <a:rPr sz="3200" spc="25" dirty="0">
                <a:latin typeface="Calibri"/>
                <a:cs typeface="Calibri"/>
              </a:rPr>
              <a:t> </a:t>
            </a:r>
            <a:r>
              <a:rPr sz="3200" spc="-5" dirty="0">
                <a:latin typeface="Calibri"/>
                <a:cs typeface="Calibri"/>
              </a:rPr>
              <a:t>of </a:t>
            </a:r>
            <a:r>
              <a:rPr sz="3200" spc="-710" dirty="0">
                <a:latin typeface="Calibri"/>
                <a:cs typeface="Calibri"/>
              </a:rPr>
              <a:t> </a:t>
            </a:r>
            <a:r>
              <a:rPr sz="3200" dirty="0">
                <a:latin typeface="Calibri"/>
                <a:cs typeface="Calibri"/>
              </a:rPr>
              <a:t>Indian </a:t>
            </a:r>
            <a:r>
              <a:rPr sz="3200" spc="-5" dirty="0">
                <a:latin typeface="Calibri"/>
                <a:cs typeface="Calibri"/>
              </a:rPr>
              <a:t>bookseller </a:t>
            </a:r>
            <a:r>
              <a:rPr sz="3200" b="1" spc="-10" dirty="0">
                <a:latin typeface="Calibri"/>
                <a:cs typeface="Calibri"/>
              </a:rPr>
              <a:t>Oswaal </a:t>
            </a:r>
            <a:r>
              <a:rPr sz="3200" b="1" spc="-5" dirty="0">
                <a:latin typeface="Calibri"/>
                <a:cs typeface="Calibri"/>
              </a:rPr>
              <a:t>Books </a:t>
            </a:r>
            <a:r>
              <a:rPr sz="3200" spc="-10" dirty="0">
                <a:latin typeface="Calibri"/>
                <a:cs typeface="Calibri"/>
              </a:rPr>
              <a:t>could </a:t>
            </a:r>
            <a:r>
              <a:rPr sz="3200" spc="-25" dirty="0">
                <a:latin typeface="Calibri"/>
                <a:cs typeface="Calibri"/>
              </a:rPr>
              <a:t>have </a:t>
            </a:r>
            <a:r>
              <a:rPr sz="3200" spc="-20" dirty="0">
                <a:latin typeface="Calibri"/>
                <a:cs typeface="Calibri"/>
              </a:rPr>
              <a:t> </a:t>
            </a:r>
            <a:r>
              <a:rPr sz="3200" spc="-5" dirty="0">
                <a:latin typeface="Calibri"/>
                <a:cs typeface="Calibri"/>
              </a:rPr>
              <a:t>allowed </a:t>
            </a:r>
            <a:r>
              <a:rPr sz="3200" spc="-30" dirty="0">
                <a:latin typeface="Calibri"/>
                <a:cs typeface="Calibri"/>
              </a:rPr>
              <a:t>attackers</a:t>
            </a:r>
            <a:r>
              <a:rPr sz="3200" spc="-5" dirty="0">
                <a:latin typeface="Calibri"/>
                <a:cs typeface="Calibri"/>
              </a:rPr>
              <a:t> </a:t>
            </a:r>
            <a:r>
              <a:rPr sz="3200" spc="-15" dirty="0">
                <a:latin typeface="Calibri"/>
                <a:cs typeface="Calibri"/>
              </a:rPr>
              <a:t>to</a:t>
            </a:r>
            <a:r>
              <a:rPr sz="3200" spc="5" dirty="0">
                <a:latin typeface="Calibri"/>
                <a:cs typeface="Calibri"/>
              </a:rPr>
              <a:t> </a:t>
            </a:r>
            <a:r>
              <a:rPr sz="3200" spc="-20" dirty="0">
                <a:latin typeface="Calibri"/>
                <a:cs typeface="Calibri"/>
              </a:rPr>
              <a:t>seize</a:t>
            </a:r>
            <a:r>
              <a:rPr sz="3200" spc="-5" dirty="0">
                <a:latin typeface="Calibri"/>
                <a:cs typeface="Calibri"/>
              </a:rPr>
              <a:t> </a:t>
            </a:r>
            <a:r>
              <a:rPr sz="3200" spc="-15" dirty="0">
                <a:latin typeface="Calibri"/>
                <a:cs typeface="Calibri"/>
              </a:rPr>
              <a:t>control</a:t>
            </a:r>
            <a:r>
              <a:rPr sz="3200" spc="-20" dirty="0">
                <a:latin typeface="Calibri"/>
                <a:cs typeface="Calibri"/>
              </a:rPr>
              <a:t> </a:t>
            </a:r>
            <a:r>
              <a:rPr sz="3200" dirty="0">
                <a:latin typeface="Calibri"/>
                <a:cs typeface="Calibri"/>
              </a:rPr>
              <a:t>of</a:t>
            </a:r>
            <a:r>
              <a:rPr sz="3200" spc="5" dirty="0">
                <a:latin typeface="Calibri"/>
                <a:cs typeface="Calibri"/>
              </a:rPr>
              <a:t> </a:t>
            </a:r>
            <a:r>
              <a:rPr sz="3200" dirty="0">
                <a:latin typeface="Calibri"/>
                <a:cs typeface="Calibri"/>
              </a:rPr>
              <a:t>the </a:t>
            </a:r>
            <a:r>
              <a:rPr sz="3200" spc="5" dirty="0">
                <a:latin typeface="Calibri"/>
                <a:cs typeface="Calibri"/>
              </a:rPr>
              <a:t> </a:t>
            </a:r>
            <a:r>
              <a:rPr sz="3200" spc="-10" dirty="0">
                <a:latin typeface="Calibri"/>
                <a:cs typeface="Calibri"/>
              </a:rPr>
              <a:t>website,</a:t>
            </a:r>
            <a:r>
              <a:rPr sz="3200" dirty="0">
                <a:latin typeface="Calibri"/>
                <a:cs typeface="Calibri"/>
              </a:rPr>
              <a:t> a</a:t>
            </a:r>
            <a:r>
              <a:rPr sz="3200" spc="5" dirty="0">
                <a:latin typeface="Calibri"/>
                <a:cs typeface="Calibri"/>
              </a:rPr>
              <a:t> </a:t>
            </a:r>
            <a:r>
              <a:rPr sz="3200" spc="-5" dirty="0">
                <a:latin typeface="Calibri"/>
                <a:cs typeface="Calibri"/>
              </a:rPr>
              <a:t>security</a:t>
            </a:r>
            <a:r>
              <a:rPr sz="3200" spc="5" dirty="0">
                <a:latin typeface="Calibri"/>
                <a:cs typeface="Calibri"/>
              </a:rPr>
              <a:t> </a:t>
            </a:r>
            <a:r>
              <a:rPr sz="3200" spc="-10" dirty="0">
                <a:latin typeface="Calibri"/>
                <a:cs typeface="Calibri"/>
              </a:rPr>
              <a:t>researcher</a:t>
            </a:r>
            <a:r>
              <a:rPr sz="3200" spc="-35" dirty="0">
                <a:latin typeface="Calibri"/>
                <a:cs typeface="Calibri"/>
              </a:rPr>
              <a:t> </a:t>
            </a:r>
            <a:r>
              <a:rPr sz="3200" spc="-5" dirty="0">
                <a:latin typeface="Calibri"/>
                <a:cs typeface="Calibri"/>
              </a:rPr>
              <a:t>has</a:t>
            </a:r>
            <a:r>
              <a:rPr sz="3200" spc="15" dirty="0">
                <a:latin typeface="Calibri"/>
                <a:cs typeface="Calibri"/>
              </a:rPr>
              <a:t> </a:t>
            </a:r>
            <a:r>
              <a:rPr sz="3200" dirty="0">
                <a:latin typeface="Calibri"/>
                <a:cs typeface="Calibri"/>
              </a:rPr>
              <a:t>claimed.</a:t>
            </a:r>
            <a:endParaRPr sz="320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marR="5080" algn="just">
              <a:lnSpc>
                <a:spcPct val="80000"/>
              </a:lnSpc>
              <a:spcBef>
                <a:spcPts val="820"/>
              </a:spcBef>
              <a:buFont typeface="Arial MT"/>
              <a:buChar char="•"/>
              <a:tabLst>
                <a:tab pos="355600" algn="l"/>
              </a:tabLst>
            </a:pPr>
            <a:r>
              <a:rPr lang="en-US" spc="-5" dirty="0" smtClean="0">
                <a:cs typeface="Calibri"/>
              </a:rPr>
              <a:t>Cyber</a:t>
            </a:r>
            <a:r>
              <a:rPr lang="en-US" dirty="0" smtClean="0">
                <a:cs typeface="Calibri"/>
              </a:rPr>
              <a:t> </a:t>
            </a:r>
            <a:r>
              <a:rPr lang="en-US" spc="-5" dirty="0" smtClean="0">
                <a:cs typeface="Calibri"/>
              </a:rPr>
              <a:t>security</a:t>
            </a:r>
            <a:r>
              <a:rPr lang="en-US" dirty="0" smtClean="0">
                <a:cs typeface="Calibri"/>
              </a:rPr>
              <a:t> </a:t>
            </a:r>
            <a:r>
              <a:rPr lang="en-US" spc="-5" dirty="0" smtClean="0">
                <a:cs typeface="Calibri"/>
              </a:rPr>
              <a:t>is</a:t>
            </a:r>
            <a:r>
              <a:rPr lang="en-US" dirty="0" smtClean="0">
                <a:cs typeface="Calibri"/>
              </a:rPr>
              <a:t> </a:t>
            </a:r>
            <a:r>
              <a:rPr lang="en-US" spc="-10" dirty="0" smtClean="0">
                <a:cs typeface="Calibri"/>
              </a:rPr>
              <a:t>combination</a:t>
            </a:r>
            <a:r>
              <a:rPr lang="en-US" spc="-5" dirty="0" smtClean="0">
                <a:cs typeface="Calibri"/>
              </a:rPr>
              <a:t> </a:t>
            </a:r>
            <a:r>
              <a:rPr lang="en-US" dirty="0" smtClean="0">
                <a:cs typeface="Calibri"/>
              </a:rPr>
              <a:t>of</a:t>
            </a:r>
            <a:r>
              <a:rPr lang="en-US" spc="5" dirty="0" smtClean="0">
                <a:cs typeface="Calibri"/>
              </a:rPr>
              <a:t> </a:t>
            </a:r>
            <a:r>
              <a:rPr lang="en-US" spc="-10" dirty="0" smtClean="0">
                <a:cs typeface="Calibri"/>
              </a:rPr>
              <a:t>two</a:t>
            </a:r>
            <a:r>
              <a:rPr lang="en-US" spc="660" dirty="0" smtClean="0">
                <a:cs typeface="Calibri"/>
              </a:rPr>
              <a:t> </a:t>
            </a:r>
            <a:r>
              <a:rPr lang="en-US" spc="-20" dirty="0" smtClean="0">
                <a:cs typeface="Calibri"/>
              </a:rPr>
              <a:t>words </a:t>
            </a:r>
            <a:r>
              <a:rPr lang="en-US" spc="-665" dirty="0" smtClean="0">
                <a:cs typeface="Calibri"/>
              </a:rPr>
              <a:t> </a:t>
            </a:r>
            <a:r>
              <a:rPr lang="en-US" spc="-5" dirty="0" smtClean="0">
                <a:cs typeface="Calibri"/>
              </a:rPr>
              <a:t>CYBER</a:t>
            </a:r>
            <a:r>
              <a:rPr lang="en-US" dirty="0" smtClean="0">
                <a:cs typeface="Calibri"/>
              </a:rPr>
              <a:t> </a:t>
            </a:r>
            <a:r>
              <a:rPr lang="en-US" spc="-5" dirty="0" smtClean="0">
                <a:cs typeface="Calibri"/>
              </a:rPr>
              <a:t>and</a:t>
            </a:r>
            <a:r>
              <a:rPr lang="en-US" dirty="0" smtClean="0">
                <a:cs typeface="Calibri"/>
              </a:rPr>
              <a:t> </a:t>
            </a:r>
            <a:r>
              <a:rPr lang="en-US" spc="-50" dirty="0" smtClean="0">
                <a:cs typeface="Calibri"/>
              </a:rPr>
              <a:t>SECURITY.</a:t>
            </a:r>
            <a:r>
              <a:rPr lang="en-US" spc="-45" dirty="0" smtClean="0">
                <a:cs typeface="Calibri"/>
              </a:rPr>
              <a:t> </a:t>
            </a:r>
          </a:p>
          <a:p>
            <a:pPr marL="755650" marR="5080" lvl="1" algn="just">
              <a:lnSpc>
                <a:spcPct val="80000"/>
              </a:lnSpc>
              <a:spcBef>
                <a:spcPts val="820"/>
              </a:spcBef>
              <a:buFont typeface="Arial MT"/>
              <a:buChar char="•"/>
              <a:tabLst>
                <a:tab pos="355600" algn="l"/>
              </a:tabLst>
            </a:pPr>
            <a:r>
              <a:rPr lang="en-US" spc="-5" dirty="0" smtClean="0">
                <a:cs typeface="Calibri"/>
              </a:rPr>
              <a:t>Cyber</a:t>
            </a:r>
            <a:r>
              <a:rPr lang="en-US" dirty="0" smtClean="0">
                <a:cs typeface="Calibri"/>
              </a:rPr>
              <a:t> means</a:t>
            </a:r>
            <a:r>
              <a:rPr lang="en-US" spc="5" dirty="0" smtClean="0">
                <a:cs typeface="Calibri"/>
              </a:rPr>
              <a:t> </a:t>
            </a:r>
            <a:r>
              <a:rPr lang="en-US" spc="-15" dirty="0" smtClean="0">
                <a:cs typeface="Calibri"/>
              </a:rPr>
              <a:t>information </a:t>
            </a:r>
            <a:r>
              <a:rPr lang="en-US" spc="-665" dirty="0" smtClean="0">
                <a:cs typeface="Calibri"/>
              </a:rPr>
              <a:t> </a:t>
            </a:r>
            <a:r>
              <a:rPr lang="en-US" spc="-10" dirty="0" smtClean="0">
                <a:cs typeface="Calibri"/>
              </a:rPr>
              <a:t>that</a:t>
            </a:r>
            <a:r>
              <a:rPr lang="en-US" spc="-5" dirty="0" smtClean="0">
                <a:cs typeface="Calibri"/>
              </a:rPr>
              <a:t> is</a:t>
            </a:r>
            <a:r>
              <a:rPr lang="en-US" dirty="0" smtClean="0">
                <a:cs typeface="Calibri"/>
              </a:rPr>
              <a:t> </a:t>
            </a:r>
            <a:r>
              <a:rPr lang="en-US" spc="-5" dirty="0" smtClean="0">
                <a:cs typeface="Calibri"/>
              </a:rPr>
              <a:t>in</a:t>
            </a:r>
            <a:r>
              <a:rPr lang="en-US" dirty="0" smtClean="0">
                <a:cs typeface="Calibri"/>
              </a:rPr>
              <a:t> </a:t>
            </a:r>
            <a:r>
              <a:rPr lang="en-US" spc="-10" dirty="0" smtClean="0">
                <a:cs typeface="Calibri"/>
              </a:rPr>
              <a:t>digital</a:t>
            </a:r>
            <a:r>
              <a:rPr lang="en-US" spc="-5" dirty="0" smtClean="0">
                <a:cs typeface="Calibri"/>
              </a:rPr>
              <a:t> </a:t>
            </a:r>
            <a:r>
              <a:rPr lang="en-US" spc="-25" dirty="0" smtClean="0">
                <a:cs typeface="Calibri"/>
              </a:rPr>
              <a:t>form</a:t>
            </a:r>
            <a:r>
              <a:rPr lang="en-US" spc="-20" dirty="0" smtClean="0">
                <a:cs typeface="Calibri"/>
              </a:rPr>
              <a:t> </a:t>
            </a:r>
            <a:r>
              <a:rPr lang="en-US" dirty="0" smtClean="0">
                <a:cs typeface="Calibri"/>
              </a:rPr>
              <a:t>on</a:t>
            </a:r>
            <a:r>
              <a:rPr lang="en-US" spc="5" dirty="0" smtClean="0">
                <a:cs typeface="Calibri"/>
              </a:rPr>
              <a:t> </a:t>
            </a:r>
            <a:r>
              <a:rPr lang="en-US" spc="-15" dirty="0" smtClean="0">
                <a:cs typeface="Calibri"/>
              </a:rPr>
              <a:t>Internet</a:t>
            </a:r>
            <a:r>
              <a:rPr lang="en-US" spc="-10" dirty="0" smtClean="0">
                <a:cs typeface="Calibri"/>
              </a:rPr>
              <a:t> </a:t>
            </a:r>
            <a:r>
              <a:rPr lang="en-US" spc="-5" dirty="0" smtClean="0">
                <a:cs typeface="Calibri"/>
              </a:rPr>
              <a:t>and</a:t>
            </a:r>
            <a:r>
              <a:rPr lang="en-US" dirty="0" smtClean="0">
                <a:cs typeface="Calibri"/>
              </a:rPr>
              <a:t> </a:t>
            </a:r>
            <a:r>
              <a:rPr lang="en-US" spc="-5" dirty="0" smtClean="0">
                <a:cs typeface="Calibri"/>
              </a:rPr>
              <a:t>publicly </a:t>
            </a:r>
            <a:r>
              <a:rPr lang="en-US" spc="-665" dirty="0" smtClean="0">
                <a:cs typeface="Calibri"/>
              </a:rPr>
              <a:t> </a:t>
            </a:r>
            <a:r>
              <a:rPr lang="en-US" spc="-15" dirty="0" smtClean="0">
                <a:cs typeface="Calibri"/>
              </a:rPr>
              <a:t>available.</a:t>
            </a:r>
            <a:r>
              <a:rPr lang="en-US" spc="-10" dirty="0" smtClean="0">
                <a:cs typeface="Calibri"/>
              </a:rPr>
              <a:t> </a:t>
            </a:r>
          </a:p>
          <a:p>
            <a:pPr marL="755650" marR="5080" lvl="1" algn="just">
              <a:lnSpc>
                <a:spcPct val="80000"/>
              </a:lnSpc>
              <a:spcBef>
                <a:spcPts val="820"/>
              </a:spcBef>
              <a:buFont typeface="Arial MT"/>
              <a:buChar char="•"/>
              <a:tabLst>
                <a:tab pos="355600" algn="l"/>
              </a:tabLst>
            </a:pPr>
            <a:r>
              <a:rPr lang="en-US" spc="-5" dirty="0" smtClean="0">
                <a:cs typeface="Calibri"/>
              </a:rPr>
              <a:t>Security</a:t>
            </a:r>
            <a:r>
              <a:rPr lang="en-US" dirty="0" smtClean="0">
                <a:cs typeface="Calibri"/>
              </a:rPr>
              <a:t> means</a:t>
            </a:r>
            <a:r>
              <a:rPr lang="en-US" spc="5" dirty="0" smtClean="0">
                <a:cs typeface="Calibri"/>
              </a:rPr>
              <a:t> </a:t>
            </a:r>
            <a:r>
              <a:rPr lang="en-US" spc="-15" dirty="0" smtClean="0">
                <a:cs typeface="Calibri"/>
              </a:rPr>
              <a:t>we</a:t>
            </a:r>
            <a:r>
              <a:rPr lang="en-US" spc="-10" dirty="0" smtClean="0">
                <a:cs typeface="Calibri"/>
              </a:rPr>
              <a:t> </a:t>
            </a:r>
            <a:r>
              <a:rPr lang="en-US" spc="-25" dirty="0" smtClean="0">
                <a:cs typeface="Calibri"/>
              </a:rPr>
              <a:t>have</a:t>
            </a:r>
            <a:r>
              <a:rPr lang="en-US" spc="-20" dirty="0" smtClean="0">
                <a:cs typeface="Calibri"/>
              </a:rPr>
              <a:t> </a:t>
            </a:r>
            <a:r>
              <a:rPr lang="en-US" spc="-15" dirty="0" smtClean="0">
                <a:cs typeface="Calibri"/>
              </a:rPr>
              <a:t>to</a:t>
            </a:r>
            <a:r>
              <a:rPr lang="en-US" spc="-10" dirty="0" smtClean="0">
                <a:cs typeface="Calibri"/>
              </a:rPr>
              <a:t> </a:t>
            </a:r>
            <a:r>
              <a:rPr lang="en-US" spc="-15" dirty="0" smtClean="0">
                <a:cs typeface="Calibri"/>
              </a:rPr>
              <a:t>provide </a:t>
            </a:r>
            <a:r>
              <a:rPr lang="en-US" spc="-10" dirty="0" smtClean="0">
                <a:cs typeface="Calibri"/>
              </a:rPr>
              <a:t> protection</a:t>
            </a:r>
            <a:r>
              <a:rPr lang="en-US" spc="-5" dirty="0" smtClean="0">
                <a:cs typeface="Calibri"/>
              </a:rPr>
              <a:t> </a:t>
            </a:r>
            <a:r>
              <a:rPr lang="en-US" spc="-15" dirty="0" smtClean="0">
                <a:cs typeface="Calibri"/>
              </a:rPr>
              <a:t>to</a:t>
            </a:r>
            <a:r>
              <a:rPr lang="en-US" spc="-10" dirty="0" smtClean="0">
                <a:cs typeface="Calibri"/>
              </a:rPr>
              <a:t> </a:t>
            </a:r>
            <a:r>
              <a:rPr lang="en-US" dirty="0" smtClean="0">
                <a:cs typeface="Calibri"/>
              </a:rPr>
              <a:t>these</a:t>
            </a:r>
            <a:r>
              <a:rPr lang="en-US" spc="5" dirty="0" smtClean="0">
                <a:cs typeface="Calibri"/>
              </a:rPr>
              <a:t> </a:t>
            </a:r>
            <a:r>
              <a:rPr lang="en-US" spc="-20" dirty="0" smtClean="0">
                <a:cs typeface="Calibri"/>
              </a:rPr>
              <a:t>data</a:t>
            </a:r>
            <a:r>
              <a:rPr lang="en-US" spc="-15" dirty="0" smtClean="0">
                <a:cs typeface="Calibri"/>
              </a:rPr>
              <a:t> </a:t>
            </a:r>
            <a:r>
              <a:rPr lang="en-US" spc="-10" dirty="0" smtClean="0">
                <a:cs typeface="Calibri"/>
              </a:rPr>
              <a:t>that</a:t>
            </a:r>
            <a:r>
              <a:rPr lang="en-US" spc="-5" dirty="0" smtClean="0">
                <a:cs typeface="Calibri"/>
              </a:rPr>
              <a:t> is</a:t>
            </a:r>
            <a:r>
              <a:rPr lang="en-US" dirty="0" smtClean="0">
                <a:cs typeface="Calibri"/>
              </a:rPr>
              <a:t> </a:t>
            </a:r>
            <a:r>
              <a:rPr lang="en-US" spc="-15" dirty="0" smtClean="0">
                <a:cs typeface="Calibri"/>
              </a:rPr>
              <a:t>available</a:t>
            </a:r>
            <a:r>
              <a:rPr lang="en-US" spc="-10" dirty="0" smtClean="0">
                <a:cs typeface="Calibri"/>
              </a:rPr>
              <a:t> </a:t>
            </a:r>
            <a:r>
              <a:rPr lang="en-US" dirty="0" smtClean="0">
                <a:cs typeface="Calibri"/>
              </a:rPr>
              <a:t>on </a:t>
            </a:r>
            <a:r>
              <a:rPr lang="en-US" spc="5" dirty="0" smtClean="0">
                <a:cs typeface="Calibri"/>
              </a:rPr>
              <a:t> </a:t>
            </a:r>
            <a:r>
              <a:rPr lang="en-US" spc="-15" dirty="0" smtClean="0">
                <a:cs typeface="Calibri"/>
              </a:rPr>
              <a:t>internet.</a:t>
            </a:r>
            <a:endParaRPr lang="en-US" dirty="0" smtClean="0">
              <a:cs typeface="Calibri"/>
            </a:endParaRPr>
          </a:p>
          <a:p>
            <a:pPr marL="355600" marR="5080" algn="just">
              <a:lnSpc>
                <a:spcPct val="80000"/>
              </a:lnSpc>
              <a:spcBef>
                <a:spcPts val="720"/>
              </a:spcBef>
              <a:buFont typeface="Arial MT"/>
              <a:buChar char="•"/>
              <a:tabLst>
                <a:tab pos="355600" algn="l"/>
              </a:tabLst>
            </a:pPr>
            <a:r>
              <a:rPr lang="en-US" spc="-5" dirty="0" smtClean="0">
                <a:cs typeface="Calibri"/>
              </a:rPr>
              <a:t>Definition</a:t>
            </a:r>
            <a:r>
              <a:rPr lang="en-US" dirty="0" smtClean="0">
                <a:cs typeface="Calibri"/>
              </a:rPr>
              <a:t> of</a:t>
            </a:r>
            <a:r>
              <a:rPr lang="en-US" spc="5" dirty="0" smtClean="0">
                <a:cs typeface="Calibri"/>
              </a:rPr>
              <a:t> </a:t>
            </a:r>
            <a:r>
              <a:rPr lang="en-US" spc="-5" dirty="0" smtClean="0">
                <a:cs typeface="Calibri"/>
              </a:rPr>
              <a:t>Cyber</a:t>
            </a:r>
            <a:r>
              <a:rPr lang="en-US" dirty="0" smtClean="0">
                <a:cs typeface="Calibri"/>
              </a:rPr>
              <a:t> </a:t>
            </a:r>
            <a:r>
              <a:rPr lang="en-US" spc="-10" dirty="0" smtClean="0">
                <a:cs typeface="Calibri"/>
              </a:rPr>
              <a:t>Security</a:t>
            </a:r>
          </a:p>
          <a:p>
            <a:pPr marL="755650" marR="5080" lvl="1" algn="just">
              <a:lnSpc>
                <a:spcPct val="80000"/>
              </a:lnSpc>
              <a:spcBef>
                <a:spcPts val="720"/>
              </a:spcBef>
              <a:buFont typeface="Arial MT"/>
              <a:buChar char="•"/>
              <a:tabLst>
                <a:tab pos="355600" algn="l"/>
              </a:tabLst>
            </a:pPr>
            <a:r>
              <a:rPr lang="en-US" spc="-10" dirty="0" smtClean="0">
                <a:cs typeface="Calibri"/>
              </a:rPr>
              <a:t>Practice</a:t>
            </a:r>
            <a:r>
              <a:rPr lang="en-US" spc="660" dirty="0" smtClean="0">
                <a:cs typeface="Calibri"/>
              </a:rPr>
              <a:t> </a:t>
            </a:r>
            <a:r>
              <a:rPr lang="en-US" spc="-15" dirty="0" smtClean="0">
                <a:cs typeface="Calibri"/>
              </a:rPr>
              <a:t>of </a:t>
            </a:r>
            <a:r>
              <a:rPr lang="en-US" spc="-10" dirty="0" smtClean="0">
                <a:cs typeface="Calibri"/>
              </a:rPr>
              <a:t> protecting</a:t>
            </a:r>
            <a:r>
              <a:rPr lang="en-US" spc="-5" dirty="0" smtClean="0">
                <a:cs typeface="Calibri"/>
              </a:rPr>
              <a:t> </a:t>
            </a:r>
            <a:r>
              <a:rPr lang="en-US" spc="-25" dirty="0" smtClean="0">
                <a:cs typeface="Calibri"/>
              </a:rPr>
              <a:t>systems,</a:t>
            </a:r>
            <a:r>
              <a:rPr lang="en-US" spc="-20" dirty="0" smtClean="0">
                <a:cs typeface="Calibri"/>
              </a:rPr>
              <a:t> </a:t>
            </a:r>
            <a:r>
              <a:rPr lang="en-US" spc="-10" dirty="0" smtClean="0">
                <a:cs typeface="Calibri"/>
              </a:rPr>
              <a:t>networks,</a:t>
            </a:r>
            <a:r>
              <a:rPr lang="en-US" spc="-5" dirty="0" smtClean="0">
                <a:cs typeface="Calibri"/>
              </a:rPr>
              <a:t> </a:t>
            </a:r>
            <a:r>
              <a:rPr lang="en-US" spc="-20" dirty="0" smtClean="0">
                <a:cs typeface="Calibri"/>
              </a:rPr>
              <a:t>programs</a:t>
            </a:r>
            <a:r>
              <a:rPr lang="en-US" spc="-15" dirty="0" smtClean="0">
                <a:cs typeface="Calibri"/>
              </a:rPr>
              <a:t> </a:t>
            </a:r>
            <a:r>
              <a:rPr lang="en-US" spc="-20" dirty="0" smtClean="0">
                <a:cs typeface="Calibri"/>
              </a:rPr>
              <a:t>from </a:t>
            </a:r>
            <a:r>
              <a:rPr lang="en-US" spc="-665" dirty="0" smtClean="0">
                <a:cs typeface="Calibri"/>
              </a:rPr>
              <a:t> </a:t>
            </a:r>
            <a:r>
              <a:rPr lang="en-US" spc="-10" dirty="0" smtClean="0">
                <a:cs typeface="Calibri"/>
              </a:rPr>
              <a:t>Digital</a:t>
            </a:r>
            <a:r>
              <a:rPr lang="en-US" spc="-5" dirty="0" smtClean="0">
                <a:cs typeface="Calibri"/>
              </a:rPr>
              <a:t> </a:t>
            </a:r>
            <a:r>
              <a:rPr lang="en-US" dirty="0" smtClean="0">
                <a:cs typeface="Calibri"/>
              </a:rPr>
              <a:t>or</a:t>
            </a:r>
            <a:r>
              <a:rPr lang="en-US" spc="5" dirty="0" smtClean="0">
                <a:cs typeface="Calibri"/>
              </a:rPr>
              <a:t> </a:t>
            </a:r>
            <a:r>
              <a:rPr lang="en-US" dirty="0" smtClean="0">
                <a:cs typeface="Calibri"/>
              </a:rPr>
              <a:t>Malicious</a:t>
            </a:r>
            <a:r>
              <a:rPr lang="en-US" spc="5" dirty="0" smtClean="0">
                <a:cs typeface="Calibri"/>
              </a:rPr>
              <a:t> </a:t>
            </a:r>
            <a:r>
              <a:rPr lang="en-US" spc="-30" dirty="0" smtClean="0">
                <a:cs typeface="Calibri"/>
              </a:rPr>
              <a:t>Attacks.</a:t>
            </a:r>
            <a:r>
              <a:rPr lang="en-US" spc="-25" dirty="0" smtClean="0">
                <a:cs typeface="Calibri"/>
              </a:rPr>
              <a:t> </a:t>
            </a:r>
          </a:p>
          <a:p>
            <a:pPr marL="755650" marR="5080" lvl="1" algn="just">
              <a:lnSpc>
                <a:spcPct val="80000"/>
              </a:lnSpc>
              <a:spcBef>
                <a:spcPts val="720"/>
              </a:spcBef>
              <a:buFont typeface="Arial MT"/>
              <a:buChar char="•"/>
              <a:tabLst>
                <a:tab pos="355600" algn="l"/>
              </a:tabLst>
            </a:pPr>
            <a:r>
              <a:rPr lang="en-US" spc="-5" dirty="0" smtClean="0">
                <a:cs typeface="Calibri"/>
              </a:rPr>
              <a:t>These</a:t>
            </a:r>
            <a:r>
              <a:rPr lang="en-US" dirty="0" smtClean="0">
                <a:cs typeface="Calibri"/>
              </a:rPr>
              <a:t> </a:t>
            </a:r>
            <a:r>
              <a:rPr lang="en-US" spc="-25" dirty="0" smtClean="0">
                <a:cs typeface="Calibri"/>
              </a:rPr>
              <a:t>attacks</a:t>
            </a:r>
            <a:r>
              <a:rPr lang="en-US" spc="-20" dirty="0" smtClean="0">
                <a:cs typeface="Calibri"/>
              </a:rPr>
              <a:t> are </a:t>
            </a:r>
            <a:r>
              <a:rPr lang="en-US" spc="-15" dirty="0" smtClean="0">
                <a:cs typeface="Calibri"/>
              </a:rPr>
              <a:t> </a:t>
            </a:r>
            <a:r>
              <a:rPr lang="en-US" spc="-5" dirty="0" smtClean="0">
                <a:cs typeface="Calibri"/>
              </a:rPr>
              <a:t>usually</a:t>
            </a:r>
            <a:r>
              <a:rPr lang="en-US" dirty="0" smtClean="0">
                <a:cs typeface="Calibri"/>
              </a:rPr>
              <a:t> aim</a:t>
            </a:r>
            <a:r>
              <a:rPr lang="en-US" spc="5" dirty="0" smtClean="0">
                <a:cs typeface="Calibri"/>
              </a:rPr>
              <a:t> </a:t>
            </a:r>
            <a:r>
              <a:rPr lang="en-US" spc="-15" dirty="0" smtClean="0">
                <a:cs typeface="Calibri"/>
              </a:rPr>
              <a:t>to</a:t>
            </a:r>
            <a:r>
              <a:rPr lang="en-US" spc="650" dirty="0" smtClean="0">
                <a:cs typeface="Calibri"/>
              </a:rPr>
              <a:t> </a:t>
            </a:r>
            <a:r>
              <a:rPr lang="en-US" spc="-5" dirty="0" smtClean="0">
                <a:cs typeface="Calibri"/>
              </a:rPr>
              <a:t>accessing</a:t>
            </a:r>
            <a:r>
              <a:rPr lang="en-US" dirty="0" smtClean="0">
                <a:cs typeface="Calibri"/>
              </a:rPr>
              <a:t> the</a:t>
            </a:r>
            <a:r>
              <a:rPr lang="en-US" spc="5" dirty="0" smtClean="0">
                <a:cs typeface="Calibri"/>
              </a:rPr>
              <a:t> </a:t>
            </a:r>
            <a:r>
              <a:rPr lang="en-US" spc="-15" dirty="0" smtClean="0">
                <a:cs typeface="Calibri"/>
              </a:rPr>
              <a:t>information</a:t>
            </a:r>
            <a:r>
              <a:rPr lang="en-US" spc="650" dirty="0" smtClean="0">
                <a:cs typeface="Calibri"/>
              </a:rPr>
              <a:t> </a:t>
            </a:r>
            <a:r>
              <a:rPr lang="en-US" dirty="0" smtClean="0">
                <a:cs typeface="Calibri"/>
              </a:rPr>
              <a:t>or </a:t>
            </a:r>
            <a:r>
              <a:rPr lang="en-US" spc="-665" dirty="0" smtClean="0">
                <a:cs typeface="Calibri"/>
              </a:rPr>
              <a:t> </a:t>
            </a:r>
            <a:r>
              <a:rPr lang="en-US" spc="-15" dirty="0" smtClean="0">
                <a:cs typeface="Calibri"/>
              </a:rPr>
              <a:t>destroying</a:t>
            </a:r>
            <a:r>
              <a:rPr lang="en-US" spc="-10" dirty="0" smtClean="0">
                <a:cs typeface="Calibri"/>
              </a:rPr>
              <a:t> sensitive</a:t>
            </a:r>
            <a:r>
              <a:rPr lang="en-US" spc="-15" dirty="0" smtClean="0">
                <a:cs typeface="Calibri"/>
              </a:rPr>
              <a:t> </a:t>
            </a:r>
            <a:r>
              <a:rPr lang="en-US" spc="-10" dirty="0" smtClean="0">
                <a:cs typeface="Calibri"/>
              </a:rPr>
              <a:t>information.</a:t>
            </a:r>
            <a:endParaRPr lang="en-US" dirty="0" smtClean="0">
              <a:cs typeface="Calibri"/>
            </a:endParaRPr>
          </a:p>
          <a:p>
            <a:endParaRPr lang="en-US" dirty="0"/>
          </a:p>
        </p:txBody>
      </p:sp>
      <p:sp>
        <p:nvSpPr>
          <p:cNvPr id="3" name="Title 2"/>
          <p:cNvSpPr>
            <a:spLocks noGrp="1"/>
          </p:cNvSpPr>
          <p:nvPr>
            <p:ph type="title"/>
          </p:nvPr>
        </p:nvSpPr>
        <p:spPr/>
        <p:txBody>
          <a:bodyPr/>
          <a:lstStyle/>
          <a:p>
            <a:r>
              <a:rPr lang="en-US" dirty="0" smtClean="0"/>
              <a:t>Cyber Security Intro</a:t>
            </a:r>
            <a:endParaRPr lang="en-US" dirty="0"/>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7272020" cy="696595"/>
          </a:xfrm>
          <a:prstGeom prst="rect">
            <a:avLst/>
          </a:prstGeom>
        </p:spPr>
        <p:txBody>
          <a:bodyPr vert="horz" wrap="square" lIns="0" tIns="13335" rIns="0" bIns="0" rtlCol="0">
            <a:spAutoFit/>
          </a:bodyPr>
          <a:lstStyle/>
          <a:p>
            <a:pPr marL="12700">
              <a:lnSpc>
                <a:spcPct val="100000"/>
              </a:lnSpc>
              <a:spcBef>
                <a:spcPts val="105"/>
              </a:spcBef>
            </a:pPr>
            <a:r>
              <a:rPr sz="4400" spc="-5" smtClean="0"/>
              <a:t>Cyber</a:t>
            </a:r>
            <a:r>
              <a:rPr sz="4400" spc="-20" smtClean="0"/>
              <a:t> </a:t>
            </a:r>
            <a:r>
              <a:rPr sz="4400" spc="-5" dirty="0"/>
              <a:t>Crime</a:t>
            </a:r>
            <a:r>
              <a:rPr sz="4400" spc="-10" dirty="0"/>
              <a:t> </a:t>
            </a:r>
            <a:r>
              <a:rPr sz="4400" spc="-5" dirty="0"/>
              <a:t>Case</a:t>
            </a:r>
            <a:r>
              <a:rPr sz="4400" spc="5" dirty="0"/>
              <a:t> </a:t>
            </a:r>
            <a:r>
              <a:rPr sz="4400" spc="-5" dirty="0"/>
              <a:t>Studies</a:t>
            </a:r>
            <a:endParaRPr sz="4400"/>
          </a:p>
        </p:txBody>
      </p:sp>
      <p:sp>
        <p:nvSpPr>
          <p:cNvPr id="3" name="object 3"/>
          <p:cNvSpPr txBox="1"/>
          <p:nvPr/>
        </p:nvSpPr>
        <p:spPr>
          <a:xfrm>
            <a:off x="535940" y="1607946"/>
            <a:ext cx="7363459" cy="2952750"/>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10" dirty="0">
                <a:latin typeface="Calibri"/>
                <a:cs typeface="Calibri"/>
              </a:rPr>
              <a:t>After</a:t>
            </a:r>
            <a:r>
              <a:rPr sz="3200" spc="5" dirty="0">
                <a:latin typeface="Calibri"/>
                <a:cs typeface="Calibri"/>
              </a:rPr>
              <a:t> </a:t>
            </a:r>
            <a:r>
              <a:rPr sz="3200" spc="-5" dirty="0">
                <a:latin typeface="Calibri"/>
                <a:cs typeface="Calibri"/>
              </a:rPr>
              <a:t>taking</a:t>
            </a:r>
            <a:r>
              <a:rPr sz="3200" spc="5" dirty="0">
                <a:latin typeface="Calibri"/>
                <a:cs typeface="Calibri"/>
              </a:rPr>
              <a:t> </a:t>
            </a:r>
            <a:r>
              <a:rPr sz="3200" spc="-15" dirty="0">
                <a:latin typeface="Calibri"/>
                <a:cs typeface="Calibri"/>
              </a:rPr>
              <a:t>control</a:t>
            </a:r>
            <a:r>
              <a:rPr sz="3200" spc="-10" dirty="0">
                <a:latin typeface="Calibri"/>
                <a:cs typeface="Calibri"/>
              </a:rPr>
              <a:t> </a:t>
            </a:r>
            <a:r>
              <a:rPr sz="3200" spc="-5" dirty="0">
                <a:latin typeface="Calibri"/>
                <a:cs typeface="Calibri"/>
              </a:rPr>
              <a:t>of</a:t>
            </a:r>
            <a:r>
              <a:rPr sz="3200" spc="-10" dirty="0">
                <a:latin typeface="Calibri"/>
                <a:cs typeface="Calibri"/>
              </a:rPr>
              <a:t> </a:t>
            </a:r>
            <a:r>
              <a:rPr sz="3200" dirty="0">
                <a:latin typeface="Calibri"/>
                <a:cs typeface="Calibri"/>
              </a:rPr>
              <a:t>the</a:t>
            </a:r>
            <a:r>
              <a:rPr sz="3200" spc="5" dirty="0">
                <a:latin typeface="Calibri"/>
                <a:cs typeface="Calibri"/>
              </a:rPr>
              <a:t> </a:t>
            </a:r>
            <a:r>
              <a:rPr sz="3200" spc="-15" dirty="0">
                <a:latin typeface="Calibri"/>
                <a:cs typeface="Calibri"/>
              </a:rPr>
              <a:t>administrator </a:t>
            </a:r>
            <a:r>
              <a:rPr sz="3200" spc="-10" dirty="0">
                <a:latin typeface="Calibri"/>
                <a:cs typeface="Calibri"/>
              </a:rPr>
              <a:t> </a:t>
            </a:r>
            <a:r>
              <a:rPr sz="3200" spc="-5" dirty="0">
                <a:latin typeface="Calibri"/>
                <a:cs typeface="Calibri"/>
              </a:rPr>
              <a:t>account </a:t>
            </a:r>
            <a:r>
              <a:rPr sz="3200" dirty="0">
                <a:latin typeface="Calibri"/>
                <a:cs typeface="Calibri"/>
              </a:rPr>
              <a:t>via SQL injection the </a:t>
            </a:r>
            <a:r>
              <a:rPr sz="3200" spc="-10" dirty="0">
                <a:latin typeface="Calibri"/>
                <a:cs typeface="Calibri"/>
              </a:rPr>
              <a:t>researcher </a:t>
            </a:r>
            <a:r>
              <a:rPr sz="3200" spc="-5" dirty="0">
                <a:latin typeface="Calibri"/>
                <a:cs typeface="Calibri"/>
              </a:rPr>
              <a:t> achieved</a:t>
            </a:r>
            <a:r>
              <a:rPr sz="3200" dirty="0">
                <a:latin typeface="Calibri"/>
                <a:cs typeface="Calibri"/>
              </a:rPr>
              <a:t> </a:t>
            </a:r>
            <a:r>
              <a:rPr sz="3200" spc="-15" dirty="0">
                <a:latin typeface="Calibri"/>
                <a:cs typeface="Calibri"/>
              </a:rPr>
              <a:t>remote</a:t>
            </a:r>
            <a:r>
              <a:rPr sz="3200" spc="-5" dirty="0">
                <a:latin typeface="Calibri"/>
                <a:cs typeface="Calibri"/>
              </a:rPr>
              <a:t> </a:t>
            </a:r>
            <a:r>
              <a:rPr sz="3200" spc="-10" dirty="0">
                <a:latin typeface="Calibri"/>
                <a:cs typeface="Calibri"/>
              </a:rPr>
              <a:t>code</a:t>
            </a:r>
            <a:r>
              <a:rPr sz="3200" spc="-5" dirty="0">
                <a:latin typeface="Calibri"/>
                <a:cs typeface="Calibri"/>
              </a:rPr>
              <a:t> </a:t>
            </a:r>
            <a:r>
              <a:rPr sz="3200" spc="-15" dirty="0">
                <a:latin typeface="Calibri"/>
                <a:cs typeface="Calibri"/>
              </a:rPr>
              <a:t>execution</a:t>
            </a:r>
            <a:r>
              <a:rPr sz="3200" spc="5" dirty="0">
                <a:latin typeface="Calibri"/>
                <a:cs typeface="Calibri"/>
              </a:rPr>
              <a:t> </a:t>
            </a:r>
            <a:r>
              <a:rPr sz="3200" spc="-10" dirty="0">
                <a:latin typeface="Calibri"/>
                <a:cs typeface="Calibri"/>
              </a:rPr>
              <a:t>(RCE), </a:t>
            </a:r>
            <a:r>
              <a:rPr sz="3200" spc="-5" dirty="0">
                <a:latin typeface="Calibri"/>
                <a:cs typeface="Calibri"/>
              </a:rPr>
              <a:t> </a:t>
            </a:r>
            <a:r>
              <a:rPr sz="3200" dirty="0">
                <a:latin typeface="Calibri"/>
                <a:cs typeface="Calibri"/>
              </a:rPr>
              <a:t>bypassed</a:t>
            </a:r>
            <a:r>
              <a:rPr sz="3200" spc="20" dirty="0">
                <a:latin typeface="Calibri"/>
                <a:cs typeface="Calibri"/>
              </a:rPr>
              <a:t> </a:t>
            </a:r>
            <a:r>
              <a:rPr sz="3200" spc="-5" dirty="0">
                <a:latin typeface="Calibri"/>
                <a:cs typeface="Calibri"/>
              </a:rPr>
              <a:t>one-time </a:t>
            </a:r>
            <a:r>
              <a:rPr sz="3200" spc="-15" dirty="0">
                <a:latin typeface="Calibri"/>
                <a:cs typeface="Calibri"/>
              </a:rPr>
              <a:t>password</a:t>
            </a:r>
            <a:r>
              <a:rPr sz="3200" spc="-5" dirty="0">
                <a:latin typeface="Calibri"/>
                <a:cs typeface="Calibri"/>
              </a:rPr>
              <a:t> </a:t>
            </a:r>
            <a:r>
              <a:rPr sz="3200" spc="-25" dirty="0">
                <a:latin typeface="Calibri"/>
                <a:cs typeface="Calibri"/>
              </a:rPr>
              <a:t>(OTP) </a:t>
            </a:r>
            <a:r>
              <a:rPr sz="3200" spc="-20" dirty="0">
                <a:latin typeface="Calibri"/>
                <a:cs typeface="Calibri"/>
              </a:rPr>
              <a:t> </a:t>
            </a:r>
            <a:r>
              <a:rPr sz="3200" spc="-5" dirty="0">
                <a:latin typeface="Calibri"/>
                <a:cs typeface="Calibri"/>
              </a:rPr>
              <a:t>authentication,</a:t>
            </a:r>
            <a:r>
              <a:rPr sz="3200" spc="30" dirty="0">
                <a:latin typeface="Calibri"/>
                <a:cs typeface="Calibri"/>
              </a:rPr>
              <a:t> </a:t>
            </a:r>
            <a:r>
              <a:rPr sz="3200" dirty="0">
                <a:latin typeface="Calibri"/>
                <a:cs typeface="Calibri"/>
              </a:rPr>
              <a:t>and</a:t>
            </a:r>
            <a:r>
              <a:rPr sz="3200" spc="25" dirty="0">
                <a:latin typeface="Calibri"/>
                <a:cs typeface="Calibri"/>
              </a:rPr>
              <a:t> </a:t>
            </a:r>
            <a:r>
              <a:rPr sz="3200" spc="-5" dirty="0">
                <a:latin typeface="Calibri"/>
                <a:cs typeface="Calibri"/>
              </a:rPr>
              <a:t>unearthed</a:t>
            </a:r>
            <a:r>
              <a:rPr sz="3200" spc="15" dirty="0">
                <a:latin typeface="Calibri"/>
                <a:cs typeface="Calibri"/>
              </a:rPr>
              <a:t> </a:t>
            </a:r>
            <a:r>
              <a:rPr sz="3200" dirty="0">
                <a:latin typeface="Calibri"/>
                <a:cs typeface="Calibri"/>
              </a:rPr>
              <a:t>a</a:t>
            </a:r>
            <a:r>
              <a:rPr sz="3200" spc="-40" dirty="0">
                <a:latin typeface="Calibri"/>
                <a:cs typeface="Calibri"/>
              </a:rPr>
              <a:t> </a:t>
            </a:r>
            <a:r>
              <a:rPr sz="3200" spc="-15" dirty="0">
                <a:latin typeface="Calibri"/>
                <a:cs typeface="Calibri"/>
              </a:rPr>
              <a:t>cross-site </a:t>
            </a:r>
            <a:r>
              <a:rPr sz="3200" spc="-705" dirty="0">
                <a:latin typeface="Calibri"/>
                <a:cs typeface="Calibri"/>
              </a:rPr>
              <a:t> </a:t>
            </a:r>
            <a:r>
              <a:rPr sz="3200" spc="-10" dirty="0">
                <a:latin typeface="Calibri"/>
                <a:cs typeface="Calibri"/>
              </a:rPr>
              <a:t>request</a:t>
            </a:r>
            <a:r>
              <a:rPr sz="3200" spc="-5" dirty="0">
                <a:latin typeface="Calibri"/>
                <a:cs typeface="Calibri"/>
              </a:rPr>
              <a:t> </a:t>
            </a:r>
            <a:r>
              <a:rPr sz="3200" spc="-20" dirty="0">
                <a:latin typeface="Calibri"/>
                <a:cs typeface="Calibri"/>
              </a:rPr>
              <a:t>forgery</a:t>
            </a:r>
            <a:r>
              <a:rPr sz="3200" spc="-35" dirty="0">
                <a:latin typeface="Calibri"/>
                <a:cs typeface="Calibri"/>
              </a:rPr>
              <a:t> </a:t>
            </a:r>
            <a:r>
              <a:rPr sz="3200" spc="-5" dirty="0">
                <a:latin typeface="Calibri"/>
                <a:cs typeface="Calibri"/>
              </a:rPr>
              <a:t>(CSRF)</a:t>
            </a:r>
            <a:r>
              <a:rPr sz="3200" spc="5" dirty="0">
                <a:latin typeface="Calibri"/>
                <a:cs typeface="Calibri"/>
              </a:rPr>
              <a:t> bug,</a:t>
            </a:r>
            <a:r>
              <a:rPr sz="3200" spc="20" dirty="0">
                <a:latin typeface="Calibri"/>
                <a:cs typeface="Calibri"/>
              </a:rPr>
              <a:t> </a:t>
            </a:r>
            <a:r>
              <a:rPr sz="3200" spc="-5" dirty="0">
                <a:latin typeface="Calibri"/>
                <a:cs typeface="Calibri"/>
              </a:rPr>
              <a:t>he</a:t>
            </a:r>
            <a:r>
              <a:rPr sz="3200" spc="-10" dirty="0">
                <a:latin typeface="Calibri"/>
                <a:cs typeface="Calibri"/>
              </a:rPr>
              <a:t> </a:t>
            </a:r>
            <a:r>
              <a:rPr sz="3200" spc="-5" dirty="0">
                <a:latin typeface="Calibri"/>
                <a:cs typeface="Calibri"/>
              </a:rPr>
              <a:t>claims.</a:t>
            </a:r>
            <a:endParaRPr sz="3200">
              <a:latin typeface="Calibri"/>
              <a:cs typeface="Calibri"/>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0"/>
            <a:ext cx="5923915" cy="696595"/>
          </a:xfrm>
          <a:prstGeom prst="rect">
            <a:avLst/>
          </a:prstGeom>
        </p:spPr>
        <p:txBody>
          <a:bodyPr vert="horz" wrap="square" lIns="0" tIns="13335" rIns="0" bIns="0" rtlCol="0">
            <a:spAutoFit/>
          </a:bodyPr>
          <a:lstStyle/>
          <a:p>
            <a:pPr marL="12700">
              <a:lnSpc>
                <a:spcPct val="100000"/>
              </a:lnSpc>
              <a:spcBef>
                <a:spcPts val="105"/>
              </a:spcBef>
            </a:pPr>
            <a:r>
              <a:rPr sz="4400" spc="-5" dirty="0"/>
              <a:t>Cybercrimes</a:t>
            </a:r>
            <a:r>
              <a:rPr sz="4400" spc="-65" dirty="0"/>
              <a:t> </a:t>
            </a:r>
            <a:r>
              <a:rPr sz="4400" spc="-10" dirty="0"/>
              <a:t>Classification</a:t>
            </a:r>
            <a:endParaRPr sz="4400"/>
          </a:p>
        </p:txBody>
      </p:sp>
      <p:sp>
        <p:nvSpPr>
          <p:cNvPr id="3" name="object 3"/>
          <p:cNvSpPr txBox="1"/>
          <p:nvPr/>
        </p:nvSpPr>
        <p:spPr>
          <a:xfrm>
            <a:off x="535940" y="1514589"/>
            <a:ext cx="8074025" cy="4261485"/>
          </a:xfrm>
          <a:prstGeom prst="rect">
            <a:avLst/>
          </a:prstGeom>
        </p:spPr>
        <p:txBody>
          <a:bodyPr vert="horz" wrap="square" lIns="0" tIns="61594" rIns="0" bIns="0" rtlCol="0">
            <a:spAutoFit/>
          </a:bodyPr>
          <a:lstStyle/>
          <a:p>
            <a:pPr marL="355600" indent="-342900">
              <a:lnSpc>
                <a:spcPct val="100000"/>
              </a:lnSpc>
              <a:spcBef>
                <a:spcPts val="484"/>
              </a:spcBef>
              <a:buFont typeface="Arial MT"/>
              <a:buChar char="•"/>
              <a:tabLst>
                <a:tab pos="354965" algn="l"/>
                <a:tab pos="355600" algn="l"/>
              </a:tabLst>
            </a:pPr>
            <a:r>
              <a:rPr sz="3000" spc="-15" dirty="0">
                <a:latin typeface="Calibri"/>
                <a:cs typeface="Calibri"/>
              </a:rPr>
              <a:t>Against</a:t>
            </a:r>
            <a:r>
              <a:rPr sz="3000" spc="-35" dirty="0">
                <a:latin typeface="Calibri"/>
                <a:cs typeface="Calibri"/>
              </a:rPr>
              <a:t> </a:t>
            </a:r>
            <a:r>
              <a:rPr sz="3000" dirty="0">
                <a:latin typeface="Calibri"/>
                <a:cs typeface="Calibri"/>
              </a:rPr>
              <a:t>Individual</a:t>
            </a:r>
            <a:endParaRPr sz="3000">
              <a:latin typeface="Calibri"/>
              <a:cs typeface="Calibri"/>
            </a:endParaRPr>
          </a:p>
          <a:p>
            <a:pPr marL="756285" marR="5080" lvl="1" indent="-287020" algn="just">
              <a:lnSpc>
                <a:spcPct val="90000"/>
              </a:lnSpc>
              <a:spcBef>
                <a:spcPts val="655"/>
              </a:spcBef>
              <a:buFont typeface="Arial MT"/>
              <a:buChar char="–"/>
              <a:tabLst>
                <a:tab pos="756920" algn="l"/>
              </a:tabLst>
            </a:pPr>
            <a:r>
              <a:rPr sz="2600" spc="-5" dirty="0">
                <a:latin typeface="Calibri"/>
                <a:cs typeface="Calibri"/>
              </a:rPr>
              <a:t>EMAIL</a:t>
            </a:r>
            <a:r>
              <a:rPr sz="2600" dirty="0">
                <a:latin typeface="Calibri"/>
                <a:cs typeface="Calibri"/>
              </a:rPr>
              <a:t> </a:t>
            </a:r>
            <a:r>
              <a:rPr sz="2600" spc="-5" dirty="0">
                <a:latin typeface="Calibri"/>
                <a:cs typeface="Calibri"/>
              </a:rPr>
              <a:t>Spoofing:</a:t>
            </a:r>
            <a:r>
              <a:rPr sz="2600" dirty="0">
                <a:latin typeface="Calibri"/>
                <a:cs typeface="Calibri"/>
              </a:rPr>
              <a:t> Email</a:t>
            </a:r>
            <a:r>
              <a:rPr sz="2600" spc="5" dirty="0">
                <a:latin typeface="Calibri"/>
                <a:cs typeface="Calibri"/>
              </a:rPr>
              <a:t> </a:t>
            </a:r>
            <a:r>
              <a:rPr sz="2600" spc="-5" dirty="0">
                <a:latin typeface="Calibri"/>
                <a:cs typeface="Calibri"/>
              </a:rPr>
              <a:t>spoofing</a:t>
            </a:r>
            <a:r>
              <a:rPr sz="2600" dirty="0">
                <a:latin typeface="Calibri"/>
                <a:cs typeface="Calibri"/>
              </a:rPr>
              <a:t> is</a:t>
            </a:r>
            <a:r>
              <a:rPr sz="2600" spc="5" dirty="0">
                <a:latin typeface="Calibri"/>
                <a:cs typeface="Calibri"/>
              </a:rPr>
              <a:t> </a:t>
            </a:r>
            <a:r>
              <a:rPr sz="2600" dirty="0">
                <a:latin typeface="Calibri"/>
                <a:cs typeface="Calibri"/>
              </a:rPr>
              <a:t>a</a:t>
            </a:r>
            <a:r>
              <a:rPr sz="2600" spc="5" dirty="0">
                <a:latin typeface="Calibri"/>
                <a:cs typeface="Calibri"/>
              </a:rPr>
              <a:t> </a:t>
            </a:r>
            <a:r>
              <a:rPr sz="2600" spc="-20" dirty="0">
                <a:latin typeface="Calibri"/>
                <a:cs typeface="Calibri"/>
              </a:rPr>
              <a:t>form</a:t>
            </a:r>
            <a:r>
              <a:rPr sz="2600" spc="-15" dirty="0">
                <a:latin typeface="Calibri"/>
                <a:cs typeface="Calibri"/>
              </a:rPr>
              <a:t> </a:t>
            </a:r>
            <a:r>
              <a:rPr sz="2600" spc="-5" dirty="0">
                <a:latin typeface="Calibri"/>
                <a:cs typeface="Calibri"/>
              </a:rPr>
              <a:t>of</a:t>
            </a:r>
            <a:r>
              <a:rPr sz="2600" dirty="0">
                <a:latin typeface="Calibri"/>
                <a:cs typeface="Calibri"/>
              </a:rPr>
              <a:t> </a:t>
            </a:r>
            <a:r>
              <a:rPr sz="2600" spc="-5" dirty="0">
                <a:latin typeface="Calibri"/>
                <a:cs typeface="Calibri"/>
              </a:rPr>
              <a:t>cyber </a:t>
            </a:r>
            <a:r>
              <a:rPr sz="2600" dirty="0">
                <a:latin typeface="Calibri"/>
                <a:cs typeface="Calibri"/>
              </a:rPr>
              <a:t> </a:t>
            </a:r>
            <a:r>
              <a:rPr sz="2600" spc="-15" dirty="0">
                <a:latin typeface="Calibri"/>
                <a:cs typeface="Calibri"/>
              </a:rPr>
              <a:t>attack </a:t>
            </a:r>
            <a:r>
              <a:rPr sz="2600" dirty="0">
                <a:latin typeface="Calibri"/>
                <a:cs typeface="Calibri"/>
              </a:rPr>
              <a:t>in </a:t>
            </a:r>
            <a:r>
              <a:rPr sz="2600" spc="-5" dirty="0">
                <a:latin typeface="Calibri"/>
                <a:cs typeface="Calibri"/>
              </a:rPr>
              <a:t>which </a:t>
            </a:r>
            <a:r>
              <a:rPr sz="2600" dirty="0">
                <a:latin typeface="Calibri"/>
                <a:cs typeface="Calibri"/>
              </a:rPr>
              <a:t>a </a:t>
            </a:r>
            <a:r>
              <a:rPr sz="2600" spc="-20" dirty="0">
                <a:latin typeface="Calibri"/>
                <a:cs typeface="Calibri"/>
              </a:rPr>
              <a:t>hacker </a:t>
            </a:r>
            <a:r>
              <a:rPr sz="2600" spc="-5" dirty="0">
                <a:latin typeface="Calibri"/>
                <a:cs typeface="Calibri"/>
              </a:rPr>
              <a:t>sends </a:t>
            </a:r>
            <a:r>
              <a:rPr sz="2600" dirty="0">
                <a:latin typeface="Calibri"/>
                <a:cs typeface="Calibri"/>
              </a:rPr>
              <a:t>an email </a:t>
            </a:r>
            <a:r>
              <a:rPr sz="2600" spc="-5" dirty="0">
                <a:latin typeface="Calibri"/>
                <a:cs typeface="Calibri"/>
              </a:rPr>
              <a:t>that has </a:t>
            </a:r>
            <a:r>
              <a:rPr sz="2600" spc="-10" dirty="0">
                <a:latin typeface="Calibri"/>
                <a:cs typeface="Calibri"/>
              </a:rPr>
              <a:t>been </a:t>
            </a:r>
            <a:r>
              <a:rPr sz="2600" spc="-5" dirty="0">
                <a:latin typeface="Calibri"/>
                <a:cs typeface="Calibri"/>
              </a:rPr>
              <a:t> manipulated </a:t>
            </a:r>
            <a:r>
              <a:rPr sz="2600" spc="-15" dirty="0">
                <a:latin typeface="Calibri"/>
                <a:cs typeface="Calibri"/>
              </a:rPr>
              <a:t>to </a:t>
            </a:r>
            <a:r>
              <a:rPr sz="2600" spc="-5" dirty="0">
                <a:latin typeface="Calibri"/>
                <a:cs typeface="Calibri"/>
              </a:rPr>
              <a:t>seem </a:t>
            </a:r>
            <a:r>
              <a:rPr sz="2600" dirty="0">
                <a:latin typeface="Calibri"/>
                <a:cs typeface="Calibri"/>
              </a:rPr>
              <a:t>as if it </a:t>
            </a:r>
            <a:r>
              <a:rPr sz="2600" spc="-10" dirty="0">
                <a:latin typeface="Calibri"/>
                <a:cs typeface="Calibri"/>
              </a:rPr>
              <a:t>originated </a:t>
            </a:r>
            <a:r>
              <a:rPr sz="2600" spc="-15" dirty="0">
                <a:latin typeface="Calibri"/>
                <a:cs typeface="Calibri"/>
              </a:rPr>
              <a:t>from </a:t>
            </a:r>
            <a:r>
              <a:rPr sz="2600" dirty="0">
                <a:latin typeface="Calibri"/>
                <a:cs typeface="Calibri"/>
              </a:rPr>
              <a:t>a </a:t>
            </a:r>
            <a:r>
              <a:rPr sz="2600" spc="-15" dirty="0">
                <a:latin typeface="Calibri"/>
                <a:cs typeface="Calibri"/>
              </a:rPr>
              <a:t>trusted </a:t>
            </a:r>
            <a:r>
              <a:rPr sz="2600" spc="-10" dirty="0">
                <a:latin typeface="Calibri"/>
                <a:cs typeface="Calibri"/>
              </a:rPr>
              <a:t> source.</a:t>
            </a:r>
            <a:endParaRPr sz="2600">
              <a:latin typeface="Calibri"/>
              <a:cs typeface="Calibri"/>
            </a:endParaRPr>
          </a:p>
          <a:p>
            <a:pPr marL="756285" marR="5080" lvl="1" indent="-287020" algn="just">
              <a:lnSpc>
                <a:spcPct val="90000"/>
              </a:lnSpc>
              <a:spcBef>
                <a:spcPts val="620"/>
              </a:spcBef>
              <a:buFont typeface="Arial MT"/>
              <a:buChar char="–"/>
              <a:tabLst>
                <a:tab pos="756920" algn="l"/>
              </a:tabLst>
            </a:pPr>
            <a:r>
              <a:rPr sz="2600" spc="-5" dirty="0">
                <a:latin typeface="Calibri"/>
                <a:cs typeface="Calibri"/>
              </a:rPr>
              <a:t>Phishing: Phishing is </a:t>
            </a:r>
            <a:r>
              <a:rPr sz="2600" dirty="0">
                <a:latin typeface="Calibri"/>
                <a:cs typeface="Calibri"/>
              </a:rPr>
              <a:t>a </a:t>
            </a:r>
            <a:r>
              <a:rPr sz="2600" spc="-10" dirty="0">
                <a:latin typeface="Calibri"/>
                <a:cs typeface="Calibri"/>
              </a:rPr>
              <a:t>cybercrime </a:t>
            </a:r>
            <a:r>
              <a:rPr sz="2600" spc="-5" dirty="0">
                <a:latin typeface="Calibri"/>
                <a:cs typeface="Calibri"/>
              </a:rPr>
              <a:t>in which </a:t>
            </a:r>
            <a:r>
              <a:rPr sz="2600" dirty="0">
                <a:latin typeface="Calibri"/>
                <a:cs typeface="Calibri"/>
              </a:rPr>
              <a:t>a </a:t>
            </a:r>
            <a:r>
              <a:rPr sz="2600" spc="-20" dirty="0">
                <a:latin typeface="Calibri"/>
                <a:cs typeface="Calibri"/>
              </a:rPr>
              <a:t>target </a:t>
            </a:r>
            <a:r>
              <a:rPr sz="2600" spc="-10" dirty="0">
                <a:latin typeface="Calibri"/>
                <a:cs typeface="Calibri"/>
              </a:rPr>
              <a:t>or </a:t>
            </a:r>
            <a:r>
              <a:rPr sz="2600" spc="-5" dirty="0">
                <a:latin typeface="Calibri"/>
                <a:cs typeface="Calibri"/>
              </a:rPr>
              <a:t> </a:t>
            </a:r>
            <a:r>
              <a:rPr sz="2600" spc="-15" dirty="0">
                <a:latin typeface="Calibri"/>
                <a:cs typeface="Calibri"/>
              </a:rPr>
              <a:t>targets</a:t>
            </a:r>
            <a:r>
              <a:rPr sz="2600" spc="-10" dirty="0">
                <a:latin typeface="Calibri"/>
                <a:cs typeface="Calibri"/>
              </a:rPr>
              <a:t> are</a:t>
            </a:r>
            <a:r>
              <a:rPr sz="2600" spc="-5" dirty="0">
                <a:latin typeface="Calibri"/>
                <a:cs typeface="Calibri"/>
              </a:rPr>
              <a:t> </a:t>
            </a:r>
            <a:r>
              <a:rPr sz="2600" spc="-15" dirty="0">
                <a:latin typeface="Calibri"/>
                <a:cs typeface="Calibri"/>
              </a:rPr>
              <a:t>contacted</a:t>
            </a:r>
            <a:r>
              <a:rPr sz="2600" spc="-10" dirty="0">
                <a:latin typeface="Calibri"/>
                <a:cs typeface="Calibri"/>
              </a:rPr>
              <a:t> </a:t>
            </a:r>
            <a:r>
              <a:rPr sz="2600" spc="-5" dirty="0">
                <a:latin typeface="Calibri"/>
                <a:cs typeface="Calibri"/>
              </a:rPr>
              <a:t>by</a:t>
            </a:r>
            <a:r>
              <a:rPr sz="2600" dirty="0">
                <a:latin typeface="Calibri"/>
                <a:cs typeface="Calibri"/>
              </a:rPr>
              <a:t> email,</a:t>
            </a:r>
            <a:r>
              <a:rPr sz="2600" spc="5" dirty="0">
                <a:latin typeface="Calibri"/>
                <a:cs typeface="Calibri"/>
              </a:rPr>
              <a:t> </a:t>
            </a:r>
            <a:r>
              <a:rPr sz="2600" spc="-10" dirty="0">
                <a:latin typeface="Calibri"/>
                <a:cs typeface="Calibri"/>
              </a:rPr>
              <a:t>telephone</a:t>
            </a:r>
            <a:r>
              <a:rPr sz="2600" spc="-5" dirty="0">
                <a:latin typeface="Calibri"/>
                <a:cs typeface="Calibri"/>
              </a:rPr>
              <a:t> or</a:t>
            </a:r>
            <a:r>
              <a:rPr sz="2600" dirty="0">
                <a:latin typeface="Calibri"/>
                <a:cs typeface="Calibri"/>
              </a:rPr>
              <a:t> </a:t>
            </a:r>
            <a:r>
              <a:rPr sz="2600" spc="-15" dirty="0">
                <a:latin typeface="Calibri"/>
                <a:cs typeface="Calibri"/>
              </a:rPr>
              <a:t>text </a:t>
            </a:r>
            <a:r>
              <a:rPr sz="2600" spc="-10" dirty="0">
                <a:latin typeface="Calibri"/>
                <a:cs typeface="Calibri"/>
              </a:rPr>
              <a:t> message by </a:t>
            </a:r>
            <a:r>
              <a:rPr sz="2600" spc="-5" dirty="0">
                <a:latin typeface="Calibri"/>
                <a:cs typeface="Calibri"/>
              </a:rPr>
              <a:t>someone posing </a:t>
            </a:r>
            <a:r>
              <a:rPr sz="2600" dirty="0">
                <a:latin typeface="Calibri"/>
                <a:cs typeface="Calibri"/>
              </a:rPr>
              <a:t>as a </a:t>
            </a:r>
            <a:r>
              <a:rPr sz="2600" spc="-5" dirty="0">
                <a:latin typeface="Calibri"/>
                <a:cs typeface="Calibri"/>
              </a:rPr>
              <a:t>legitimate institution </a:t>
            </a:r>
            <a:r>
              <a:rPr sz="2600" spc="-575" dirty="0">
                <a:latin typeface="Calibri"/>
                <a:cs typeface="Calibri"/>
              </a:rPr>
              <a:t> </a:t>
            </a:r>
            <a:r>
              <a:rPr sz="2600" spc="-15" dirty="0">
                <a:latin typeface="Calibri"/>
                <a:cs typeface="Calibri"/>
              </a:rPr>
              <a:t>to </a:t>
            </a:r>
            <a:r>
              <a:rPr sz="2600" spc="-10" dirty="0">
                <a:latin typeface="Calibri"/>
                <a:cs typeface="Calibri"/>
              </a:rPr>
              <a:t>lure </a:t>
            </a:r>
            <a:r>
              <a:rPr sz="2600" dirty="0">
                <a:latin typeface="Calibri"/>
                <a:cs typeface="Calibri"/>
              </a:rPr>
              <a:t>individuals </a:t>
            </a:r>
            <a:r>
              <a:rPr sz="2600" spc="-15" dirty="0">
                <a:latin typeface="Calibri"/>
                <a:cs typeface="Calibri"/>
              </a:rPr>
              <a:t>into </a:t>
            </a:r>
            <a:r>
              <a:rPr sz="2600" spc="-5" dirty="0">
                <a:latin typeface="Calibri"/>
                <a:cs typeface="Calibri"/>
              </a:rPr>
              <a:t>providing </a:t>
            </a:r>
            <a:r>
              <a:rPr sz="2600" spc="-10" dirty="0">
                <a:latin typeface="Calibri"/>
                <a:cs typeface="Calibri"/>
              </a:rPr>
              <a:t>sensitive </a:t>
            </a:r>
            <a:r>
              <a:rPr sz="2600" spc="-20" dirty="0">
                <a:latin typeface="Calibri"/>
                <a:cs typeface="Calibri"/>
              </a:rPr>
              <a:t>data </a:t>
            </a:r>
            <a:r>
              <a:rPr sz="2600" spc="-5" dirty="0">
                <a:latin typeface="Calibri"/>
                <a:cs typeface="Calibri"/>
              </a:rPr>
              <a:t>such </a:t>
            </a:r>
            <a:r>
              <a:rPr sz="2600" dirty="0">
                <a:latin typeface="Calibri"/>
                <a:cs typeface="Calibri"/>
              </a:rPr>
              <a:t>as </a:t>
            </a:r>
            <a:r>
              <a:rPr sz="2600" spc="-575" dirty="0">
                <a:latin typeface="Calibri"/>
                <a:cs typeface="Calibri"/>
              </a:rPr>
              <a:t> </a:t>
            </a:r>
            <a:r>
              <a:rPr sz="2600" spc="-10" dirty="0">
                <a:latin typeface="Calibri"/>
                <a:cs typeface="Calibri"/>
              </a:rPr>
              <a:t>personally </a:t>
            </a:r>
            <a:r>
              <a:rPr sz="2600" spc="-5" dirty="0">
                <a:latin typeface="Calibri"/>
                <a:cs typeface="Calibri"/>
              </a:rPr>
              <a:t>identifiable </a:t>
            </a:r>
            <a:r>
              <a:rPr sz="2600" spc="-10" dirty="0">
                <a:latin typeface="Calibri"/>
                <a:cs typeface="Calibri"/>
              </a:rPr>
              <a:t>information, </a:t>
            </a:r>
            <a:r>
              <a:rPr sz="2600" spc="-5" dirty="0">
                <a:latin typeface="Calibri"/>
                <a:cs typeface="Calibri"/>
              </a:rPr>
              <a:t>banking and </a:t>
            </a:r>
            <a:r>
              <a:rPr sz="2600" spc="-10" dirty="0">
                <a:latin typeface="Calibri"/>
                <a:cs typeface="Calibri"/>
              </a:rPr>
              <a:t>credit </a:t>
            </a:r>
            <a:r>
              <a:rPr sz="2600" spc="-575" dirty="0">
                <a:latin typeface="Calibri"/>
                <a:cs typeface="Calibri"/>
              </a:rPr>
              <a:t> </a:t>
            </a:r>
            <a:r>
              <a:rPr sz="2600" spc="-15" dirty="0">
                <a:latin typeface="Calibri"/>
                <a:cs typeface="Calibri"/>
              </a:rPr>
              <a:t>card</a:t>
            </a:r>
            <a:r>
              <a:rPr sz="2600" spc="-10" dirty="0">
                <a:latin typeface="Calibri"/>
                <a:cs typeface="Calibri"/>
              </a:rPr>
              <a:t> details,</a:t>
            </a:r>
            <a:r>
              <a:rPr sz="2600" spc="-15" dirty="0">
                <a:latin typeface="Calibri"/>
                <a:cs typeface="Calibri"/>
              </a:rPr>
              <a:t> </a:t>
            </a:r>
            <a:r>
              <a:rPr sz="2600" dirty="0">
                <a:latin typeface="Calibri"/>
                <a:cs typeface="Calibri"/>
              </a:rPr>
              <a:t>and</a:t>
            </a:r>
            <a:r>
              <a:rPr sz="2600" spc="-15" dirty="0">
                <a:latin typeface="Calibri"/>
                <a:cs typeface="Calibri"/>
              </a:rPr>
              <a:t> </a:t>
            </a:r>
            <a:r>
              <a:rPr sz="2600" spc="-10" dirty="0">
                <a:latin typeface="Calibri"/>
                <a:cs typeface="Calibri"/>
              </a:rPr>
              <a:t>passwords.</a:t>
            </a:r>
            <a:endParaRPr sz="2600">
              <a:latin typeface="Calibri"/>
              <a:cs typeface="Calibri"/>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0"/>
            <a:ext cx="7900034" cy="696595"/>
          </a:xfrm>
          <a:prstGeom prst="rect">
            <a:avLst/>
          </a:prstGeom>
        </p:spPr>
        <p:txBody>
          <a:bodyPr vert="horz" wrap="square" lIns="0" tIns="13335" rIns="0" bIns="0" rtlCol="0">
            <a:spAutoFit/>
          </a:bodyPr>
          <a:lstStyle/>
          <a:p>
            <a:pPr marL="12700">
              <a:lnSpc>
                <a:spcPct val="100000"/>
              </a:lnSpc>
              <a:spcBef>
                <a:spcPts val="105"/>
              </a:spcBef>
            </a:pPr>
            <a:r>
              <a:rPr sz="4400" spc="-5" dirty="0"/>
              <a:t>Cybercrimes</a:t>
            </a:r>
            <a:r>
              <a:rPr sz="4400" spc="-35" dirty="0"/>
              <a:t> </a:t>
            </a:r>
            <a:r>
              <a:rPr sz="4400" spc="-5" dirty="0"/>
              <a:t>Classification</a:t>
            </a:r>
            <a:r>
              <a:rPr sz="4400" spc="-20" dirty="0"/>
              <a:t> </a:t>
            </a:r>
            <a:r>
              <a:rPr sz="4400" spc="-10" dirty="0"/>
              <a:t>(Contd.)</a:t>
            </a:r>
            <a:endParaRPr sz="4400"/>
          </a:p>
        </p:txBody>
      </p:sp>
      <p:sp>
        <p:nvSpPr>
          <p:cNvPr id="3" name="object 3"/>
          <p:cNvSpPr txBox="1"/>
          <p:nvPr/>
        </p:nvSpPr>
        <p:spPr>
          <a:xfrm>
            <a:off x="535940" y="1527175"/>
            <a:ext cx="8074025" cy="4448175"/>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3000" spc="-15" dirty="0">
                <a:latin typeface="Calibri"/>
                <a:cs typeface="Calibri"/>
              </a:rPr>
              <a:t>Against</a:t>
            </a:r>
            <a:r>
              <a:rPr sz="3000" spc="-35" dirty="0">
                <a:latin typeface="Calibri"/>
                <a:cs typeface="Calibri"/>
              </a:rPr>
              <a:t> </a:t>
            </a:r>
            <a:r>
              <a:rPr sz="3000" dirty="0">
                <a:latin typeface="Calibri"/>
                <a:cs typeface="Calibri"/>
              </a:rPr>
              <a:t>Individual</a:t>
            </a:r>
            <a:endParaRPr sz="3000">
              <a:latin typeface="Calibri"/>
              <a:cs typeface="Calibri"/>
            </a:endParaRPr>
          </a:p>
          <a:p>
            <a:pPr marL="756285" marR="5080" lvl="1" indent="-287020" algn="just">
              <a:lnSpc>
                <a:spcPct val="80000"/>
              </a:lnSpc>
              <a:spcBef>
                <a:spcPts val="640"/>
              </a:spcBef>
              <a:buFont typeface="Arial MT"/>
              <a:buChar char="–"/>
              <a:tabLst>
                <a:tab pos="756920" algn="l"/>
              </a:tabLst>
            </a:pPr>
            <a:r>
              <a:rPr sz="2600" spc="-5" dirty="0">
                <a:latin typeface="Calibri"/>
                <a:cs typeface="Calibri"/>
              </a:rPr>
              <a:t>Spamming: </a:t>
            </a:r>
            <a:r>
              <a:rPr sz="2600" dirty="0">
                <a:latin typeface="Calibri"/>
                <a:cs typeface="Calibri"/>
              </a:rPr>
              <a:t>Spamming is the </a:t>
            </a:r>
            <a:r>
              <a:rPr sz="2600" spc="-5" dirty="0">
                <a:latin typeface="Calibri"/>
                <a:cs typeface="Calibri"/>
              </a:rPr>
              <a:t>use of messaging </a:t>
            </a:r>
            <a:r>
              <a:rPr sz="2600" spc="-25" dirty="0">
                <a:latin typeface="Calibri"/>
                <a:cs typeface="Calibri"/>
              </a:rPr>
              <a:t>systems </a:t>
            </a:r>
            <a:r>
              <a:rPr sz="2600" spc="-575" dirty="0">
                <a:latin typeface="Calibri"/>
                <a:cs typeface="Calibri"/>
              </a:rPr>
              <a:t> </a:t>
            </a:r>
            <a:r>
              <a:rPr sz="2600" spc="-15" dirty="0">
                <a:latin typeface="Calibri"/>
                <a:cs typeface="Calibri"/>
              </a:rPr>
              <a:t>to</a:t>
            </a:r>
            <a:r>
              <a:rPr sz="2600" spc="560" dirty="0">
                <a:latin typeface="Calibri"/>
                <a:cs typeface="Calibri"/>
              </a:rPr>
              <a:t> </a:t>
            </a:r>
            <a:r>
              <a:rPr sz="2600" spc="-5" dirty="0">
                <a:latin typeface="Calibri"/>
                <a:cs typeface="Calibri"/>
              </a:rPr>
              <a:t>send</a:t>
            </a:r>
            <a:r>
              <a:rPr sz="2600" dirty="0">
                <a:latin typeface="Calibri"/>
                <a:cs typeface="Calibri"/>
              </a:rPr>
              <a:t> multiple</a:t>
            </a:r>
            <a:r>
              <a:rPr sz="2600" spc="5" dirty="0">
                <a:latin typeface="Calibri"/>
                <a:cs typeface="Calibri"/>
              </a:rPr>
              <a:t> </a:t>
            </a:r>
            <a:r>
              <a:rPr sz="2600" spc="-10" dirty="0">
                <a:latin typeface="Calibri"/>
                <a:cs typeface="Calibri"/>
              </a:rPr>
              <a:t>unsolicited</a:t>
            </a:r>
            <a:r>
              <a:rPr sz="2600" spc="-5" dirty="0">
                <a:latin typeface="Calibri"/>
                <a:cs typeface="Calibri"/>
              </a:rPr>
              <a:t> </a:t>
            </a:r>
            <a:r>
              <a:rPr sz="2600" spc="-10" dirty="0">
                <a:latin typeface="Calibri"/>
                <a:cs typeface="Calibri"/>
              </a:rPr>
              <a:t>messages</a:t>
            </a:r>
            <a:r>
              <a:rPr sz="2600" spc="-5" dirty="0">
                <a:latin typeface="Calibri"/>
                <a:cs typeface="Calibri"/>
              </a:rPr>
              <a:t> </a:t>
            </a:r>
            <a:r>
              <a:rPr sz="2600" spc="-15" dirty="0">
                <a:latin typeface="Calibri"/>
                <a:cs typeface="Calibri"/>
              </a:rPr>
              <a:t>to</a:t>
            </a:r>
            <a:r>
              <a:rPr sz="2600" spc="560" dirty="0">
                <a:latin typeface="Calibri"/>
                <a:cs typeface="Calibri"/>
              </a:rPr>
              <a:t> </a:t>
            </a:r>
            <a:r>
              <a:rPr sz="2600" spc="-15" dirty="0">
                <a:latin typeface="Calibri"/>
                <a:cs typeface="Calibri"/>
              </a:rPr>
              <a:t>large </a:t>
            </a:r>
            <a:r>
              <a:rPr sz="2600" spc="-10" dirty="0">
                <a:latin typeface="Calibri"/>
                <a:cs typeface="Calibri"/>
              </a:rPr>
              <a:t> numbers of recipients </a:t>
            </a:r>
            <a:r>
              <a:rPr sz="2600" spc="-25" dirty="0">
                <a:latin typeface="Calibri"/>
                <a:cs typeface="Calibri"/>
              </a:rPr>
              <a:t>for </a:t>
            </a:r>
            <a:r>
              <a:rPr sz="2600" dirty="0">
                <a:latin typeface="Calibri"/>
                <a:cs typeface="Calibri"/>
              </a:rPr>
              <a:t>the purpose </a:t>
            </a:r>
            <a:r>
              <a:rPr sz="2600" spc="-5" dirty="0">
                <a:latin typeface="Calibri"/>
                <a:cs typeface="Calibri"/>
              </a:rPr>
              <a:t>of </a:t>
            </a:r>
            <a:r>
              <a:rPr sz="2600" spc="-10" dirty="0">
                <a:latin typeface="Calibri"/>
                <a:cs typeface="Calibri"/>
              </a:rPr>
              <a:t>commercial </a:t>
            </a:r>
            <a:r>
              <a:rPr sz="2600" spc="-5" dirty="0">
                <a:latin typeface="Calibri"/>
                <a:cs typeface="Calibri"/>
              </a:rPr>
              <a:t> advertising,</a:t>
            </a:r>
            <a:r>
              <a:rPr sz="2600" dirty="0">
                <a:latin typeface="Calibri"/>
                <a:cs typeface="Calibri"/>
              </a:rPr>
              <a:t> </a:t>
            </a:r>
            <a:r>
              <a:rPr sz="2600" spc="-25" dirty="0">
                <a:latin typeface="Calibri"/>
                <a:cs typeface="Calibri"/>
              </a:rPr>
              <a:t>for</a:t>
            </a:r>
            <a:r>
              <a:rPr sz="2600" spc="-20" dirty="0">
                <a:latin typeface="Calibri"/>
                <a:cs typeface="Calibri"/>
              </a:rPr>
              <a:t> </a:t>
            </a:r>
            <a:r>
              <a:rPr sz="2600" dirty="0">
                <a:latin typeface="Calibri"/>
                <a:cs typeface="Calibri"/>
              </a:rPr>
              <a:t>the</a:t>
            </a:r>
            <a:r>
              <a:rPr sz="2600" spc="5" dirty="0">
                <a:latin typeface="Calibri"/>
                <a:cs typeface="Calibri"/>
              </a:rPr>
              <a:t> </a:t>
            </a:r>
            <a:r>
              <a:rPr sz="2600" spc="-5" dirty="0">
                <a:latin typeface="Calibri"/>
                <a:cs typeface="Calibri"/>
              </a:rPr>
              <a:t>purpose</a:t>
            </a:r>
            <a:r>
              <a:rPr sz="2600" dirty="0">
                <a:latin typeface="Calibri"/>
                <a:cs typeface="Calibri"/>
              </a:rPr>
              <a:t> </a:t>
            </a:r>
            <a:r>
              <a:rPr sz="2600" spc="-5" dirty="0">
                <a:latin typeface="Calibri"/>
                <a:cs typeface="Calibri"/>
              </a:rPr>
              <a:t>of</a:t>
            </a:r>
            <a:r>
              <a:rPr sz="2600" dirty="0">
                <a:latin typeface="Calibri"/>
                <a:cs typeface="Calibri"/>
              </a:rPr>
              <a:t> </a:t>
            </a:r>
            <a:r>
              <a:rPr sz="2600" spc="-5" dirty="0">
                <a:latin typeface="Calibri"/>
                <a:cs typeface="Calibri"/>
              </a:rPr>
              <a:t>non-commercial </a:t>
            </a:r>
            <a:r>
              <a:rPr sz="2600" dirty="0">
                <a:latin typeface="Calibri"/>
                <a:cs typeface="Calibri"/>
              </a:rPr>
              <a:t> </a:t>
            </a:r>
            <a:r>
              <a:rPr sz="2600" spc="-5" dirty="0">
                <a:latin typeface="Calibri"/>
                <a:cs typeface="Calibri"/>
              </a:rPr>
              <a:t>proselytizing,</a:t>
            </a:r>
            <a:r>
              <a:rPr sz="2600" dirty="0">
                <a:latin typeface="Calibri"/>
                <a:cs typeface="Calibri"/>
              </a:rPr>
              <a:t> </a:t>
            </a:r>
            <a:r>
              <a:rPr sz="2600" spc="-25" dirty="0">
                <a:latin typeface="Calibri"/>
                <a:cs typeface="Calibri"/>
              </a:rPr>
              <a:t>for</a:t>
            </a:r>
            <a:r>
              <a:rPr sz="2600" spc="-20" dirty="0">
                <a:latin typeface="Calibri"/>
                <a:cs typeface="Calibri"/>
              </a:rPr>
              <a:t> </a:t>
            </a:r>
            <a:r>
              <a:rPr sz="2600" spc="-15" dirty="0">
                <a:latin typeface="Calibri"/>
                <a:cs typeface="Calibri"/>
              </a:rPr>
              <a:t>any</a:t>
            </a:r>
            <a:r>
              <a:rPr sz="2600" spc="-10" dirty="0">
                <a:latin typeface="Calibri"/>
                <a:cs typeface="Calibri"/>
              </a:rPr>
              <a:t> prohibited</a:t>
            </a:r>
            <a:r>
              <a:rPr sz="2600" spc="-5" dirty="0">
                <a:latin typeface="Calibri"/>
                <a:cs typeface="Calibri"/>
              </a:rPr>
              <a:t> purpose,</a:t>
            </a:r>
            <a:r>
              <a:rPr sz="2600" dirty="0">
                <a:latin typeface="Calibri"/>
                <a:cs typeface="Calibri"/>
              </a:rPr>
              <a:t> </a:t>
            </a:r>
            <a:r>
              <a:rPr sz="2600" spc="-5" dirty="0">
                <a:latin typeface="Calibri"/>
                <a:cs typeface="Calibri"/>
              </a:rPr>
              <a:t>or</a:t>
            </a:r>
            <a:r>
              <a:rPr sz="2600" dirty="0">
                <a:latin typeface="Calibri"/>
                <a:cs typeface="Calibri"/>
              </a:rPr>
              <a:t> </a:t>
            </a:r>
            <a:r>
              <a:rPr sz="2600" spc="-5" dirty="0">
                <a:latin typeface="Calibri"/>
                <a:cs typeface="Calibri"/>
              </a:rPr>
              <a:t>simply </a:t>
            </a:r>
            <a:r>
              <a:rPr sz="2600" spc="-575" dirty="0">
                <a:latin typeface="Calibri"/>
                <a:cs typeface="Calibri"/>
              </a:rPr>
              <a:t> </a:t>
            </a:r>
            <a:r>
              <a:rPr sz="2600" spc="-10" dirty="0">
                <a:latin typeface="Calibri"/>
                <a:cs typeface="Calibri"/>
              </a:rPr>
              <a:t>sending </a:t>
            </a:r>
            <a:r>
              <a:rPr sz="2600" dirty="0">
                <a:latin typeface="Calibri"/>
                <a:cs typeface="Calibri"/>
              </a:rPr>
              <a:t>the </a:t>
            </a:r>
            <a:r>
              <a:rPr sz="2600" spc="-5" dirty="0">
                <a:latin typeface="Calibri"/>
                <a:cs typeface="Calibri"/>
              </a:rPr>
              <a:t>same </a:t>
            </a:r>
            <a:r>
              <a:rPr sz="2600" spc="-10" dirty="0">
                <a:latin typeface="Calibri"/>
                <a:cs typeface="Calibri"/>
              </a:rPr>
              <a:t>message </a:t>
            </a:r>
            <a:r>
              <a:rPr sz="2600" spc="-15" dirty="0">
                <a:latin typeface="Calibri"/>
                <a:cs typeface="Calibri"/>
              </a:rPr>
              <a:t>over </a:t>
            </a:r>
            <a:r>
              <a:rPr sz="2600" dirty="0">
                <a:latin typeface="Calibri"/>
                <a:cs typeface="Calibri"/>
              </a:rPr>
              <a:t>and </a:t>
            </a:r>
            <a:r>
              <a:rPr sz="2600" spc="-15" dirty="0">
                <a:latin typeface="Calibri"/>
                <a:cs typeface="Calibri"/>
              </a:rPr>
              <a:t>over </a:t>
            </a:r>
            <a:r>
              <a:rPr sz="2600" spc="-20" dirty="0">
                <a:latin typeface="Calibri"/>
                <a:cs typeface="Calibri"/>
              </a:rPr>
              <a:t>to </a:t>
            </a:r>
            <a:r>
              <a:rPr sz="2600" dirty="0">
                <a:latin typeface="Calibri"/>
                <a:cs typeface="Calibri"/>
              </a:rPr>
              <a:t>the </a:t>
            </a:r>
            <a:r>
              <a:rPr sz="2600" spc="-10" dirty="0">
                <a:latin typeface="Calibri"/>
                <a:cs typeface="Calibri"/>
              </a:rPr>
              <a:t>same </a:t>
            </a:r>
            <a:r>
              <a:rPr sz="2600" spc="-5" dirty="0">
                <a:latin typeface="Calibri"/>
                <a:cs typeface="Calibri"/>
              </a:rPr>
              <a:t> </a:t>
            </a:r>
            <a:r>
              <a:rPr sz="2600" spc="-55" dirty="0">
                <a:latin typeface="Calibri"/>
                <a:cs typeface="Calibri"/>
              </a:rPr>
              <a:t>user.</a:t>
            </a:r>
            <a:endParaRPr sz="2600">
              <a:latin typeface="Calibri"/>
              <a:cs typeface="Calibri"/>
            </a:endParaRPr>
          </a:p>
          <a:p>
            <a:pPr marL="756285" marR="5080" lvl="1" indent="-287020" algn="just">
              <a:lnSpc>
                <a:spcPct val="80000"/>
              </a:lnSpc>
              <a:spcBef>
                <a:spcPts val="625"/>
              </a:spcBef>
              <a:buFont typeface="Arial MT"/>
              <a:buChar char="–"/>
              <a:tabLst>
                <a:tab pos="756920" algn="l"/>
              </a:tabLst>
            </a:pPr>
            <a:r>
              <a:rPr sz="2600" spc="-20" dirty="0">
                <a:latin typeface="Calibri"/>
                <a:cs typeface="Calibri"/>
              </a:rPr>
              <a:t>Password</a:t>
            </a:r>
            <a:r>
              <a:rPr sz="2600" spc="-15" dirty="0">
                <a:latin typeface="Calibri"/>
                <a:cs typeface="Calibri"/>
              </a:rPr>
              <a:t> </a:t>
            </a:r>
            <a:r>
              <a:rPr sz="2600" spc="-10" dirty="0">
                <a:latin typeface="Calibri"/>
                <a:cs typeface="Calibri"/>
              </a:rPr>
              <a:t>sniffing:</a:t>
            </a:r>
            <a:r>
              <a:rPr sz="2600" spc="-5" dirty="0">
                <a:latin typeface="Calibri"/>
                <a:cs typeface="Calibri"/>
              </a:rPr>
              <a:t> </a:t>
            </a:r>
            <a:r>
              <a:rPr sz="2600" spc="-20" dirty="0">
                <a:latin typeface="Calibri"/>
                <a:cs typeface="Calibri"/>
              </a:rPr>
              <a:t>Password</a:t>
            </a:r>
            <a:r>
              <a:rPr sz="2600" spc="-15" dirty="0">
                <a:latin typeface="Calibri"/>
                <a:cs typeface="Calibri"/>
              </a:rPr>
              <a:t> </a:t>
            </a:r>
            <a:r>
              <a:rPr sz="2600" spc="-10" dirty="0">
                <a:latin typeface="Calibri"/>
                <a:cs typeface="Calibri"/>
              </a:rPr>
              <a:t>sniffing</a:t>
            </a:r>
            <a:r>
              <a:rPr sz="2600" spc="-5" dirty="0">
                <a:latin typeface="Calibri"/>
                <a:cs typeface="Calibri"/>
              </a:rPr>
              <a:t> </a:t>
            </a:r>
            <a:r>
              <a:rPr sz="2600" dirty="0">
                <a:latin typeface="Calibri"/>
                <a:cs typeface="Calibri"/>
              </a:rPr>
              <a:t>is</a:t>
            </a:r>
            <a:r>
              <a:rPr sz="2600" spc="5" dirty="0">
                <a:latin typeface="Calibri"/>
                <a:cs typeface="Calibri"/>
              </a:rPr>
              <a:t> </a:t>
            </a:r>
            <a:r>
              <a:rPr sz="2600" dirty="0">
                <a:latin typeface="Calibri"/>
                <a:cs typeface="Calibri"/>
              </a:rPr>
              <a:t>an</a:t>
            </a:r>
            <a:r>
              <a:rPr sz="2600" spc="585" dirty="0">
                <a:latin typeface="Calibri"/>
                <a:cs typeface="Calibri"/>
              </a:rPr>
              <a:t> </a:t>
            </a:r>
            <a:r>
              <a:rPr sz="2600" spc="-20" dirty="0">
                <a:latin typeface="Calibri"/>
                <a:cs typeface="Calibri"/>
              </a:rPr>
              <a:t>attack</a:t>
            </a:r>
            <a:r>
              <a:rPr sz="2600" spc="550" dirty="0">
                <a:latin typeface="Calibri"/>
                <a:cs typeface="Calibri"/>
              </a:rPr>
              <a:t> </a:t>
            </a:r>
            <a:r>
              <a:rPr sz="2600" spc="-10" dirty="0">
                <a:latin typeface="Calibri"/>
                <a:cs typeface="Calibri"/>
              </a:rPr>
              <a:t>on </a:t>
            </a:r>
            <a:r>
              <a:rPr sz="2600" spc="-575" dirty="0">
                <a:latin typeface="Calibri"/>
                <a:cs typeface="Calibri"/>
              </a:rPr>
              <a:t> </a:t>
            </a:r>
            <a:r>
              <a:rPr sz="2600" dirty="0">
                <a:latin typeface="Calibri"/>
                <a:cs typeface="Calibri"/>
              </a:rPr>
              <a:t>the</a:t>
            </a:r>
            <a:r>
              <a:rPr sz="2600" spc="5" dirty="0">
                <a:latin typeface="Calibri"/>
                <a:cs typeface="Calibri"/>
              </a:rPr>
              <a:t> </a:t>
            </a:r>
            <a:r>
              <a:rPr sz="2600" spc="-15" dirty="0">
                <a:latin typeface="Calibri"/>
                <a:cs typeface="Calibri"/>
              </a:rPr>
              <a:t>Internet</a:t>
            </a:r>
            <a:r>
              <a:rPr sz="2600" spc="-10" dirty="0">
                <a:latin typeface="Calibri"/>
                <a:cs typeface="Calibri"/>
              </a:rPr>
              <a:t> </a:t>
            </a:r>
            <a:r>
              <a:rPr sz="2600" spc="-5" dirty="0">
                <a:latin typeface="Calibri"/>
                <a:cs typeface="Calibri"/>
              </a:rPr>
              <a:t>that</a:t>
            </a:r>
            <a:r>
              <a:rPr sz="2600" dirty="0">
                <a:latin typeface="Calibri"/>
                <a:cs typeface="Calibri"/>
              </a:rPr>
              <a:t> </a:t>
            </a:r>
            <a:r>
              <a:rPr sz="2600" spc="-5" dirty="0">
                <a:latin typeface="Calibri"/>
                <a:cs typeface="Calibri"/>
              </a:rPr>
              <a:t>is</a:t>
            </a:r>
            <a:r>
              <a:rPr sz="2600" dirty="0">
                <a:latin typeface="Calibri"/>
                <a:cs typeface="Calibri"/>
              </a:rPr>
              <a:t> </a:t>
            </a:r>
            <a:r>
              <a:rPr sz="2600" spc="-5" dirty="0">
                <a:latin typeface="Calibri"/>
                <a:cs typeface="Calibri"/>
              </a:rPr>
              <a:t>used</a:t>
            </a:r>
            <a:r>
              <a:rPr sz="2600" dirty="0">
                <a:latin typeface="Calibri"/>
                <a:cs typeface="Calibri"/>
              </a:rPr>
              <a:t> </a:t>
            </a:r>
            <a:r>
              <a:rPr sz="2600" spc="-15" dirty="0">
                <a:latin typeface="Calibri"/>
                <a:cs typeface="Calibri"/>
              </a:rPr>
              <a:t>to</a:t>
            </a:r>
            <a:r>
              <a:rPr sz="2600" spc="-10" dirty="0">
                <a:latin typeface="Calibri"/>
                <a:cs typeface="Calibri"/>
              </a:rPr>
              <a:t> </a:t>
            </a:r>
            <a:r>
              <a:rPr sz="2600" spc="-15" dirty="0">
                <a:latin typeface="Calibri"/>
                <a:cs typeface="Calibri"/>
              </a:rPr>
              <a:t>steal</a:t>
            </a:r>
            <a:r>
              <a:rPr sz="2600" spc="-10" dirty="0">
                <a:latin typeface="Calibri"/>
                <a:cs typeface="Calibri"/>
              </a:rPr>
              <a:t> user</a:t>
            </a:r>
            <a:r>
              <a:rPr sz="2600" spc="-5" dirty="0">
                <a:latin typeface="Calibri"/>
                <a:cs typeface="Calibri"/>
              </a:rPr>
              <a:t> names</a:t>
            </a:r>
            <a:r>
              <a:rPr sz="2600" dirty="0">
                <a:latin typeface="Calibri"/>
                <a:cs typeface="Calibri"/>
              </a:rPr>
              <a:t> </a:t>
            </a:r>
            <a:r>
              <a:rPr sz="2600" spc="-5" dirty="0">
                <a:latin typeface="Calibri"/>
                <a:cs typeface="Calibri"/>
              </a:rPr>
              <a:t>and </a:t>
            </a:r>
            <a:r>
              <a:rPr sz="2600" dirty="0">
                <a:latin typeface="Calibri"/>
                <a:cs typeface="Calibri"/>
              </a:rPr>
              <a:t> </a:t>
            </a:r>
            <a:r>
              <a:rPr sz="2600" spc="-15" dirty="0">
                <a:latin typeface="Calibri"/>
                <a:cs typeface="Calibri"/>
              </a:rPr>
              <a:t>passwords</a:t>
            </a:r>
            <a:r>
              <a:rPr sz="2600" spc="560" dirty="0">
                <a:latin typeface="Calibri"/>
                <a:cs typeface="Calibri"/>
              </a:rPr>
              <a:t> </a:t>
            </a:r>
            <a:r>
              <a:rPr sz="2600" spc="-10" dirty="0">
                <a:latin typeface="Calibri"/>
                <a:cs typeface="Calibri"/>
              </a:rPr>
              <a:t>from</a:t>
            </a:r>
            <a:r>
              <a:rPr sz="2600" spc="-5" dirty="0">
                <a:latin typeface="Calibri"/>
                <a:cs typeface="Calibri"/>
              </a:rPr>
              <a:t> </a:t>
            </a:r>
            <a:r>
              <a:rPr sz="2600" dirty="0">
                <a:latin typeface="Calibri"/>
                <a:cs typeface="Calibri"/>
              </a:rPr>
              <a:t>the</a:t>
            </a:r>
            <a:r>
              <a:rPr sz="2600" spc="5" dirty="0">
                <a:latin typeface="Calibri"/>
                <a:cs typeface="Calibri"/>
              </a:rPr>
              <a:t> </a:t>
            </a:r>
            <a:r>
              <a:rPr sz="2600" spc="-10" dirty="0">
                <a:latin typeface="Calibri"/>
                <a:cs typeface="Calibri"/>
              </a:rPr>
              <a:t>network.</a:t>
            </a:r>
            <a:r>
              <a:rPr sz="2600" spc="-5" dirty="0">
                <a:latin typeface="Calibri"/>
                <a:cs typeface="Calibri"/>
              </a:rPr>
              <a:t> Man-in-the-middle </a:t>
            </a:r>
            <a:r>
              <a:rPr sz="2600" dirty="0">
                <a:latin typeface="Calibri"/>
                <a:cs typeface="Calibri"/>
              </a:rPr>
              <a:t> </a:t>
            </a:r>
            <a:r>
              <a:rPr sz="2600" spc="-15" dirty="0">
                <a:latin typeface="Calibri"/>
                <a:cs typeface="Calibri"/>
              </a:rPr>
              <a:t>attacks </a:t>
            </a:r>
            <a:r>
              <a:rPr sz="2600" spc="-10" dirty="0">
                <a:latin typeface="Calibri"/>
                <a:cs typeface="Calibri"/>
              </a:rPr>
              <a:t>are </a:t>
            </a:r>
            <a:r>
              <a:rPr sz="2600" spc="-5" dirty="0">
                <a:latin typeface="Calibri"/>
                <a:cs typeface="Calibri"/>
              </a:rPr>
              <a:t>commonly used </a:t>
            </a:r>
            <a:r>
              <a:rPr sz="2600" spc="-25" dirty="0">
                <a:latin typeface="Calibri"/>
                <a:cs typeface="Calibri"/>
              </a:rPr>
              <a:t>for </a:t>
            </a:r>
            <a:r>
              <a:rPr sz="2600" spc="-10" dirty="0">
                <a:latin typeface="Calibri"/>
                <a:cs typeface="Calibri"/>
              </a:rPr>
              <a:t>stealing </a:t>
            </a:r>
            <a:r>
              <a:rPr sz="2600" spc="-15" dirty="0">
                <a:latin typeface="Calibri"/>
                <a:cs typeface="Calibri"/>
              </a:rPr>
              <a:t>passwords </a:t>
            </a:r>
            <a:r>
              <a:rPr sz="2600" spc="-5" dirty="0">
                <a:latin typeface="Calibri"/>
                <a:cs typeface="Calibri"/>
              </a:rPr>
              <a:t>and </a:t>
            </a:r>
            <a:r>
              <a:rPr sz="2600" spc="-575" dirty="0">
                <a:latin typeface="Calibri"/>
                <a:cs typeface="Calibri"/>
              </a:rPr>
              <a:t> </a:t>
            </a:r>
            <a:r>
              <a:rPr sz="2600" spc="-5" dirty="0">
                <a:latin typeface="Calibri"/>
                <a:cs typeface="Calibri"/>
              </a:rPr>
              <a:t>credentials</a:t>
            </a:r>
            <a:r>
              <a:rPr sz="2600" spc="-35" dirty="0">
                <a:latin typeface="Calibri"/>
                <a:cs typeface="Calibri"/>
              </a:rPr>
              <a:t> </a:t>
            </a:r>
            <a:r>
              <a:rPr sz="2600" spc="-45" dirty="0">
                <a:latin typeface="Calibri"/>
                <a:cs typeface="Calibri"/>
              </a:rPr>
              <a:t>today.</a:t>
            </a:r>
            <a:endParaRPr sz="2600">
              <a:latin typeface="Calibri"/>
              <a:cs typeface="Calibri"/>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7900034" cy="696595"/>
          </a:xfrm>
          <a:prstGeom prst="rect">
            <a:avLst/>
          </a:prstGeom>
        </p:spPr>
        <p:txBody>
          <a:bodyPr vert="horz" wrap="square" lIns="0" tIns="13335" rIns="0" bIns="0" rtlCol="0">
            <a:spAutoFit/>
          </a:bodyPr>
          <a:lstStyle/>
          <a:p>
            <a:pPr marL="12700">
              <a:lnSpc>
                <a:spcPct val="100000"/>
              </a:lnSpc>
              <a:spcBef>
                <a:spcPts val="105"/>
              </a:spcBef>
            </a:pPr>
            <a:r>
              <a:rPr sz="4400" spc="-5" dirty="0"/>
              <a:t>Cybercrimes</a:t>
            </a:r>
            <a:r>
              <a:rPr sz="4400" spc="-35" dirty="0"/>
              <a:t> </a:t>
            </a:r>
            <a:r>
              <a:rPr sz="4400" spc="-5" dirty="0"/>
              <a:t>Classification</a:t>
            </a:r>
            <a:r>
              <a:rPr sz="4400" spc="-20" dirty="0"/>
              <a:t> </a:t>
            </a:r>
            <a:r>
              <a:rPr sz="4400" spc="-10" dirty="0"/>
              <a:t>(Contd.)</a:t>
            </a:r>
            <a:endParaRPr sz="4400"/>
          </a:p>
        </p:txBody>
      </p:sp>
      <p:sp>
        <p:nvSpPr>
          <p:cNvPr id="3" name="object 3"/>
          <p:cNvSpPr txBox="1"/>
          <p:nvPr/>
        </p:nvSpPr>
        <p:spPr>
          <a:xfrm>
            <a:off x="535940" y="1507355"/>
            <a:ext cx="8074659" cy="2409190"/>
          </a:xfrm>
          <a:prstGeom prst="rect">
            <a:avLst/>
          </a:prstGeom>
        </p:spPr>
        <p:txBody>
          <a:bodyPr vert="horz" wrap="square" lIns="0" tIns="113664" rIns="0" bIns="0" rtlCol="0">
            <a:spAutoFit/>
          </a:bodyPr>
          <a:lstStyle/>
          <a:p>
            <a:pPr marL="355600" indent="-342900">
              <a:lnSpc>
                <a:spcPct val="100000"/>
              </a:lnSpc>
              <a:spcBef>
                <a:spcPts val="894"/>
              </a:spcBef>
              <a:buFont typeface="Arial MT"/>
              <a:buChar char="•"/>
              <a:tabLst>
                <a:tab pos="354965" algn="l"/>
                <a:tab pos="355600" algn="l"/>
              </a:tabLst>
            </a:pPr>
            <a:r>
              <a:rPr sz="3200" spc="-15" dirty="0">
                <a:latin typeface="Calibri"/>
                <a:cs typeface="Calibri"/>
              </a:rPr>
              <a:t>Against </a:t>
            </a:r>
            <a:r>
              <a:rPr sz="3200" spc="-10" dirty="0">
                <a:latin typeface="Calibri"/>
                <a:cs typeface="Calibri"/>
              </a:rPr>
              <a:t>property:</a:t>
            </a:r>
            <a:endParaRPr sz="3200">
              <a:latin typeface="Calibri"/>
              <a:cs typeface="Calibri"/>
            </a:endParaRPr>
          </a:p>
          <a:p>
            <a:pPr marL="756285" marR="5080" indent="-287020" algn="just">
              <a:lnSpc>
                <a:spcPct val="100000"/>
              </a:lnSpc>
              <a:spcBef>
                <a:spcPts val="690"/>
              </a:spcBef>
            </a:pPr>
            <a:r>
              <a:rPr sz="2800" spc="-5" dirty="0">
                <a:latin typeface="Arial MT"/>
                <a:cs typeface="Arial MT"/>
              </a:rPr>
              <a:t>– </a:t>
            </a:r>
            <a:r>
              <a:rPr sz="2800" spc="-15" dirty="0">
                <a:latin typeface="Calibri"/>
                <a:cs typeface="Calibri"/>
              </a:rPr>
              <a:t>Credit</a:t>
            </a:r>
            <a:r>
              <a:rPr sz="2800" spc="605" dirty="0">
                <a:latin typeface="Calibri"/>
                <a:cs typeface="Calibri"/>
              </a:rPr>
              <a:t> </a:t>
            </a:r>
            <a:r>
              <a:rPr sz="2800" spc="-20" dirty="0">
                <a:latin typeface="Calibri"/>
                <a:cs typeface="Calibri"/>
              </a:rPr>
              <a:t>card</a:t>
            </a:r>
            <a:r>
              <a:rPr sz="2800" spc="-15" dirty="0">
                <a:latin typeface="Calibri"/>
                <a:cs typeface="Calibri"/>
              </a:rPr>
              <a:t> </a:t>
            </a:r>
            <a:r>
              <a:rPr sz="2800" spc="-10" dirty="0">
                <a:latin typeface="Calibri"/>
                <a:cs typeface="Calibri"/>
              </a:rPr>
              <a:t>frauds:</a:t>
            </a:r>
            <a:r>
              <a:rPr sz="2800" spc="-5" dirty="0">
                <a:latin typeface="Calibri"/>
                <a:cs typeface="Calibri"/>
              </a:rPr>
              <a:t> </a:t>
            </a:r>
            <a:r>
              <a:rPr sz="2800" spc="-15" dirty="0">
                <a:latin typeface="Calibri"/>
                <a:cs typeface="Calibri"/>
              </a:rPr>
              <a:t>Credit</a:t>
            </a:r>
            <a:r>
              <a:rPr sz="2800" spc="605" dirty="0">
                <a:latin typeface="Calibri"/>
                <a:cs typeface="Calibri"/>
              </a:rPr>
              <a:t> </a:t>
            </a:r>
            <a:r>
              <a:rPr sz="2800" spc="-20" dirty="0">
                <a:latin typeface="Calibri"/>
                <a:cs typeface="Calibri"/>
              </a:rPr>
              <a:t>card</a:t>
            </a:r>
            <a:r>
              <a:rPr sz="2800" spc="-15" dirty="0">
                <a:latin typeface="Calibri"/>
                <a:cs typeface="Calibri"/>
              </a:rPr>
              <a:t> fraud</a:t>
            </a:r>
            <a:r>
              <a:rPr sz="2800" spc="605" dirty="0">
                <a:latin typeface="Calibri"/>
                <a:cs typeface="Calibri"/>
              </a:rPr>
              <a:t> </a:t>
            </a:r>
            <a:r>
              <a:rPr sz="2800" dirty="0">
                <a:latin typeface="Calibri"/>
                <a:cs typeface="Calibri"/>
              </a:rPr>
              <a:t>is</a:t>
            </a:r>
            <a:r>
              <a:rPr sz="2800" spc="5" dirty="0">
                <a:latin typeface="Calibri"/>
                <a:cs typeface="Calibri"/>
              </a:rPr>
              <a:t> </a:t>
            </a:r>
            <a:r>
              <a:rPr sz="2800" spc="-5" dirty="0">
                <a:latin typeface="Calibri"/>
                <a:cs typeface="Calibri"/>
              </a:rPr>
              <a:t>the </a:t>
            </a:r>
            <a:r>
              <a:rPr sz="2800" dirty="0">
                <a:latin typeface="Calibri"/>
                <a:cs typeface="Calibri"/>
              </a:rPr>
              <a:t> </a:t>
            </a:r>
            <a:r>
              <a:rPr sz="2800" spc="-10" dirty="0">
                <a:latin typeface="Calibri"/>
                <a:cs typeface="Calibri"/>
              </a:rPr>
              <a:t>unauthorized</a:t>
            </a:r>
            <a:r>
              <a:rPr sz="2800" spc="-5" dirty="0">
                <a:latin typeface="Calibri"/>
                <a:cs typeface="Calibri"/>
              </a:rPr>
              <a:t> use</a:t>
            </a:r>
            <a:r>
              <a:rPr sz="280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a</a:t>
            </a:r>
            <a:r>
              <a:rPr sz="2800" dirty="0">
                <a:latin typeface="Calibri"/>
                <a:cs typeface="Calibri"/>
              </a:rPr>
              <a:t> </a:t>
            </a:r>
            <a:r>
              <a:rPr sz="2800" spc="-10" dirty="0">
                <a:latin typeface="Calibri"/>
                <a:cs typeface="Calibri"/>
              </a:rPr>
              <a:t>credit</a:t>
            </a:r>
            <a:r>
              <a:rPr sz="2800" spc="-5" dirty="0">
                <a:latin typeface="Calibri"/>
                <a:cs typeface="Calibri"/>
              </a:rPr>
              <a:t> or</a:t>
            </a:r>
            <a:r>
              <a:rPr sz="2800" dirty="0">
                <a:latin typeface="Calibri"/>
                <a:cs typeface="Calibri"/>
              </a:rPr>
              <a:t> </a:t>
            </a:r>
            <a:r>
              <a:rPr sz="2800" spc="-5" dirty="0">
                <a:latin typeface="Calibri"/>
                <a:cs typeface="Calibri"/>
              </a:rPr>
              <a:t>debit</a:t>
            </a:r>
            <a:r>
              <a:rPr sz="2800" dirty="0">
                <a:latin typeface="Calibri"/>
                <a:cs typeface="Calibri"/>
              </a:rPr>
              <a:t> </a:t>
            </a:r>
            <a:r>
              <a:rPr sz="2800" spc="-15" dirty="0">
                <a:latin typeface="Calibri"/>
                <a:cs typeface="Calibri"/>
              </a:rPr>
              <a:t>card,</a:t>
            </a:r>
            <a:r>
              <a:rPr sz="2800" spc="-10" dirty="0">
                <a:latin typeface="Calibri"/>
                <a:cs typeface="Calibri"/>
              </a:rPr>
              <a:t> </a:t>
            </a:r>
            <a:r>
              <a:rPr sz="2800" spc="-5" dirty="0">
                <a:latin typeface="Calibri"/>
                <a:cs typeface="Calibri"/>
              </a:rPr>
              <a:t>or </a:t>
            </a:r>
            <a:r>
              <a:rPr sz="2800" dirty="0">
                <a:latin typeface="Calibri"/>
                <a:cs typeface="Calibri"/>
              </a:rPr>
              <a:t> </a:t>
            </a:r>
            <a:r>
              <a:rPr sz="2800" spc="-10" dirty="0">
                <a:latin typeface="Calibri"/>
                <a:cs typeface="Calibri"/>
              </a:rPr>
              <a:t>similar </a:t>
            </a:r>
            <a:r>
              <a:rPr sz="2800" spc="-20" dirty="0">
                <a:latin typeface="Calibri"/>
                <a:cs typeface="Calibri"/>
              </a:rPr>
              <a:t>payment </a:t>
            </a:r>
            <a:r>
              <a:rPr sz="2800" spc="-10" dirty="0">
                <a:latin typeface="Calibri"/>
                <a:cs typeface="Calibri"/>
              </a:rPr>
              <a:t>tool (ACH, </a:t>
            </a:r>
            <a:r>
              <a:rPr sz="2800" spc="-75" dirty="0">
                <a:latin typeface="Calibri"/>
                <a:cs typeface="Calibri"/>
              </a:rPr>
              <a:t>EFT, </a:t>
            </a:r>
            <a:r>
              <a:rPr sz="2800" spc="-10" dirty="0">
                <a:latin typeface="Calibri"/>
                <a:cs typeface="Calibri"/>
              </a:rPr>
              <a:t>recurring charge, </a:t>
            </a:r>
            <a:r>
              <a:rPr sz="2800" spc="-5" dirty="0">
                <a:latin typeface="Calibri"/>
                <a:cs typeface="Calibri"/>
              </a:rPr>
              <a:t> </a:t>
            </a:r>
            <a:r>
              <a:rPr sz="2800" spc="-10" dirty="0">
                <a:latin typeface="Calibri"/>
                <a:cs typeface="Calibri"/>
              </a:rPr>
              <a:t>etc.),</a:t>
            </a:r>
            <a:r>
              <a:rPr sz="2800" dirty="0">
                <a:latin typeface="Calibri"/>
                <a:cs typeface="Calibri"/>
              </a:rPr>
              <a:t> </a:t>
            </a:r>
            <a:r>
              <a:rPr sz="2800" spc="-15" dirty="0">
                <a:latin typeface="Calibri"/>
                <a:cs typeface="Calibri"/>
              </a:rPr>
              <a:t>to</a:t>
            </a:r>
            <a:r>
              <a:rPr sz="2800" dirty="0">
                <a:latin typeface="Calibri"/>
                <a:cs typeface="Calibri"/>
              </a:rPr>
              <a:t> </a:t>
            </a:r>
            <a:r>
              <a:rPr sz="2800" spc="-15" dirty="0">
                <a:latin typeface="Calibri"/>
                <a:cs typeface="Calibri"/>
              </a:rPr>
              <a:t>fraudulently</a:t>
            </a:r>
            <a:r>
              <a:rPr sz="2800" spc="35" dirty="0">
                <a:latin typeface="Calibri"/>
                <a:cs typeface="Calibri"/>
              </a:rPr>
              <a:t> </a:t>
            </a:r>
            <a:r>
              <a:rPr sz="2800" spc="-15" dirty="0">
                <a:latin typeface="Calibri"/>
                <a:cs typeface="Calibri"/>
              </a:rPr>
              <a:t>obtain</a:t>
            </a:r>
            <a:r>
              <a:rPr sz="2800" spc="15" dirty="0">
                <a:latin typeface="Calibri"/>
                <a:cs typeface="Calibri"/>
              </a:rPr>
              <a:t> </a:t>
            </a:r>
            <a:r>
              <a:rPr sz="2800" spc="-10" dirty="0">
                <a:latin typeface="Calibri"/>
                <a:cs typeface="Calibri"/>
              </a:rPr>
              <a:t>money</a:t>
            </a:r>
            <a:r>
              <a:rPr sz="2800" spc="5" dirty="0">
                <a:latin typeface="Calibri"/>
                <a:cs typeface="Calibri"/>
              </a:rPr>
              <a:t> </a:t>
            </a:r>
            <a:r>
              <a:rPr sz="2800" spc="-5" dirty="0">
                <a:latin typeface="Calibri"/>
                <a:cs typeface="Calibri"/>
              </a:rPr>
              <a:t>or</a:t>
            </a:r>
            <a:r>
              <a:rPr sz="2800" spc="10" dirty="0">
                <a:latin typeface="Calibri"/>
                <a:cs typeface="Calibri"/>
              </a:rPr>
              <a:t> </a:t>
            </a:r>
            <a:r>
              <a:rPr sz="2800" spc="-35" dirty="0">
                <a:latin typeface="Calibri"/>
                <a:cs typeface="Calibri"/>
              </a:rPr>
              <a:t>property.</a:t>
            </a:r>
            <a:endParaRPr sz="2800">
              <a:latin typeface="Calibri"/>
              <a:cs typeface="Calibri"/>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7900034" cy="696595"/>
          </a:xfrm>
          <a:prstGeom prst="rect">
            <a:avLst/>
          </a:prstGeom>
        </p:spPr>
        <p:txBody>
          <a:bodyPr vert="horz" wrap="square" lIns="0" tIns="13335" rIns="0" bIns="0" rtlCol="0">
            <a:spAutoFit/>
          </a:bodyPr>
          <a:lstStyle/>
          <a:p>
            <a:pPr marL="12700">
              <a:lnSpc>
                <a:spcPct val="100000"/>
              </a:lnSpc>
              <a:spcBef>
                <a:spcPts val="105"/>
              </a:spcBef>
            </a:pPr>
            <a:r>
              <a:rPr sz="4400" spc="-5" dirty="0"/>
              <a:t>Cybercrimes</a:t>
            </a:r>
            <a:r>
              <a:rPr sz="4400" spc="-35" dirty="0"/>
              <a:t> </a:t>
            </a:r>
            <a:r>
              <a:rPr sz="4400" spc="-5" dirty="0"/>
              <a:t>Classification</a:t>
            </a:r>
            <a:r>
              <a:rPr sz="4400" spc="-20" dirty="0"/>
              <a:t> </a:t>
            </a:r>
            <a:r>
              <a:rPr sz="4400" spc="-10" dirty="0"/>
              <a:t>(Contd.)</a:t>
            </a:r>
            <a:endParaRPr sz="4400"/>
          </a:p>
        </p:txBody>
      </p:sp>
      <p:sp>
        <p:nvSpPr>
          <p:cNvPr id="3" name="object 3"/>
          <p:cNvSpPr txBox="1"/>
          <p:nvPr/>
        </p:nvSpPr>
        <p:spPr>
          <a:xfrm>
            <a:off x="535940" y="1507355"/>
            <a:ext cx="8073390" cy="3811270"/>
          </a:xfrm>
          <a:prstGeom prst="rect">
            <a:avLst/>
          </a:prstGeom>
        </p:spPr>
        <p:txBody>
          <a:bodyPr vert="horz" wrap="square" lIns="0" tIns="113664" rIns="0" bIns="0" rtlCol="0">
            <a:spAutoFit/>
          </a:bodyPr>
          <a:lstStyle/>
          <a:p>
            <a:pPr marL="355600" indent="-342900">
              <a:lnSpc>
                <a:spcPct val="100000"/>
              </a:lnSpc>
              <a:spcBef>
                <a:spcPts val="894"/>
              </a:spcBef>
              <a:buFont typeface="Arial MT"/>
              <a:buChar char="•"/>
              <a:tabLst>
                <a:tab pos="354965" algn="l"/>
                <a:tab pos="355600" algn="l"/>
              </a:tabLst>
            </a:pPr>
            <a:r>
              <a:rPr sz="3200" spc="-15" dirty="0">
                <a:latin typeface="Calibri"/>
                <a:cs typeface="Calibri"/>
              </a:rPr>
              <a:t>Against </a:t>
            </a:r>
            <a:r>
              <a:rPr sz="3200" spc="-10" dirty="0">
                <a:latin typeface="Calibri"/>
                <a:cs typeface="Calibri"/>
              </a:rPr>
              <a:t>property:</a:t>
            </a:r>
            <a:endParaRPr sz="3200">
              <a:latin typeface="Calibri"/>
              <a:cs typeface="Calibri"/>
            </a:endParaRPr>
          </a:p>
          <a:p>
            <a:pPr marL="287020" marR="4266565" lvl="1" indent="-287020" algn="r">
              <a:lnSpc>
                <a:spcPct val="100000"/>
              </a:lnSpc>
              <a:spcBef>
                <a:spcPts val="690"/>
              </a:spcBef>
              <a:buFont typeface="Arial MT"/>
              <a:buChar char="–"/>
              <a:tabLst>
                <a:tab pos="287020" algn="l"/>
              </a:tabLst>
            </a:pPr>
            <a:r>
              <a:rPr sz="2800" spc="-10" dirty="0">
                <a:latin typeface="Calibri"/>
                <a:cs typeface="Calibri"/>
              </a:rPr>
              <a:t>Intellectual</a:t>
            </a:r>
            <a:r>
              <a:rPr sz="2800" spc="-40" dirty="0">
                <a:latin typeface="Calibri"/>
                <a:cs typeface="Calibri"/>
              </a:rPr>
              <a:t> </a:t>
            </a:r>
            <a:r>
              <a:rPr sz="2800" spc="-15" dirty="0">
                <a:latin typeface="Calibri"/>
                <a:cs typeface="Calibri"/>
              </a:rPr>
              <a:t>property:</a:t>
            </a:r>
            <a:endParaRPr sz="2800">
              <a:latin typeface="Calibri"/>
              <a:cs typeface="Calibri"/>
            </a:endParaRPr>
          </a:p>
          <a:p>
            <a:pPr marL="228600" marR="4349115" lvl="2" indent="-228600" algn="r">
              <a:lnSpc>
                <a:spcPct val="100000"/>
              </a:lnSpc>
              <a:spcBef>
                <a:spcPts val="600"/>
              </a:spcBef>
              <a:buFont typeface="Arial MT"/>
              <a:buChar char="•"/>
              <a:tabLst>
                <a:tab pos="228600" algn="l"/>
              </a:tabLst>
            </a:pPr>
            <a:r>
              <a:rPr sz="2400" spc="-25" dirty="0">
                <a:latin typeface="Calibri"/>
                <a:cs typeface="Calibri"/>
              </a:rPr>
              <a:t>Patent</a:t>
            </a:r>
            <a:r>
              <a:rPr sz="2400" spc="-10" dirty="0">
                <a:latin typeface="Calibri"/>
                <a:cs typeface="Calibri"/>
              </a:rPr>
              <a:t> infringement:</a:t>
            </a:r>
            <a:endParaRPr sz="2400">
              <a:latin typeface="Calibri"/>
              <a:cs typeface="Calibri"/>
            </a:endParaRPr>
          </a:p>
          <a:p>
            <a:pPr marL="1155700" lvl="2" indent="-229235" algn="just">
              <a:lnSpc>
                <a:spcPct val="100000"/>
              </a:lnSpc>
              <a:spcBef>
                <a:spcPts val="580"/>
              </a:spcBef>
              <a:buFont typeface="Arial MT"/>
              <a:buChar char="•"/>
              <a:tabLst>
                <a:tab pos="1156335" algn="l"/>
              </a:tabLst>
            </a:pPr>
            <a:r>
              <a:rPr sz="2400" spc="-25" dirty="0">
                <a:latin typeface="Calibri"/>
                <a:cs typeface="Calibri"/>
              </a:rPr>
              <a:t>Trademark</a:t>
            </a:r>
            <a:r>
              <a:rPr sz="2400" spc="-15" dirty="0">
                <a:latin typeface="Calibri"/>
                <a:cs typeface="Calibri"/>
              </a:rPr>
              <a:t> </a:t>
            </a:r>
            <a:r>
              <a:rPr sz="2400" spc="-10" dirty="0">
                <a:latin typeface="Calibri"/>
                <a:cs typeface="Calibri"/>
              </a:rPr>
              <a:t>infringement:</a:t>
            </a:r>
            <a:endParaRPr sz="2400">
              <a:latin typeface="Calibri"/>
              <a:cs typeface="Calibri"/>
            </a:endParaRPr>
          </a:p>
          <a:p>
            <a:pPr marL="1155700" lvl="2" indent="-229235" algn="just">
              <a:lnSpc>
                <a:spcPct val="100000"/>
              </a:lnSpc>
              <a:spcBef>
                <a:spcPts val="575"/>
              </a:spcBef>
              <a:buFont typeface="Arial MT"/>
              <a:buChar char="•"/>
              <a:tabLst>
                <a:tab pos="1156335" algn="l"/>
              </a:tabLst>
            </a:pPr>
            <a:r>
              <a:rPr sz="2400" spc="-5" dirty="0">
                <a:latin typeface="Calibri"/>
                <a:cs typeface="Calibri"/>
              </a:rPr>
              <a:t>Copyright</a:t>
            </a:r>
            <a:r>
              <a:rPr sz="2400" spc="-50" dirty="0">
                <a:latin typeface="Calibri"/>
                <a:cs typeface="Calibri"/>
              </a:rPr>
              <a:t> </a:t>
            </a:r>
            <a:r>
              <a:rPr sz="2400" spc="-10" dirty="0">
                <a:latin typeface="Calibri"/>
                <a:cs typeface="Calibri"/>
              </a:rPr>
              <a:t>infringement:</a:t>
            </a:r>
            <a:endParaRPr sz="2400">
              <a:latin typeface="Calibri"/>
              <a:cs typeface="Calibri"/>
            </a:endParaRPr>
          </a:p>
          <a:p>
            <a:pPr marL="756285" marR="5080" lvl="1" indent="-287020" algn="just">
              <a:lnSpc>
                <a:spcPct val="100000"/>
              </a:lnSpc>
              <a:spcBef>
                <a:spcPts val="650"/>
              </a:spcBef>
              <a:buFont typeface="Arial MT"/>
              <a:buChar char="–"/>
              <a:tabLst>
                <a:tab pos="756920" algn="l"/>
              </a:tabLst>
            </a:pPr>
            <a:r>
              <a:rPr sz="2800" spc="-15" dirty="0">
                <a:latin typeface="Calibri"/>
                <a:cs typeface="Calibri"/>
              </a:rPr>
              <a:t>Internet</a:t>
            </a:r>
            <a:r>
              <a:rPr sz="2800" spc="-10" dirty="0">
                <a:latin typeface="Calibri"/>
                <a:cs typeface="Calibri"/>
              </a:rPr>
              <a:t> </a:t>
            </a:r>
            <a:r>
              <a:rPr sz="2800" spc="-5" dirty="0">
                <a:latin typeface="Calibri"/>
                <a:cs typeface="Calibri"/>
              </a:rPr>
              <a:t>time</a:t>
            </a:r>
            <a:r>
              <a:rPr sz="2800" dirty="0">
                <a:latin typeface="Calibri"/>
                <a:cs typeface="Calibri"/>
              </a:rPr>
              <a:t> </a:t>
            </a:r>
            <a:r>
              <a:rPr sz="2800" spc="-10" dirty="0">
                <a:latin typeface="Calibri"/>
                <a:cs typeface="Calibri"/>
              </a:rPr>
              <a:t>theft:</a:t>
            </a:r>
            <a:r>
              <a:rPr sz="2800" spc="-5" dirty="0">
                <a:latin typeface="Calibri"/>
                <a:cs typeface="Calibri"/>
              </a:rPr>
              <a:t> It</a:t>
            </a:r>
            <a:r>
              <a:rPr sz="2800" dirty="0">
                <a:latin typeface="Calibri"/>
                <a:cs typeface="Calibri"/>
              </a:rPr>
              <a:t> </a:t>
            </a:r>
            <a:r>
              <a:rPr sz="2800" spc="-35" dirty="0">
                <a:latin typeface="Calibri"/>
                <a:cs typeface="Calibri"/>
              </a:rPr>
              <a:t>refers</a:t>
            </a:r>
            <a:r>
              <a:rPr sz="2800" spc="-30" dirty="0">
                <a:latin typeface="Calibri"/>
                <a:cs typeface="Calibri"/>
              </a:rPr>
              <a:t> </a:t>
            </a:r>
            <a:r>
              <a:rPr sz="2800" spc="-15" dirty="0">
                <a:latin typeface="Calibri"/>
                <a:cs typeface="Calibri"/>
              </a:rPr>
              <a:t>to</a:t>
            </a:r>
            <a:r>
              <a:rPr sz="2800" spc="-10"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theft</a:t>
            </a:r>
            <a:r>
              <a:rPr sz="2800" spc="-5" dirty="0">
                <a:latin typeface="Calibri"/>
                <a:cs typeface="Calibri"/>
              </a:rPr>
              <a:t> </a:t>
            </a:r>
            <a:r>
              <a:rPr sz="2800" dirty="0">
                <a:latin typeface="Calibri"/>
                <a:cs typeface="Calibri"/>
              </a:rPr>
              <a:t>in</a:t>
            </a:r>
            <a:r>
              <a:rPr sz="2800" spc="5" dirty="0">
                <a:latin typeface="Calibri"/>
                <a:cs typeface="Calibri"/>
              </a:rPr>
              <a:t> </a:t>
            </a:r>
            <a:r>
              <a:rPr sz="2800" spc="-5" dirty="0">
                <a:latin typeface="Calibri"/>
                <a:cs typeface="Calibri"/>
              </a:rPr>
              <a:t>a </a:t>
            </a:r>
            <a:r>
              <a:rPr sz="2800" dirty="0">
                <a:latin typeface="Calibri"/>
                <a:cs typeface="Calibri"/>
              </a:rPr>
              <a:t> </a:t>
            </a:r>
            <a:r>
              <a:rPr sz="2800" spc="-5" dirty="0">
                <a:latin typeface="Calibri"/>
                <a:cs typeface="Calibri"/>
              </a:rPr>
              <a:t>manner</a:t>
            </a:r>
            <a:r>
              <a:rPr sz="2800" dirty="0">
                <a:latin typeface="Calibri"/>
                <a:cs typeface="Calibri"/>
              </a:rPr>
              <a:t> </a:t>
            </a:r>
            <a:r>
              <a:rPr sz="2800" spc="-10" dirty="0">
                <a:latin typeface="Calibri"/>
                <a:cs typeface="Calibri"/>
              </a:rPr>
              <a:t>where</a:t>
            </a:r>
            <a:r>
              <a:rPr sz="2800" spc="-5" dirty="0">
                <a:latin typeface="Calibri"/>
                <a:cs typeface="Calibri"/>
              </a:rPr>
              <a:t> the</a:t>
            </a:r>
            <a:r>
              <a:rPr sz="2800" dirty="0">
                <a:latin typeface="Calibri"/>
                <a:cs typeface="Calibri"/>
              </a:rPr>
              <a:t> </a:t>
            </a:r>
            <a:r>
              <a:rPr sz="2800" spc="-15" dirty="0">
                <a:latin typeface="Calibri"/>
                <a:cs typeface="Calibri"/>
              </a:rPr>
              <a:t>unauthorized</a:t>
            </a:r>
            <a:r>
              <a:rPr sz="2800" spc="605" dirty="0">
                <a:latin typeface="Calibri"/>
                <a:cs typeface="Calibri"/>
              </a:rPr>
              <a:t> </a:t>
            </a:r>
            <a:r>
              <a:rPr sz="2800" spc="-10" dirty="0">
                <a:latin typeface="Calibri"/>
                <a:cs typeface="Calibri"/>
              </a:rPr>
              <a:t>person</a:t>
            </a:r>
            <a:r>
              <a:rPr sz="2800" spc="-5" dirty="0">
                <a:latin typeface="Calibri"/>
                <a:cs typeface="Calibri"/>
              </a:rPr>
              <a:t> </a:t>
            </a:r>
            <a:r>
              <a:rPr sz="2800" spc="-10" dirty="0">
                <a:latin typeface="Calibri"/>
                <a:cs typeface="Calibri"/>
              </a:rPr>
              <a:t>uses </a:t>
            </a:r>
            <a:r>
              <a:rPr sz="2800" spc="-620" dirty="0">
                <a:latin typeface="Calibri"/>
                <a:cs typeface="Calibri"/>
              </a:rPr>
              <a:t> </a:t>
            </a:r>
            <a:r>
              <a:rPr sz="2800" spc="-15" dirty="0">
                <a:latin typeface="Calibri"/>
                <a:cs typeface="Calibri"/>
              </a:rPr>
              <a:t>internet</a:t>
            </a:r>
            <a:r>
              <a:rPr sz="2800" spc="5" dirty="0">
                <a:latin typeface="Calibri"/>
                <a:cs typeface="Calibri"/>
              </a:rPr>
              <a:t> </a:t>
            </a:r>
            <a:r>
              <a:rPr sz="2800" spc="-20" dirty="0">
                <a:latin typeface="Calibri"/>
                <a:cs typeface="Calibri"/>
              </a:rPr>
              <a:t>hours</a:t>
            </a:r>
            <a:r>
              <a:rPr sz="2800" spc="35" dirty="0">
                <a:latin typeface="Calibri"/>
                <a:cs typeface="Calibri"/>
              </a:rPr>
              <a:t> </a:t>
            </a:r>
            <a:r>
              <a:rPr sz="2800" spc="-10" dirty="0">
                <a:latin typeface="Calibri"/>
                <a:cs typeface="Calibri"/>
              </a:rPr>
              <a:t>paid</a:t>
            </a:r>
            <a:r>
              <a:rPr sz="2800" spc="10" dirty="0">
                <a:latin typeface="Calibri"/>
                <a:cs typeface="Calibri"/>
              </a:rPr>
              <a:t> </a:t>
            </a:r>
            <a:r>
              <a:rPr sz="2800" spc="-15" dirty="0">
                <a:latin typeface="Calibri"/>
                <a:cs typeface="Calibri"/>
              </a:rPr>
              <a:t>by</a:t>
            </a:r>
            <a:r>
              <a:rPr sz="2800" spc="5" dirty="0">
                <a:latin typeface="Calibri"/>
                <a:cs typeface="Calibri"/>
              </a:rPr>
              <a:t> </a:t>
            </a:r>
            <a:r>
              <a:rPr sz="2800" spc="-5" dirty="0">
                <a:latin typeface="Calibri"/>
                <a:cs typeface="Calibri"/>
              </a:rPr>
              <a:t>another</a:t>
            </a:r>
            <a:r>
              <a:rPr sz="2800" spc="20" dirty="0">
                <a:latin typeface="Calibri"/>
                <a:cs typeface="Calibri"/>
              </a:rPr>
              <a:t> </a:t>
            </a:r>
            <a:r>
              <a:rPr sz="2800" spc="-15" dirty="0">
                <a:latin typeface="Calibri"/>
                <a:cs typeface="Calibri"/>
              </a:rPr>
              <a:t>person.</a:t>
            </a:r>
            <a:endParaRPr sz="2800">
              <a:latin typeface="Calibri"/>
              <a:cs typeface="Calibri"/>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7900034" cy="696595"/>
          </a:xfrm>
          <a:prstGeom prst="rect">
            <a:avLst/>
          </a:prstGeom>
        </p:spPr>
        <p:txBody>
          <a:bodyPr vert="horz" wrap="square" lIns="0" tIns="13335" rIns="0" bIns="0" rtlCol="0">
            <a:spAutoFit/>
          </a:bodyPr>
          <a:lstStyle/>
          <a:p>
            <a:pPr marL="12700">
              <a:lnSpc>
                <a:spcPct val="100000"/>
              </a:lnSpc>
              <a:spcBef>
                <a:spcPts val="105"/>
              </a:spcBef>
            </a:pPr>
            <a:r>
              <a:rPr sz="4400" spc="-5" dirty="0"/>
              <a:t>Cybercrimes</a:t>
            </a:r>
            <a:r>
              <a:rPr sz="4400" spc="-35" dirty="0"/>
              <a:t> </a:t>
            </a:r>
            <a:r>
              <a:rPr sz="4400" spc="-5" dirty="0"/>
              <a:t>Classification</a:t>
            </a:r>
            <a:r>
              <a:rPr sz="4400" spc="-20" dirty="0"/>
              <a:t> </a:t>
            </a:r>
            <a:r>
              <a:rPr sz="4400" spc="-10" dirty="0"/>
              <a:t>(Contd.)</a:t>
            </a:r>
            <a:endParaRPr sz="4400"/>
          </a:p>
        </p:txBody>
      </p:sp>
      <p:sp>
        <p:nvSpPr>
          <p:cNvPr id="3" name="object 3"/>
          <p:cNvSpPr txBox="1"/>
          <p:nvPr/>
        </p:nvSpPr>
        <p:spPr>
          <a:xfrm>
            <a:off x="535940" y="1507355"/>
            <a:ext cx="6043930" cy="3177540"/>
          </a:xfrm>
          <a:prstGeom prst="rect">
            <a:avLst/>
          </a:prstGeom>
        </p:spPr>
        <p:txBody>
          <a:bodyPr vert="horz" wrap="square" lIns="0" tIns="113664" rIns="0" bIns="0" rtlCol="0">
            <a:spAutoFit/>
          </a:bodyPr>
          <a:lstStyle/>
          <a:p>
            <a:pPr marL="355600" indent="-342900">
              <a:lnSpc>
                <a:spcPct val="100000"/>
              </a:lnSpc>
              <a:spcBef>
                <a:spcPts val="894"/>
              </a:spcBef>
              <a:buFont typeface="Arial MT"/>
              <a:buChar char="•"/>
              <a:tabLst>
                <a:tab pos="354965" algn="l"/>
                <a:tab pos="355600" algn="l"/>
              </a:tabLst>
            </a:pPr>
            <a:r>
              <a:rPr sz="3200" spc="-15" dirty="0">
                <a:latin typeface="Calibri"/>
                <a:cs typeface="Calibri"/>
              </a:rPr>
              <a:t>Against</a:t>
            </a:r>
            <a:r>
              <a:rPr sz="3200" spc="5" dirty="0">
                <a:latin typeface="Calibri"/>
                <a:cs typeface="Calibri"/>
              </a:rPr>
              <a:t> </a:t>
            </a:r>
            <a:r>
              <a:rPr sz="3200" spc="-15" dirty="0">
                <a:latin typeface="Calibri"/>
                <a:cs typeface="Calibri"/>
              </a:rPr>
              <a:t>Organization:</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10" dirty="0">
                <a:latin typeface="Calibri"/>
                <a:cs typeface="Calibri"/>
              </a:rPr>
              <a:t>Unauthorized</a:t>
            </a:r>
            <a:r>
              <a:rPr sz="2800" spc="20" dirty="0">
                <a:latin typeface="Calibri"/>
                <a:cs typeface="Calibri"/>
              </a:rPr>
              <a:t> </a:t>
            </a:r>
            <a:r>
              <a:rPr sz="2800" spc="-5" dirty="0">
                <a:latin typeface="Calibri"/>
                <a:cs typeface="Calibri"/>
              </a:rPr>
              <a:t>accessing</a:t>
            </a:r>
            <a:r>
              <a:rPr sz="2800" spc="5" dirty="0">
                <a:latin typeface="Calibri"/>
                <a:cs typeface="Calibri"/>
              </a:rPr>
              <a:t> </a:t>
            </a:r>
            <a:r>
              <a:rPr sz="2800" spc="-5" dirty="0">
                <a:latin typeface="Calibri"/>
                <a:cs typeface="Calibri"/>
              </a:rPr>
              <a:t>of</a:t>
            </a:r>
            <a:r>
              <a:rPr sz="2800" spc="-15" dirty="0">
                <a:latin typeface="Calibri"/>
                <a:cs typeface="Calibri"/>
              </a:rPr>
              <a:t> computer</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5" dirty="0">
                <a:latin typeface="Calibri"/>
                <a:cs typeface="Calibri"/>
              </a:rPr>
              <a:t>Virus</a:t>
            </a:r>
            <a:r>
              <a:rPr sz="2800" spc="-15" dirty="0">
                <a:latin typeface="Calibri"/>
                <a:cs typeface="Calibri"/>
              </a:rPr>
              <a:t> </a:t>
            </a:r>
            <a:r>
              <a:rPr sz="2800" spc="-30" dirty="0">
                <a:latin typeface="Calibri"/>
                <a:cs typeface="Calibri"/>
              </a:rPr>
              <a:t>Attacks</a:t>
            </a:r>
            <a:endParaRPr sz="2800">
              <a:latin typeface="Calibri"/>
              <a:cs typeface="Calibri"/>
            </a:endParaRPr>
          </a:p>
          <a:p>
            <a:pPr marL="756285" lvl="1" indent="-287020">
              <a:lnSpc>
                <a:spcPct val="100000"/>
              </a:lnSpc>
              <a:spcBef>
                <a:spcPts val="675"/>
              </a:spcBef>
              <a:buFont typeface="Arial MT"/>
              <a:buChar char="–"/>
              <a:tabLst>
                <a:tab pos="756920" algn="l"/>
              </a:tabLst>
            </a:pPr>
            <a:r>
              <a:rPr sz="2800" spc="-5" dirty="0">
                <a:latin typeface="Calibri"/>
                <a:cs typeface="Calibri"/>
              </a:rPr>
              <a:t>E-Mail</a:t>
            </a:r>
            <a:r>
              <a:rPr sz="2800" spc="-35" dirty="0">
                <a:latin typeface="Calibri"/>
                <a:cs typeface="Calibri"/>
              </a:rPr>
              <a:t> </a:t>
            </a:r>
            <a:r>
              <a:rPr sz="2800" spc="-10" dirty="0">
                <a:latin typeface="Calibri"/>
                <a:cs typeface="Calibri"/>
              </a:rPr>
              <a:t>bombing</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40" dirty="0">
                <a:latin typeface="Calibri"/>
                <a:cs typeface="Calibri"/>
              </a:rPr>
              <a:t>Trojan</a:t>
            </a:r>
            <a:r>
              <a:rPr sz="2800" spc="-45" dirty="0">
                <a:latin typeface="Calibri"/>
                <a:cs typeface="Calibri"/>
              </a:rPr>
              <a:t> </a:t>
            </a:r>
            <a:r>
              <a:rPr sz="2800" spc="-15" dirty="0">
                <a:latin typeface="Calibri"/>
                <a:cs typeface="Calibri"/>
              </a:rPr>
              <a:t>Horse</a:t>
            </a:r>
            <a:endParaRPr sz="2800">
              <a:latin typeface="Calibri"/>
              <a:cs typeface="Calibri"/>
            </a:endParaRPr>
          </a:p>
          <a:p>
            <a:pPr marL="756285" lvl="1" indent="-287020">
              <a:lnSpc>
                <a:spcPct val="100000"/>
              </a:lnSpc>
              <a:spcBef>
                <a:spcPts val="675"/>
              </a:spcBef>
              <a:buFont typeface="Arial MT"/>
              <a:buChar char="–"/>
              <a:tabLst>
                <a:tab pos="756920" algn="l"/>
              </a:tabLst>
            </a:pPr>
            <a:r>
              <a:rPr sz="2800" spc="-15" dirty="0">
                <a:latin typeface="Calibri"/>
                <a:cs typeface="Calibri"/>
              </a:rPr>
              <a:t>Software</a:t>
            </a:r>
            <a:r>
              <a:rPr sz="2800" spc="-40" dirty="0">
                <a:latin typeface="Calibri"/>
                <a:cs typeface="Calibri"/>
              </a:rPr>
              <a:t> </a:t>
            </a:r>
            <a:r>
              <a:rPr sz="2800" spc="-15" dirty="0">
                <a:latin typeface="Calibri"/>
                <a:cs typeface="Calibri"/>
              </a:rPr>
              <a:t>piracy</a:t>
            </a:r>
            <a:endParaRPr sz="2800">
              <a:latin typeface="Calibri"/>
              <a:cs typeface="Calibri"/>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7900034" cy="696595"/>
          </a:xfrm>
          <a:prstGeom prst="rect">
            <a:avLst/>
          </a:prstGeom>
        </p:spPr>
        <p:txBody>
          <a:bodyPr vert="horz" wrap="square" lIns="0" tIns="13335" rIns="0" bIns="0" rtlCol="0">
            <a:spAutoFit/>
          </a:bodyPr>
          <a:lstStyle/>
          <a:p>
            <a:pPr marL="12700">
              <a:lnSpc>
                <a:spcPct val="100000"/>
              </a:lnSpc>
              <a:spcBef>
                <a:spcPts val="105"/>
              </a:spcBef>
            </a:pPr>
            <a:r>
              <a:rPr sz="4400" spc="-5" dirty="0"/>
              <a:t>Cybercrimes</a:t>
            </a:r>
            <a:r>
              <a:rPr sz="4400" spc="-35" dirty="0"/>
              <a:t> </a:t>
            </a:r>
            <a:r>
              <a:rPr sz="4400" spc="-5" dirty="0"/>
              <a:t>Classification</a:t>
            </a:r>
            <a:r>
              <a:rPr sz="4400" spc="-20" dirty="0"/>
              <a:t> </a:t>
            </a:r>
            <a:r>
              <a:rPr sz="4400" spc="-10" dirty="0"/>
              <a:t>(Contd.)</a:t>
            </a:r>
            <a:endParaRPr sz="4400"/>
          </a:p>
        </p:txBody>
      </p:sp>
      <p:sp>
        <p:nvSpPr>
          <p:cNvPr id="3" name="object 3"/>
          <p:cNvSpPr txBox="1"/>
          <p:nvPr/>
        </p:nvSpPr>
        <p:spPr>
          <a:xfrm>
            <a:off x="535940" y="1507355"/>
            <a:ext cx="3058795" cy="2152650"/>
          </a:xfrm>
          <a:prstGeom prst="rect">
            <a:avLst/>
          </a:prstGeom>
        </p:spPr>
        <p:txBody>
          <a:bodyPr vert="horz" wrap="square" lIns="0" tIns="113664" rIns="0" bIns="0" rtlCol="0">
            <a:spAutoFit/>
          </a:bodyPr>
          <a:lstStyle/>
          <a:p>
            <a:pPr marL="355600" indent="-342900">
              <a:lnSpc>
                <a:spcPct val="100000"/>
              </a:lnSpc>
              <a:spcBef>
                <a:spcPts val="894"/>
              </a:spcBef>
              <a:buFont typeface="Arial MT"/>
              <a:buChar char="•"/>
              <a:tabLst>
                <a:tab pos="354965" algn="l"/>
                <a:tab pos="355600" algn="l"/>
              </a:tabLst>
            </a:pPr>
            <a:r>
              <a:rPr sz="3200" spc="-15" dirty="0">
                <a:latin typeface="Calibri"/>
                <a:cs typeface="Calibri"/>
              </a:rPr>
              <a:t>Against</a:t>
            </a:r>
            <a:r>
              <a:rPr sz="3200" dirty="0">
                <a:latin typeface="Calibri"/>
                <a:cs typeface="Calibri"/>
              </a:rPr>
              <a:t> </a:t>
            </a:r>
            <a:r>
              <a:rPr sz="3200" spc="-5" dirty="0">
                <a:latin typeface="Calibri"/>
                <a:cs typeface="Calibri"/>
              </a:rPr>
              <a:t>Society:</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20" dirty="0">
                <a:latin typeface="Calibri"/>
                <a:cs typeface="Calibri"/>
              </a:rPr>
              <a:t>Forgery</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10" dirty="0">
                <a:latin typeface="Calibri"/>
                <a:cs typeface="Calibri"/>
              </a:rPr>
              <a:t>Cyber</a:t>
            </a:r>
            <a:r>
              <a:rPr sz="2800" spc="-55" dirty="0">
                <a:latin typeface="Calibri"/>
                <a:cs typeface="Calibri"/>
              </a:rPr>
              <a:t> </a:t>
            </a:r>
            <a:r>
              <a:rPr sz="2800" spc="-40" dirty="0">
                <a:latin typeface="Calibri"/>
                <a:cs typeface="Calibri"/>
              </a:rPr>
              <a:t>Terrorism</a:t>
            </a:r>
            <a:endParaRPr sz="2800">
              <a:latin typeface="Calibri"/>
              <a:cs typeface="Calibri"/>
            </a:endParaRPr>
          </a:p>
          <a:p>
            <a:pPr marL="756285" lvl="1" indent="-287020">
              <a:lnSpc>
                <a:spcPct val="100000"/>
              </a:lnSpc>
              <a:spcBef>
                <a:spcPts val="675"/>
              </a:spcBef>
              <a:buFont typeface="Arial MT"/>
              <a:buChar char="–"/>
              <a:tabLst>
                <a:tab pos="756920" algn="l"/>
              </a:tabLst>
            </a:pPr>
            <a:r>
              <a:rPr sz="2800" spc="-45" dirty="0">
                <a:latin typeface="Calibri"/>
                <a:cs typeface="Calibri"/>
              </a:rPr>
              <a:t>Web</a:t>
            </a:r>
            <a:r>
              <a:rPr sz="2800" spc="-25" dirty="0">
                <a:latin typeface="Calibri"/>
                <a:cs typeface="Calibri"/>
              </a:rPr>
              <a:t> </a:t>
            </a:r>
            <a:r>
              <a:rPr sz="2800" spc="-5" dirty="0">
                <a:latin typeface="Calibri"/>
                <a:cs typeface="Calibri"/>
              </a:rPr>
              <a:t>Jacking</a:t>
            </a:r>
            <a:endParaRPr sz="2800">
              <a:latin typeface="Calibri"/>
              <a:cs typeface="Calibri"/>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7970" y="461899"/>
            <a:ext cx="3528060" cy="696595"/>
          </a:xfrm>
          <a:prstGeom prst="rect">
            <a:avLst/>
          </a:prstGeom>
        </p:spPr>
        <p:txBody>
          <a:bodyPr vert="horz" wrap="square" lIns="0" tIns="13335" rIns="0" bIns="0" rtlCol="0">
            <a:spAutoFit/>
          </a:bodyPr>
          <a:lstStyle/>
          <a:p>
            <a:pPr marL="12700">
              <a:lnSpc>
                <a:spcPct val="100000"/>
              </a:lnSpc>
              <a:spcBef>
                <a:spcPts val="105"/>
              </a:spcBef>
            </a:pPr>
            <a:r>
              <a:rPr sz="4400" dirty="0"/>
              <a:t>Indian</a:t>
            </a:r>
            <a:r>
              <a:rPr sz="4400" spc="-25" dirty="0"/>
              <a:t> </a:t>
            </a:r>
            <a:r>
              <a:rPr sz="4400" spc="-120" dirty="0"/>
              <a:t>ITA</a:t>
            </a:r>
            <a:r>
              <a:rPr sz="4400" spc="-20" dirty="0"/>
              <a:t> </a:t>
            </a:r>
            <a:r>
              <a:rPr sz="4400" dirty="0"/>
              <a:t>2000</a:t>
            </a:r>
            <a:endParaRPr sz="4400"/>
          </a:p>
        </p:txBody>
      </p:sp>
      <p:pic>
        <p:nvPicPr>
          <p:cNvPr id="3" name="object 3"/>
          <p:cNvPicPr/>
          <p:nvPr/>
        </p:nvPicPr>
        <p:blipFill>
          <a:blip r:embed="rId2" cstate="print"/>
          <a:stretch>
            <a:fillRect/>
          </a:stretch>
        </p:blipFill>
        <p:spPr>
          <a:xfrm>
            <a:off x="457200" y="2001011"/>
            <a:ext cx="8229600" cy="3724655"/>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6132" y="461899"/>
            <a:ext cx="5490210" cy="696595"/>
          </a:xfrm>
          <a:prstGeom prst="rect">
            <a:avLst/>
          </a:prstGeom>
        </p:spPr>
        <p:txBody>
          <a:bodyPr vert="horz" wrap="square" lIns="0" tIns="13335" rIns="0" bIns="0" rtlCol="0">
            <a:spAutoFit/>
          </a:bodyPr>
          <a:lstStyle/>
          <a:p>
            <a:pPr marL="12700">
              <a:lnSpc>
                <a:spcPct val="100000"/>
              </a:lnSpc>
              <a:spcBef>
                <a:spcPts val="105"/>
              </a:spcBef>
            </a:pPr>
            <a:r>
              <a:rPr sz="4400" dirty="0"/>
              <a:t>Indian</a:t>
            </a:r>
            <a:r>
              <a:rPr sz="4400" spc="-5" dirty="0"/>
              <a:t> </a:t>
            </a:r>
            <a:r>
              <a:rPr sz="4400" spc="-120" dirty="0"/>
              <a:t>ITA</a:t>
            </a:r>
            <a:r>
              <a:rPr sz="4400" dirty="0"/>
              <a:t> 2000</a:t>
            </a:r>
            <a:r>
              <a:rPr sz="4400" spc="-40" dirty="0"/>
              <a:t> </a:t>
            </a:r>
            <a:r>
              <a:rPr sz="4400" spc="-15" dirty="0"/>
              <a:t>(Contd.)</a:t>
            </a:r>
            <a:endParaRPr sz="4400"/>
          </a:p>
        </p:txBody>
      </p:sp>
      <p:pic>
        <p:nvPicPr>
          <p:cNvPr id="3" name="object 3"/>
          <p:cNvPicPr/>
          <p:nvPr/>
        </p:nvPicPr>
        <p:blipFill>
          <a:blip r:embed="rId2" cstate="print"/>
          <a:stretch>
            <a:fillRect/>
          </a:stretch>
        </p:blipFill>
        <p:spPr>
          <a:xfrm>
            <a:off x="1077467" y="1600200"/>
            <a:ext cx="6989064" cy="452628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0"/>
            <a:ext cx="4168775" cy="696595"/>
          </a:xfrm>
          <a:prstGeom prst="rect">
            <a:avLst/>
          </a:prstGeom>
        </p:spPr>
        <p:txBody>
          <a:bodyPr vert="horz" wrap="square" lIns="0" tIns="13335" rIns="0" bIns="0" rtlCol="0">
            <a:spAutoFit/>
          </a:bodyPr>
          <a:lstStyle/>
          <a:p>
            <a:pPr marL="12700">
              <a:lnSpc>
                <a:spcPct val="100000"/>
              </a:lnSpc>
              <a:spcBef>
                <a:spcPts val="105"/>
              </a:spcBef>
            </a:pPr>
            <a:r>
              <a:rPr sz="4400" spc="-10" dirty="0"/>
              <a:t>CYBERTERRORISM</a:t>
            </a:r>
            <a:endParaRPr sz="4400"/>
          </a:p>
        </p:txBody>
      </p:sp>
      <p:sp>
        <p:nvSpPr>
          <p:cNvPr id="3" name="object 3"/>
          <p:cNvSpPr txBox="1"/>
          <p:nvPr/>
        </p:nvSpPr>
        <p:spPr>
          <a:xfrm>
            <a:off x="535940" y="1559178"/>
            <a:ext cx="8035925" cy="4123690"/>
          </a:xfrm>
          <a:prstGeom prst="rect">
            <a:avLst/>
          </a:prstGeom>
        </p:spPr>
        <p:txBody>
          <a:bodyPr vert="horz" wrap="square" lIns="0" tIns="61594" rIns="0" bIns="0" rtlCol="0">
            <a:spAutoFit/>
          </a:bodyPr>
          <a:lstStyle/>
          <a:p>
            <a:pPr marL="355600" marR="5080" indent="-342900">
              <a:lnSpc>
                <a:spcPct val="90000"/>
              </a:lnSpc>
              <a:spcBef>
                <a:spcPts val="484"/>
              </a:spcBef>
              <a:buFont typeface="Arial MT"/>
              <a:buChar char="•"/>
              <a:tabLst>
                <a:tab pos="354965" algn="l"/>
                <a:tab pos="355600" algn="l"/>
              </a:tabLst>
            </a:pPr>
            <a:r>
              <a:rPr sz="3200" b="1" spc="-5" smtClean="0">
                <a:latin typeface="Calibri"/>
                <a:cs typeface="Calibri"/>
              </a:rPr>
              <a:t>Cyberterrorism </a:t>
            </a:r>
            <a:r>
              <a:rPr sz="3200" smtClean="0">
                <a:latin typeface="Calibri"/>
                <a:cs typeface="Calibri"/>
              </a:rPr>
              <a:t>is the </a:t>
            </a:r>
            <a:r>
              <a:rPr sz="3200" spc="-15" smtClean="0">
                <a:latin typeface="Calibri"/>
                <a:cs typeface="Calibri"/>
              </a:rPr>
              <a:t>premeditated, </a:t>
            </a:r>
            <a:r>
              <a:rPr sz="3200" spc="-5" smtClean="0">
                <a:latin typeface="Calibri"/>
                <a:cs typeface="Calibri"/>
              </a:rPr>
              <a:t>politically </a:t>
            </a:r>
            <a:r>
              <a:rPr sz="3200" spc="-710" smtClean="0">
                <a:latin typeface="Calibri"/>
                <a:cs typeface="Calibri"/>
              </a:rPr>
              <a:t> </a:t>
            </a:r>
            <a:r>
              <a:rPr sz="3200" spc="-10" smtClean="0">
                <a:latin typeface="Calibri"/>
                <a:cs typeface="Calibri"/>
              </a:rPr>
              <a:t>motivated</a:t>
            </a:r>
            <a:r>
              <a:rPr sz="3200" spc="20" smtClean="0">
                <a:latin typeface="Calibri"/>
                <a:cs typeface="Calibri"/>
              </a:rPr>
              <a:t> </a:t>
            </a:r>
            <a:r>
              <a:rPr sz="3200" spc="-20" smtClean="0">
                <a:latin typeface="Calibri"/>
                <a:cs typeface="Calibri"/>
              </a:rPr>
              <a:t>attack</a:t>
            </a:r>
            <a:r>
              <a:rPr sz="3200" spc="5" smtClean="0">
                <a:latin typeface="Calibri"/>
                <a:cs typeface="Calibri"/>
              </a:rPr>
              <a:t> </a:t>
            </a:r>
            <a:r>
              <a:rPr sz="3200" spc="-15" smtClean="0">
                <a:latin typeface="Calibri"/>
                <a:cs typeface="Calibri"/>
              </a:rPr>
              <a:t>against</a:t>
            </a:r>
            <a:r>
              <a:rPr sz="3200" spc="15" smtClean="0">
                <a:latin typeface="Calibri"/>
                <a:cs typeface="Calibri"/>
              </a:rPr>
              <a:t> </a:t>
            </a:r>
            <a:r>
              <a:rPr sz="3200" spc="-10" smtClean="0">
                <a:latin typeface="Calibri"/>
                <a:cs typeface="Calibri"/>
              </a:rPr>
              <a:t>information, </a:t>
            </a:r>
            <a:r>
              <a:rPr sz="3200" spc="-5" smtClean="0">
                <a:latin typeface="Calibri"/>
                <a:cs typeface="Calibri"/>
              </a:rPr>
              <a:t> </a:t>
            </a:r>
            <a:r>
              <a:rPr sz="3200" spc="-10" smtClean="0">
                <a:latin typeface="Calibri"/>
                <a:cs typeface="Calibri"/>
              </a:rPr>
              <a:t>computer</a:t>
            </a:r>
            <a:r>
              <a:rPr sz="3200" spc="5" smtClean="0">
                <a:latin typeface="Calibri"/>
                <a:cs typeface="Calibri"/>
              </a:rPr>
              <a:t> </a:t>
            </a:r>
            <a:r>
              <a:rPr sz="3200" spc="-20" smtClean="0">
                <a:latin typeface="Calibri"/>
                <a:cs typeface="Calibri"/>
              </a:rPr>
              <a:t>systems.</a:t>
            </a:r>
            <a:r>
              <a:rPr sz="3200" spc="15" smtClean="0">
                <a:latin typeface="Calibri"/>
                <a:cs typeface="Calibri"/>
              </a:rPr>
              <a:t> </a:t>
            </a:r>
            <a:r>
              <a:rPr sz="3200" spc="-10" smtClean="0">
                <a:latin typeface="Calibri"/>
                <a:cs typeface="Calibri"/>
              </a:rPr>
              <a:t>Computer</a:t>
            </a:r>
            <a:r>
              <a:rPr sz="3200" spc="20" smtClean="0">
                <a:latin typeface="Calibri"/>
                <a:cs typeface="Calibri"/>
              </a:rPr>
              <a:t> </a:t>
            </a:r>
            <a:r>
              <a:rPr sz="3200" spc="-15" smtClean="0">
                <a:latin typeface="Calibri"/>
                <a:cs typeface="Calibri"/>
              </a:rPr>
              <a:t>programs</a:t>
            </a:r>
            <a:r>
              <a:rPr sz="3200" smtClean="0">
                <a:latin typeface="Calibri"/>
                <a:cs typeface="Calibri"/>
              </a:rPr>
              <a:t> and </a:t>
            </a:r>
            <a:r>
              <a:rPr sz="3200" spc="5" smtClean="0">
                <a:latin typeface="Calibri"/>
                <a:cs typeface="Calibri"/>
              </a:rPr>
              <a:t> </a:t>
            </a:r>
            <a:r>
              <a:rPr sz="3200" spc="-20" smtClean="0">
                <a:latin typeface="Calibri"/>
                <a:cs typeface="Calibri"/>
              </a:rPr>
              <a:t>data</a:t>
            </a:r>
            <a:r>
              <a:rPr sz="3200" spc="5" smtClean="0">
                <a:latin typeface="Calibri"/>
                <a:cs typeface="Calibri"/>
              </a:rPr>
              <a:t> </a:t>
            </a:r>
            <a:r>
              <a:rPr sz="3200" smtClean="0">
                <a:latin typeface="Calibri"/>
                <a:cs typeface="Calibri"/>
              </a:rPr>
              <a:t>which</a:t>
            </a:r>
            <a:r>
              <a:rPr sz="3200" spc="10" smtClean="0">
                <a:latin typeface="Calibri"/>
                <a:cs typeface="Calibri"/>
              </a:rPr>
              <a:t> </a:t>
            </a:r>
            <a:r>
              <a:rPr sz="3200" spc="-5" smtClean="0">
                <a:latin typeface="Calibri"/>
                <a:cs typeface="Calibri"/>
              </a:rPr>
              <a:t>result </a:t>
            </a:r>
            <a:r>
              <a:rPr sz="3200" smtClean="0">
                <a:latin typeface="Calibri"/>
                <a:cs typeface="Calibri"/>
              </a:rPr>
              <a:t>in</a:t>
            </a:r>
            <a:r>
              <a:rPr sz="3200" spc="25" smtClean="0">
                <a:latin typeface="Calibri"/>
                <a:cs typeface="Calibri"/>
              </a:rPr>
              <a:t> </a:t>
            </a:r>
            <a:r>
              <a:rPr sz="3200" smtClean="0">
                <a:latin typeface="Calibri"/>
                <a:cs typeface="Calibri"/>
              </a:rPr>
              <a:t>violence</a:t>
            </a:r>
            <a:r>
              <a:rPr sz="3200" spc="-5" smtClean="0">
                <a:latin typeface="Calibri"/>
                <a:cs typeface="Calibri"/>
              </a:rPr>
              <a:t> </a:t>
            </a:r>
            <a:r>
              <a:rPr sz="3200" spc="-15" smtClean="0">
                <a:latin typeface="Calibri"/>
                <a:cs typeface="Calibri"/>
              </a:rPr>
              <a:t>against </a:t>
            </a:r>
            <a:r>
              <a:rPr sz="3200" spc="-10" smtClean="0">
                <a:latin typeface="Calibri"/>
                <a:cs typeface="Calibri"/>
              </a:rPr>
              <a:t> noncombatant</a:t>
            </a:r>
            <a:r>
              <a:rPr sz="3200" spc="10" smtClean="0">
                <a:latin typeface="Calibri"/>
                <a:cs typeface="Calibri"/>
              </a:rPr>
              <a:t> </a:t>
            </a:r>
            <a:r>
              <a:rPr sz="3200" spc="-20" smtClean="0">
                <a:latin typeface="Calibri"/>
                <a:cs typeface="Calibri"/>
              </a:rPr>
              <a:t>targets</a:t>
            </a:r>
            <a:r>
              <a:rPr sz="3200" smtClean="0">
                <a:latin typeface="Calibri"/>
                <a:cs typeface="Calibri"/>
              </a:rPr>
              <a:t> </a:t>
            </a:r>
            <a:r>
              <a:rPr sz="3200" spc="-5" smtClean="0">
                <a:latin typeface="Calibri"/>
                <a:cs typeface="Calibri"/>
              </a:rPr>
              <a:t>sub</a:t>
            </a:r>
            <a:r>
              <a:rPr sz="3200" spc="10" smtClean="0">
                <a:latin typeface="Calibri"/>
                <a:cs typeface="Calibri"/>
              </a:rPr>
              <a:t> </a:t>
            </a:r>
            <a:r>
              <a:rPr sz="3200" spc="-5" smtClean="0">
                <a:latin typeface="Calibri"/>
                <a:cs typeface="Calibri"/>
              </a:rPr>
              <a:t>national</a:t>
            </a:r>
            <a:r>
              <a:rPr sz="3200" spc="30" smtClean="0">
                <a:latin typeface="Calibri"/>
                <a:cs typeface="Calibri"/>
              </a:rPr>
              <a:t> </a:t>
            </a:r>
            <a:r>
              <a:rPr sz="3200" spc="-10" smtClean="0">
                <a:latin typeface="Calibri"/>
                <a:cs typeface="Calibri"/>
              </a:rPr>
              <a:t>groups.</a:t>
            </a:r>
            <a:endParaRPr sz="3200" smtClean="0">
              <a:latin typeface="Calibri"/>
              <a:cs typeface="Calibri"/>
            </a:endParaRPr>
          </a:p>
          <a:p>
            <a:pPr marL="355600" marR="826135" indent="-342900">
              <a:lnSpc>
                <a:spcPct val="90000"/>
              </a:lnSpc>
              <a:spcBef>
                <a:spcPts val="770"/>
              </a:spcBef>
              <a:buFont typeface="Arial MT"/>
              <a:buChar char="•"/>
              <a:tabLst>
                <a:tab pos="354965" algn="l"/>
                <a:tab pos="355600" algn="l"/>
              </a:tabLst>
            </a:pPr>
            <a:r>
              <a:rPr sz="3200" spc="-5" smtClean="0">
                <a:latin typeface="Calibri"/>
                <a:cs typeface="Calibri"/>
              </a:rPr>
              <a:t>Lack</a:t>
            </a:r>
            <a:r>
              <a:rPr sz="3200" spc="-10" smtClean="0">
                <a:latin typeface="Calibri"/>
                <a:cs typeface="Calibri"/>
              </a:rPr>
              <a:t> </a:t>
            </a:r>
            <a:r>
              <a:rPr sz="3200" smtClean="0">
                <a:latin typeface="Calibri"/>
                <a:cs typeface="Calibri"/>
              </a:rPr>
              <a:t>of</a:t>
            </a:r>
            <a:r>
              <a:rPr sz="3200" spc="-10" smtClean="0">
                <a:latin typeface="Calibri"/>
                <a:cs typeface="Calibri"/>
              </a:rPr>
              <a:t> information</a:t>
            </a:r>
            <a:r>
              <a:rPr sz="3200" spc="30" smtClean="0">
                <a:latin typeface="Calibri"/>
                <a:cs typeface="Calibri"/>
              </a:rPr>
              <a:t> </a:t>
            </a:r>
            <a:r>
              <a:rPr sz="3200" spc="-5" smtClean="0">
                <a:latin typeface="Calibri"/>
                <a:cs typeface="Calibri"/>
              </a:rPr>
              <a:t>security gives</a:t>
            </a:r>
            <a:r>
              <a:rPr sz="3200" smtClean="0">
                <a:latin typeface="Calibri"/>
                <a:cs typeface="Calibri"/>
              </a:rPr>
              <a:t> </a:t>
            </a:r>
            <a:r>
              <a:rPr sz="3200" spc="-5" smtClean="0">
                <a:latin typeface="Calibri"/>
                <a:cs typeface="Calibri"/>
              </a:rPr>
              <a:t>rise </a:t>
            </a:r>
            <a:r>
              <a:rPr sz="3200" spc="-20" smtClean="0">
                <a:latin typeface="Calibri"/>
                <a:cs typeface="Calibri"/>
              </a:rPr>
              <a:t>to </a:t>
            </a:r>
            <a:r>
              <a:rPr sz="3200" spc="-15" smtClean="0">
                <a:latin typeface="Calibri"/>
                <a:cs typeface="Calibri"/>
              </a:rPr>
              <a:t> </a:t>
            </a:r>
            <a:r>
              <a:rPr sz="3200" spc="-5" smtClean="0">
                <a:latin typeface="Calibri"/>
                <a:cs typeface="Calibri"/>
              </a:rPr>
              <a:t>cybercrimes. INDIAN </a:t>
            </a:r>
            <a:r>
              <a:rPr sz="3200" spc="-30" smtClean="0">
                <a:latin typeface="Calibri"/>
                <a:cs typeface="Calibri"/>
              </a:rPr>
              <a:t>INFORAMATION </a:t>
            </a:r>
            <a:r>
              <a:rPr sz="3200" spc="-25" smtClean="0">
                <a:latin typeface="Calibri"/>
                <a:cs typeface="Calibri"/>
              </a:rPr>
              <a:t> </a:t>
            </a:r>
            <a:r>
              <a:rPr sz="3200" spc="-20" smtClean="0">
                <a:latin typeface="Calibri"/>
                <a:cs typeface="Calibri"/>
              </a:rPr>
              <a:t>TECHNOLOGY</a:t>
            </a:r>
            <a:r>
              <a:rPr sz="3200" spc="35" smtClean="0">
                <a:latin typeface="Calibri"/>
                <a:cs typeface="Calibri"/>
              </a:rPr>
              <a:t> </a:t>
            </a:r>
            <a:r>
              <a:rPr sz="3200" spc="-10" smtClean="0">
                <a:latin typeface="Calibri"/>
                <a:cs typeface="Calibri"/>
              </a:rPr>
              <a:t>ACT</a:t>
            </a:r>
            <a:r>
              <a:rPr sz="3200" spc="25" smtClean="0">
                <a:latin typeface="Calibri"/>
                <a:cs typeface="Calibri"/>
              </a:rPr>
              <a:t> </a:t>
            </a:r>
            <a:r>
              <a:rPr sz="3200" spc="-85" smtClean="0">
                <a:latin typeface="Calibri"/>
                <a:cs typeface="Calibri"/>
              </a:rPr>
              <a:t>ITA</a:t>
            </a:r>
            <a:r>
              <a:rPr sz="3200" smtClean="0">
                <a:latin typeface="Calibri"/>
                <a:cs typeface="Calibri"/>
              </a:rPr>
              <a:t> 2000</a:t>
            </a:r>
            <a:r>
              <a:rPr sz="3200" spc="10" smtClean="0">
                <a:latin typeface="Calibri"/>
                <a:cs typeface="Calibri"/>
              </a:rPr>
              <a:t> </a:t>
            </a:r>
            <a:r>
              <a:rPr sz="3200" spc="-10" smtClean="0">
                <a:latin typeface="Calibri"/>
                <a:cs typeface="Calibri"/>
              </a:rPr>
              <a:t>provides</a:t>
            </a:r>
            <a:r>
              <a:rPr sz="3200" spc="-5" smtClean="0">
                <a:latin typeface="Calibri"/>
                <a:cs typeface="Calibri"/>
              </a:rPr>
              <a:t> new </a:t>
            </a:r>
            <a:r>
              <a:rPr sz="3200" spc="-710" smtClean="0">
                <a:latin typeface="Calibri"/>
                <a:cs typeface="Calibri"/>
              </a:rPr>
              <a:t> </a:t>
            </a:r>
            <a:r>
              <a:rPr sz="3200" spc="-20" smtClean="0">
                <a:latin typeface="Calibri"/>
                <a:cs typeface="Calibri"/>
              </a:rPr>
              <a:t>focus</a:t>
            </a:r>
            <a:r>
              <a:rPr sz="3200" spc="10" smtClean="0">
                <a:latin typeface="Calibri"/>
                <a:cs typeface="Calibri"/>
              </a:rPr>
              <a:t> </a:t>
            </a:r>
            <a:r>
              <a:rPr sz="3200" smtClean="0">
                <a:latin typeface="Calibri"/>
                <a:cs typeface="Calibri"/>
              </a:rPr>
              <a:t>o</a:t>
            </a:r>
            <a:r>
              <a:rPr lang="en-US" sz="3200" dirty="0" smtClean="0">
                <a:latin typeface="Calibri"/>
                <a:cs typeface="Calibri"/>
              </a:rPr>
              <a:t>n</a:t>
            </a:r>
            <a:r>
              <a:rPr sz="3200" spc="10" smtClean="0">
                <a:latin typeface="Calibri"/>
                <a:cs typeface="Calibri"/>
              </a:rPr>
              <a:t> </a:t>
            </a:r>
            <a:r>
              <a:rPr sz="3200" spc="-15" smtClean="0">
                <a:latin typeface="Calibri"/>
                <a:cs typeface="Calibri"/>
              </a:rPr>
              <a:t>Information</a:t>
            </a:r>
            <a:r>
              <a:rPr sz="3200" spc="30" smtClean="0">
                <a:latin typeface="Calibri"/>
                <a:cs typeface="Calibri"/>
              </a:rPr>
              <a:t> </a:t>
            </a:r>
            <a:r>
              <a:rPr sz="3200" spc="-5" smtClean="0">
                <a:latin typeface="Calibri"/>
                <a:cs typeface="Calibri"/>
              </a:rPr>
              <a:t>security</a:t>
            </a:r>
            <a:r>
              <a:rPr sz="3200" spc="5" smtClean="0">
                <a:latin typeface="Calibri"/>
                <a:cs typeface="Calibri"/>
              </a:rPr>
              <a:t> </a:t>
            </a:r>
            <a:r>
              <a:rPr sz="3200" smtClean="0">
                <a:latin typeface="Calibri"/>
                <a:cs typeface="Calibri"/>
              </a:rPr>
              <a:t>in</a:t>
            </a:r>
            <a:r>
              <a:rPr sz="3200" spc="-35" smtClean="0">
                <a:latin typeface="Calibri"/>
                <a:cs typeface="Calibri"/>
              </a:rPr>
              <a:t> </a:t>
            </a:r>
            <a:r>
              <a:rPr sz="3200" spc="-5" smtClean="0">
                <a:latin typeface="Calibri"/>
                <a:cs typeface="Calibri"/>
              </a:rPr>
              <a:t>india.</a:t>
            </a:r>
            <a:endParaRPr sz="3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0" y="0"/>
            <a:ext cx="1177925" cy="696595"/>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Virus</a:t>
            </a:r>
            <a:endParaRPr sz="4400">
              <a:latin typeface="Calibri"/>
              <a:cs typeface="Calibri"/>
            </a:endParaRPr>
          </a:p>
        </p:txBody>
      </p:sp>
      <p:sp>
        <p:nvSpPr>
          <p:cNvPr id="3" name="object 3"/>
          <p:cNvSpPr txBox="1"/>
          <p:nvPr/>
        </p:nvSpPr>
        <p:spPr>
          <a:xfrm>
            <a:off x="535940" y="1571371"/>
            <a:ext cx="4456430" cy="3877310"/>
          </a:xfrm>
          <a:prstGeom prst="rect">
            <a:avLst/>
          </a:prstGeom>
        </p:spPr>
        <p:txBody>
          <a:bodyPr vert="horz" wrap="square" lIns="0" tIns="53975" rIns="0" bIns="0" rtlCol="0">
            <a:spAutoFit/>
          </a:bodyPr>
          <a:lstStyle/>
          <a:p>
            <a:pPr marL="355600" marR="198755" indent="-342900">
              <a:lnSpc>
                <a:spcPct val="90000"/>
              </a:lnSpc>
              <a:spcBef>
                <a:spcPts val="425"/>
              </a:spcBef>
              <a:buFont typeface="Arial MT"/>
              <a:buChar char="•"/>
              <a:tabLst>
                <a:tab pos="354965" algn="l"/>
                <a:tab pos="355600" algn="l"/>
              </a:tabLst>
            </a:pPr>
            <a:r>
              <a:rPr sz="2700" dirty="0">
                <a:latin typeface="Calibri"/>
                <a:cs typeface="Calibri"/>
              </a:rPr>
              <a:t>A </a:t>
            </a:r>
            <a:r>
              <a:rPr sz="2700" spc="-10" dirty="0">
                <a:latin typeface="Calibri"/>
                <a:cs typeface="Calibri"/>
              </a:rPr>
              <a:t>computer </a:t>
            </a:r>
            <a:r>
              <a:rPr sz="2700" dirty="0">
                <a:latin typeface="Calibri"/>
                <a:cs typeface="Calibri"/>
              </a:rPr>
              <a:t>virus is a </a:t>
            </a:r>
            <a:r>
              <a:rPr sz="2700" spc="5" dirty="0">
                <a:latin typeface="Calibri"/>
                <a:cs typeface="Calibri"/>
              </a:rPr>
              <a:t> </a:t>
            </a:r>
            <a:r>
              <a:rPr sz="2700" spc="-20" dirty="0">
                <a:latin typeface="Calibri"/>
                <a:cs typeface="Calibri"/>
              </a:rPr>
              <a:t>program </a:t>
            </a:r>
            <a:r>
              <a:rPr sz="2700" spc="-5" dirty="0">
                <a:latin typeface="Calibri"/>
                <a:cs typeface="Calibri"/>
              </a:rPr>
              <a:t>that </a:t>
            </a:r>
            <a:r>
              <a:rPr sz="2700" spc="-10" dirty="0">
                <a:latin typeface="Calibri"/>
                <a:cs typeface="Calibri"/>
              </a:rPr>
              <a:t>can copy </a:t>
            </a:r>
            <a:r>
              <a:rPr sz="2700" dirty="0">
                <a:latin typeface="Calibri"/>
                <a:cs typeface="Calibri"/>
              </a:rPr>
              <a:t>itself </a:t>
            </a:r>
            <a:r>
              <a:rPr sz="2700" spc="-605" dirty="0">
                <a:latin typeface="Calibri"/>
                <a:cs typeface="Calibri"/>
              </a:rPr>
              <a:t> </a:t>
            </a:r>
            <a:r>
              <a:rPr sz="2700" dirty="0">
                <a:latin typeface="Calibri"/>
                <a:cs typeface="Calibri"/>
              </a:rPr>
              <a:t>and </a:t>
            </a:r>
            <a:r>
              <a:rPr sz="2700" spc="-15" dirty="0">
                <a:latin typeface="Calibri"/>
                <a:cs typeface="Calibri"/>
              </a:rPr>
              <a:t>infect </a:t>
            </a:r>
            <a:r>
              <a:rPr sz="2700" dirty="0">
                <a:latin typeface="Calibri"/>
                <a:cs typeface="Calibri"/>
              </a:rPr>
              <a:t>a </a:t>
            </a:r>
            <a:r>
              <a:rPr sz="2700" spc="-10" dirty="0">
                <a:latin typeface="Calibri"/>
                <a:cs typeface="Calibri"/>
              </a:rPr>
              <a:t>computer </a:t>
            </a:r>
            <a:r>
              <a:rPr sz="2700" spc="-5" dirty="0">
                <a:latin typeface="Calibri"/>
                <a:cs typeface="Calibri"/>
              </a:rPr>
              <a:t> </a:t>
            </a:r>
            <a:r>
              <a:rPr sz="2700" dirty="0">
                <a:latin typeface="Calibri"/>
                <a:cs typeface="Calibri"/>
              </a:rPr>
              <a:t>without the </a:t>
            </a:r>
            <a:r>
              <a:rPr sz="2700" spc="-5" dirty="0">
                <a:latin typeface="Calibri"/>
                <a:cs typeface="Calibri"/>
              </a:rPr>
              <a:t>permission or </a:t>
            </a:r>
            <a:r>
              <a:rPr sz="2700" dirty="0">
                <a:latin typeface="Calibri"/>
                <a:cs typeface="Calibri"/>
              </a:rPr>
              <a:t> </a:t>
            </a:r>
            <a:r>
              <a:rPr sz="2700" spc="-5" dirty="0">
                <a:latin typeface="Calibri"/>
                <a:cs typeface="Calibri"/>
              </a:rPr>
              <a:t>knowledge</a:t>
            </a:r>
            <a:r>
              <a:rPr sz="2700" spc="-25" dirty="0">
                <a:latin typeface="Calibri"/>
                <a:cs typeface="Calibri"/>
              </a:rPr>
              <a:t> </a:t>
            </a:r>
            <a:r>
              <a:rPr sz="2700" spc="-5" dirty="0">
                <a:latin typeface="Calibri"/>
                <a:cs typeface="Calibri"/>
              </a:rPr>
              <a:t>of </a:t>
            </a:r>
            <a:r>
              <a:rPr sz="2700" dirty="0">
                <a:latin typeface="Calibri"/>
                <a:cs typeface="Calibri"/>
              </a:rPr>
              <a:t>the</a:t>
            </a:r>
            <a:r>
              <a:rPr sz="2700" spc="-5" dirty="0">
                <a:latin typeface="Calibri"/>
                <a:cs typeface="Calibri"/>
              </a:rPr>
              <a:t> </a:t>
            </a:r>
            <a:r>
              <a:rPr sz="2700" spc="-60" dirty="0">
                <a:latin typeface="Calibri"/>
                <a:cs typeface="Calibri"/>
              </a:rPr>
              <a:t>user.</a:t>
            </a:r>
            <a:endParaRPr sz="2700">
              <a:latin typeface="Calibri"/>
              <a:cs typeface="Calibri"/>
            </a:endParaRPr>
          </a:p>
          <a:p>
            <a:pPr marL="355600" marR="5080" indent="-342900">
              <a:lnSpc>
                <a:spcPts val="2920"/>
              </a:lnSpc>
              <a:spcBef>
                <a:spcPts val="685"/>
              </a:spcBef>
              <a:buFont typeface="Arial MT"/>
              <a:buChar char="•"/>
              <a:tabLst>
                <a:tab pos="354965" algn="l"/>
                <a:tab pos="355600" algn="l"/>
              </a:tabLst>
            </a:pPr>
            <a:r>
              <a:rPr sz="2700" dirty="0">
                <a:latin typeface="Calibri"/>
                <a:cs typeface="Calibri"/>
              </a:rPr>
              <a:t>A</a:t>
            </a:r>
            <a:r>
              <a:rPr sz="2700" spc="-15" dirty="0">
                <a:latin typeface="Calibri"/>
                <a:cs typeface="Calibri"/>
              </a:rPr>
              <a:t> </a:t>
            </a:r>
            <a:r>
              <a:rPr sz="2700" spc="-10" dirty="0">
                <a:latin typeface="Calibri"/>
                <a:cs typeface="Calibri"/>
              </a:rPr>
              <a:t>computer</a:t>
            </a:r>
            <a:r>
              <a:rPr sz="2700" spc="-25" dirty="0">
                <a:latin typeface="Calibri"/>
                <a:cs typeface="Calibri"/>
              </a:rPr>
              <a:t> </a:t>
            </a:r>
            <a:r>
              <a:rPr sz="2700" dirty="0">
                <a:latin typeface="Calibri"/>
                <a:cs typeface="Calibri"/>
              </a:rPr>
              <a:t>virus</a:t>
            </a:r>
            <a:r>
              <a:rPr sz="2700" spc="-10" dirty="0">
                <a:latin typeface="Calibri"/>
                <a:cs typeface="Calibri"/>
              </a:rPr>
              <a:t> </a:t>
            </a:r>
            <a:r>
              <a:rPr sz="2700" spc="-5" dirty="0">
                <a:latin typeface="Calibri"/>
                <a:cs typeface="Calibri"/>
              </a:rPr>
              <a:t>has</a:t>
            </a:r>
            <a:r>
              <a:rPr sz="2700" spc="-20" dirty="0">
                <a:latin typeface="Calibri"/>
                <a:cs typeface="Calibri"/>
              </a:rPr>
              <a:t> </a:t>
            </a:r>
            <a:r>
              <a:rPr sz="2700" dirty="0">
                <a:latin typeface="Calibri"/>
                <a:cs typeface="Calibri"/>
              </a:rPr>
              <a:t>2</a:t>
            </a:r>
            <a:r>
              <a:rPr sz="2700" spc="-25" dirty="0">
                <a:latin typeface="Calibri"/>
                <a:cs typeface="Calibri"/>
              </a:rPr>
              <a:t> </a:t>
            </a:r>
            <a:r>
              <a:rPr sz="2700" dirty="0">
                <a:latin typeface="Calibri"/>
                <a:cs typeface="Calibri"/>
              </a:rPr>
              <a:t>major </a:t>
            </a:r>
            <a:r>
              <a:rPr sz="2700" spc="-595" dirty="0">
                <a:latin typeface="Calibri"/>
                <a:cs typeface="Calibri"/>
              </a:rPr>
              <a:t> </a:t>
            </a:r>
            <a:r>
              <a:rPr sz="2700" spc="-10" dirty="0">
                <a:latin typeface="Calibri"/>
                <a:cs typeface="Calibri"/>
              </a:rPr>
              <a:t>Characteristics:</a:t>
            </a:r>
            <a:endParaRPr sz="2700">
              <a:latin typeface="Calibri"/>
              <a:cs typeface="Calibri"/>
            </a:endParaRPr>
          </a:p>
          <a:p>
            <a:pPr marL="756285" lvl="1" indent="-287020">
              <a:lnSpc>
                <a:spcPct val="100000"/>
              </a:lnSpc>
              <a:spcBef>
                <a:spcPts val="254"/>
              </a:spcBef>
              <a:buFont typeface="Arial MT"/>
              <a:buChar char="–"/>
              <a:tabLst>
                <a:tab pos="756920" algn="l"/>
              </a:tabLst>
            </a:pPr>
            <a:r>
              <a:rPr sz="2400" spc="-5" dirty="0">
                <a:latin typeface="Calibri"/>
                <a:cs typeface="Calibri"/>
              </a:rPr>
              <a:t>The </a:t>
            </a:r>
            <a:r>
              <a:rPr sz="2400" dirty="0">
                <a:latin typeface="Calibri"/>
                <a:cs typeface="Calibri"/>
              </a:rPr>
              <a:t>ability</a:t>
            </a:r>
            <a:r>
              <a:rPr sz="2400" spc="-15" dirty="0">
                <a:latin typeface="Calibri"/>
                <a:cs typeface="Calibri"/>
              </a:rPr>
              <a:t> to</a:t>
            </a:r>
            <a:r>
              <a:rPr sz="2400" spc="-30" dirty="0">
                <a:latin typeface="Calibri"/>
                <a:cs typeface="Calibri"/>
              </a:rPr>
              <a:t> </a:t>
            </a:r>
            <a:r>
              <a:rPr sz="2400" spc="-15" dirty="0">
                <a:latin typeface="Calibri"/>
                <a:cs typeface="Calibri"/>
              </a:rPr>
              <a:t>replicate</a:t>
            </a:r>
            <a:r>
              <a:rPr sz="2400" spc="-20" dirty="0">
                <a:latin typeface="Calibri"/>
                <a:cs typeface="Calibri"/>
              </a:rPr>
              <a:t> </a:t>
            </a:r>
            <a:r>
              <a:rPr sz="2400" spc="-25" dirty="0">
                <a:latin typeface="Calibri"/>
                <a:cs typeface="Calibri"/>
              </a:rPr>
              <a:t>itself.</a:t>
            </a:r>
            <a:endParaRPr sz="2400">
              <a:latin typeface="Calibri"/>
              <a:cs typeface="Calibri"/>
            </a:endParaRPr>
          </a:p>
          <a:p>
            <a:pPr marL="756285" marR="234315" lvl="1" indent="-287020">
              <a:lnSpc>
                <a:spcPts val="2590"/>
              </a:lnSpc>
              <a:spcBef>
                <a:spcPts val="615"/>
              </a:spcBef>
              <a:buFont typeface="Arial MT"/>
              <a:buChar char="–"/>
              <a:tabLst>
                <a:tab pos="756920" algn="l"/>
              </a:tabLst>
            </a:pPr>
            <a:r>
              <a:rPr sz="2400" spc="-5" dirty="0">
                <a:latin typeface="Calibri"/>
                <a:cs typeface="Calibri"/>
              </a:rPr>
              <a:t>The</a:t>
            </a:r>
            <a:r>
              <a:rPr sz="2400" spc="-15" dirty="0">
                <a:latin typeface="Calibri"/>
                <a:cs typeface="Calibri"/>
              </a:rPr>
              <a:t> </a:t>
            </a:r>
            <a:r>
              <a:rPr sz="2400" dirty="0">
                <a:latin typeface="Calibri"/>
                <a:cs typeface="Calibri"/>
              </a:rPr>
              <a:t>ability</a:t>
            </a:r>
            <a:r>
              <a:rPr sz="2400" spc="-25" dirty="0">
                <a:latin typeface="Calibri"/>
                <a:cs typeface="Calibri"/>
              </a:rPr>
              <a:t> </a:t>
            </a:r>
            <a:r>
              <a:rPr sz="2400" spc="-15" dirty="0">
                <a:latin typeface="Calibri"/>
                <a:cs typeface="Calibri"/>
              </a:rPr>
              <a:t>to</a:t>
            </a:r>
            <a:r>
              <a:rPr sz="2400" spc="-40" dirty="0">
                <a:latin typeface="Calibri"/>
                <a:cs typeface="Calibri"/>
              </a:rPr>
              <a:t> </a:t>
            </a:r>
            <a:r>
              <a:rPr sz="2400" spc="-15" dirty="0">
                <a:latin typeface="Calibri"/>
                <a:cs typeface="Calibri"/>
              </a:rPr>
              <a:t>attach</a:t>
            </a:r>
            <a:r>
              <a:rPr sz="2400" spc="-40" dirty="0">
                <a:latin typeface="Calibri"/>
                <a:cs typeface="Calibri"/>
              </a:rPr>
              <a:t> </a:t>
            </a:r>
            <a:r>
              <a:rPr sz="2400" dirty="0">
                <a:latin typeface="Calibri"/>
                <a:cs typeface="Calibri"/>
              </a:rPr>
              <a:t>itself</a:t>
            </a:r>
            <a:r>
              <a:rPr sz="2400" spc="-15" dirty="0">
                <a:latin typeface="Calibri"/>
                <a:cs typeface="Calibri"/>
              </a:rPr>
              <a:t> to </a:t>
            </a:r>
            <a:r>
              <a:rPr sz="2400" spc="-530" dirty="0">
                <a:latin typeface="Calibri"/>
                <a:cs typeface="Calibri"/>
              </a:rPr>
              <a:t> </a:t>
            </a:r>
            <a:r>
              <a:rPr sz="2400" spc="-5" dirty="0">
                <a:latin typeface="Calibri"/>
                <a:cs typeface="Calibri"/>
              </a:rPr>
              <a:t>another </a:t>
            </a:r>
            <a:r>
              <a:rPr sz="2400" spc="-10" dirty="0">
                <a:latin typeface="Calibri"/>
                <a:cs typeface="Calibri"/>
              </a:rPr>
              <a:t>computer</a:t>
            </a:r>
            <a:r>
              <a:rPr sz="2400" spc="-15" dirty="0">
                <a:latin typeface="Calibri"/>
                <a:cs typeface="Calibri"/>
              </a:rPr>
              <a:t> </a:t>
            </a:r>
            <a:r>
              <a:rPr sz="2400" spc="-5" dirty="0">
                <a:latin typeface="Calibri"/>
                <a:cs typeface="Calibri"/>
              </a:rPr>
              <a:t>file.</a:t>
            </a:r>
            <a:endParaRPr sz="2400">
              <a:latin typeface="Calibri"/>
              <a:cs typeface="Calibri"/>
            </a:endParaRPr>
          </a:p>
        </p:txBody>
      </p:sp>
      <p:pic>
        <p:nvPicPr>
          <p:cNvPr id="4" name="object 4"/>
          <p:cNvPicPr/>
          <p:nvPr/>
        </p:nvPicPr>
        <p:blipFill>
          <a:blip r:embed="rId2" cstate="print"/>
          <a:stretch>
            <a:fillRect/>
          </a:stretch>
        </p:blipFill>
        <p:spPr>
          <a:xfrm>
            <a:off x="5334000" y="1752600"/>
            <a:ext cx="3200400" cy="3733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0"/>
            <a:ext cx="1651000" cy="696595"/>
          </a:xfrm>
          <a:prstGeom prst="rect">
            <a:avLst/>
          </a:prstGeom>
        </p:spPr>
        <p:txBody>
          <a:bodyPr vert="horz" wrap="square" lIns="0" tIns="13335" rIns="0" bIns="0" rtlCol="0">
            <a:spAutoFit/>
          </a:bodyPr>
          <a:lstStyle/>
          <a:p>
            <a:pPr marL="12700">
              <a:lnSpc>
                <a:spcPct val="100000"/>
              </a:lnSpc>
              <a:spcBef>
                <a:spcPts val="105"/>
              </a:spcBef>
            </a:pPr>
            <a:r>
              <a:rPr sz="4400" spc="-345" dirty="0"/>
              <a:t>T</a:t>
            </a:r>
            <a:r>
              <a:rPr sz="4400" dirty="0"/>
              <a:t>a</a:t>
            </a:r>
            <a:r>
              <a:rPr sz="4400" spc="-60" dirty="0"/>
              <a:t>r</a:t>
            </a:r>
            <a:r>
              <a:rPr sz="4400" spc="-35" dirty="0"/>
              <a:t>g</a:t>
            </a:r>
            <a:r>
              <a:rPr sz="4400" spc="-25" dirty="0"/>
              <a:t>e</a:t>
            </a:r>
            <a:r>
              <a:rPr sz="4400" dirty="0"/>
              <a:t>ts</a:t>
            </a:r>
            <a:endParaRPr sz="4400"/>
          </a:p>
        </p:txBody>
      </p:sp>
      <p:sp>
        <p:nvSpPr>
          <p:cNvPr id="3" name="object 3"/>
          <p:cNvSpPr txBox="1"/>
          <p:nvPr/>
        </p:nvSpPr>
        <p:spPr>
          <a:xfrm>
            <a:off x="535940" y="1607946"/>
            <a:ext cx="7454900" cy="1489710"/>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MT"/>
              <a:buChar char="•"/>
              <a:tabLst>
                <a:tab pos="355600" algn="l"/>
              </a:tabLst>
            </a:pPr>
            <a:r>
              <a:rPr sz="3200" spc="-50" dirty="0">
                <a:latin typeface="Calibri"/>
                <a:cs typeface="Calibri"/>
              </a:rPr>
              <a:t>Targets </a:t>
            </a:r>
            <a:r>
              <a:rPr sz="3200" spc="-20" dirty="0">
                <a:latin typeface="Calibri"/>
                <a:cs typeface="Calibri"/>
              </a:rPr>
              <a:t>may </a:t>
            </a:r>
            <a:r>
              <a:rPr sz="3200" dirty="0">
                <a:latin typeface="Calibri"/>
                <a:cs typeface="Calibri"/>
              </a:rPr>
              <a:t>include </a:t>
            </a:r>
            <a:r>
              <a:rPr sz="3200" spc="-10" dirty="0">
                <a:latin typeface="Calibri"/>
                <a:cs typeface="Calibri"/>
              </a:rPr>
              <a:t>power </a:t>
            </a:r>
            <a:r>
              <a:rPr sz="3200" spc="-5" dirty="0">
                <a:latin typeface="Calibri"/>
                <a:cs typeface="Calibri"/>
              </a:rPr>
              <a:t>plants, military </a:t>
            </a:r>
            <a:r>
              <a:rPr sz="3200" dirty="0">
                <a:latin typeface="Calibri"/>
                <a:cs typeface="Calibri"/>
              </a:rPr>
              <a:t> </a:t>
            </a:r>
            <a:r>
              <a:rPr sz="3200" spc="-10" dirty="0">
                <a:latin typeface="Calibri"/>
                <a:cs typeface="Calibri"/>
              </a:rPr>
              <a:t>installation, </a:t>
            </a:r>
            <a:r>
              <a:rPr sz="3200" dirty="0">
                <a:latin typeface="Calibri"/>
                <a:cs typeface="Calibri"/>
              </a:rPr>
              <a:t>the </a:t>
            </a:r>
            <a:r>
              <a:rPr sz="3200" spc="-5" dirty="0">
                <a:latin typeface="Calibri"/>
                <a:cs typeface="Calibri"/>
              </a:rPr>
              <a:t>banking </a:t>
            </a:r>
            <a:r>
              <a:rPr sz="3200" spc="-30" dirty="0">
                <a:latin typeface="Calibri"/>
                <a:cs typeface="Calibri"/>
              </a:rPr>
              <a:t>industry, </a:t>
            </a:r>
            <a:r>
              <a:rPr sz="3200" dirty="0">
                <a:latin typeface="Calibri"/>
                <a:cs typeface="Calibri"/>
              </a:rPr>
              <a:t>air </a:t>
            </a:r>
            <a:r>
              <a:rPr sz="3200" spc="-20" dirty="0">
                <a:latin typeface="Calibri"/>
                <a:cs typeface="Calibri"/>
              </a:rPr>
              <a:t>traffic </a:t>
            </a:r>
            <a:r>
              <a:rPr sz="3200" spc="-710" dirty="0">
                <a:latin typeface="Calibri"/>
                <a:cs typeface="Calibri"/>
              </a:rPr>
              <a:t> </a:t>
            </a:r>
            <a:r>
              <a:rPr sz="3200" spc="-15" dirty="0">
                <a:latin typeface="Calibri"/>
                <a:cs typeface="Calibri"/>
              </a:rPr>
              <a:t>control</a:t>
            </a:r>
            <a:r>
              <a:rPr sz="3200" spc="-10" dirty="0">
                <a:latin typeface="Calibri"/>
                <a:cs typeface="Calibri"/>
              </a:rPr>
              <a:t> </a:t>
            </a:r>
            <a:r>
              <a:rPr sz="3200" spc="-15" dirty="0">
                <a:latin typeface="Calibri"/>
                <a:cs typeface="Calibri"/>
              </a:rPr>
              <a:t>centers.</a:t>
            </a:r>
            <a:endParaRPr sz="3200">
              <a:latin typeface="Calibri"/>
              <a:cs typeface="Calibri"/>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3773" y="461899"/>
            <a:ext cx="3616325" cy="696595"/>
          </a:xfrm>
          <a:prstGeom prst="rect">
            <a:avLst/>
          </a:prstGeom>
        </p:spPr>
        <p:txBody>
          <a:bodyPr vert="horz" wrap="square" lIns="0" tIns="13335" rIns="0" bIns="0" rtlCol="0">
            <a:spAutoFit/>
          </a:bodyPr>
          <a:lstStyle/>
          <a:p>
            <a:pPr marL="12700">
              <a:lnSpc>
                <a:spcPct val="100000"/>
              </a:lnSpc>
              <a:spcBef>
                <a:spcPts val="105"/>
              </a:spcBef>
            </a:pPr>
            <a:r>
              <a:rPr sz="4400" spc="-65" dirty="0"/>
              <a:t>Targets</a:t>
            </a:r>
            <a:r>
              <a:rPr sz="4400" spc="-60" dirty="0"/>
              <a:t> </a:t>
            </a:r>
            <a:r>
              <a:rPr sz="4400" spc="-15" dirty="0"/>
              <a:t>(Contd.)</a:t>
            </a:r>
            <a:endParaRPr sz="4400"/>
          </a:p>
        </p:txBody>
      </p:sp>
      <p:pic>
        <p:nvPicPr>
          <p:cNvPr id="3" name="object 3"/>
          <p:cNvPicPr/>
          <p:nvPr/>
        </p:nvPicPr>
        <p:blipFill>
          <a:blip r:embed="rId2" cstate="print"/>
          <a:stretch>
            <a:fillRect/>
          </a:stretch>
        </p:blipFill>
        <p:spPr>
          <a:xfrm>
            <a:off x="228600" y="1828800"/>
            <a:ext cx="8305800" cy="4114800"/>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0"/>
            <a:ext cx="6205855" cy="696595"/>
          </a:xfrm>
          <a:prstGeom prst="rect">
            <a:avLst/>
          </a:prstGeom>
        </p:spPr>
        <p:txBody>
          <a:bodyPr vert="horz" wrap="square" lIns="0" tIns="13335" rIns="0" bIns="0" rtlCol="0">
            <a:spAutoFit/>
          </a:bodyPr>
          <a:lstStyle/>
          <a:p>
            <a:pPr marL="12700">
              <a:lnSpc>
                <a:spcPct val="100000"/>
              </a:lnSpc>
              <a:spcBef>
                <a:spcPts val="105"/>
              </a:spcBef>
            </a:pPr>
            <a:r>
              <a:rPr sz="4400" spc="-5" dirty="0"/>
              <a:t>Cyber</a:t>
            </a:r>
            <a:r>
              <a:rPr sz="4400" spc="-25" dirty="0"/>
              <a:t> </a:t>
            </a:r>
            <a:r>
              <a:rPr sz="4400" spc="-55" dirty="0"/>
              <a:t>Terrorism</a:t>
            </a:r>
            <a:r>
              <a:rPr sz="4400" spc="-20" dirty="0"/>
              <a:t> </a:t>
            </a:r>
            <a:r>
              <a:rPr sz="4400" spc="-5" dirty="0"/>
              <a:t>Challenges</a:t>
            </a:r>
            <a:endParaRPr sz="4400"/>
          </a:p>
        </p:txBody>
      </p:sp>
      <p:sp>
        <p:nvSpPr>
          <p:cNvPr id="3" name="object 3"/>
          <p:cNvSpPr txBox="1"/>
          <p:nvPr/>
        </p:nvSpPr>
        <p:spPr>
          <a:xfrm>
            <a:off x="535940" y="1563751"/>
            <a:ext cx="8016240" cy="4370070"/>
          </a:xfrm>
          <a:prstGeom prst="rect">
            <a:avLst/>
          </a:prstGeom>
        </p:spPr>
        <p:txBody>
          <a:bodyPr vert="horz" wrap="square" lIns="0" tIns="64135" rIns="0" bIns="0" rtlCol="0">
            <a:spAutoFit/>
          </a:bodyPr>
          <a:lstStyle/>
          <a:p>
            <a:pPr marL="355600" marR="5080" indent="-342900" algn="just">
              <a:lnSpc>
                <a:spcPts val="3240"/>
              </a:lnSpc>
              <a:spcBef>
                <a:spcPts val="505"/>
              </a:spcBef>
              <a:buFont typeface="Arial MT"/>
              <a:buChar char="•"/>
              <a:tabLst>
                <a:tab pos="355600" algn="l"/>
              </a:tabLst>
            </a:pPr>
            <a:r>
              <a:rPr sz="3000" spc="-10" dirty="0">
                <a:latin typeface="Calibri"/>
                <a:cs typeface="Calibri"/>
              </a:rPr>
              <a:t>Difficulty </a:t>
            </a:r>
            <a:r>
              <a:rPr sz="3000" spc="-5" dirty="0">
                <a:latin typeface="Calibri"/>
                <a:cs typeface="Calibri"/>
              </a:rPr>
              <a:t>Identifying </a:t>
            </a:r>
            <a:r>
              <a:rPr sz="3000" spc="-30" dirty="0">
                <a:latin typeface="Calibri"/>
                <a:cs typeface="Calibri"/>
              </a:rPr>
              <a:t>Attackers: </a:t>
            </a:r>
            <a:r>
              <a:rPr sz="3000" dirty="0">
                <a:latin typeface="Calibri"/>
                <a:cs typeface="Calibri"/>
              </a:rPr>
              <a:t>It </a:t>
            </a:r>
            <a:r>
              <a:rPr sz="3000" spc="-10" dirty="0">
                <a:latin typeface="Calibri"/>
                <a:cs typeface="Calibri"/>
              </a:rPr>
              <a:t>remains difficult </a:t>
            </a:r>
            <a:r>
              <a:rPr sz="3000" spc="-665" dirty="0">
                <a:latin typeface="Calibri"/>
                <a:cs typeface="Calibri"/>
              </a:rPr>
              <a:t> </a:t>
            </a:r>
            <a:r>
              <a:rPr sz="3000" spc="-10" dirty="0">
                <a:latin typeface="Calibri"/>
                <a:cs typeface="Calibri"/>
              </a:rPr>
              <a:t>to determine </a:t>
            </a:r>
            <a:r>
              <a:rPr sz="3000" dirty="0">
                <a:latin typeface="Calibri"/>
                <a:cs typeface="Calibri"/>
              </a:rPr>
              <a:t>the </a:t>
            </a:r>
            <a:r>
              <a:rPr sz="3000" spc="-5" dirty="0">
                <a:latin typeface="Calibri"/>
                <a:cs typeface="Calibri"/>
              </a:rPr>
              <a:t>identity of </a:t>
            </a:r>
            <a:r>
              <a:rPr sz="3000" dirty="0">
                <a:latin typeface="Calibri"/>
                <a:cs typeface="Calibri"/>
              </a:rPr>
              <a:t>the </a:t>
            </a:r>
            <a:r>
              <a:rPr sz="3000" spc="-10" dirty="0">
                <a:latin typeface="Calibri"/>
                <a:cs typeface="Calibri"/>
              </a:rPr>
              <a:t>initiators </a:t>
            </a:r>
            <a:r>
              <a:rPr sz="3000" spc="-5" dirty="0">
                <a:latin typeface="Calibri"/>
                <a:cs typeface="Calibri"/>
              </a:rPr>
              <a:t>of </a:t>
            </a:r>
            <a:r>
              <a:rPr sz="3000" spc="-10" dirty="0">
                <a:latin typeface="Calibri"/>
                <a:cs typeface="Calibri"/>
              </a:rPr>
              <a:t>most </a:t>
            </a:r>
            <a:r>
              <a:rPr sz="3000" spc="-665" dirty="0">
                <a:latin typeface="Calibri"/>
                <a:cs typeface="Calibri"/>
              </a:rPr>
              <a:t> </a:t>
            </a:r>
            <a:r>
              <a:rPr sz="3000" dirty="0">
                <a:latin typeface="Calibri"/>
                <a:cs typeface="Calibri"/>
              </a:rPr>
              <a:t>cyber</a:t>
            </a:r>
            <a:r>
              <a:rPr sz="3000" spc="-5" dirty="0">
                <a:latin typeface="Calibri"/>
                <a:cs typeface="Calibri"/>
              </a:rPr>
              <a:t> </a:t>
            </a:r>
            <a:r>
              <a:rPr sz="3000" spc="-20" dirty="0">
                <a:latin typeface="Calibri"/>
                <a:cs typeface="Calibri"/>
              </a:rPr>
              <a:t>attacks.</a:t>
            </a:r>
            <a:endParaRPr sz="3000">
              <a:latin typeface="Calibri"/>
              <a:cs typeface="Calibri"/>
            </a:endParaRPr>
          </a:p>
          <a:p>
            <a:pPr marL="355600" marR="509270" indent="-342900">
              <a:lnSpc>
                <a:spcPts val="3240"/>
              </a:lnSpc>
              <a:spcBef>
                <a:spcPts val="725"/>
              </a:spcBef>
              <a:buFont typeface="Arial MT"/>
              <a:buChar char="•"/>
              <a:tabLst>
                <a:tab pos="354965" algn="l"/>
                <a:tab pos="355600" algn="l"/>
              </a:tabLst>
            </a:pPr>
            <a:r>
              <a:rPr sz="3000" spc="-5" dirty="0">
                <a:latin typeface="Calibri"/>
                <a:cs typeface="Calibri"/>
              </a:rPr>
              <a:t>Lack of boundaries: </a:t>
            </a:r>
            <a:r>
              <a:rPr sz="3000" spc="-25" dirty="0">
                <a:latin typeface="Calibri"/>
                <a:cs typeface="Calibri"/>
              </a:rPr>
              <a:t>Attacks </a:t>
            </a:r>
            <a:r>
              <a:rPr sz="3000" spc="-10" dirty="0">
                <a:latin typeface="Calibri"/>
                <a:cs typeface="Calibri"/>
              </a:rPr>
              <a:t>can originate </a:t>
            </a:r>
            <a:r>
              <a:rPr sz="3000" spc="-20" dirty="0">
                <a:latin typeface="Calibri"/>
                <a:cs typeface="Calibri"/>
              </a:rPr>
              <a:t>from </a:t>
            </a:r>
            <a:r>
              <a:rPr sz="3000" spc="-665" dirty="0">
                <a:latin typeface="Calibri"/>
                <a:cs typeface="Calibri"/>
              </a:rPr>
              <a:t> </a:t>
            </a:r>
            <a:r>
              <a:rPr sz="3000" spc="-15" dirty="0">
                <a:latin typeface="Calibri"/>
                <a:cs typeface="Calibri"/>
              </a:rPr>
              <a:t>anywhere</a:t>
            </a:r>
            <a:r>
              <a:rPr sz="3000" spc="10" dirty="0">
                <a:latin typeface="Calibri"/>
                <a:cs typeface="Calibri"/>
              </a:rPr>
              <a:t> </a:t>
            </a:r>
            <a:r>
              <a:rPr sz="3000" dirty="0">
                <a:latin typeface="Calibri"/>
                <a:cs typeface="Calibri"/>
              </a:rPr>
              <a:t>in the</a:t>
            </a:r>
            <a:r>
              <a:rPr sz="3000" spc="-30" dirty="0">
                <a:latin typeface="Calibri"/>
                <a:cs typeface="Calibri"/>
              </a:rPr>
              <a:t> </a:t>
            </a:r>
            <a:r>
              <a:rPr sz="3000" spc="-10" dirty="0">
                <a:latin typeface="Calibri"/>
                <a:cs typeface="Calibri"/>
              </a:rPr>
              <a:t>world</a:t>
            </a:r>
            <a:r>
              <a:rPr sz="3000" spc="15" dirty="0">
                <a:latin typeface="Calibri"/>
                <a:cs typeface="Calibri"/>
              </a:rPr>
              <a:t> </a:t>
            </a:r>
            <a:r>
              <a:rPr sz="3000" dirty="0">
                <a:latin typeface="Calibri"/>
                <a:cs typeface="Calibri"/>
              </a:rPr>
              <a:t>and</a:t>
            </a:r>
            <a:r>
              <a:rPr sz="3000" spc="-10" dirty="0">
                <a:latin typeface="Calibri"/>
                <a:cs typeface="Calibri"/>
              </a:rPr>
              <a:t> </a:t>
            </a:r>
            <a:r>
              <a:rPr sz="3000" spc="-15" dirty="0">
                <a:latin typeface="Calibri"/>
                <a:cs typeface="Calibri"/>
              </a:rPr>
              <a:t>from</a:t>
            </a:r>
            <a:r>
              <a:rPr sz="3000" spc="5" dirty="0">
                <a:latin typeface="Calibri"/>
                <a:cs typeface="Calibri"/>
              </a:rPr>
              <a:t> </a:t>
            </a:r>
            <a:r>
              <a:rPr sz="3000" spc="-5" dirty="0">
                <a:latin typeface="Calibri"/>
                <a:cs typeface="Calibri"/>
              </a:rPr>
              <a:t>multiple </a:t>
            </a:r>
            <a:r>
              <a:rPr sz="3000" dirty="0">
                <a:latin typeface="Calibri"/>
                <a:cs typeface="Calibri"/>
              </a:rPr>
              <a:t> </a:t>
            </a:r>
            <a:r>
              <a:rPr sz="3000" spc="-5" dirty="0">
                <a:latin typeface="Calibri"/>
                <a:cs typeface="Calibri"/>
              </a:rPr>
              <a:t>locations </a:t>
            </a:r>
            <a:r>
              <a:rPr sz="3000" spc="-20" dirty="0">
                <a:latin typeface="Calibri"/>
                <a:cs typeface="Calibri"/>
              </a:rPr>
              <a:t>simultaneously.</a:t>
            </a:r>
            <a:endParaRPr sz="3000">
              <a:latin typeface="Calibri"/>
              <a:cs typeface="Calibri"/>
            </a:endParaRPr>
          </a:p>
          <a:p>
            <a:pPr marL="355600" marR="543560" indent="-342900">
              <a:lnSpc>
                <a:spcPct val="90000"/>
              </a:lnSpc>
              <a:spcBef>
                <a:spcPts val="675"/>
              </a:spcBef>
              <a:buFont typeface="Arial MT"/>
              <a:buChar char="•"/>
              <a:tabLst>
                <a:tab pos="354965" algn="l"/>
                <a:tab pos="355600" algn="l"/>
              </a:tabLst>
            </a:pPr>
            <a:r>
              <a:rPr sz="3000" spc="-5" dirty="0">
                <a:latin typeface="Calibri"/>
                <a:cs typeface="Calibri"/>
              </a:rPr>
              <a:t>Speed of </a:t>
            </a:r>
            <a:r>
              <a:rPr sz="3000" spc="-10" dirty="0">
                <a:latin typeface="Calibri"/>
                <a:cs typeface="Calibri"/>
              </a:rPr>
              <a:t>development: </a:t>
            </a:r>
            <a:r>
              <a:rPr sz="3000" spc="-5" dirty="0">
                <a:latin typeface="Calibri"/>
                <a:cs typeface="Calibri"/>
              </a:rPr>
              <a:t>The </a:t>
            </a:r>
            <a:r>
              <a:rPr sz="3000" dirty="0">
                <a:latin typeface="Calibri"/>
                <a:cs typeface="Calibri"/>
              </a:rPr>
              <a:t>time </a:t>
            </a:r>
            <a:r>
              <a:rPr sz="3000" spc="-10" dirty="0">
                <a:latin typeface="Calibri"/>
                <a:cs typeface="Calibri"/>
              </a:rPr>
              <a:t>between </a:t>
            </a:r>
            <a:r>
              <a:rPr sz="3000" dirty="0">
                <a:latin typeface="Calibri"/>
                <a:cs typeface="Calibri"/>
              </a:rPr>
              <a:t>the </a:t>
            </a:r>
            <a:r>
              <a:rPr sz="3000" spc="-665" dirty="0">
                <a:latin typeface="Calibri"/>
                <a:cs typeface="Calibri"/>
              </a:rPr>
              <a:t> </a:t>
            </a:r>
            <a:r>
              <a:rPr sz="3000" spc="-10" dirty="0">
                <a:latin typeface="Calibri"/>
                <a:cs typeface="Calibri"/>
              </a:rPr>
              <a:t>discovery</a:t>
            </a:r>
            <a:r>
              <a:rPr sz="3000" spc="-5" dirty="0">
                <a:latin typeface="Calibri"/>
                <a:cs typeface="Calibri"/>
              </a:rPr>
              <a:t> </a:t>
            </a:r>
            <a:r>
              <a:rPr sz="3000" dirty="0">
                <a:latin typeface="Calibri"/>
                <a:cs typeface="Calibri"/>
              </a:rPr>
              <a:t>of</a:t>
            </a:r>
            <a:r>
              <a:rPr sz="3000" spc="-10" dirty="0">
                <a:latin typeface="Calibri"/>
                <a:cs typeface="Calibri"/>
              </a:rPr>
              <a:t> </a:t>
            </a:r>
            <a:r>
              <a:rPr sz="3000" dirty="0">
                <a:latin typeface="Calibri"/>
                <a:cs typeface="Calibri"/>
              </a:rPr>
              <a:t>a </a:t>
            </a:r>
            <a:r>
              <a:rPr sz="3000" spc="-10" dirty="0">
                <a:latin typeface="Calibri"/>
                <a:cs typeface="Calibri"/>
              </a:rPr>
              <a:t>new</a:t>
            </a:r>
            <a:r>
              <a:rPr sz="3000" spc="-5" dirty="0">
                <a:latin typeface="Calibri"/>
                <a:cs typeface="Calibri"/>
              </a:rPr>
              <a:t> vulnerability</a:t>
            </a:r>
            <a:r>
              <a:rPr sz="3000" spc="5" dirty="0">
                <a:latin typeface="Calibri"/>
                <a:cs typeface="Calibri"/>
              </a:rPr>
              <a:t> </a:t>
            </a:r>
            <a:r>
              <a:rPr sz="3000" dirty="0">
                <a:latin typeface="Calibri"/>
                <a:cs typeface="Calibri"/>
              </a:rPr>
              <a:t>and the </a:t>
            </a:r>
            <a:r>
              <a:rPr sz="3000" spc="5" dirty="0">
                <a:latin typeface="Calibri"/>
                <a:cs typeface="Calibri"/>
              </a:rPr>
              <a:t> </a:t>
            </a:r>
            <a:r>
              <a:rPr sz="3000" spc="-10" dirty="0">
                <a:latin typeface="Calibri"/>
                <a:cs typeface="Calibri"/>
              </a:rPr>
              <a:t>emergence</a:t>
            </a:r>
            <a:r>
              <a:rPr sz="3000" spc="-30" dirty="0">
                <a:latin typeface="Calibri"/>
                <a:cs typeface="Calibri"/>
              </a:rPr>
              <a:t> </a:t>
            </a:r>
            <a:r>
              <a:rPr sz="3000" spc="-5" dirty="0">
                <a:latin typeface="Calibri"/>
                <a:cs typeface="Calibri"/>
              </a:rPr>
              <a:t>of</a:t>
            </a:r>
            <a:r>
              <a:rPr sz="3000" spc="5" dirty="0">
                <a:latin typeface="Calibri"/>
                <a:cs typeface="Calibri"/>
              </a:rPr>
              <a:t> </a:t>
            </a:r>
            <a:r>
              <a:rPr sz="3000" dirty="0">
                <a:latin typeface="Calibri"/>
                <a:cs typeface="Calibri"/>
              </a:rPr>
              <a:t>a </a:t>
            </a:r>
            <a:r>
              <a:rPr sz="3000" spc="-10" dirty="0">
                <a:latin typeface="Calibri"/>
                <a:cs typeface="Calibri"/>
              </a:rPr>
              <a:t>new</a:t>
            </a:r>
            <a:r>
              <a:rPr sz="3000" spc="-5" dirty="0">
                <a:latin typeface="Calibri"/>
                <a:cs typeface="Calibri"/>
              </a:rPr>
              <a:t> </a:t>
            </a:r>
            <a:r>
              <a:rPr sz="3000" spc="-10" dirty="0">
                <a:latin typeface="Calibri"/>
                <a:cs typeface="Calibri"/>
              </a:rPr>
              <a:t>tool</a:t>
            </a:r>
            <a:r>
              <a:rPr sz="3000" spc="-5" dirty="0">
                <a:latin typeface="Calibri"/>
                <a:cs typeface="Calibri"/>
              </a:rPr>
              <a:t> or</a:t>
            </a:r>
            <a:r>
              <a:rPr sz="3000" spc="5" dirty="0">
                <a:latin typeface="Calibri"/>
                <a:cs typeface="Calibri"/>
              </a:rPr>
              <a:t> </a:t>
            </a:r>
            <a:r>
              <a:rPr sz="3000" spc="-5" dirty="0">
                <a:latin typeface="Calibri"/>
                <a:cs typeface="Calibri"/>
              </a:rPr>
              <a:t>technique that </a:t>
            </a:r>
            <a:r>
              <a:rPr sz="3000" dirty="0">
                <a:latin typeface="Calibri"/>
                <a:cs typeface="Calibri"/>
              </a:rPr>
              <a:t> </a:t>
            </a:r>
            <a:r>
              <a:rPr sz="3000" spc="-10" dirty="0">
                <a:latin typeface="Calibri"/>
                <a:cs typeface="Calibri"/>
              </a:rPr>
              <a:t>exploits</a:t>
            </a:r>
            <a:r>
              <a:rPr sz="3000" spc="5" dirty="0">
                <a:latin typeface="Calibri"/>
                <a:cs typeface="Calibri"/>
              </a:rPr>
              <a:t> </a:t>
            </a:r>
            <a:r>
              <a:rPr sz="3000" dirty="0">
                <a:latin typeface="Calibri"/>
                <a:cs typeface="Calibri"/>
              </a:rPr>
              <a:t>the </a:t>
            </a:r>
            <a:r>
              <a:rPr sz="3000" spc="-10" dirty="0">
                <a:latin typeface="Calibri"/>
                <a:cs typeface="Calibri"/>
              </a:rPr>
              <a:t>vulnerability</a:t>
            </a:r>
            <a:r>
              <a:rPr sz="3000" spc="5" dirty="0">
                <a:latin typeface="Calibri"/>
                <a:cs typeface="Calibri"/>
              </a:rPr>
              <a:t> </a:t>
            </a:r>
            <a:r>
              <a:rPr sz="3000" dirty="0">
                <a:latin typeface="Calibri"/>
                <a:cs typeface="Calibri"/>
              </a:rPr>
              <a:t>is </a:t>
            </a:r>
            <a:r>
              <a:rPr sz="3000" spc="-15" dirty="0">
                <a:latin typeface="Calibri"/>
                <a:cs typeface="Calibri"/>
              </a:rPr>
              <a:t>getting</a:t>
            </a:r>
            <a:r>
              <a:rPr sz="3000" dirty="0">
                <a:latin typeface="Calibri"/>
                <a:cs typeface="Calibri"/>
              </a:rPr>
              <a:t> </a:t>
            </a:r>
            <a:r>
              <a:rPr sz="3000" spc="-45" dirty="0">
                <a:latin typeface="Calibri"/>
                <a:cs typeface="Calibri"/>
              </a:rPr>
              <a:t>shorter.</a:t>
            </a:r>
            <a:endParaRPr sz="30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942" y="496950"/>
            <a:ext cx="7419340" cy="635000"/>
          </a:xfrm>
          <a:prstGeom prst="rect">
            <a:avLst/>
          </a:prstGeom>
        </p:spPr>
        <p:txBody>
          <a:bodyPr vert="horz" wrap="square" lIns="0" tIns="12065" rIns="0" bIns="0" rtlCol="0">
            <a:spAutoFit/>
          </a:bodyPr>
          <a:lstStyle/>
          <a:p>
            <a:pPr marL="12700">
              <a:lnSpc>
                <a:spcPct val="100000"/>
              </a:lnSpc>
              <a:spcBef>
                <a:spcPts val="95"/>
              </a:spcBef>
            </a:pPr>
            <a:r>
              <a:rPr spc="-5" dirty="0"/>
              <a:t>Cyber</a:t>
            </a:r>
            <a:r>
              <a:rPr spc="-10" dirty="0"/>
              <a:t> </a:t>
            </a:r>
            <a:r>
              <a:rPr spc="-55" dirty="0"/>
              <a:t>Terrorism</a:t>
            </a:r>
            <a:r>
              <a:rPr spc="20" dirty="0"/>
              <a:t> </a:t>
            </a:r>
            <a:r>
              <a:rPr spc="-10" dirty="0"/>
              <a:t>Challenges</a:t>
            </a:r>
            <a:r>
              <a:rPr spc="-25" dirty="0"/>
              <a:t> </a:t>
            </a:r>
            <a:r>
              <a:rPr spc="-15" dirty="0"/>
              <a:t>(Contd.)</a:t>
            </a:r>
          </a:p>
        </p:txBody>
      </p:sp>
      <p:sp>
        <p:nvSpPr>
          <p:cNvPr id="3" name="object 3"/>
          <p:cNvSpPr txBox="1"/>
          <p:nvPr/>
        </p:nvSpPr>
        <p:spPr>
          <a:xfrm>
            <a:off x="535940" y="1607946"/>
            <a:ext cx="7714615" cy="3538220"/>
          </a:xfrm>
          <a:prstGeom prst="rect">
            <a:avLst/>
          </a:prstGeom>
        </p:spPr>
        <p:txBody>
          <a:bodyPr vert="horz" wrap="square" lIns="0" tIns="13335" rIns="0" bIns="0" rtlCol="0">
            <a:spAutoFit/>
          </a:bodyPr>
          <a:lstStyle/>
          <a:p>
            <a:pPr marL="355600" marR="118110" indent="-342900">
              <a:lnSpc>
                <a:spcPct val="100000"/>
              </a:lnSpc>
              <a:spcBef>
                <a:spcPts val="105"/>
              </a:spcBef>
              <a:buFont typeface="Arial MT"/>
              <a:buChar char="•"/>
              <a:tabLst>
                <a:tab pos="354965" algn="l"/>
                <a:tab pos="355600" algn="l"/>
              </a:tabLst>
            </a:pPr>
            <a:r>
              <a:rPr sz="3200" spc="-5" dirty="0">
                <a:latin typeface="Calibri"/>
                <a:cs typeface="Calibri"/>
              </a:rPr>
              <a:t>Low </a:t>
            </a:r>
            <a:r>
              <a:rPr sz="3200" spc="-20" dirty="0">
                <a:latin typeface="Calibri"/>
                <a:cs typeface="Calibri"/>
              </a:rPr>
              <a:t>cost</a:t>
            </a:r>
            <a:r>
              <a:rPr sz="3200" spc="5" dirty="0">
                <a:latin typeface="Calibri"/>
                <a:cs typeface="Calibri"/>
              </a:rPr>
              <a:t> </a:t>
            </a:r>
            <a:r>
              <a:rPr sz="3200" spc="-10" dirty="0">
                <a:latin typeface="Calibri"/>
                <a:cs typeface="Calibri"/>
              </a:rPr>
              <a:t>tools:</a:t>
            </a:r>
            <a:r>
              <a:rPr sz="3200" spc="10" dirty="0">
                <a:latin typeface="Calibri"/>
                <a:cs typeface="Calibri"/>
              </a:rPr>
              <a:t> </a:t>
            </a:r>
            <a:r>
              <a:rPr sz="3200" spc="-5" dirty="0">
                <a:latin typeface="Calibri"/>
                <a:cs typeface="Calibri"/>
              </a:rPr>
              <a:t>The</a:t>
            </a:r>
            <a:r>
              <a:rPr sz="3200" spc="15" dirty="0">
                <a:latin typeface="Calibri"/>
                <a:cs typeface="Calibri"/>
              </a:rPr>
              <a:t> </a:t>
            </a:r>
            <a:r>
              <a:rPr sz="3200" spc="-5" dirty="0">
                <a:latin typeface="Calibri"/>
                <a:cs typeface="Calibri"/>
              </a:rPr>
              <a:t>technology</a:t>
            </a:r>
            <a:r>
              <a:rPr sz="3200" spc="15" dirty="0">
                <a:latin typeface="Calibri"/>
                <a:cs typeface="Calibri"/>
              </a:rPr>
              <a:t> </a:t>
            </a:r>
            <a:r>
              <a:rPr sz="3200" spc="-5" dirty="0">
                <a:latin typeface="Calibri"/>
                <a:cs typeface="Calibri"/>
              </a:rPr>
              <a:t>employed</a:t>
            </a:r>
            <a:r>
              <a:rPr sz="3200" spc="5" dirty="0">
                <a:latin typeface="Calibri"/>
                <a:cs typeface="Calibri"/>
              </a:rPr>
              <a:t> </a:t>
            </a:r>
            <a:r>
              <a:rPr sz="3200" dirty="0">
                <a:latin typeface="Calibri"/>
                <a:cs typeface="Calibri"/>
              </a:rPr>
              <a:t>in </a:t>
            </a:r>
            <a:r>
              <a:rPr sz="3200" spc="-710" dirty="0">
                <a:latin typeface="Calibri"/>
                <a:cs typeface="Calibri"/>
              </a:rPr>
              <a:t> </a:t>
            </a:r>
            <a:r>
              <a:rPr sz="3200" spc="-20" dirty="0">
                <a:latin typeface="Calibri"/>
                <a:cs typeface="Calibri"/>
              </a:rPr>
              <a:t>attacks</a:t>
            </a:r>
            <a:r>
              <a:rPr sz="3200" spc="-5" dirty="0">
                <a:latin typeface="Calibri"/>
                <a:cs typeface="Calibri"/>
              </a:rPr>
              <a:t> </a:t>
            </a:r>
            <a:r>
              <a:rPr sz="3200" dirty="0">
                <a:latin typeface="Calibri"/>
                <a:cs typeface="Calibri"/>
              </a:rPr>
              <a:t>is </a:t>
            </a:r>
            <a:r>
              <a:rPr sz="3200" spc="-5" dirty="0">
                <a:latin typeface="Calibri"/>
                <a:cs typeface="Calibri"/>
              </a:rPr>
              <a:t>simple</a:t>
            </a:r>
            <a:r>
              <a:rPr sz="3200" spc="15" dirty="0">
                <a:latin typeface="Calibri"/>
                <a:cs typeface="Calibri"/>
              </a:rPr>
              <a:t> </a:t>
            </a:r>
            <a:r>
              <a:rPr sz="3200" spc="-20" dirty="0">
                <a:latin typeface="Calibri"/>
                <a:cs typeface="Calibri"/>
              </a:rPr>
              <a:t>to</a:t>
            </a:r>
            <a:r>
              <a:rPr sz="3200" spc="5" dirty="0">
                <a:latin typeface="Calibri"/>
                <a:cs typeface="Calibri"/>
              </a:rPr>
              <a:t> </a:t>
            </a:r>
            <a:r>
              <a:rPr sz="3200" spc="-5" dirty="0">
                <a:latin typeface="Calibri"/>
                <a:cs typeface="Calibri"/>
              </a:rPr>
              <a:t>use,</a:t>
            </a:r>
            <a:r>
              <a:rPr sz="3200" spc="10" dirty="0">
                <a:latin typeface="Calibri"/>
                <a:cs typeface="Calibri"/>
              </a:rPr>
              <a:t> </a:t>
            </a:r>
            <a:r>
              <a:rPr sz="3200" spc="-10" dirty="0">
                <a:latin typeface="Calibri"/>
                <a:cs typeface="Calibri"/>
              </a:rPr>
              <a:t>inexpensive,</a:t>
            </a:r>
            <a:r>
              <a:rPr sz="3200" dirty="0">
                <a:latin typeface="Calibri"/>
                <a:cs typeface="Calibri"/>
              </a:rPr>
              <a:t> and </a:t>
            </a:r>
            <a:r>
              <a:rPr sz="3200" spc="5" dirty="0">
                <a:latin typeface="Calibri"/>
                <a:cs typeface="Calibri"/>
              </a:rPr>
              <a:t> </a:t>
            </a:r>
            <a:r>
              <a:rPr sz="3200" dirty="0">
                <a:latin typeface="Calibri"/>
                <a:cs typeface="Calibri"/>
              </a:rPr>
              <a:t>widely</a:t>
            </a:r>
            <a:r>
              <a:rPr sz="3200" spc="-5" dirty="0">
                <a:latin typeface="Calibri"/>
                <a:cs typeface="Calibri"/>
              </a:rPr>
              <a:t> </a:t>
            </a:r>
            <a:r>
              <a:rPr sz="3200" spc="-10" dirty="0">
                <a:latin typeface="Calibri"/>
                <a:cs typeface="Calibri"/>
              </a:rPr>
              <a:t>available.</a:t>
            </a:r>
            <a:endParaRPr sz="3200">
              <a:latin typeface="Calibri"/>
              <a:cs typeface="Calibri"/>
            </a:endParaRPr>
          </a:p>
          <a:p>
            <a:pPr marL="355600" marR="5080" indent="-342900">
              <a:lnSpc>
                <a:spcPct val="100000"/>
              </a:lnSpc>
              <a:spcBef>
                <a:spcPts val="765"/>
              </a:spcBef>
              <a:buFont typeface="Arial MT"/>
              <a:buChar char="•"/>
              <a:tabLst>
                <a:tab pos="354965" algn="l"/>
                <a:tab pos="355600" algn="l"/>
              </a:tabLst>
            </a:pPr>
            <a:r>
              <a:rPr sz="3200" spc="-15" dirty="0">
                <a:latin typeface="Calibri"/>
                <a:cs typeface="Calibri"/>
              </a:rPr>
              <a:t>Automated</a:t>
            </a:r>
            <a:r>
              <a:rPr sz="3200" spc="35" dirty="0">
                <a:latin typeface="Calibri"/>
                <a:cs typeface="Calibri"/>
              </a:rPr>
              <a:t> </a:t>
            </a:r>
            <a:r>
              <a:rPr sz="3200" dirty="0">
                <a:latin typeface="Calibri"/>
                <a:cs typeface="Calibri"/>
              </a:rPr>
              <a:t>Methods:</a:t>
            </a:r>
            <a:r>
              <a:rPr sz="3200" spc="15" dirty="0">
                <a:latin typeface="Calibri"/>
                <a:cs typeface="Calibri"/>
              </a:rPr>
              <a:t> </a:t>
            </a:r>
            <a:r>
              <a:rPr sz="3200" spc="-5" dirty="0">
                <a:latin typeface="Calibri"/>
                <a:cs typeface="Calibri"/>
              </a:rPr>
              <a:t>The methods</a:t>
            </a:r>
            <a:r>
              <a:rPr sz="3200" spc="20" dirty="0">
                <a:latin typeface="Calibri"/>
                <a:cs typeface="Calibri"/>
              </a:rPr>
              <a:t> </a:t>
            </a:r>
            <a:r>
              <a:rPr sz="3200" spc="-5" dirty="0">
                <a:latin typeface="Calibri"/>
                <a:cs typeface="Calibri"/>
              </a:rPr>
              <a:t>of </a:t>
            </a:r>
            <a:r>
              <a:rPr sz="3200" spc="-20" dirty="0">
                <a:latin typeface="Calibri"/>
                <a:cs typeface="Calibri"/>
              </a:rPr>
              <a:t>attack </a:t>
            </a:r>
            <a:r>
              <a:rPr sz="3200" spc="-710" dirty="0">
                <a:latin typeface="Calibri"/>
                <a:cs typeface="Calibri"/>
              </a:rPr>
              <a:t> </a:t>
            </a:r>
            <a:r>
              <a:rPr sz="3200" spc="-20" dirty="0">
                <a:latin typeface="Calibri"/>
                <a:cs typeface="Calibri"/>
              </a:rPr>
              <a:t>have</a:t>
            </a:r>
            <a:r>
              <a:rPr sz="3200" spc="-5" dirty="0">
                <a:latin typeface="Calibri"/>
                <a:cs typeface="Calibri"/>
              </a:rPr>
              <a:t> become</a:t>
            </a:r>
            <a:r>
              <a:rPr sz="3200" spc="-20" dirty="0">
                <a:latin typeface="Calibri"/>
                <a:cs typeface="Calibri"/>
              </a:rPr>
              <a:t> </a:t>
            </a:r>
            <a:r>
              <a:rPr sz="3200" spc="-10" dirty="0">
                <a:latin typeface="Calibri"/>
                <a:cs typeface="Calibri"/>
              </a:rPr>
              <a:t>automated</a:t>
            </a:r>
            <a:r>
              <a:rPr sz="3200" spc="35" dirty="0">
                <a:latin typeface="Calibri"/>
                <a:cs typeface="Calibri"/>
              </a:rPr>
              <a:t> </a:t>
            </a:r>
            <a:r>
              <a:rPr sz="3200" dirty="0">
                <a:latin typeface="Calibri"/>
                <a:cs typeface="Calibri"/>
              </a:rPr>
              <a:t>and</a:t>
            </a:r>
            <a:r>
              <a:rPr sz="3200" spc="15" dirty="0">
                <a:latin typeface="Calibri"/>
                <a:cs typeface="Calibri"/>
              </a:rPr>
              <a:t> </a:t>
            </a:r>
            <a:r>
              <a:rPr sz="3200" spc="-10" dirty="0">
                <a:latin typeface="Calibri"/>
                <a:cs typeface="Calibri"/>
              </a:rPr>
              <a:t>more </a:t>
            </a:r>
            <a:r>
              <a:rPr sz="3200" spc="-5" dirty="0">
                <a:latin typeface="Calibri"/>
                <a:cs typeface="Calibri"/>
              </a:rPr>
              <a:t> </a:t>
            </a:r>
            <a:r>
              <a:rPr sz="3200" spc="-10" dirty="0">
                <a:latin typeface="Calibri"/>
                <a:cs typeface="Calibri"/>
              </a:rPr>
              <a:t>sophisticated,</a:t>
            </a:r>
            <a:r>
              <a:rPr sz="3200" spc="25" dirty="0">
                <a:latin typeface="Calibri"/>
                <a:cs typeface="Calibri"/>
              </a:rPr>
              <a:t> </a:t>
            </a:r>
            <a:r>
              <a:rPr sz="3200" spc="-5" dirty="0">
                <a:latin typeface="Calibri"/>
                <a:cs typeface="Calibri"/>
              </a:rPr>
              <a:t>resulting</a:t>
            </a:r>
            <a:r>
              <a:rPr sz="3200" spc="10" dirty="0">
                <a:latin typeface="Calibri"/>
                <a:cs typeface="Calibri"/>
              </a:rPr>
              <a:t> </a:t>
            </a:r>
            <a:r>
              <a:rPr sz="3200" dirty="0">
                <a:latin typeface="Calibri"/>
                <a:cs typeface="Calibri"/>
              </a:rPr>
              <a:t>in</a:t>
            </a:r>
            <a:r>
              <a:rPr sz="3200" spc="10" dirty="0">
                <a:latin typeface="Calibri"/>
                <a:cs typeface="Calibri"/>
              </a:rPr>
              <a:t> </a:t>
            </a:r>
            <a:r>
              <a:rPr sz="3200" spc="-15" dirty="0">
                <a:latin typeface="Calibri"/>
                <a:cs typeface="Calibri"/>
              </a:rPr>
              <a:t>greater</a:t>
            </a:r>
            <a:r>
              <a:rPr sz="3200" spc="-20" dirty="0">
                <a:latin typeface="Calibri"/>
                <a:cs typeface="Calibri"/>
              </a:rPr>
              <a:t> </a:t>
            </a:r>
            <a:r>
              <a:rPr sz="3200" spc="-5" dirty="0">
                <a:latin typeface="Calibri"/>
                <a:cs typeface="Calibri"/>
              </a:rPr>
              <a:t>damage </a:t>
            </a:r>
            <a:r>
              <a:rPr sz="3200" dirty="0">
                <a:latin typeface="Calibri"/>
                <a:cs typeface="Calibri"/>
              </a:rPr>
              <a:t> </a:t>
            </a:r>
            <a:r>
              <a:rPr sz="3200" spc="-15" dirty="0">
                <a:latin typeface="Calibri"/>
                <a:cs typeface="Calibri"/>
              </a:rPr>
              <a:t>from</a:t>
            </a:r>
            <a:r>
              <a:rPr sz="3200" spc="-10" dirty="0">
                <a:latin typeface="Calibri"/>
                <a:cs typeface="Calibri"/>
              </a:rPr>
              <a:t> </a:t>
            </a:r>
            <a:r>
              <a:rPr sz="3200" dirty="0">
                <a:latin typeface="Calibri"/>
                <a:cs typeface="Calibri"/>
              </a:rPr>
              <a:t>a</a:t>
            </a:r>
            <a:r>
              <a:rPr sz="3200" spc="10" dirty="0">
                <a:latin typeface="Calibri"/>
                <a:cs typeface="Calibri"/>
              </a:rPr>
              <a:t> </a:t>
            </a:r>
            <a:r>
              <a:rPr sz="3200" spc="-5" dirty="0">
                <a:latin typeface="Calibri"/>
                <a:cs typeface="Calibri"/>
              </a:rPr>
              <a:t>single</a:t>
            </a:r>
            <a:r>
              <a:rPr sz="3200" dirty="0">
                <a:latin typeface="Calibri"/>
                <a:cs typeface="Calibri"/>
              </a:rPr>
              <a:t> </a:t>
            </a:r>
            <a:r>
              <a:rPr sz="3200" spc="-15" dirty="0">
                <a:latin typeface="Calibri"/>
                <a:cs typeface="Calibri"/>
              </a:rPr>
              <a:t>attack.</a:t>
            </a:r>
            <a:endParaRPr sz="3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0"/>
            <a:ext cx="5165090" cy="696595"/>
          </a:xfrm>
          <a:prstGeom prst="rect">
            <a:avLst/>
          </a:prstGeom>
        </p:spPr>
        <p:txBody>
          <a:bodyPr vert="horz" wrap="square" lIns="0" tIns="13335" rIns="0" bIns="0" rtlCol="0">
            <a:spAutoFit/>
          </a:bodyPr>
          <a:lstStyle/>
          <a:p>
            <a:pPr marL="12700">
              <a:lnSpc>
                <a:spcPct val="100000"/>
              </a:lnSpc>
              <a:spcBef>
                <a:spcPts val="105"/>
              </a:spcBef>
            </a:pPr>
            <a:r>
              <a:rPr sz="4400" spc="-5" dirty="0"/>
              <a:t>Cyber</a:t>
            </a:r>
            <a:r>
              <a:rPr sz="4400" spc="-35" dirty="0"/>
              <a:t> </a:t>
            </a:r>
            <a:r>
              <a:rPr sz="4400" spc="-55" dirty="0"/>
              <a:t>Terrorism</a:t>
            </a:r>
            <a:r>
              <a:rPr sz="4400" spc="-30" dirty="0"/>
              <a:t> </a:t>
            </a:r>
            <a:r>
              <a:rPr sz="4400" spc="-15" dirty="0"/>
              <a:t>Forms</a:t>
            </a:r>
            <a:endParaRPr sz="4400"/>
          </a:p>
        </p:txBody>
      </p:sp>
      <p:sp>
        <p:nvSpPr>
          <p:cNvPr id="3" name="object 3"/>
          <p:cNvSpPr txBox="1"/>
          <p:nvPr/>
        </p:nvSpPr>
        <p:spPr>
          <a:xfrm>
            <a:off x="535940" y="1511020"/>
            <a:ext cx="7402195" cy="4025265"/>
          </a:xfrm>
          <a:prstGeom prst="rect">
            <a:avLst/>
          </a:prstGeom>
        </p:spPr>
        <p:txBody>
          <a:bodyPr vert="horz" wrap="square" lIns="0" tIns="109855" rIns="0" bIns="0" rtlCol="0">
            <a:spAutoFit/>
          </a:bodyPr>
          <a:lstStyle/>
          <a:p>
            <a:pPr marL="355600" indent="-342900">
              <a:lnSpc>
                <a:spcPct val="100000"/>
              </a:lnSpc>
              <a:spcBef>
                <a:spcPts val="865"/>
              </a:spcBef>
              <a:buFont typeface="Arial MT"/>
              <a:buChar char="•"/>
              <a:tabLst>
                <a:tab pos="354965" algn="l"/>
                <a:tab pos="355600" algn="l"/>
              </a:tabLst>
            </a:pPr>
            <a:r>
              <a:rPr sz="3200" spc="-5" dirty="0">
                <a:latin typeface="Calibri"/>
                <a:cs typeface="Calibri"/>
              </a:rPr>
              <a:t>Privacy</a:t>
            </a:r>
            <a:r>
              <a:rPr sz="3200" spc="-50" dirty="0">
                <a:latin typeface="Calibri"/>
                <a:cs typeface="Calibri"/>
              </a:rPr>
              <a:t> </a:t>
            </a:r>
            <a:r>
              <a:rPr sz="3200" dirty="0">
                <a:latin typeface="Calibri"/>
                <a:cs typeface="Calibri"/>
              </a:rPr>
              <a:t>violation.</a:t>
            </a:r>
            <a:endParaRPr sz="3200">
              <a:latin typeface="Calibri"/>
              <a:cs typeface="Calibri"/>
            </a:endParaRPr>
          </a:p>
          <a:p>
            <a:pPr marL="355600" marR="46990" indent="-342900">
              <a:lnSpc>
                <a:spcPct val="100000"/>
              </a:lnSpc>
              <a:spcBef>
                <a:spcPts val="770"/>
              </a:spcBef>
              <a:buFont typeface="Arial MT"/>
              <a:buChar char="•"/>
              <a:tabLst>
                <a:tab pos="354965" algn="l"/>
                <a:tab pos="355600" algn="l"/>
              </a:tabLst>
            </a:pPr>
            <a:r>
              <a:rPr sz="3200" spc="-5" dirty="0">
                <a:latin typeface="Calibri"/>
                <a:cs typeface="Calibri"/>
              </a:rPr>
              <a:t>Secret</a:t>
            </a:r>
            <a:r>
              <a:rPr sz="3200" spc="-50" dirty="0">
                <a:latin typeface="Calibri"/>
                <a:cs typeface="Calibri"/>
              </a:rPr>
              <a:t> </a:t>
            </a:r>
            <a:r>
              <a:rPr sz="3200" spc="-15" dirty="0">
                <a:latin typeface="Calibri"/>
                <a:cs typeface="Calibri"/>
              </a:rPr>
              <a:t>information</a:t>
            </a:r>
            <a:r>
              <a:rPr sz="3200" spc="25" dirty="0">
                <a:latin typeface="Calibri"/>
                <a:cs typeface="Calibri"/>
              </a:rPr>
              <a:t> </a:t>
            </a:r>
            <a:r>
              <a:rPr sz="3200" spc="-5" dirty="0">
                <a:latin typeface="Calibri"/>
                <a:cs typeface="Calibri"/>
              </a:rPr>
              <a:t>appropriation</a:t>
            </a:r>
            <a:r>
              <a:rPr sz="3200" spc="25" dirty="0">
                <a:latin typeface="Calibri"/>
                <a:cs typeface="Calibri"/>
              </a:rPr>
              <a:t> </a:t>
            </a:r>
            <a:r>
              <a:rPr sz="3200" dirty="0">
                <a:latin typeface="Calibri"/>
                <a:cs typeface="Calibri"/>
              </a:rPr>
              <a:t>and</a:t>
            </a:r>
            <a:r>
              <a:rPr sz="3200" spc="15" dirty="0">
                <a:latin typeface="Calibri"/>
                <a:cs typeface="Calibri"/>
              </a:rPr>
              <a:t> </a:t>
            </a:r>
            <a:r>
              <a:rPr sz="3200" spc="-20" dirty="0">
                <a:latin typeface="Calibri"/>
                <a:cs typeface="Calibri"/>
              </a:rPr>
              <a:t>data </a:t>
            </a:r>
            <a:r>
              <a:rPr sz="3200" spc="-710" dirty="0">
                <a:latin typeface="Calibri"/>
                <a:cs typeface="Calibri"/>
              </a:rPr>
              <a:t> </a:t>
            </a:r>
            <a:r>
              <a:rPr sz="3200" spc="-10" dirty="0">
                <a:latin typeface="Calibri"/>
                <a:cs typeface="Calibri"/>
              </a:rPr>
              <a:t>theft.</a:t>
            </a:r>
            <a:endParaRPr sz="3200">
              <a:latin typeface="Calibri"/>
              <a:cs typeface="Calibri"/>
            </a:endParaRPr>
          </a:p>
          <a:p>
            <a:pPr marL="355600" indent="-342900">
              <a:lnSpc>
                <a:spcPct val="100000"/>
              </a:lnSpc>
              <a:spcBef>
                <a:spcPts val="770"/>
              </a:spcBef>
              <a:buFont typeface="Arial MT"/>
              <a:buChar char="•"/>
              <a:tabLst>
                <a:tab pos="354965" algn="l"/>
                <a:tab pos="355600" algn="l"/>
              </a:tabLst>
            </a:pPr>
            <a:r>
              <a:rPr sz="3200" spc="-5" dirty="0">
                <a:latin typeface="Calibri"/>
                <a:cs typeface="Calibri"/>
              </a:rPr>
              <a:t>Demolition</a:t>
            </a:r>
            <a:r>
              <a:rPr sz="3200" spc="15" dirty="0">
                <a:latin typeface="Calibri"/>
                <a:cs typeface="Calibri"/>
              </a:rPr>
              <a:t> </a:t>
            </a:r>
            <a:r>
              <a:rPr sz="3200" spc="-5" dirty="0">
                <a:latin typeface="Calibri"/>
                <a:cs typeface="Calibri"/>
              </a:rPr>
              <a:t>of</a:t>
            </a:r>
            <a:r>
              <a:rPr sz="3200" spc="-20" dirty="0">
                <a:latin typeface="Calibri"/>
                <a:cs typeface="Calibri"/>
              </a:rPr>
              <a:t> </a:t>
            </a:r>
            <a:r>
              <a:rPr sz="3200" spc="-5" dirty="0">
                <a:latin typeface="Calibri"/>
                <a:cs typeface="Calibri"/>
              </a:rPr>
              <a:t>e-governance</a:t>
            </a:r>
            <a:r>
              <a:rPr sz="3200" spc="-40" dirty="0">
                <a:latin typeface="Calibri"/>
                <a:cs typeface="Calibri"/>
              </a:rPr>
              <a:t> </a:t>
            </a:r>
            <a:r>
              <a:rPr sz="3200" spc="-5" dirty="0">
                <a:latin typeface="Calibri"/>
                <a:cs typeface="Calibri"/>
              </a:rPr>
              <a:t>base.</a:t>
            </a:r>
            <a:endParaRPr sz="3200">
              <a:latin typeface="Calibri"/>
              <a:cs typeface="Calibri"/>
            </a:endParaRPr>
          </a:p>
          <a:p>
            <a:pPr marL="355600" indent="-342900">
              <a:lnSpc>
                <a:spcPct val="100000"/>
              </a:lnSpc>
              <a:spcBef>
                <a:spcPts val="765"/>
              </a:spcBef>
              <a:buFont typeface="Arial MT"/>
              <a:buChar char="•"/>
              <a:tabLst>
                <a:tab pos="354965" algn="l"/>
                <a:tab pos="355600" algn="l"/>
              </a:tabLst>
            </a:pPr>
            <a:r>
              <a:rPr sz="3200" spc="-10" dirty="0">
                <a:latin typeface="Calibri"/>
                <a:cs typeface="Calibri"/>
              </a:rPr>
              <a:t>Distributed</a:t>
            </a:r>
            <a:r>
              <a:rPr sz="3200" spc="40" dirty="0">
                <a:latin typeface="Calibri"/>
                <a:cs typeface="Calibri"/>
              </a:rPr>
              <a:t> </a:t>
            </a:r>
            <a:r>
              <a:rPr sz="3200" spc="-5" dirty="0">
                <a:latin typeface="Calibri"/>
                <a:cs typeface="Calibri"/>
              </a:rPr>
              <a:t>Denial</a:t>
            </a:r>
            <a:r>
              <a:rPr sz="3200" spc="10" dirty="0">
                <a:latin typeface="Calibri"/>
                <a:cs typeface="Calibri"/>
              </a:rPr>
              <a:t> </a:t>
            </a:r>
            <a:r>
              <a:rPr sz="3200" dirty="0">
                <a:latin typeface="Calibri"/>
                <a:cs typeface="Calibri"/>
              </a:rPr>
              <a:t>Of</a:t>
            </a:r>
            <a:r>
              <a:rPr sz="3200" spc="5" dirty="0">
                <a:latin typeface="Calibri"/>
                <a:cs typeface="Calibri"/>
              </a:rPr>
              <a:t> </a:t>
            </a:r>
            <a:r>
              <a:rPr sz="3200" dirty="0">
                <a:latin typeface="Calibri"/>
                <a:cs typeface="Calibri"/>
              </a:rPr>
              <a:t>Service </a:t>
            </a:r>
            <a:r>
              <a:rPr sz="3200" spc="-10" dirty="0">
                <a:latin typeface="Calibri"/>
                <a:cs typeface="Calibri"/>
              </a:rPr>
              <a:t>(DoS) </a:t>
            </a:r>
            <a:r>
              <a:rPr sz="3200" spc="-15" dirty="0">
                <a:latin typeface="Calibri"/>
                <a:cs typeface="Calibri"/>
              </a:rPr>
              <a:t>attack.</a:t>
            </a:r>
            <a:endParaRPr sz="3200">
              <a:latin typeface="Calibri"/>
              <a:cs typeface="Calibri"/>
            </a:endParaRPr>
          </a:p>
          <a:p>
            <a:pPr marL="355600" indent="-342900">
              <a:lnSpc>
                <a:spcPct val="100000"/>
              </a:lnSpc>
              <a:spcBef>
                <a:spcPts val="775"/>
              </a:spcBef>
              <a:buFont typeface="Arial MT"/>
              <a:buChar char="•"/>
              <a:tabLst>
                <a:tab pos="354965" algn="l"/>
                <a:tab pos="355600" algn="l"/>
              </a:tabLst>
            </a:pPr>
            <a:r>
              <a:rPr sz="3200" spc="-10" dirty="0">
                <a:latin typeface="Calibri"/>
                <a:cs typeface="Calibri"/>
              </a:rPr>
              <a:t>Network</a:t>
            </a:r>
            <a:r>
              <a:rPr sz="3200" spc="-30" dirty="0">
                <a:latin typeface="Calibri"/>
                <a:cs typeface="Calibri"/>
              </a:rPr>
              <a:t> </a:t>
            </a:r>
            <a:r>
              <a:rPr sz="3200" spc="-5" dirty="0">
                <a:latin typeface="Calibri"/>
                <a:cs typeface="Calibri"/>
              </a:rPr>
              <a:t>damage</a:t>
            </a:r>
            <a:r>
              <a:rPr sz="3200" spc="5" dirty="0">
                <a:latin typeface="Calibri"/>
                <a:cs typeface="Calibri"/>
              </a:rPr>
              <a:t> </a:t>
            </a:r>
            <a:r>
              <a:rPr sz="3200" dirty="0">
                <a:latin typeface="Calibri"/>
                <a:cs typeface="Calibri"/>
              </a:rPr>
              <a:t>and</a:t>
            </a:r>
            <a:r>
              <a:rPr sz="3200" spc="15" dirty="0">
                <a:latin typeface="Calibri"/>
                <a:cs typeface="Calibri"/>
              </a:rPr>
              <a:t> </a:t>
            </a:r>
            <a:r>
              <a:rPr sz="3200" spc="-5" dirty="0">
                <a:latin typeface="Calibri"/>
                <a:cs typeface="Calibri"/>
              </a:rPr>
              <a:t>disruptions.</a:t>
            </a:r>
            <a:endParaRPr sz="3200">
              <a:latin typeface="Calibri"/>
              <a:cs typeface="Calibri"/>
            </a:endParaRPr>
          </a:p>
          <a:p>
            <a:pPr marL="355600" indent="-342900">
              <a:lnSpc>
                <a:spcPct val="100000"/>
              </a:lnSpc>
              <a:spcBef>
                <a:spcPts val="765"/>
              </a:spcBef>
              <a:buFont typeface="Arial MT"/>
              <a:buChar char="•"/>
              <a:tabLst>
                <a:tab pos="354965" algn="l"/>
                <a:tab pos="355600" algn="l"/>
              </a:tabLst>
            </a:pPr>
            <a:r>
              <a:rPr sz="3200" dirty="0">
                <a:latin typeface="Calibri"/>
                <a:cs typeface="Calibri"/>
              </a:rPr>
              <a:t>Use of</a:t>
            </a:r>
            <a:r>
              <a:rPr sz="3200" spc="-5" dirty="0">
                <a:latin typeface="Calibri"/>
                <a:cs typeface="Calibri"/>
              </a:rPr>
              <a:t> </a:t>
            </a:r>
            <a:r>
              <a:rPr sz="3200" dirty="0">
                <a:latin typeface="Calibri"/>
                <a:cs typeface="Calibri"/>
              </a:rPr>
              <a:t>cyber</a:t>
            </a:r>
            <a:r>
              <a:rPr sz="3200" spc="-20" dirty="0">
                <a:latin typeface="Calibri"/>
                <a:cs typeface="Calibri"/>
              </a:rPr>
              <a:t> </a:t>
            </a:r>
            <a:r>
              <a:rPr sz="3200" spc="-10" dirty="0">
                <a:latin typeface="Calibri"/>
                <a:cs typeface="Calibri"/>
              </a:rPr>
              <a:t>communication</a:t>
            </a:r>
            <a:r>
              <a:rPr sz="3200" spc="30" dirty="0">
                <a:latin typeface="Calibri"/>
                <a:cs typeface="Calibri"/>
              </a:rPr>
              <a:t> </a:t>
            </a:r>
            <a:r>
              <a:rPr sz="3200" spc="-30" dirty="0">
                <a:latin typeface="Calibri"/>
                <a:cs typeface="Calibri"/>
              </a:rPr>
              <a:t>for</a:t>
            </a:r>
            <a:r>
              <a:rPr sz="3200" spc="-5" dirty="0">
                <a:latin typeface="Calibri"/>
                <a:cs typeface="Calibri"/>
              </a:rPr>
              <a:t> </a:t>
            </a:r>
            <a:r>
              <a:rPr sz="3200" spc="-10" dirty="0">
                <a:latin typeface="Calibri"/>
                <a:cs typeface="Calibri"/>
              </a:rPr>
              <a:t>terrorism.</a:t>
            </a:r>
            <a:endParaRPr sz="3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0"/>
            <a:ext cx="3626485" cy="696595"/>
          </a:xfrm>
          <a:prstGeom prst="rect">
            <a:avLst/>
          </a:prstGeom>
        </p:spPr>
        <p:txBody>
          <a:bodyPr vert="horz" wrap="square" lIns="0" tIns="13335" rIns="0" bIns="0" rtlCol="0">
            <a:spAutoFit/>
          </a:bodyPr>
          <a:lstStyle/>
          <a:p>
            <a:pPr marL="12700">
              <a:lnSpc>
                <a:spcPct val="100000"/>
              </a:lnSpc>
              <a:spcBef>
                <a:spcPts val="105"/>
              </a:spcBef>
            </a:pPr>
            <a:r>
              <a:rPr sz="4400" spc="-40" dirty="0"/>
              <a:t>Attack</a:t>
            </a:r>
            <a:r>
              <a:rPr sz="4400" spc="-65" dirty="0"/>
              <a:t> </a:t>
            </a:r>
            <a:r>
              <a:rPr sz="4400" dirty="0"/>
              <a:t>Methods</a:t>
            </a:r>
            <a:endParaRPr sz="4400"/>
          </a:p>
        </p:txBody>
      </p:sp>
      <p:sp>
        <p:nvSpPr>
          <p:cNvPr id="3" name="object 3"/>
          <p:cNvSpPr txBox="1"/>
          <p:nvPr/>
        </p:nvSpPr>
        <p:spPr>
          <a:xfrm>
            <a:off x="535940" y="1527175"/>
            <a:ext cx="7965440" cy="425323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3000" spc="-15" dirty="0">
                <a:latin typeface="Calibri"/>
                <a:cs typeface="Calibri"/>
              </a:rPr>
              <a:t>Physical</a:t>
            </a:r>
            <a:r>
              <a:rPr sz="3000" spc="-35" dirty="0">
                <a:latin typeface="Calibri"/>
                <a:cs typeface="Calibri"/>
              </a:rPr>
              <a:t> </a:t>
            </a:r>
            <a:r>
              <a:rPr sz="3000" spc="-20" dirty="0">
                <a:latin typeface="Calibri"/>
                <a:cs typeface="Calibri"/>
              </a:rPr>
              <a:t>Attack:</a:t>
            </a:r>
            <a:endParaRPr sz="3000">
              <a:latin typeface="Calibri"/>
              <a:cs typeface="Calibri"/>
            </a:endParaRPr>
          </a:p>
          <a:p>
            <a:pPr marL="756285" lvl="1" indent="-287020">
              <a:lnSpc>
                <a:spcPct val="100000"/>
              </a:lnSpc>
              <a:spcBef>
                <a:spcPts val="15"/>
              </a:spcBef>
              <a:buFont typeface="Arial MT"/>
              <a:buChar char="–"/>
              <a:tabLst>
                <a:tab pos="756920" algn="l"/>
              </a:tabLst>
            </a:pPr>
            <a:r>
              <a:rPr sz="2600" spc="-10" dirty="0">
                <a:latin typeface="Calibri"/>
                <a:cs typeface="Calibri"/>
              </a:rPr>
              <a:t>Against</a:t>
            </a:r>
            <a:r>
              <a:rPr sz="2600" spc="-20" dirty="0">
                <a:latin typeface="Calibri"/>
                <a:cs typeface="Calibri"/>
              </a:rPr>
              <a:t> </a:t>
            </a:r>
            <a:r>
              <a:rPr sz="2600" spc="-10" dirty="0">
                <a:latin typeface="Calibri"/>
                <a:cs typeface="Calibri"/>
              </a:rPr>
              <a:t>computer</a:t>
            </a:r>
            <a:r>
              <a:rPr sz="2600" spc="-15" dirty="0">
                <a:latin typeface="Calibri"/>
                <a:cs typeface="Calibri"/>
              </a:rPr>
              <a:t> </a:t>
            </a:r>
            <a:r>
              <a:rPr sz="2600" spc="-5" dirty="0">
                <a:latin typeface="Calibri"/>
                <a:cs typeface="Calibri"/>
              </a:rPr>
              <a:t>facilities</a:t>
            </a:r>
            <a:r>
              <a:rPr sz="2600" spc="-20" dirty="0">
                <a:latin typeface="Calibri"/>
                <a:cs typeface="Calibri"/>
              </a:rPr>
              <a:t> </a:t>
            </a:r>
            <a:r>
              <a:rPr sz="2600" spc="-10" dirty="0">
                <a:latin typeface="Calibri"/>
                <a:cs typeface="Calibri"/>
              </a:rPr>
              <a:t>and/or</a:t>
            </a:r>
            <a:r>
              <a:rPr sz="2600" spc="-15" dirty="0">
                <a:latin typeface="Calibri"/>
                <a:cs typeface="Calibri"/>
              </a:rPr>
              <a:t> </a:t>
            </a:r>
            <a:r>
              <a:rPr sz="2600" spc="-5" dirty="0">
                <a:latin typeface="Calibri"/>
                <a:cs typeface="Calibri"/>
              </a:rPr>
              <a:t>transmission</a:t>
            </a:r>
            <a:r>
              <a:rPr sz="2600" spc="-20" dirty="0">
                <a:latin typeface="Calibri"/>
                <a:cs typeface="Calibri"/>
              </a:rPr>
              <a:t> </a:t>
            </a:r>
            <a:r>
              <a:rPr sz="2600" dirty="0">
                <a:latin typeface="Calibri"/>
                <a:cs typeface="Calibri"/>
              </a:rPr>
              <a:t>lines.</a:t>
            </a:r>
            <a:endParaRPr sz="2600">
              <a:latin typeface="Calibri"/>
              <a:cs typeface="Calibri"/>
            </a:endParaRPr>
          </a:p>
          <a:p>
            <a:pPr marL="756285" marR="607060" lvl="1" indent="-287020">
              <a:lnSpc>
                <a:spcPts val="2500"/>
              </a:lnSpc>
              <a:spcBef>
                <a:spcPts val="600"/>
              </a:spcBef>
              <a:buFont typeface="Arial MT"/>
              <a:buChar char="–"/>
              <a:tabLst>
                <a:tab pos="756920" algn="l"/>
              </a:tabLst>
            </a:pPr>
            <a:r>
              <a:rPr sz="2600" spc="-5" dirty="0">
                <a:latin typeface="Calibri"/>
                <a:cs typeface="Calibri"/>
              </a:rPr>
              <a:t>Accomplished </a:t>
            </a:r>
            <a:r>
              <a:rPr sz="2600" spc="-10" dirty="0">
                <a:latin typeface="Calibri"/>
                <a:cs typeface="Calibri"/>
              </a:rPr>
              <a:t>by </a:t>
            </a:r>
            <a:r>
              <a:rPr sz="2600" spc="-5" dirty="0">
                <a:latin typeface="Calibri"/>
                <a:cs typeface="Calibri"/>
              </a:rPr>
              <a:t>use of </a:t>
            </a:r>
            <a:r>
              <a:rPr sz="2600" spc="-15" dirty="0">
                <a:latin typeface="Calibri"/>
                <a:cs typeface="Calibri"/>
              </a:rPr>
              <a:t>conventional </a:t>
            </a:r>
            <a:r>
              <a:rPr sz="2600" spc="-5" dirty="0">
                <a:latin typeface="Calibri"/>
                <a:cs typeface="Calibri"/>
              </a:rPr>
              <a:t>weapons </a:t>
            </a:r>
            <a:r>
              <a:rPr sz="2600" spc="-15" dirty="0">
                <a:latin typeface="Calibri"/>
                <a:cs typeface="Calibri"/>
              </a:rPr>
              <a:t>to </a:t>
            </a:r>
            <a:r>
              <a:rPr sz="2600" spc="-575" dirty="0">
                <a:latin typeface="Calibri"/>
                <a:cs typeface="Calibri"/>
              </a:rPr>
              <a:t> </a:t>
            </a:r>
            <a:r>
              <a:rPr sz="2600" spc="-15" dirty="0">
                <a:latin typeface="Calibri"/>
                <a:cs typeface="Calibri"/>
              </a:rPr>
              <a:t>destroy </a:t>
            </a:r>
            <a:r>
              <a:rPr sz="2600" dirty="0">
                <a:latin typeface="Calibri"/>
                <a:cs typeface="Calibri"/>
              </a:rPr>
              <a:t>or </a:t>
            </a:r>
            <a:r>
              <a:rPr sz="2600" spc="-5" dirty="0">
                <a:latin typeface="Calibri"/>
                <a:cs typeface="Calibri"/>
              </a:rPr>
              <a:t>seriously injure </a:t>
            </a:r>
            <a:r>
              <a:rPr sz="2600" spc="-10" dirty="0">
                <a:latin typeface="Calibri"/>
                <a:cs typeface="Calibri"/>
              </a:rPr>
              <a:t>computer </a:t>
            </a:r>
            <a:r>
              <a:rPr sz="2600" dirty="0">
                <a:latin typeface="Calibri"/>
                <a:cs typeface="Calibri"/>
              </a:rPr>
              <a:t>and their </a:t>
            </a:r>
            <a:r>
              <a:rPr sz="2600" spc="5" dirty="0">
                <a:latin typeface="Calibri"/>
                <a:cs typeface="Calibri"/>
              </a:rPr>
              <a:t> </a:t>
            </a:r>
            <a:r>
              <a:rPr sz="2600" spc="-5" dirty="0">
                <a:latin typeface="Calibri"/>
                <a:cs typeface="Calibri"/>
              </a:rPr>
              <a:t>terminal.</a:t>
            </a:r>
            <a:endParaRPr sz="2600">
              <a:latin typeface="Calibri"/>
              <a:cs typeface="Calibri"/>
            </a:endParaRPr>
          </a:p>
          <a:p>
            <a:pPr marL="355600" indent="-342900">
              <a:lnSpc>
                <a:spcPts val="3600"/>
              </a:lnSpc>
              <a:buFont typeface="Arial MT"/>
              <a:buChar char="•"/>
              <a:tabLst>
                <a:tab pos="354965" algn="l"/>
                <a:tab pos="355600" algn="l"/>
              </a:tabLst>
            </a:pPr>
            <a:r>
              <a:rPr sz="3000" spc="-10" dirty="0">
                <a:latin typeface="Calibri"/>
                <a:cs typeface="Calibri"/>
              </a:rPr>
              <a:t>Electronic</a:t>
            </a:r>
            <a:r>
              <a:rPr sz="3000" spc="-30" dirty="0">
                <a:latin typeface="Calibri"/>
                <a:cs typeface="Calibri"/>
              </a:rPr>
              <a:t> </a:t>
            </a:r>
            <a:r>
              <a:rPr sz="3000" spc="-25" dirty="0">
                <a:latin typeface="Calibri"/>
                <a:cs typeface="Calibri"/>
              </a:rPr>
              <a:t>Attack:</a:t>
            </a:r>
            <a:endParaRPr sz="3000">
              <a:latin typeface="Calibri"/>
              <a:cs typeface="Calibri"/>
            </a:endParaRPr>
          </a:p>
          <a:p>
            <a:pPr marL="756285" marR="5080" lvl="1" indent="-287020">
              <a:lnSpc>
                <a:spcPts val="2500"/>
              </a:lnSpc>
              <a:spcBef>
                <a:spcPts val="615"/>
              </a:spcBef>
              <a:buFont typeface="Arial MT"/>
              <a:buChar char="–"/>
              <a:tabLst>
                <a:tab pos="756920" algn="l"/>
              </a:tabLst>
            </a:pPr>
            <a:r>
              <a:rPr sz="2600" dirty="0">
                <a:latin typeface="Calibri"/>
                <a:cs typeface="Calibri"/>
              </a:rPr>
              <a:t>Use of </a:t>
            </a:r>
            <a:r>
              <a:rPr sz="2600" spc="-10" dirty="0">
                <a:latin typeface="Calibri"/>
                <a:cs typeface="Calibri"/>
              </a:rPr>
              <a:t>power </a:t>
            </a:r>
            <a:r>
              <a:rPr sz="2600" dirty="0">
                <a:latin typeface="Calibri"/>
                <a:cs typeface="Calibri"/>
              </a:rPr>
              <a:t>of </a:t>
            </a:r>
            <a:r>
              <a:rPr sz="2600" spc="-5" dirty="0">
                <a:latin typeface="Calibri"/>
                <a:cs typeface="Calibri"/>
              </a:rPr>
              <a:t>electromagnetic energy or </a:t>
            </a:r>
            <a:r>
              <a:rPr sz="2600" dirty="0">
                <a:latin typeface="Calibri"/>
                <a:cs typeface="Calibri"/>
              </a:rPr>
              <a:t> </a:t>
            </a:r>
            <a:r>
              <a:rPr sz="2600" spc="-5" dirty="0">
                <a:latin typeface="Calibri"/>
                <a:cs typeface="Calibri"/>
              </a:rPr>
              <a:t>electromagnetic</a:t>
            </a:r>
            <a:r>
              <a:rPr sz="2600" spc="-25" dirty="0">
                <a:latin typeface="Calibri"/>
                <a:cs typeface="Calibri"/>
              </a:rPr>
              <a:t> </a:t>
            </a:r>
            <a:r>
              <a:rPr sz="2600" spc="-5" dirty="0">
                <a:latin typeface="Calibri"/>
                <a:cs typeface="Calibri"/>
              </a:rPr>
              <a:t>pulse</a:t>
            </a:r>
            <a:r>
              <a:rPr sz="2600" spc="-35" dirty="0">
                <a:latin typeface="Calibri"/>
                <a:cs typeface="Calibri"/>
              </a:rPr>
              <a:t> </a:t>
            </a:r>
            <a:r>
              <a:rPr sz="2600" spc="-15" dirty="0">
                <a:latin typeface="Calibri"/>
                <a:cs typeface="Calibri"/>
              </a:rPr>
              <a:t>to</a:t>
            </a:r>
            <a:r>
              <a:rPr sz="2600" dirty="0">
                <a:latin typeface="Calibri"/>
                <a:cs typeface="Calibri"/>
              </a:rPr>
              <a:t> </a:t>
            </a:r>
            <a:r>
              <a:rPr sz="2600" spc="-5" dirty="0">
                <a:latin typeface="Calibri"/>
                <a:cs typeface="Calibri"/>
              </a:rPr>
              <a:t>overload</a:t>
            </a:r>
            <a:r>
              <a:rPr sz="2600" spc="5" dirty="0">
                <a:latin typeface="Calibri"/>
                <a:cs typeface="Calibri"/>
              </a:rPr>
              <a:t> </a:t>
            </a:r>
            <a:r>
              <a:rPr sz="2600" spc="-10" dirty="0">
                <a:latin typeface="Calibri"/>
                <a:cs typeface="Calibri"/>
              </a:rPr>
              <a:t>computer</a:t>
            </a:r>
            <a:r>
              <a:rPr sz="2600" spc="-15" dirty="0">
                <a:latin typeface="Calibri"/>
                <a:cs typeface="Calibri"/>
              </a:rPr>
              <a:t> </a:t>
            </a:r>
            <a:r>
              <a:rPr sz="2600" spc="-20" dirty="0">
                <a:latin typeface="Calibri"/>
                <a:cs typeface="Calibri"/>
              </a:rPr>
              <a:t>circuitry.</a:t>
            </a:r>
            <a:endParaRPr sz="2600">
              <a:latin typeface="Calibri"/>
              <a:cs typeface="Calibri"/>
            </a:endParaRPr>
          </a:p>
          <a:p>
            <a:pPr marL="355600" indent="-342900">
              <a:lnSpc>
                <a:spcPct val="100000"/>
              </a:lnSpc>
              <a:spcBef>
                <a:spcPts val="5"/>
              </a:spcBef>
              <a:buFont typeface="Arial MT"/>
              <a:buChar char="•"/>
              <a:tabLst>
                <a:tab pos="354965" algn="l"/>
                <a:tab pos="355600" algn="l"/>
              </a:tabLst>
            </a:pPr>
            <a:r>
              <a:rPr sz="3000" spc="-5" dirty="0">
                <a:latin typeface="Calibri"/>
                <a:cs typeface="Calibri"/>
              </a:rPr>
              <a:t>Cyber</a:t>
            </a:r>
            <a:r>
              <a:rPr sz="3000" spc="-30" dirty="0">
                <a:latin typeface="Calibri"/>
                <a:cs typeface="Calibri"/>
              </a:rPr>
              <a:t> </a:t>
            </a:r>
            <a:r>
              <a:rPr sz="3000" spc="-20" dirty="0">
                <a:latin typeface="Calibri"/>
                <a:cs typeface="Calibri"/>
              </a:rPr>
              <a:t>Attack:</a:t>
            </a:r>
            <a:endParaRPr sz="3000">
              <a:latin typeface="Calibri"/>
              <a:cs typeface="Calibri"/>
            </a:endParaRPr>
          </a:p>
          <a:p>
            <a:pPr marL="756285" marR="19685" lvl="1" indent="-287020">
              <a:lnSpc>
                <a:spcPts val="2500"/>
              </a:lnSpc>
              <a:spcBef>
                <a:spcPts val="615"/>
              </a:spcBef>
              <a:buFont typeface="Arial MT"/>
              <a:buChar char="–"/>
              <a:tabLst>
                <a:tab pos="756920" algn="l"/>
              </a:tabLst>
            </a:pPr>
            <a:r>
              <a:rPr sz="2600" dirty="0">
                <a:latin typeface="Calibri"/>
                <a:cs typeface="Calibri"/>
              </a:rPr>
              <a:t>Use of malicious </a:t>
            </a:r>
            <a:r>
              <a:rPr sz="2600" spc="-10" dirty="0">
                <a:latin typeface="Calibri"/>
                <a:cs typeface="Calibri"/>
              </a:rPr>
              <a:t>code to </a:t>
            </a:r>
            <a:r>
              <a:rPr sz="2600" spc="-30" dirty="0">
                <a:latin typeface="Calibri"/>
                <a:cs typeface="Calibri"/>
              </a:rPr>
              <a:t>take </a:t>
            </a:r>
            <a:r>
              <a:rPr sz="2600" spc="-15" dirty="0">
                <a:latin typeface="Calibri"/>
                <a:cs typeface="Calibri"/>
              </a:rPr>
              <a:t>advantage </a:t>
            </a:r>
            <a:r>
              <a:rPr sz="2600" dirty="0">
                <a:latin typeface="Calibri"/>
                <a:cs typeface="Calibri"/>
              </a:rPr>
              <a:t>of </a:t>
            </a:r>
            <a:r>
              <a:rPr sz="2600" spc="-25" dirty="0">
                <a:latin typeface="Calibri"/>
                <a:cs typeface="Calibri"/>
              </a:rPr>
              <a:t>software’s </a:t>
            </a:r>
            <a:r>
              <a:rPr sz="2600" spc="-575" dirty="0">
                <a:latin typeface="Calibri"/>
                <a:cs typeface="Calibri"/>
              </a:rPr>
              <a:t> </a:t>
            </a:r>
            <a:r>
              <a:rPr sz="2600" spc="-5" dirty="0">
                <a:latin typeface="Calibri"/>
                <a:cs typeface="Calibri"/>
              </a:rPr>
              <a:t>weakness.</a:t>
            </a:r>
            <a:endParaRPr sz="26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to="" calcmode="lin" valueType="num">
                                      <p:cBhvr>
                                        <p:cTn id="37" dur="1" fill="hold"/>
                                        <p:tgtEl>
                                          <p:spTgt spid="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0"/>
            <a:ext cx="4921885" cy="696595"/>
          </a:xfrm>
          <a:prstGeom prst="rect">
            <a:avLst/>
          </a:prstGeom>
        </p:spPr>
        <p:txBody>
          <a:bodyPr vert="horz" wrap="square" lIns="0" tIns="13335" rIns="0" bIns="0" rtlCol="0">
            <a:spAutoFit/>
          </a:bodyPr>
          <a:lstStyle/>
          <a:p>
            <a:pPr marL="12700">
              <a:lnSpc>
                <a:spcPct val="100000"/>
              </a:lnSpc>
              <a:spcBef>
                <a:spcPts val="105"/>
              </a:spcBef>
            </a:pPr>
            <a:r>
              <a:rPr sz="4400" spc="-5" dirty="0"/>
              <a:t>Cyber</a:t>
            </a:r>
            <a:r>
              <a:rPr sz="4400" spc="-25" dirty="0"/>
              <a:t> </a:t>
            </a:r>
            <a:r>
              <a:rPr sz="4400" spc="-55" dirty="0"/>
              <a:t>Terrorism</a:t>
            </a:r>
            <a:r>
              <a:rPr sz="4400" spc="-25" dirty="0"/>
              <a:t> </a:t>
            </a:r>
            <a:r>
              <a:rPr sz="4400" spc="-80" dirty="0"/>
              <a:t>Tools</a:t>
            </a:r>
            <a:endParaRPr sz="4400"/>
          </a:p>
        </p:txBody>
      </p:sp>
      <p:sp>
        <p:nvSpPr>
          <p:cNvPr id="3" name="object 3"/>
          <p:cNvSpPr txBox="1"/>
          <p:nvPr/>
        </p:nvSpPr>
        <p:spPr>
          <a:xfrm>
            <a:off x="535940" y="1511020"/>
            <a:ext cx="2934970" cy="4318000"/>
          </a:xfrm>
          <a:prstGeom prst="rect">
            <a:avLst/>
          </a:prstGeom>
        </p:spPr>
        <p:txBody>
          <a:bodyPr vert="horz" wrap="square" lIns="0" tIns="60960" rIns="0" bIns="0" rtlCol="0">
            <a:spAutoFit/>
          </a:bodyPr>
          <a:lstStyle/>
          <a:p>
            <a:pPr marL="355600" indent="-342900">
              <a:lnSpc>
                <a:spcPct val="100000"/>
              </a:lnSpc>
              <a:spcBef>
                <a:spcPts val="480"/>
              </a:spcBef>
              <a:buFont typeface="Arial MT"/>
              <a:buChar char="•"/>
              <a:tabLst>
                <a:tab pos="354965" algn="l"/>
                <a:tab pos="355600" algn="l"/>
              </a:tabLst>
            </a:pPr>
            <a:r>
              <a:rPr sz="3200" spc="-5" dirty="0">
                <a:latin typeface="Calibri"/>
                <a:cs typeface="Calibri"/>
              </a:rPr>
              <a:t>Virus:</a:t>
            </a:r>
            <a:endParaRPr sz="3200">
              <a:latin typeface="Calibri"/>
              <a:cs typeface="Calibri"/>
            </a:endParaRPr>
          </a:p>
          <a:p>
            <a:pPr marL="355600" indent="-342900">
              <a:lnSpc>
                <a:spcPct val="100000"/>
              </a:lnSpc>
              <a:spcBef>
                <a:spcPts val="385"/>
              </a:spcBef>
              <a:buFont typeface="Arial MT"/>
              <a:buChar char="•"/>
              <a:tabLst>
                <a:tab pos="354965" algn="l"/>
                <a:tab pos="355600" algn="l"/>
              </a:tabLst>
            </a:pPr>
            <a:r>
              <a:rPr sz="3200" spc="-25" dirty="0">
                <a:latin typeface="Calibri"/>
                <a:cs typeface="Calibri"/>
              </a:rPr>
              <a:t>Worms:</a:t>
            </a:r>
            <a:endParaRPr sz="3200">
              <a:latin typeface="Calibri"/>
              <a:cs typeface="Calibri"/>
            </a:endParaRPr>
          </a:p>
          <a:p>
            <a:pPr marL="355600" indent="-342900">
              <a:lnSpc>
                <a:spcPct val="100000"/>
              </a:lnSpc>
              <a:spcBef>
                <a:spcPts val="385"/>
              </a:spcBef>
              <a:buFont typeface="Arial MT"/>
              <a:buChar char="•"/>
              <a:tabLst>
                <a:tab pos="354965" algn="l"/>
                <a:tab pos="355600" algn="l"/>
              </a:tabLst>
            </a:pPr>
            <a:r>
              <a:rPr sz="3200" spc="-45" dirty="0">
                <a:latin typeface="Calibri"/>
                <a:cs typeface="Calibri"/>
              </a:rPr>
              <a:t>Trojan</a:t>
            </a:r>
            <a:r>
              <a:rPr sz="3200" spc="-65" dirty="0">
                <a:latin typeface="Calibri"/>
                <a:cs typeface="Calibri"/>
              </a:rPr>
              <a:t> </a:t>
            </a:r>
            <a:r>
              <a:rPr sz="3200" spc="-15" dirty="0">
                <a:latin typeface="Calibri"/>
                <a:cs typeface="Calibri"/>
              </a:rPr>
              <a:t>Horse:</a:t>
            </a:r>
            <a:endParaRPr sz="3200">
              <a:latin typeface="Calibri"/>
              <a:cs typeface="Calibri"/>
            </a:endParaRPr>
          </a:p>
          <a:p>
            <a:pPr marL="355600" indent="-342900">
              <a:lnSpc>
                <a:spcPct val="100000"/>
              </a:lnSpc>
              <a:spcBef>
                <a:spcPts val="385"/>
              </a:spcBef>
              <a:buFont typeface="Arial MT"/>
              <a:buChar char="•"/>
              <a:tabLst>
                <a:tab pos="354965" algn="l"/>
                <a:tab pos="355600" algn="l"/>
              </a:tabLst>
            </a:pPr>
            <a:r>
              <a:rPr sz="3200" dirty="0">
                <a:latin typeface="Calibri"/>
                <a:cs typeface="Calibri"/>
              </a:rPr>
              <a:t>Logic</a:t>
            </a:r>
            <a:r>
              <a:rPr sz="3200" spc="-85" dirty="0">
                <a:latin typeface="Calibri"/>
                <a:cs typeface="Calibri"/>
              </a:rPr>
              <a:t> </a:t>
            </a:r>
            <a:r>
              <a:rPr sz="3200" dirty="0">
                <a:latin typeface="Calibri"/>
                <a:cs typeface="Calibri"/>
              </a:rPr>
              <a:t>Bombs:</a:t>
            </a:r>
            <a:endParaRPr sz="3200">
              <a:latin typeface="Calibri"/>
              <a:cs typeface="Calibri"/>
            </a:endParaRPr>
          </a:p>
          <a:p>
            <a:pPr marL="355600" indent="-342900">
              <a:lnSpc>
                <a:spcPct val="100000"/>
              </a:lnSpc>
              <a:spcBef>
                <a:spcPts val="385"/>
              </a:spcBef>
              <a:buFont typeface="Arial MT"/>
              <a:buChar char="•"/>
              <a:tabLst>
                <a:tab pos="354965" algn="l"/>
                <a:tab pos="355600" algn="l"/>
              </a:tabLst>
            </a:pPr>
            <a:r>
              <a:rPr sz="3200" spc="-65" dirty="0">
                <a:latin typeface="Calibri"/>
                <a:cs typeface="Calibri"/>
              </a:rPr>
              <a:t>Trap</a:t>
            </a:r>
            <a:r>
              <a:rPr sz="3200" spc="-20" dirty="0">
                <a:latin typeface="Calibri"/>
                <a:cs typeface="Calibri"/>
              </a:rPr>
              <a:t> </a:t>
            </a:r>
            <a:r>
              <a:rPr sz="3200" spc="-15" dirty="0">
                <a:latin typeface="Calibri"/>
                <a:cs typeface="Calibri"/>
              </a:rPr>
              <a:t>Doors:</a:t>
            </a:r>
            <a:endParaRPr sz="3200">
              <a:latin typeface="Calibri"/>
              <a:cs typeface="Calibri"/>
            </a:endParaRPr>
          </a:p>
          <a:p>
            <a:pPr marL="355600" indent="-342900">
              <a:lnSpc>
                <a:spcPct val="100000"/>
              </a:lnSpc>
              <a:spcBef>
                <a:spcPts val="385"/>
              </a:spcBef>
              <a:buFont typeface="Arial MT"/>
              <a:buChar char="•"/>
              <a:tabLst>
                <a:tab pos="354965" algn="l"/>
                <a:tab pos="355600" algn="l"/>
              </a:tabLst>
            </a:pPr>
            <a:r>
              <a:rPr sz="3200" dirty="0">
                <a:latin typeface="Calibri"/>
                <a:cs typeface="Calibri"/>
              </a:rPr>
              <a:t>DoS:</a:t>
            </a:r>
            <a:endParaRPr sz="3200">
              <a:latin typeface="Calibri"/>
              <a:cs typeface="Calibri"/>
            </a:endParaRPr>
          </a:p>
          <a:p>
            <a:pPr marL="355600" indent="-342900">
              <a:lnSpc>
                <a:spcPct val="100000"/>
              </a:lnSpc>
              <a:spcBef>
                <a:spcPts val="385"/>
              </a:spcBef>
              <a:buFont typeface="Arial MT"/>
              <a:buChar char="•"/>
              <a:tabLst>
                <a:tab pos="354965" algn="l"/>
                <a:tab pos="355600" algn="l"/>
              </a:tabLst>
            </a:pPr>
            <a:r>
              <a:rPr sz="3200" spc="-15" dirty="0">
                <a:latin typeface="Calibri"/>
                <a:cs typeface="Calibri"/>
              </a:rPr>
              <a:t>Cryptography:</a:t>
            </a:r>
            <a:endParaRPr sz="3200">
              <a:latin typeface="Calibri"/>
              <a:cs typeface="Calibri"/>
            </a:endParaRPr>
          </a:p>
          <a:p>
            <a:pPr marL="355600" indent="-342900">
              <a:lnSpc>
                <a:spcPct val="100000"/>
              </a:lnSpc>
              <a:spcBef>
                <a:spcPts val="385"/>
              </a:spcBef>
              <a:buFont typeface="Arial MT"/>
              <a:buChar char="•"/>
              <a:tabLst>
                <a:tab pos="354965" algn="l"/>
                <a:tab pos="355600" algn="l"/>
              </a:tabLst>
            </a:pPr>
            <a:r>
              <a:rPr sz="3200" spc="-15" dirty="0">
                <a:latin typeface="Calibri"/>
                <a:cs typeface="Calibri"/>
              </a:rPr>
              <a:t>Steganography:</a:t>
            </a:r>
            <a:endParaRPr sz="3200">
              <a:latin typeface="Calibri"/>
              <a:cs typeface="Calibri"/>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57</a:t>
            </a:fld>
            <a:endParaRPr lang="en-US"/>
          </a:p>
        </p:txBody>
      </p:sp>
      <p:pic>
        <p:nvPicPr>
          <p:cNvPr id="5" name="image3.jpeg"/>
          <p:cNvPicPr/>
          <p:nvPr/>
        </p:nvPicPr>
        <p:blipFill>
          <a:blip r:embed="rId2" cstate="print"/>
          <a:stretch>
            <a:fillRect/>
          </a:stretch>
        </p:blipFill>
        <p:spPr>
          <a:xfrm>
            <a:off x="228600" y="762000"/>
            <a:ext cx="8382000" cy="556260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Mission Critical Assets – This is the data you need to protect</a:t>
            </a:r>
          </a:p>
          <a:p>
            <a:r>
              <a:rPr lang="en-US" dirty="0" smtClean="0"/>
              <a:t>2: Data Security – Data security controls protect the storage and transfer of data.</a:t>
            </a:r>
          </a:p>
          <a:p>
            <a:r>
              <a:rPr lang="en-US" dirty="0" smtClean="0"/>
              <a:t>3: Application Security – Applications security controls protect access to an application, an application’s access to your mission critical assets, and the internal security of the application.</a:t>
            </a:r>
          </a:p>
          <a:p>
            <a:r>
              <a:rPr lang="en-US" dirty="0" smtClean="0"/>
              <a:t>4: Endpoint Security – Endpoint security controls protect the connection between devices and the network.</a:t>
            </a:r>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58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to="" calcmode="lin" valueType="num">
                                      <p:cBhvr>
                                        <p:cTn id="7" dur="1" fill="hold"/>
                                        <p:tgtEl>
                                          <p:spTgt spid="2">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to="" calcmode="lin" valueType="num">
                                      <p:cBhvr>
                                        <p:cTn id="12" dur="1" fill="hold"/>
                                        <p:tgtEl>
                                          <p:spTgt spid="2">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to="" calcmode="lin" valueType="num">
                                      <p:cBhvr>
                                        <p:cTn id="17" dur="1" fill="hold"/>
                                        <p:tgtEl>
                                          <p:spTgt spid="2">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to="" calcmode="lin" valueType="num">
                                      <p:cBhvr>
                                        <p:cTn id="22" dur="1" fill="hold"/>
                                        <p:tgtEl>
                                          <p:spTgt spid="2">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5: Network Security – Network security controls protect an organization’s network and prevent unauthorized access of the network.</a:t>
            </a:r>
          </a:p>
          <a:p>
            <a:r>
              <a:rPr lang="en-US" dirty="0" smtClean="0"/>
              <a:t>6: Perimeter Security – Perimeter security controls include both the physical and digital security methodologies that protect the business overall.</a:t>
            </a:r>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0"/>
            <a:ext cx="5173980" cy="696595"/>
          </a:xfrm>
          <a:prstGeom prst="rect">
            <a:avLst/>
          </a:prstGeom>
        </p:spPr>
        <p:txBody>
          <a:bodyPr vert="horz" wrap="square" lIns="0" tIns="13335" rIns="0" bIns="0" rtlCol="0">
            <a:spAutoFit/>
          </a:bodyPr>
          <a:lstStyle/>
          <a:p>
            <a:pPr marL="12700">
              <a:lnSpc>
                <a:spcPct val="100000"/>
              </a:lnSpc>
              <a:spcBef>
                <a:spcPts val="105"/>
              </a:spcBef>
            </a:pPr>
            <a:r>
              <a:rPr sz="4400" b="0" spc="-20" dirty="0">
                <a:latin typeface="Calibri"/>
                <a:cs typeface="Calibri"/>
              </a:rPr>
              <a:t>Warning</a:t>
            </a:r>
            <a:r>
              <a:rPr sz="4400" b="0" spc="-25" dirty="0">
                <a:latin typeface="Calibri"/>
                <a:cs typeface="Calibri"/>
              </a:rPr>
              <a:t> </a:t>
            </a:r>
            <a:r>
              <a:rPr sz="4400" b="0" dirty="0">
                <a:latin typeface="Calibri"/>
                <a:cs typeface="Calibri"/>
              </a:rPr>
              <a:t>bells</a:t>
            </a:r>
            <a:r>
              <a:rPr sz="4400" b="0" spc="-35" dirty="0">
                <a:latin typeface="Calibri"/>
                <a:cs typeface="Calibri"/>
              </a:rPr>
              <a:t> for</a:t>
            </a:r>
            <a:r>
              <a:rPr sz="4400" b="0" spc="-30" dirty="0">
                <a:latin typeface="Calibri"/>
                <a:cs typeface="Calibri"/>
              </a:rPr>
              <a:t> </a:t>
            </a:r>
            <a:r>
              <a:rPr sz="4400" b="0" spc="-5" dirty="0">
                <a:latin typeface="Calibri"/>
                <a:cs typeface="Calibri"/>
              </a:rPr>
              <a:t>Virus</a:t>
            </a:r>
            <a:endParaRPr sz="4400">
              <a:latin typeface="Calibri"/>
              <a:cs typeface="Calibri"/>
            </a:endParaRPr>
          </a:p>
        </p:txBody>
      </p:sp>
      <p:sp>
        <p:nvSpPr>
          <p:cNvPr id="3" name="object 3"/>
          <p:cNvSpPr txBox="1"/>
          <p:nvPr/>
        </p:nvSpPr>
        <p:spPr>
          <a:xfrm>
            <a:off x="304800" y="914400"/>
            <a:ext cx="7483475" cy="4512945"/>
          </a:xfrm>
          <a:prstGeom prst="rect">
            <a:avLst/>
          </a:prstGeom>
        </p:spPr>
        <p:txBody>
          <a:bodyPr vert="horz" wrap="square" lIns="0" tIns="109855" rIns="0" bIns="0" rtlCol="0">
            <a:spAutoFit/>
          </a:bodyPr>
          <a:lstStyle/>
          <a:p>
            <a:pPr marL="355600" indent="-342900">
              <a:lnSpc>
                <a:spcPct val="100000"/>
              </a:lnSpc>
              <a:spcBef>
                <a:spcPts val="865"/>
              </a:spcBef>
              <a:buFont typeface="Arial MT"/>
              <a:buChar char="•"/>
              <a:tabLst>
                <a:tab pos="354965" algn="l"/>
                <a:tab pos="355600" algn="l"/>
              </a:tabLst>
            </a:pPr>
            <a:r>
              <a:rPr sz="3200" spc="-5" dirty="0">
                <a:latin typeface="Calibri"/>
                <a:cs typeface="Calibri"/>
              </a:rPr>
              <a:t>Frequent</a:t>
            </a:r>
            <a:r>
              <a:rPr sz="3200" spc="-25" dirty="0">
                <a:latin typeface="Calibri"/>
                <a:cs typeface="Calibri"/>
              </a:rPr>
              <a:t> </a:t>
            </a:r>
            <a:r>
              <a:rPr sz="3200" spc="-10" dirty="0">
                <a:latin typeface="Calibri"/>
                <a:cs typeface="Calibri"/>
              </a:rPr>
              <a:t>pop-up </a:t>
            </a:r>
            <a:r>
              <a:rPr sz="3200" spc="-5" dirty="0">
                <a:latin typeface="Calibri"/>
                <a:cs typeface="Calibri"/>
              </a:rPr>
              <a:t>windows.</a:t>
            </a:r>
            <a:endParaRPr sz="3200">
              <a:latin typeface="Calibri"/>
              <a:cs typeface="Calibri"/>
            </a:endParaRPr>
          </a:p>
          <a:p>
            <a:pPr marL="355600" marR="549910" indent="-342900">
              <a:lnSpc>
                <a:spcPct val="100000"/>
              </a:lnSpc>
              <a:spcBef>
                <a:spcPts val="770"/>
              </a:spcBef>
              <a:buFont typeface="Arial MT"/>
              <a:buChar char="•"/>
              <a:tabLst>
                <a:tab pos="354965" algn="l"/>
                <a:tab pos="355600" algn="l"/>
              </a:tabLst>
            </a:pPr>
            <a:r>
              <a:rPr sz="3200" dirty="0">
                <a:latin typeface="Calibri"/>
                <a:cs typeface="Calibri"/>
              </a:rPr>
              <a:t>Mass</a:t>
            </a:r>
            <a:r>
              <a:rPr sz="3200" spc="-5" dirty="0">
                <a:latin typeface="Calibri"/>
                <a:cs typeface="Calibri"/>
              </a:rPr>
              <a:t> </a:t>
            </a:r>
            <a:r>
              <a:rPr sz="3200" dirty="0">
                <a:latin typeface="Calibri"/>
                <a:cs typeface="Calibri"/>
              </a:rPr>
              <a:t>emails</a:t>
            </a:r>
            <a:r>
              <a:rPr sz="3200" spc="-5" dirty="0">
                <a:latin typeface="Calibri"/>
                <a:cs typeface="Calibri"/>
              </a:rPr>
              <a:t> being</a:t>
            </a:r>
            <a:r>
              <a:rPr sz="3200" spc="20" dirty="0">
                <a:latin typeface="Calibri"/>
                <a:cs typeface="Calibri"/>
              </a:rPr>
              <a:t> </a:t>
            </a:r>
            <a:r>
              <a:rPr sz="3200" spc="-10" dirty="0">
                <a:latin typeface="Calibri"/>
                <a:cs typeface="Calibri"/>
              </a:rPr>
              <a:t>sent</a:t>
            </a:r>
            <a:r>
              <a:rPr sz="3200" spc="-5" dirty="0">
                <a:latin typeface="Calibri"/>
                <a:cs typeface="Calibri"/>
              </a:rPr>
              <a:t> </a:t>
            </a:r>
            <a:r>
              <a:rPr sz="3200" spc="-15" dirty="0">
                <a:latin typeface="Calibri"/>
                <a:cs typeface="Calibri"/>
              </a:rPr>
              <a:t>from</a:t>
            </a:r>
            <a:r>
              <a:rPr sz="3200" spc="-10" dirty="0">
                <a:latin typeface="Calibri"/>
                <a:cs typeface="Calibri"/>
              </a:rPr>
              <a:t> your </a:t>
            </a:r>
            <a:r>
              <a:rPr sz="3200" dirty="0">
                <a:latin typeface="Calibri"/>
                <a:cs typeface="Calibri"/>
              </a:rPr>
              <a:t>email </a:t>
            </a:r>
            <a:r>
              <a:rPr sz="3200" spc="-705" dirty="0">
                <a:latin typeface="Calibri"/>
                <a:cs typeface="Calibri"/>
              </a:rPr>
              <a:t> </a:t>
            </a:r>
            <a:r>
              <a:rPr sz="3200" spc="-5" dirty="0">
                <a:latin typeface="Calibri"/>
                <a:cs typeface="Calibri"/>
              </a:rPr>
              <a:t>account.</a:t>
            </a:r>
            <a:endParaRPr sz="3200">
              <a:latin typeface="Calibri"/>
              <a:cs typeface="Calibri"/>
            </a:endParaRPr>
          </a:p>
          <a:p>
            <a:pPr marL="355600" indent="-342900">
              <a:lnSpc>
                <a:spcPct val="100000"/>
              </a:lnSpc>
              <a:spcBef>
                <a:spcPts val="770"/>
              </a:spcBef>
              <a:buFont typeface="Arial MT"/>
              <a:buChar char="•"/>
              <a:tabLst>
                <a:tab pos="354965" algn="l"/>
                <a:tab pos="355600" algn="l"/>
              </a:tabLst>
            </a:pPr>
            <a:r>
              <a:rPr sz="3200" spc="-5" dirty="0">
                <a:latin typeface="Calibri"/>
                <a:cs typeface="Calibri"/>
              </a:rPr>
              <a:t>Frequent</a:t>
            </a:r>
            <a:r>
              <a:rPr sz="3200" spc="-30" dirty="0">
                <a:latin typeface="Calibri"/>
                <a:cs typeface="Calibri"/>
              </a:rPr>
              <a:t> </a:t>
            </a:r>
            <a:r>
              <a:rPr sz="3200" spc="-10" dirty="0">
                <a:latin typeface="Calibri"/>
                <a:cs typeface="Calibri"/>
              </a:rPr>
              <a:t>crashes.</a:t>
            </a:r>
            <a:endParaRPr sz="3200">
              <a:latin typeface="Calibri"/>
              <a:cs typeface="Calibri"/>
            </a:endParaRPr>
          </a:p>
          <a:p>
            <a:pPr marL="355600" indent="-342900">
              <a:lnSpc>
                <a:spcPct val="100000"/>
              </a:lnSpc>
              <a:spcBef>
                <a:spcPts val="765"/>
              </a:spcBef>
              <a:buFont typeface="Arial MT"/>
              <a:buChar char="•"/>
              <a:tabLst>
                <a:tab pos="354965" algn="l"/>
                <a:tab pos="355600" algn="l"/>
              </a:tabLst>
            </a:pPr>
            <a:r>
              <a:rPr sz="3200" dirty="0">
                <a:latin typeface="Calibri"/>
                <a:cs typeface="Calibri"/>
              </a:rPr>
              <a:t>Unusually</a:t>
            </a:r>
            <a:r>
              <a:rPr sz="3200" spc="20" dirty="0">
                <a:latin typeface="Calibri"/>
                <a:cs typeface="Calibri"/>
              </a:rPr>
              <a:t> </a:t>
            </a:r>
            <a:r>
              <a:rPr sz="3200" spc="-5" dirty="0">
                <a:latin typeface="Calibri"/>
                <a:cs typeface="Calibri"/>
              </a:rPr>
              <a:t>slow</a:t>
            </a:r>
            <a:r>
              <a:rPr sz="3200" spc="-10" dirty="0">
                <a:latin typeface="Calibri"/>
                <a:cs typeface="Calibri"/>
              </a:rPr>
              <a:t> computer</a:t>
            </a:r>
            <a:r>
              <a:rPr sz="3200" dirty="0">
                <a:latin typeface="Calibri"/>
                <a:cs typeface="Calibri"/>
              </a:rPr>
              <a:t> </a:t>
            </a:r>
            <a:r>
              <a:rPr sz="3200" spc="-10" dirty="0">
                <a:latin typeface="Calibri"/>
                <a:cs typeface="Calibri"/>
              </a:rPr>
              <a:t>performance.</a:t>
            </a:r>
            <a:endParaRPr sz="3200">
              <a:latin typeface="Calibri"/>
              <a:cs typeface="Calibri"/>
            </a:endParaRPr>
          </a:p>
          <a:p>
            <a:pPr marL="355600" marR="5080" indent="-342900">
              <a:lnSpc>
                <a:spcPct val="100000"/>
              </a:lnSpc>
              <a:spcBef>
                <a:spcPts val="775"/>
              </a:spcBef>
              <a:buFont typeface="Arial MT"/>
              <a:buChar char="•"/>
              <a:tabLst>
                <a:tab pos="354965" algn="l"/>
                <a:tab pos="355600" algn="l"/>
              </a:tabLst>
            </a:pPr>
            <a:r>
              <a:rPr sz="3200" dirty="0">
                <a:latin typeface="Calibri"/>
                <a:cs typeface="Calibri"/>
              </a:rPr>
              <a:t>Unknown </a:t>
            </a:r>
            <a:r>
              <a:rPr sz="3200" spc="-15" dirty="0">
                <a:latin typeface="Calibri"/>
                <a:cs typeface="Calibri"/>
              </a:rPr>
              <a:t>programs</a:t>
            </a:r>
            <a:r>
              <a:rPr sz="3200" spc="-5" dirty="0">
                <a:latin typeface="Calibri"/>
                <a:cs typeface="Calibri"/>
              </a:rPr>
              <a:t> </a:t>
            </a:r>
            <a:r>
              <a:rPr sz="3200" spc="-10" dirty="0">
                <a:latin typeface="Calibri"/>
                <a:cs typeface="Calibri"/>
              </a:rPr>
              <a:t>that</a:t>
            </a:r>
            <a:r>
              <a:rPr sz="3200" spc="10" dirty="0">
                <a:latin typeface="Calibri"/>
                <a:cs typeface="Calibri"/>
              </a:rPr>
              <a:t> </a:t>
            </a:r>
            <a:r>
              <a:rPr sz="3200" spc="-15" dirty="0">
                <a:latin typeface="Calibri"/>
                <a:cs typeface="Calibri"/>
              </a:rPr>
              <a:t>start</a:t>
            </a:r>
            <a:r>
              <a:rPr sz="3200" spc="10" dirty="0">
                <a:latin typeface="Calibri"/>
                <a:cs typeface="Calibri"/>
              </a:rPr>
              <a:t> </a:t>
            </a:r>
            <a:r>
              <a:rPr sz="3200" spc="-5" dirty="0">
                <a:latin typeface="Calibri"/>
                <a:cs typeface="Calibri"/>
              </a:rPr>
              <a:t>up </a:t>
            </a:r>
            <a:r>
              <a:rPr sz="3200" dirty="0">
                <a:latin typeface="Calibri"/>
                <a:cs typeface="Calibri"/>
              </a:rPr>
              <a:t>when</a:t>
            </a:r>
            <a:r>
              <a:rPr sz="3200" spc="5" dirty="0">
                <a:latin typeface="Calibri"/>
                <a:cs typeface="Calibri"/>
              </a:rPr>
              <a:t> </a:t>
            </a:r>
            <a:r>
              <a:rPr sz="3200" spc="-15" dirty="0">
                <a:latin typeface="Calibri"/>
                <a:cs typeface="Calibri"/>
              </a:rPr>
              <a:t>you </a:t>
            </a:r>
            <a:r>
              <a:rPr sz="3200" spc="-710" dirty="0">
                <a:latin typeface="Calibri"/>
                <a:cs typeface="Calibri"/>
              </a:rPr>
              <a:t> </a:t>
            </a:r>
            <a:r>
              <a:rPr sz="3200" dirty="0">
                <a:latin typeface="Calibri"/>
                <a:cs typeface="Calibri"/>
              </a:rPr>
              <a:t>turn</a:t>
            </a:r>
            <a:r>
              <a:rPr sz="3200" spc="5" dirty="0">
                <a:latin typeface="Calibri"/>
                <a:cs typeface="Calibri"/>
              </a:rPr>
              <a:t> </a:t>
            </a:r>
            <a:r>
              <a:rPr sz="3200" dirty="0">
                <a:latin typeface="Calibri"/>
                <a:cs typeface="Calibri"/>
              </a:rPr>
              <a:t>on</a:t>
            </a:r>
            <a:r>
              <a:rPr sz="3200" spc="5" dirty="0">
                <a:latin typeface="Calibri"/>
                <a:cs typeface="Calibri"/>
              </a:rPr>
              <a:t> </a:t>
            </a:r>
            <a:r>
              <a:rPr sz="3200" spc="-10" dirty="0">
                <a:latin typeface="Calibri"/>
                <a:cs typeface="Calibri"/>
              </a:rPr>
              <a:t>your</a:t>
            </a:r>
            <a:r>
              <a:rPr sz="3200" spc="-5" dirty="0">
                <a:latin typeface="Calibri"/>
                <a:cs typeface="Calibri"/>
              </a:rPr>
              <a:t> </a:t>
            </a:r>
            <a:r>
              <a:rPr sz="3200" spc="-45" dirty="0">
                <a:latin typeface="Calibri"/>
                <a:cs typeface="Calibri"/>
              </a:rPr>
              <a:t>computer.</a:t>
            </a:r>
            <a:endParaRPr sz="3200">
              <a:latin typeface="Calibri"/>
              <a:cs typeface="Calibri"/>
            </a:endParaRPr>
          </a:p>
          <a:p>
            <a:pPr marL="355600" indent="-342900">
              <a:lnSpc>
                <a:spcPct val="100000"/>
              </a:lnSpc>
              <a:spcBef>
                <a:spcPts val="770"/>
              </a:spcBef>
              <a:buFont typeface="Arial MT"/>
              <a:buChar char="•"/>
              <a:tabLst>
                <a:tab pos="354965" algn="l"/>
                <a:tab pos="355600" algn="l"/>
              </a:tabLst>
            </a:pPr>
            <a:r>
              <a:rPr sz="3200" dirty="0">
                <a:latin typeface="Calibri"/>
                <a:cs typeface="Calibri"/>
              </a:rPr>
              <a:t>Unusual</a:t>
            </a:r>
            <a:r>
              <a:rPr sz="3200" spc="30" dirty="0">
                <a:latin typeface="Calibri"/>
                <a:cs typeface="Calibri"/>
              </a:rPr>
              <a:t> </a:t>
            </a:r>
            <a:r>
              <a:rPr sz="3200" dirty="0">
                <a:latin typeface="Calibri"/>
                <a:cs typeface="Calibri"/>
              </a:rPr>
              <a:t>activities</a:t>
            </a:r>
            <a:r>
              <a:rPr sz="3200" spc="15" dirty="0">
                <a:latin typeface="Calibri"/>
                <a:cs typeface="Calibri"/>
              </a:rPr>
              <a:t> </a:t>
            </a:r>
            <a:r>
              <a:rPr sz="3200" spc="-30" dirty="0">
                <a:latin typeface="Calibri"/>
                <a:cs typeface="Calibri"/>
              </a:rPr>
              <a:t>like</a:t>
            </a:r>
            <a:r>
              <a:rPr sz="3200" spc="15" dirty="0">
                <a:latin typeface="Calibri"/>
                <a:cs typeface="Calibri"/>
              </a:rPr>
              <a:t> </a:t>
            </a:r>
            <a:r>
              <a:rPr sz="3200" spc="-15" dirty="0">
                <a:latin typeface="Calibri"/>
                <a:cs typeface="Calibri"/>
              </a:rPr>
              <a:t>password</a:t>
            </a:r>
            <a:r>
              <a:rPr sz="3200" spc="-5" dirty="0">
                <a:latin typeface="Calibri"/>
                <a:cs typeface="Calibri"/>
              </a:rPr>
              <a:t> changes.</a:t>
            </a:r>
            <a:endParaRPr sz="3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7: The Human Layer – Humans are the weakest link in any cyber security posture. Human security controls include phishing simulations and access management controls that protect mission critical assets from a wide variety of human threats, including cyber criminals, malicious insiders, and negligent users.</a:t>
            </a:r>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61</a:t>
            </a:fld>
            <a:endParaRPr lang="en-US"/>
          </a:p>
        </p:txBody>
      </p:sp>
      <p:grpSp>
        <p:nvGrpSpPr>
          <p:cNvPr id="92162" name="Group 2"/>
          <p:cNvGrpSpPr>
            <a:grpSpLocks/>
          </p:cNvGrpSpPr>
          <p:nvPr/>
        </p:nvGrpSpPr>
        <p:grpSpPr bwMode="auto">
          <a:xfrm>
            <a:off x="457200" y="1447800"/>
            <a:ext cx="8077200" cy="4495800"/>
            <a:chOff x="1440" y="228"/>
            <a:chExt cx="8553" cy="4741"/>
          </a:xfrm>
        </p:grpSpPr>
        <p:pic>
          <p:nvPicPr>
            <p:cNvPr id="92163" name="Picture 3"/>
            <p:cNvPicPr>
              <a:picLocks noChangeAspect="1" noChangeArrowheads="1"/>
            </p:cNvPicPr>
            <p:nvPr/>
          </p:nvPicPr>
          <p:blipFill>
            <a:blip r:embed="rId2"/>
            <a:srcRect/>
            <a:stretch>
              <a:fillRect/>
            </a:stretch>
          </p:blipFill>
          <p:spPr bwMode="auto">
            <a:xfrm>
              <a:off x="1440" y="228"/>
              <a:ext cx="8549" cy="4703"/>
            </a:xfrm>
            <a:prstGeom prst="rect">
              <a:avLst/>
            </a:prstGeom>
            <a:noFill/>
            <a:ln w="9525">
              <a:noFill/>
              <a:miter lim="800000"/>
              <a:headEnd/>
              <a:tailEnd/>
            </a:ln>
          </p:spPr>
        </p:pic>
        <p:sp>
          <p:nvSpPr>
            <p:cNvPr id="92164" name="Rectangle 4"/>
            <p:cNvSpPr>
              <a:spLocks noChangeArrowheads="1"/>
            </p:cNvSpPr>
            <p:nvPr/>
          </p:nvSpPr>
          <p:spPr bwMode="auto">
            <a:xfrm>
              <a:off x="1440" y="4959"/>
              <a:ext cx="8553" cy="1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inadvertent actions (generally by insiders) that are taken without malicious or harmful intent;</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deliberate actions (by insiders or outsiders) that are taken intentionally and are meant to do harm;</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inaction (generally by insiders), such as a failure to act in a given situation, either because of a lack of appropriate skills, knowledge, guidance, or availability of the correct person to take action Of primary concern </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Political motivations</a:t>
            </a:r>
            <a:r>
              <a:rPr lang="en-US" i="1" dirty="0" smtClean="0"/>
              <a:t>: </a:t>
            </a:r>
            <a:r>
              <a:rPr lang="en-US" dirty="0" smtClean="0"/>
              <a:t>examples include destroying, disrupting, or taking control of targets; espionage; and making political statements, protests, or retaliatory actions.</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1" indent="-342900">
              <a:buBlip>
                <a:blip r:embed="rId2"/>
              </a:buBlip>
            </a:pPr>
            <a:r>
              <a:rPr lang="en-US" b="1" i="1" dirty="0" smtClean="0"/>
              <a:t>Economic motivations</a:t>
            </a:r>
            <a:r>
              <a:rPr lang="en-US" i="1" dirty="0" smtClean="0"/>
              <a:t>: </a:t>
            </a:r>
            <a:r>
              <a:rPr lang="en-US" dirty="0" smtClean="0"/>
              <a:t>examples include theft of intellectual property or other economically valuable assets (e.g., funds, credit card information); fraud; industrial espionage and sabotage; and blackmail.</a:t>
            </a:r>
            <a:endParaRPr lang="en-US" sz="2400" dirty="0" smtClean="0"/>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Socio-cultural motivations</a:t>
            </a:r>
            <a:r>
              <a:rPr lang="en-US" i="1" dirty="0" smtClean="0"/>
              <a:t>: </a:t>
            </a:r>
            <a:r>
              <a:rPr lang="en-US" dirty="0" smtClean="0"/>
              <a:t>examples include attacks with philosophical, theological, political, and even humanitarian goals. Socio-cultural motivations also include fun, curiosity, and a desire for publicity or ego gratification.</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Attacks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4294967295"/>
          </p:nvPr>
        </p:nvSpPr>
        <p:spPr>
          <a:xfrm>
            <a:off x="8077200" y="6492875"/>
            <a:ext cx="1066800" cy="365125"/>
          </a:xfrm>
        </p:spPr>
        <p:txBody>
          <a:bodyPr/>
          <a:lstStyle/>
          <a:p>
            <a:pPr>
              <a:defRPr/>
            </a:pPr>
            <a:fld id="{B555C0A6-CC40-475C-9F6D-DF0E8A0CF9FD}"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Injection attacks</a:t>
            </a:r>
          </a:p>
          <a:p>
            <a:r>
              <a:rPr lang="en-US" b="1" dirty="0" smtClean="0"/>
              <a:t> </a:t>
            </a:r>
            <a:endParaRPr lang="en-US" dirty="0" smtClean="0"/>
          </a:p>
          <a:p>
            <a:r>
              <a:rPr lang="en-US" dirty="0" smtClean="0"/>
              <a:t>It is the attack in which some data will be injected into a web application to manipulate the application and fetch the required information.</a:t>
            </a:r>
          </a:p>
          <a:p>
            <a:r>
              <a:rPr lang="en-US" dirty="0" smtClean="0"/>
              <a:t> </a:t>
            </a:r>
          </a:p>
          <a:p>
            <a:r>
              <a:rPr lang="en-US" b="1" dirty="0" smtClean="0"/>
              <a:t>Example- </a:t>
            </a:r>
            <a:r>
              <a:rPr lang="en-US" dirty="0" smtClean="0"/>
              <a:t>SQL Injection, code Injection, log Injection, XML Injection etc.</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0"/>
            <a:ext cx="4494530" cy="696595"/>
          </a:xfrm>
          <a:prstGeom prst="rect">
            <a:avLst/>
          </a:prstGeom>
        </p:spPr>
        <p:txBody>
          <a:bodyPr vert="horz" wrap="square" lIns="0" tIns="13335" rIns="0" bIns="0" rtlCol="0">
            <a:spAutoFit/>
          </a:bodyPr>
          <a:lstStyle/>
          <a:p>
            <a:pPr marL="12700">
              <a:lnSpc>
                <a:spcPct val="100000"/>
              </a:lnSpc>
              <a:spcBef>
                <a:spcPts val="105"/>
              </a:spcBef>
            </a:pPr>
            <a:r>
              <a:rPr sz="4400" b="0" spc="-25" dirty="0">
                <a:latin typeface="Calibri"/>
                <a:cs typeface="Calibri"/>
              </a:rPr>
              <a:t>Hacker</a:t>
            </a:r>
            <a:r>
              <a:rPr sz="4400" b="0" spc="-40" dirty="0">
                <a:latin typeface="Calibri"/>
                <a:cs typeface="Calibri"/>
              </a:rPr>
              <a:t> </a:t>
            </a:r>
            <a:r>
              <a:rPr sz="4400" b="0" dirty="0">
                <a:latin typeface="Calibri"/>
                <a:cs typeface="Calibri"/>
              </a:rPr>
              <a:t>and</a:t>
            </a:r>
            <a:r>
              <a:rPr sz="4400" b="0" spc="-30" dirty="0">
                <a:latin typeface="Calibri"/>
                <a:cs typeface="Calibri"/>
              </a:rPr>
              <a:t> </a:t>
            </a:r>
            <a:r>
              <a:rPr sz="4400" b="0" dirty="0">
                <a:latin typeface="Calibri"/>
                <a:cs typeface="Calibri"/>
              </a:rPr>
              <a:t>Hacking</a:t>
            </a:r>
            <a:endParaRPr sz="4400">
              <a:latin typeface="Calibri"/>
              <a:cs typeface="Calibri"/>
            </a:endParaRPr>
          </a:p>
        </p:txBody>
      </p:sp>
      <p:sp>
        <p:nvSpPr>
          <p:cNvPr id="3" name="object 3"/>
          <p:cNvSpPr txBox="1"/>
          <p:nvPr/>
        </p:nvSpPr>
        <p:spPr>
          <a:xfrm>
            <a:off x="535940" y="1537842"/>
            <a:ext cx="8074025" cy="3492879"/>
          </a:xfrm>
          <a:prstGeom prst="rect">
            <a:avLst/>
          </a:prstGeom>
        </p:spPr>
        <p:txBody>
          <a:bodyPr vert="horz" wrap="square" lIns="0" tIns="92075" rIns="0" bIns="0" rtlCol="0">
            <a:spAutoFit/>
          </a:bodyPr>
          <a:lstStyle/>
          <a:p>
            <a:pPr marL="355600" marR="5080" indent="-342900" algn="just">
              <a:lnSpc>
                <a:spcPts val="2590"/>
              </a:lnSpc>
              <a:spcBef>
                <a:spcPts val="725"/>
              </a:spcBef>
              <a:buFont typeface="Arial MT"/>
              <a:buChar char="•"/>
              <a:tabLst>
                <a:tab pos="355600" algn="l"/>
              </a:tabLst>
            </a:pPr>
            <a:r>
              <a:rPr sz="2400" dirty="0">
                <a:latin typeface="Times" pitchFamily="18" charset="0"/>
              </a:rPr>
              <a:t>HACKING is the gaining of access to a computer and  viewing, copying or creating data without the intention  of destroying data or maliciously harming the  computer.</a:t>
            </a:r>
            <a:endParaRPr sz="2400">
              <a:latin typeface="Times" pitchFamily="18" charset="0"/>
            </a:endParaRPr>
          </a:p>
          <a:p>
            <a:pPr marL="355600" marR="6985" indent="-342900" algn="just">
              <a:lnSpc>
                <a:spcPts val="2590"/>
              </a:lnSpc>
              <a:spcBef>
                <a:spcPts val="660"/>
              </a:spcBef>
              <a:buFont typeface="Arial MT"/>
              <a:buChar char="•"/>
              <a:tabLst>
                <a:tab pos="355600" algn="l"/>
              </a:tabLst>
            </a:pPr>
            <a:r>
              <a:rPr sz="2400" dirty="0">
                <a:latin typeface="Times" pitchFamily="18" charset="0"/>
                <a:hlinkClick r:id="rId2"/>
              </a:rPr>
              <a:t>A hacker is a person skilled in information  technology who uses their technical knowledge to </a:t>
            </a:r>
            <a:r>
              <a:rPr sz="2400" dirty="0">
                <a:latin typeface="Times" pitchFamily="18" charset="0"/>
              </a:rPr>
              <a:t> achieve a goal or overcome an obstacle, within a  computerized system by non-standard means.</a:t>
            </a:r>
            <a:endParaRPr sz="2400">
              <a:latin typeface="Times" pitchFamily="18" charset="0"/>
            </a:endParaRPr>
          </a:p>
          <a:p>
            <a:pPr marL="355600" marR="6350" indent="-342900" algn="just">
              <a:lnSpc>
                <a:spcPct val="80000"/>
              </a:lnSpc>
              <a:spcBef>
                <a:spcPts val="680"/>
              </a:spcBef>
              <a:buFont typeface="Arial MT"/>
              <a:buChar char="•"/>
              <a:tabLst>
                <a:tab pos="355600" algn="l"/>
              </a:tabLst>
            </a:pPr>
            <a:r>
              <a:rPr sz="2400" dirty="0">
                <a:latin typeface="Times" pitchFamily="18" charset="0"/>
              </a:rPr>
              <a:t>Someone who   utilizes their technical  know-how  of </a:t>
            </a:r>
            <a:r>
              <a:rPr sz="2400" dirty="0">
                <a:latin typeface="Times" pitchFamily="18" charset="0"/>
                <a:hlinkClick r:id="rId3"/>
              </a:rPr>
              <a:t>bugs </a:t>
            </a:r>
            <a:r>
              <a:rPr sz="2400" dirty="0">
                <a:latin typeface="Times" pitchFamily="18" charset="0"/>
              </a:rPr>
              <a:t>or </a:t>
            </a:r>
            <a:r>
              <a:rPr sz="2400" dirty="0">
                <a:latin typeface="Times" pitchFamily="18" charset="0"/>
                <a:hlinkClick r:id="rId4"/>
              </a:rPr>
              <a:t>exploits </a:t>
            </a:r>
            <a:r>
              <a:rPr sz="2400" dirty="0">
                <a:latin typeface="Times" pitchFamily="18" charset="0"/>
              </a:rPr>
              <a:t>to break into computer systems and  access data which would otherwise be unavailable to  them.</a:t>
            </a:r>
            <a:endParaRPr sz="2400">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to="" calcmode="lin" valueType="num">
                                      <p:cBhvr>
                                        <p:cTn id="12" dur="1" fill="hold"/>
                                        <p:tgtEl>
                                          <p:spTgt spid="3">
                                            <p:txEl>
                                              <p:pRg st="1" end="1"/>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to="" calcmode="lin" valueType="num">
                                      <p:cBhvr>
                                        <p:cTn id="17" dur="1" fill="hold"/>
                                        <p:tgtEl>
                                          <p:spTgt spid="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DNS Spoofing</a:t>
            </a:r>
          </a:p>
          <a:p>
            <a:r>
              <a:rPr lang="en-US" b="1" dirty="0" smtClean="0"/>
              <a:t> </a:t>
            </a:r>
            <a:endParaRPr lang="en-US" dirty="0" smtClean="0"/>
          </a:p>
          <a:p>
            <a:r>
              <a:rPr lang="en-US" dirty="0" smtClean="0"/>
              <a:t>DNS Spoofing is a type of computer security hacking. Whereby a data is introduced into a DNS resolver's cache causing the name server to return an incorrect IP address, diverting traffic to the attackers computer or any other computer. The DNS spoofing attacks can go on for a long period of time without being detected and can cause serious security issues.</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Session Hijacking</a:t>
            </a:r>
          </a:p>
          <a:p>
            <a:r>
              <a:rPr lang="en-US" b="1" dirty="0" smtClean="0"/>
              <a:t> </a:t>
            </a:r>
            <a:endParaRPr lang="en-US" dirty="0" smtClean="0"/>
          </a:p>
          <a:p>
            <a:r>
              <a:rPr lang="en-US" dirty="0" smtClean="0"/>
              <a:t>It is a security attack on a user session over a protected network. Web applications create cookies to store the state and user sessions. By stealing the cookies, an attacker can have access to all of the user data.</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Phishing</a:t>
            </a:r>
          </a:p>
          <a:p>
            <a:r>
              <a:rPr lang="en-US" b="1" dirty="0" smtClean="0"/>
              <a:t> </a:t>
            </a:r>
            <a:endParaRPr lang="en-US" dirty="0" smtClean="0"/>
          </a:p>
          <a:p>
            <a:r>
              <a:rPr lang="en-US" dirty="0" smtClean="0"/>
              <a:t>Phishing is a type of attack which attempts to steal sensitive information like user login credentials and credit card number. It occurs when an attacker is masquerading as a trustworthy entity in electronic communication.</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Brute force</a:t>
            </a:r>
          </a:p>
          <a:p>
            <a:r>
              <a:rPr lang="en-US" b="1" dirty="0" smtClean="0"/>
              <a:t> </a:t>
            </a:r>
            <a:endParaRPr lang="en-US" dirty="0" smtClean="0"/>
          </a:p>
          <a:p>
            <a:r>
              <a:rPr lang="en-US" dirty="0" smtClean="0"/>
              <a:t>It is a type of attack which uses a trial and error method. This attack generates a large number of guesses and validates them to obtain actual data like user password and personal identification number. This attack may be used by criminals to crack encrypted data, or by security, analysts to test an organization's network security.</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Denial of Service</a:t>
            </a:r>
          </a:p>
          <a:p>
            <a:r>
              <a:rPr lang="en-US" b="1" dirty="0" smtClean="0"/>
              <a:t> </a:t>
            </a:r>
            <a:endParaRPr lang="en-US" dirty="0" smtClean="0"/>
          </a:p>
          <a:p>
            <a:r>
              <a:rPr lang="en-US" dirty="0" smtClean="0"/>
              <a:t>It is an attack which meant to make a server or network resource unavailable to the users. It accomplishes this by flooding the target with traffic or sending it information that triggers a crash. It uses the single system and single internet connection to attack a server.</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Dictionary attacks</a:t>
            </a:r>
          </a:p>
          <a:p>
            <a:r>
              <a:rPr lang="en-US" b="1" dirty="0" smtClean="0"/>
              <a:t> </a:t>
            </a:r>
            <a:endParaRPr lang="en-US" dirty="0" smtClean="0"/>
          </a:p>
          <a:p>
            <a:r>
              <a:rPr lang="en-US" dirty="0" smtClean="0"/>
              <a:t>This type of attack stored the list of a commonly used password and validated them to get original password.</a:t>
            </a:r>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URL Interpretation</a:t>
            </a:r>
          </a:p>
          <a:p>
            <a:r>
              <a:rPr lang="en-US" b="1" dirty="0" smtClean="0"/>
              <a:t> </a:t>
            </a:r>
            <a:endParaRPr lang="en-US" dirty="0" smtClean="0"/>
          </a:p>
          <a:p>
            <a:r>
              <a:rPr lang="en-US" dirty="0" smtClean="0"/>
              <a:t>It is a type of attack where we can change the certain parts of a URL, and one can make a web server to deliver web pages for which he is not authorized to browse.</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File Inclusion attacks</a:t>
            </a:r>
          </a:p>
          <a:p>
            <a:r>
              <a:rPr lang="en-US" b="1" dirty="0" smtClean="0"/>
              <a:t> </a:t>
            </a:r>
            <a:endParaRPr lang="en-US" dirty="0" smtClean="0"/>
          </a:p>
          <a:p>
            <a:r>
              <a:rPr lang="en-US" dirty="0" smtClean="0"/>
              <a:t>It is a type of attack that allows an attacker to access unauthorized or essential files which is available on the web server or to execute malicious files on the web server by making use of the include functionality.</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Man in the middle attacks</a:t>
            </a:r>
          </a:p>
          <a:p>
            <a:r>
              <a:rPr lang="en-US" b="1" dirty="0" smtClean="0"/>
              <a:t> </a:t>
            </a:r>
            <a:endParaRPr lang="en-US" dirty="0" smtClean="0"/>
          </a:p>
          <a:p>
            <a:r>
              <a:rPr lang="en-US" dirty="0" smtClean="0"/>
              <a:t>It is a type of attack that allows an attacker to intercepts the connection between client and server and acts as a bridge between them. Due to this, an attacker will be able to read, insert and modify the data in the intercepted connection.</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Virus</a:t>
            </a:r>
          </a:p>
          <a:p>
            <a:r>
              <a:rPr lang="en-US" b="1" dirty="0" smtClean="0"/>
              <a:t> </a:t>
            </a:r>
            <a:endParaRPr lang="en-US" dirty="0" smtClean="0"/>
          </a:p>
          <a:p>
            <a:r>
              <a:rPr lang="en-US" dirty="0" smtClean="0"/>
              <a:t>It is a type of malicious software program that spread throughout the computer files without the knowledge of a user. It is a self-replicating malicious computer program that replicates by inserting copies of itself into other computer programs when executed. It can also execute instructions that cause harm to the system.</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0"/>
            <a:ext cx="3809365" cy="696595"/>
          </a:xfrm>
          <a:prstGeom prst="rect">
            <a:avLst/>
          </a:prstGeom>
        </p:spPr>
        <p:txBody>
          <a:bodyPr vert="horz" wrap="square" lIns="0" tIns="13335" rIns="0" bIns="0" rtlCol="0">
            <a:spAutoFit/>
          </a:bodyPr>
          <a:lstStyle/>
          <a:p>
            <a:pPr marL="12700">
              <a:lnSpc>
                <a:spcPct val="100000"/>
              </a:lnSpc>
              <a:spcBef>
                <a:spcPts val="105"/>
              </a:spcBef>
            </a:pPr>
            <a:r>
              <a:rPr sz="4400" b="0" spc="-40" dirty="0">
                <a:latin typeface="Calibri"/>
                <a:cs typeface="Calibri"/>
              </a:rPr>
              <a:t>Types </a:t>
            </a:r>
            <a:r>
              <a:rPr sz="4400" b="0" spc="-5" dirty="0">
                <a:latin typeface="Calibri"/>
                <a:cs typeface="Calibri"/>
              </a:rPr>
              <a:t>of</a:t>
            </a:r>
            <a:r>
              <a:rPr sz="4400" b="0" spc="-40" dirty="0">
                <a:latin typeface="Calibri"/>
                <a:cs typeface="Calibri"/>
              </a:rPr>
              <a:t> </a:t>
            </a:r>
            <a:r>
              <a:rPr sz="4400" b="0" spc="-30" dirty="0">
                <a:latin typeface="Calibri"/>
                <a:cs typeface="Calibri"/>
              </a:rPr>
              <a:t>Hackers</a:t>
            </a:r>
            <a:endParaRPr sz="4400">
              <a:latin typeface="Calibri"/>
              <a:cs typeface="Calibri"/>
            </a:endParaRPr>
          </a:p>
        </p:txBody>
      </p:sp>
      <p:sp>
        <p:nvSpPr>
          <p:cNvPr id="3" name="object 3"/>
          <p:cNvSpPr txBox="1"/>
          <p:nvPr/>
        </p:nvSpPr>
        <p:spPr>
          <a:xfrm>
            <a:off x="535940" y="1514589"/>
            <a:ext cx="7796530" cy="4313555"/>
          </a:xfrm>
          <a:prstGeom prst="rect">
            <a:avLst/>
          </a:prstGeom>
        </p:spPr>
        <p:txBody>
          <a:bodyPr vert="horz" wrap="square" lIns="0" tIns="61594" rIns="0" bIns="0" rtlCol="0">
            <a:spAutoFit/>
          </a:bodyPr>
          <a:lstStyle/>
          <a:p>
            <a:pPr marL="355600" indent="-342900">
              <a:lnSpc>
                <a:spcPct val="100000"/>
              </a:lnSpc>
              <a:spcBef>
                <a:spcPts val="484"/>
              </a:spcBef>
              <a:buFont typeface="Arial MT"/>
              <a:buChar char="•"/>
              <a:tabLst>
                <a:tab pos="354965" algn="l"/>
                <a:tab pos="355600" algn="l"/>
              </a:tabLst>
            </a:pPr>
            <a:r>
              <a:rPr sz="3000" spc="-15" dirty="0">
                <a:latin typeface="Calibri"/>
                <a:cs typeface="Calibri"/>
              </a:rPr>
              <a:t>There</a:t>
            </a:r>
            <a:r>
              <a:rPr sz="3000" spc="-10" dirty="0">
                <a:latin typeface="Calibri"/>
                <a:cs typeface="Calibri"/>
              </a:rPr>
              <a:t> </a:t>
            </a:r>
            <a:r>
              <a:rPr sz="3000" spc="-15" dirty="0">
                <a:latin typeface="Calibri"/>
                <a:cs typeface="Calibri"/>
              </a:rPr>
              <a:t>are</a:t>
            </a:r>
            <a:r>
              <a:rPr sz="3000" spc="-10" dirty="0">
                <a:latin typeface="Calibri"/>
                <a:cs typeface="Calibri"/>
              </a:rPr>
              <a:t> three</a:t>
            </a:r>
            <a:r>
              <a:rPr sz="3000" spc="-20" dirty="0">
                <a:latin typeface="Calibri"/>
                <a:cs typeface="Calibri"/>
              </a:rPr>
              <a:t> </a:t>
            </a:r>
            <a:r>
              <a:rPr sz="3000" dirty="0">
                <a:latin typeface="Calibri"/>
                <a:cs typeface="Calibri"/>
              </a:rPr>
              <a:t>types</a:t>
            </a:r>
            <a:r>
              <a:rPr sz="3000" spc="-5" dirty="0">
                <a:latin typeface="Calibri"/>
                <a:cs typeface="Calibri"/>
              </a:rPr>
              <a:t> of </a:t>
            </a:r>
            <a:r>
              <a:rPr sz="3000" spc="-15" dirty="0">
                <a:latin typeface="Calibri"/>
                <a:cs typeface="Calibri"/>
              </a:rPr>
              <a:t>hacker:</a:t>
            </a:r>
            <a:endParaRPr sz="3000">
              <a:latin typeface="Calibri"/>
              <a:cs typeface="Calibri"/>
            </a:endParaRPr>
          </a:p>
          <a:p>
            <a:pPr marL="756285" marR="168910" lvl="1" indent="-287020">
              <a:lnSpc>
                <a:spcPct val="90000"/>
              </a:lnSpc>
              <a:spcBef>
                <a:spcPts val="655"/>
              </a:spcBef>
              <a:buFont typeface="Arial MT"/>
              <a:buChar char="–"/>
              <a:tabLst>
                <a:tab pos="756920" algn="l"/>
              </a:tabLst>
            </a:pPr>
            <a:r>
              <a:rPr sz="2600" spc="-5" dirty="0">
                <a:latin typeface="Calibri"/>
                <a:cs typeface="Calibri"/>
              </a:rPr>
              <a:t>White </a:t>
            </a:r>
            <a:r>
              <a:rPr sz="2600" spc="-10" dirty="0">
                <a:latin typeface="Calibri"/>
                <a:cs typeface="Calibri"/>
              </a:rPr>
              <a:t>hat </a:t>
            </a:r>
            <a:r>
              <a:rPr sz="2600" spc="-15" dirty="0">
                <a:latin typeface="Calibri"/>
                <a:cs typeface="Calibri"/>
              </a:rPr>
              <a:t>hacker: </a:t>
            </a:r>
            <a:r>
              <a:rPr sz="2600" dirty="0">
                <a:latin typeface="Calibri"/>
                <a:cs typeface="Calibri"/>
              </a:rPr>
              <a:t>It </a:t>
            </a:r>
            <a:r>
              <a:rPr sz="2600" spc="-15" dirty="0">
                <a:latin typeface="Calibri"/>
                <a:cs typeface="Calibri"/>
              </a:rPr>
              <a:t>involves </a:t>
            </a:r>
            <a:r>
              <a:rPr sz="2600" spc="-10" dirty="0">
                <a:latin typeface="Calibri"/>
                <a:cs typeface="Calibri"/>
              </a:rPr>
              <a:t>performing </a:t>
            </a:r>
            <a:r>
              <a:rPr sz="2600" dirty="0">
                <a:latin typeface="Calibri"/>
                <a:cs typeface="Calibri"/>
              </a:rPr>
              <a:t>a </a:t>
            </a:r>
            <a:r>
              <a:rPr sz="2600" spc="-5" dirty="0">
                <a:latin typeface="Calibri"/>
                <a:cs typeface="Calibri"/>
              </a:rPr>
              <a:t>security </a:t>
            </a:r>
            <a:r>
              <a:rPr sz="2600" dirty="0">
                <a:latin typeface="Calibri"/>
                <a:cs typeface="Calibri"/>
              </a:rPr>
              <a:t> </a:t>
            </a:r>
            <a:r>
              <a:rPr sz="2600" spc="-10" dirty="0">
                <a:latin typeface="Calibri"/>
                <a:cs typeface="Calibri"/>
              </a:rPr>
              <a:t>evaluation</a:t>
            </a:r>
            <a:r>
              <a:rPr sz="2600" spc="-15" dirty="0">
                <a:latin typeface="Calibri"/>
                <a:cs typeface="Calibri"/>
              </a:rPr>
              <a:t> </a:t>
            </a:r>
            <a:r>
              <a:rPr sz="2600" dirty="0">
                <a:latin typeface="Calibri"/>
                <a:cs typeface="Calibri"/>
              </a:rPr>
              <a:t>and</a:t>
            </a:r>
            <a:r>
              <a:rPr sz="2600" spc="-15" dirty="0">
                <a:latin typeface="Calibri"/>
                <a:cs typeface="Calibri"/>
              </a:rPr>
              <a:t> </a:t>
            </a:r>
            <a:r>
              <a:rPr sz="2600" spc="-5" dirty="0">
                <a:latin typeface="Calibri"/>
                <a:cs typeface="Calibri"/>
              </a:rPr>
              <a:t>testing</a:t>
            </a:r>
            <a:r>
              <a:rPr sz="2600" spc="-35" dirty="0">
                <a:latin typeface="Calibri"/>
                <a:cs typeface="Calibri"/>
              </a:rPr>
              <a:t> </a:t>
            </a:r>
            <a:r>
              <a:rPr sz="2600" dirty="0">
                <a:latin typeface="Calibri"/>
                <a:cs typeface="Calibri"/>
              </a:rPr>
              <a:t>with </a:t>
            </a:r>
            <a:r>
              <a:rPr sz="2600" spc="-10" dirty="0">
                <a:latin typeface="Calibri"/>
                <a:cs typeface="Calibri"/>
              </a:rPr>
              <a:t>complete</a:t>
            </a:r>
            <a:r>
              <a:rPr sz="2600" spc="-25" dirty="0">
                <a:latin typeface="Calibri"/>
                <a:cs typeface="Calibri"/>
              </a:rPr>
              <a:t> </a:t>
            </a:r>
            <a:r>
              <a:rPr sz="2600" spc="-5" dirty="0">
                <a:latin typeface="Calibri"/>
                <a:cs typeface="Calibri"/>
              </a:rPr>
              <a:t>knowledge</a:t>
            </a:r>
            <a:r>
              <a:rPr sz="2600" spc="-15" dirty="0">
                <a:latin typeface="Calibri"/>
                <a:cs typeface="Calibri"/>
              </a:rPr>
              <a:t> </a:t>
            </a:r>
            <a:r>
              <a:rPr sz="2600" spc="-5" dirty="0">
                <a:latin typeface="Calibri"/>
                <a:cs typeface="Calibri"/>
              </a:rPr>
              <a:t>of </a:t>
            </a:r>
            <a:r>
              <a:rPr sz="2600" spc="-570" dirty="0">
                <a:latin typeface="Calibri"/>
                <a:cs typeface="Calibri"/>
              </a:rPr>
              <a:t> </a:t>
            </a:r>
            <a:r>
              <a:rPr sz="2600" dirty="0">
                <a:latin typeface="Calibri"/>
                <a:cs typeface="Calibri"/>
              </a:rPr>
              <a:t>the</a:t>
            </a:r>
            <a:r>
              <a:rPr sz="2600" spc="-15" dirty="0">
                <a:latin typeface="Calibri"/>
                <a:cs typeface="Calibri"/>
              </a:rPr>
              <a:t> </a:t>
            </a:r>
            <a:r>
              <a:rPr sz="2600" spc="-10" dirty="0">
                <a:latin typeface="Calibri"/>
                <a:cs typeface="Calibri"/>
              </a:rPr>
              <a:t>network</a:t>
            </a:r>
            <a:r>
              <a:rPr sz="2600" spc="-15" dirty="0">
                <a:latin typeface="Calibri"/>
                <a:cs typeface="Calibri"/>
              </a:rPr>
              <a:t> </a:t>
            </a:r>
            <a:r>
              <a:rPr sz="2600" spc="-10" dirty="0">
                <a:latin typeface="Calibri"/>
                <a:cs typeface="Calibri"/>
              </a:rPr>
              <a:t>infrastructure.</a:t>
            </a:r>
            <a:endParaRPr sz="2600">
              <a:latin typeface="Calibri"/>
              <a:cs typeface="Calibri"/>
            </a:endParaRPr>
          </a:p>
          <a:p>
            <a:pPr marL="756285" marR="443865" lvl="1" indent="-287020">
              <a:lnSpc>
                <a:spcPts val="2810"/>
              </a:lnSpc>
              <a:spcBef>
                <a:spcPts val="660"/>
              </a:spcBef>
              <a:buFont typeface="Arial MT"/>
              <a:buChar char="–"/>
              <a:tabLst>
                <a:tab pos="756920" algn="l"/>
              </a:tabLst>
            </a:pPr>
            <a:r>
              <a:rPr sz="2600" spc="-25" dirty="0">
                <a:latin typeface="Calibri"/>
                <a:cs typeface="Calibri"/>
              </a:rPr>
              <a:t>Gray</a:t>
            </a:r>
            <a:r>
              <a:rPr sz="2600" spc="-20" dirty="0">
                <a:latin typeface="Calibri"/>
                <a:cs typeface="Calibri"/>
              </a:rPr>
              <a:t> </a:t>
            </a:r>
            <a:r>
              <a:rPr sz="2600" spc="-10" dirty="0">
                <a:latin typeface="Calibri"/>
                <a:cs typeface="Calibri"/>
              </a:rPr>
              <a:t>hat</a:t>
            </a:r>
            <a:r>
              <a:rPr sz="2600" spc="-5" dirty="0">
                <a:latin typeface="Calibri"/>
                <a:cs typeface="Calibri"/>
              </a:rPr>
              <a:t> </a:t>
            </a:r>
            <a:r>
              <a:rPr sz="2600" spc="-15" dirty="0">
                <a:latin typeface="Calibri"/>
                <a:cs typeface="Calibri"/>
              </a:rPr>
              <a:t>Hacker:</a:t>
            </a:r>
            <a:r>
              <a:rPr sz="2600" dirty="0">
                <a:latin typeface="Calibri"/>
                <a:cs typeface="Calibri"/>
              </a:rPr>
              <a:t> It</a:t>
            </a:r>
            <a:r>
              <a:rPr sz="2600" spc="-5" dirty="0">
                <a:latin typeface="Calibri"/>
                <a:cs typeface="Calibri"/>
              </a:rPr>
              <a:t> </a:t>
            </a:r>
            <a:r>
              <a:rPr sz="2600" spc="-15" dirty="0">
                <a:latin typeface="Calibri"/>
                <a:cs typeface="Calibri"/>
              </a:rPr>
              <a:t>involves</a:t>
            </a:r>
            <a:r>
              <a:rPr sz="2600" spc="-25" dirty="0">
                <a:latin typeface="Calibri"/>
                <a:cs typeface="Calibri"/>
              </a:rPr>
              <a:t> </a:t>
            </a:r>
            <a:r>
              <a:rPr sz="2600" spc="-10" dirty="0">
                <a:latin typeface="Calibri"/>
                <a:cs typeface="Calibri"/>
              </a:rPr>
              <a:t>performing </a:t>
            </a:r>
            <a:r>
              <a:rPr sz="2600" dirty="0">
                <a:latin typeface="Calibri"/>
                <a:cs typeface="Calibri"/>
              </a:rPr>
              <a:t>a</a:t>
            </a:r>
            <a:r>
              <a:rPr sz="2600" spc="-5" dirty="0">
                <a:latin typeface="Calibri"/>
                <a:cs typeface="Calibri"/>
              </a:rPr>
              <a:t> security </a:t>
            </a:r>
            <a:r>
              <a:rPr sz="2600" spc="-570" dirty="0">
                <a:latin typeface="Calibri"/>
                <a:cs typeface="Calibri"/>
              </a:rPr>
              <a:t> </a:t>
            </a:r>
            <a:r>
              <a:rPr sz="2600" spc="-10" dirty="0">
                <a:latin typeface="Calibri"/>
                <a:cs typeface="Calibri"/>
              </a:rPr>
              <a:t>evaluation</a:t>
            </a:r>
            <a:r>
              <a:rPr sz="2600" spc="-15" dirty="0">
                <a:latin typeface="Calibri"/>
                <a:cs typeface="Calibri"/>
              </a:rPr>
              <a:t> </a:t>
            </a:r>
            <a:r>
              <a:rPr sz="2600" dirty="0">
                <a:latin typeface="Calibri"/>
                <a:cs typeface="Calibri"/>
              </a:rPr>
              <a:t>and</a:t>
            </a:r>
            <a:r>
              <a:rPr sz="2600" spc="-10" dirty="0">
                <a:latin typeface="Calibri"/>
                <a:cs typeface="Calibri"/>
              </a:rPr>
              <a:t> testing</a:t>
            </a:r>
            <a:r>
              <a:rPr sz="2600" spc="-35" dirty="0">
                <a:latin typeface="Calibri"/>
                <a:cs typeface="Calibri"/>
              </a:rPr>
              <a:t> </a:t>
            </a:r>
            <a:r>
              <a:rPr sz="2600" spc="-20" dirty="0">
                <a:latin typeface="Calibri"/>
                <a:cs typeface="Calibri"/>
              </a:rPr>
              <a:t>internally.</a:t>
            </a:r>
            <a:endParaRPr sz="2600">
              <a:latin typeface="Calibri"/>
              <a:cs typeface="Calibri"/>
            </a:endParaRPr>
          </a:p>
          <a:p>
            <a:pPr marL="1155700" lvl="2" indent="-229235">
              <a:lnSpc>
                <a:spcPts val="2510"/>
              </a:lnSpc>
              <a:spcBef>
                <a:spcPts val="250"/>
              </a:spcBef>
              <a:buFont typeface="Arial MT"/>
              <a:buChar char="•"/>
              <a:tabLst>
                <a:tab pos="1155700" algn="l"/>
                <a:tab pos="1156335" algn="l"/>
              </a:tabLst>
            </a:pPr>
            <a:r>
              <a:rPr sz="2200" spc="-5" dirty="0">
                <a:latin typeface="Calibri"/>
                <a:cs typeface="Calibri"/>
              </a:rPr>
              <a:t>It </a:t>
            </a:r>
            <a:r>
              <a:rPr sz="2200" spc="-15" dirty="0">
                <a:latin typeface="Calibri"/>
                <a:cs typeface="Calibri"/>
              </a:rPr>
              <a:t>examines</a:t>
            </a:r>
            <a:r>
              <a:rPr sz="2200" spc="25" dirty="0">
                <a:latin typeface="Calibri"/>
                <a:cs typeface="Calibri"/>
              </a:rPr>
              <a:t> </a:t>
            </a:r>
            <a:r>
              <a:rPr sz="2200" spc="-5" dirty="0">
                <a:latin typeface="Calibri"/>
                <a:cs typeface="Calibri"/>
              </a:rPr>
              <a:t>the</a:t>
            </a:r>
            <a:r>
              <a:rPr sz="2200" spc="5" dirty="0">
                <a:latin typeface="Calibri"/>
                <a:cs typeface="Calibri"/>
              </a:rPr>
              <a:t> </a:t>
            </a:r>
            <a:r>
              <a:rPr sz="2200" spc="-20" dirty="0">
                <a:latin typeface="Calibri"/>
                <a:cs typeface="Calibri"/>
              </a:rPr>
              <a:t>extent</a:t>
            </a:r>
            <a:r>
              <a:rPr sz="2200" spc="25" dirty="0">
                <a:latin typeface="Calibri"/>
                <a:cs typeface="Calibri"/>
              </a:rPr>
              <a:t> </a:t>
            </a:r>
            <a:r>
              <a:rPr sz="2200" spc="-5" dirty="0">
                <a:latin typeface="Calibri"/>
                <a:cs typeface="Calibri"/>
              </a:rPr>
              <a:t>of</a:t>
            </a:r>
            <a:r>
              <a:rPr sz="2200" spc="10" dirty="0">
                <a:latin typeface="Calibri"/>
                <a:cs typeface="Calibri"/>
              </a:rPr>
              <a:t> </a:t>
            </a:r>
            <a:r>
              <a:rPr sz="2200" spc="-5" dirty="0">
                <a:latin typeface="Calibri"/>
                <a:cs typeface="Calibri"/>
              </a:rPr>
              <a:t>access</a:t>
            </a:r>
            <a:r>
              <a:rPr sz="2200" spc="10" dirty="0">
                <a:latin typeface="Calibri"/>
                <a:cs typeface="Calibri"/>
              </a:rPr>
              <a:t> </a:t>
            </a:r>
            <a:r>
              <a:rPr sz="2200" spc="-10" dirty="0">
                <a:latin typeface="Calibri"/>
                <a:cs typeface="Calibri"/>
              </a:rPr>
              <a:t>by</a:t>
            </a:r>
            <a:r>
              <a:rPr sz="2200" spc="10" dirty="0">
                <a:latin typeface="Calibri"/>
                <a:cs typeface="Calibri"/>
              </a:rPr>
              <a:t> </a:t>
            </a:r>
            <a:r>
              <a:rPr sz="2200" spc="-10" dirty="0">
                <a:latin typeface="Calibri"/>
                <a:cs typeface="Calibri"/>
              </a:rPr>
              <a:t>insiders </a:t>
            </a:r>
            <a:r>
              <a:rPr sz="2200" spc="-5" dirty="0">
                <a:latin typeface="Calibri"/>
                <a:cs typeface="Calibri"/>
              </a:rPr>
              <a:t>within</a:t>
            </a:r>
            <a:r>
              <a:rPr sz="2200" spc="5" dirty="0">
                <a:latin typeface="Calibri"/>
                <a:cs typeface="Calibri"/>
              </a:rPr>
              <a:t> </a:t>
            </a:r>
            <a:r>
              <a:rPr sz="2200" spc="-5" dirty="0">
                <a:latin typeface="Calibri"/>
                <a:cs typeface="Calibri"/>
              </a:rPr>
              <a:t>the</a:t>
            </a:r>
            <a:endParaRPr sz="2200">
              <a:latin typeface="Calibri"/>
              <a:cs typeface="Calibri"/>
            </a:endParaRPr>
          </a:p>
          <a:p>
            <a:pPr marL="1155700">
              <a:lnSpc>
                <a:spcPts val="2510"/>
              </a:lnSpc>
            </a:pPr>
            <a:r>
              <a:rPr sz="2200" spc="-10" dirty="0">
                <a:latin typeface="Calibri"/>
                <a:cs typeface="Calibri"/>
              </a:rPr>
              <a:t>network.</a:t>
            </a:r>
            <a:endParaRPr sz="2200">
              <a:latin typeface="Calibri"/>
              <a:cs typeface="Calibri"/>
            </a:endParaRPr>
          </a:p>
          <a:p>
            <a:pPr marL="756285" marR="5080" lvl="1" indent="-287020">
              <a:lnSpc>
                <a:spcPts val="2810"/>
              </a:lnSpc>
              <a:spcBef>
                <a:spcPts val="635"/>
              </a:spcBef>
              <a:buFont typeface="Arial MT"/>
              <a:buChar char="–"/>
              <a:tabLst>
                <a:tab pos="756920" algn="l"/>
              </a:tabLst>
            </a:pPr>
            <a:r>
              <a:rPr sz="2600" dirty="0">
                <a:latin typeface="Calibri"/>
                <a:cs typeface="Calibri"/>
              </a:rPr>
              <a:t>Black </a:t>
            </a:r>
            <a:r>
              <a:rPr sz="2600" spc="-10" dirty="0">
                <a:latin typeface="Calibri"/>
                <a:cs typeface="Calibri"/>
              </a:rPr>
              <a:t>hat </a:t>
            </a:r>
            <a:r>
              <a:rPr sz="2600" spc="-15" dirty="0">
                <a:latin typeface="Calibri"/>
                <a:cs typeface="Calibri"/>
              </a:rPr>
              <a:t>Hacker: </a:t>
            </a:r>
            <a:r>
              <a:rPr sz="2600" spc="-35" dirty="0">
                <a:latin typeface="Calibri"/>
                <a:cs typeface="Calibri"/>
              </a:rPr>
              <a:t>Testing </a:t>
            </a:r>
            <a:r>
              <a:rPr sz="2600" dirty="0">
                <a:latin typeface="Calibri"/>
                <a:cs typeface="Calibri"/>
              </a:rPr>
              <a:t>with </a:t>
            </a:r>
            <a:r>
              <a:rPr sz="2600" spc="-5" dirty="0">
                <a:latin typeface="Calibri"/>
                <a:cs typeface="Calibri"/>
              </a:rPr>
              <a:t>no prior knowledge of </a:t>
            </a:r>
            <a:r>
              <a:rPr sz="2600" spc="-575" dirty="0">
                <a:latin typeface="Calibri"/>
                <a:cs typeface="Calibri"/>
              </a:rPr>
              <a:t> </a:t>
            </a:r>
            <a:r>
              <a:rPr sz="2600" dirty="0">
                <a:latin typeface="Calibri"/>
                <a:cs typeface="Calibri"/>
              </a:rPr>
              <a:t>the</a:t>
            </a:r>
            <a:r>
              <a:rPr sz="2600" spc="-15" dirty="0">
                <a:latin typeface="Calibri"/>
                <a:cs typeface="Calibri"/>
              </a:rPr>
              <a:t> </a:t>
            </a:r>
            <a:r>
              <a:rPr sz="2600" spc="-10" dirty="0">
                <a:latin typeface="Calibri"/>
                <a:cs typeface="Calibri"/>
              </a:rPr>
              <a:t>network</a:t>
            </a:r>
            <a:r>
              <a:rPr sz="2600" spc="-15" dirty="0">
                <a:latin typeface="Calibri"/>
                <a:cs typeface="Calibri"/>
              </a:rPr>
              <a:t> </a:t>
            </a:r>
            <a:r>
              <a:rPr sz="2600" spc="-10" dirty="0">
                <a:latin typeface="Calibri"/>
                <a:cs typeface="Calibri"/>
              </a:rPr>
              <a:t>infrastructure</a:t>
            </a:r>
            <a:r>
              <a:rPr sz="2600" spc="-40" dirty="0">
                <a:latin typeface="Calibri"/>
                <a:cs typeface="Calibri"/>
              </a:rPr>
              <a:t> </a:t>
            </a:r>
            <a:r>
              <a:rPr sz="2600" dirty="0">
                <a:latin typeface="Calibri"/>
                <a:cs typeface="Calibri"/>
              </a:rPr>
              <a:t>or</a:t>
            </a:r>
            <a:r>
              <a:rPr sz="2600" spc="-5" dirty="0">
                <a:latin typeface="Calibri"/>
                <a:cs typeface="Calibri"/>
              </a:rPr>
              <a:t> </a:t>
            </a:r>
            <a:r>
              <a:rPr sz="2600" spc="-20" dirty="0">
                <a:latin typeface="Calibri"/>
                <a:cs typeface="Calibri"/>
              </a:rPr>
              <a:t>systems.</a:t>
            </a:r>
            <a:endParaRPr sz="2600">
              <a:latin typeface="Calibri"/>
              <a:cs typeface="Calibri"/>
            </a:endParaRPr>
          </a:p>
          <a:p>
            <a:pPr marL="1155700" lvl="2" indent="-229235">
              <a:lnSpc>
                <a:spcPct val="100000"/>
              </a:lnSpc>
              <a:spcBef>
                <a:spcPts val="250"/>
              </a:spcBef>
              <a:buFont typeface="Arial MT"/>
              <a:buChar char="•"/>
              <a:tabLst>
                <a:tab pos="1155700" algn="l"/>
                <a:tab pos="1156335" algn="l"/>
              </a:tabLst>
            </a:pPr>
            <a:r>
              <a:rPr sz="2200" spc="-5" dirty="0">
                <a:latin typeface="Calibri"/>
                <a:cs typeface="Calibri"/>
              </a:rPr>
              <a:t>It</a:t>
            </a:r>
            <a:r>
              <a:rPr sz="2200" spc="-10" dirty="0">
                <a:latin typeface="Calibri"/>
                <a:cs typeface="Calibri"/>
              </a:rPr>
              <a:t> </a:t>
            </a:r>
            <a:r>
              <a:rPr sz="2200" spc="-25" dirty="0">
                <a:latin typeface="Calibri"/>
                <a:cs typeface="Calibri"/>
              </a:rPr>
              <a:t>takes</a:t>
            </a:r>
            <a:r>
              <a:rPr sz="2200" spc="5" dirty="0">
                <a:latin typeface="Calibri"/>
                <a:cs typeface="Calibri"/>
              </a:rPr>
              <a:t> </a:t>
            </a:r>
            <a:r>
              <a:rPr sz="2200" spc="-10" dirty="0">
                <a:latin typeface="Calibri"/>
                <a:cs typeface="Calibri"/>
              </a:rPr>
              <a:t>longest</a:t>
            </a:r>
            <a:r>
              <a:rPr sz="2200" spc="10" dirty="0">
                <a:latin typeface="Calibri"/>
                <a:cs typeface="Calibri"/>
              </a:rPr>
              <a:t> </a:t>
            </a:r>
            <a:r>
              <a:rPr sz="2200" spc="-10" dirty="0">
                <a:latin typeface="Calibri"/>
                <a:cs typeface="Calibri"/>
              </a:rPr>
              <a:t>amount</a:t>
            </a:r>
            <a:r>
              <a:rPr sz="2200" spc="10" dirty="0">
                <a:latin typeface="Calibri"/>
                <a:cs typeface="Calibri"/>
              </a:rPr>
              <a:t> </a:t>
            </a:r>
            <a:r>
              <a:rPr sz="2200" spc="-5" dirty="0">
                <a:latin typeface="Calibri"/>
                <a:cs typeface="Calibri"/>
              </a:rPr>
              <a:t>of time</a:t>
            </a:r>
            <a:r>
              <a:rPr sz="2200" spc="25" dirty="0">
                <a:latin typeface="Calibri"/>
                <a:cs typeface="Calibri"/>
              </a:rPr>
              <a:t> </a:t>
            </a:r>
            <a:r>
              <a:rPr sz="2200" spc="-5" dirty="0">
                <a:latin typeface="Calibri"/>
                <a:cs typeface="Calibri"/>
              </a:rPr>
              <a:t>and</a:t>
            </a:r>
            <a:r>
              <a:rPr sz="2200" spc="-10" dirty="0">
                <a:latin typeface="Calibri"/>
                <a:cs typeface="Calibri"/>
              </a:rPr>
              <a:t> most</a:t>
            </a:r>
            <a:r>
              <a:rPr sz="2200" spc="-5" dirty="0">
                <a:latin typeface="Calibri"/>
                <a:cs typeface="Calibri"/>
              </a:rPr>
              <a:t> </a:t>
            </a:r>
            <a:r>
              <a:rPr sz="2200" spc="-15" dirty="0">
                <a:latin typeface="Calibri"/>
                <a:cs typeface="Calibri"/>
              </a:rPr>
              <a:t>efforts.</a:t>
            </a:r>
            <a:endParaRPr sz="2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to="" calcmode="lin" valueType="num">
                                      <p:cBhvr>
                                        <p:cTn id="7" dur="1" fill="hold"/>
                                        <p:tgtEl>
                                          <p:spTgt spid="3">
                                            <p:txEl>
                                              <p:pRg st="1" end="1"/>
                                            </p:txEl>
                                          </p:spTgt>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to="" calcmode="lin" valueType="num">
                                      <p:cBhvr>
                                        <p:cTn id="12" dur="1" fill="hold"/>
                                        <p:tgtEl>
                                          <p:spTgt spid="3">
                                            <p:txEl>
                                              <p:pRg st="2" end="2"/>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to="" calcmode="lin" valueType="num">
                                      <p:cBhvr>
                                        <p:cTn id="17" dur="1" fill="hold"/>
                                        <p:tgtEl>
                                          <p:spTgt spid="3">
                                            <p:txEl>
                                              <p:pRg st="3" end="3"/>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to="" calcmode="lin" valueType="num">
                                      <p:cBhvr>
                                        <p:cTn id="22" dur="1" fill="hold"/>
                                        <p:tgtEl>
                                          <p:spTgt spid="3">
                                            <p:txEl>
                                              <p:pRg st="4" end="4"/>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to="" calcmode="lin" valueType="num">
                                      <p:cBhvr>
                                        <p:cTn id="27" dur="1" fill="hold"/>
                                        <p:tgtEl>
                                          <p:spTgt spid="3">
                                            <p:txEl>
                                              <p:pRg st="5" end="5"/>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to="" calcmode="lin" valueType="num">
                                      <p:cBhvr>
                                        <p:cTn id="32" dur="1" fill="hold"/>
                                        <p:tgtEl>
                                          <p:spTgt spid="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Worm</a:t>
            </a:r>
          </a:p>
          <a:p>
            <a:r>
              <a:rPr lang="en-US" b="1" dirty="0" smtClean="0"/>
              <a:t> </a:t>
            </a:r>
            <a:endParaRPr lang="en-US" dirty="0" smtClean="0"/>
          </a:p>
          <a:p>
            <a:r>
              <a:rPr lang="en-US" dirty="0" smtClean="0"/>
              <a:t>It is a type of malware whose primary function is to replicate itself to spread to uninfected computers. It works same as the computer virus. Worms often originate from email attachments that appear to be from trusted senders.</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Trojan horse</a:t>
            </a:r>
          </a:p>
          <a:p>
            <a:r>
              <a:rPr lang="en-US" b="1" dirty="0" smtClean="0"/>
              <a:t> </a:t>
            </a:r>
            <a:endParaRPr lang="en-US" dirty="0" smtClean="0"/>
          </a:p>
          <a:p>
            <a:r>
              <a:rPr lang="en-US" dirty="0" smtClean="0"/>
              <a:t>It is a malicious program that occurs unexpected changes to computer setting and unusual activity, even when the computer should be idle. It misleads the user of its true intent. It appears to be a normal application but when opened/executed some malicious code will run in the background.</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Backdoors</a:t>
            </a:r>
          </a:p>
          <a:p>
            <a:r>
              <a:rPr lang="en-US" b="1" dirty="0" smtClean="0"/>
              <a:t> </a:t>
            </a:r>
            <a:endParaRPr lang="en-US" dirty="0" smtClean="0"/>
          </a:p>
          <a:p>
            <a:r>
              <a:rPr lang="en-US" dirty="0" smtClean="0"/>
              <a:t>It is a method that bypasses the normal authentication process. A developer may create a backdoor so that an application or operating system can be accessed for troubleshooting or other purposes.</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t>Bots</a:t>
            </a:r>
          </a:p>
          <a:p>
            <a:r>
              <a:rPr lang="en-US" b="1" dirty="0" smtClean="0"/>
              <a:t> </a:t>
            </a:r>
            <a:endParaRPr lang="en-US" dirty="0" smtClean="0"/>
          </a:p>
          <a:p>
            <a:r>
              <a:rPr lang="en-US" dirty="0" smtClean="0"/>
              <a:t>A </a:t>
            </a:r>
            <a:r>
              <a:rPr lang="en-US" dirty="0" err="1" smtClean="0"/>
              <a:t>bot</a:t>
            </a:r>
            <a:r>
              <a:rPr lang="en-US" dirty="0" smtClean="0"/>
              <a:t> (short for "robot") is an automated process that interacts with other network services. Some bots program run automatically, while others only execute commands when they receive specific input. Common examples of bots program are the crawler, </a:t>
            </a:r>
            <a:r>
              <a:rPr lang="en-US" dirty="0" err="1" smtClean="0"/>
              <a:t>chatroom</a:t>
            </a:r>
            <a:r>
              <a:rPr lang="en-US" dirty="0" smtClean="0"/>
              <a:t> bots, and malicious bots.</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heavy" dirty="0" smtClean="0">
                <a:hlinkClick r:id="rId2"/>
              </a:rPr>
              <a:t>Session replay</a:t>
            </a:r>
            <a:r>
              <a:rPr lang="en-US" dirty="0" smtClean="0"/>
              <a:t>: In this type of attack, a hacker steals an authorized user’s log in information by stealing the session ID. The intruder gains access and the ability to do anything the authorized user can do on the website.</a:t>
            </a:r>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heavy" dirty="0" smtClean="0"/>
              <a:t>Message modification</a:t>
            </a:r>
            <a:r>
              <a:rPr lang="en-US" dirty="0" smtClean="0"/>
              <a:t>: In this attack, an intruder alters packet header addresses to direct a message to a different destination or modify the data on a target machine.</a:t>
            </a:r>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 a </a:t>
            </a:r>
            <a:r>
              <a:rPr lang="en-US" b="1" u="heavy" dirty="0" smtClean="0"/>
              <a:t>distributed denial-of-service</a:t>
            </a:r>
            <a:r>
              <a:rPr lang="en-US" b="1" dirty="0" smtClean="0"/>
              <a:t> (</a:t>
            </a:r>
            <a:r>
              <a:rPr lang="en-US" b="1" u="heavy" dirty="0" smtClean="0">
                <a:hlinkClick r:id="rId2"/>
              </a:rPr>
              <a:t>DDoS</a:t>
            </a:r>
            <a:r>
              <a:rPr lang="en-US" b="1" dirty="0" smtClean="0"/>
              <a:t>) </a:t>
            </a:r>
            <a:r>
              <a:rPr lang="en-US" dirty="0" smtClean="0"/>
              <a:t>exploit, large numbers of compromised systems (sometimes called a </a:t>
            </a:r>
            <a:r>
              <a:rPr lang="en-US" dirty="0" err="1" smtClean="0"/>
              <a:t>botnet</a:t>
            </a:r>
            <a:r>
              <a:rPr lang="en-US" dirty="0" smtClean="0"/>
              <a:t> or zombie army) attack a single target.</a:t>
            </a:r>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u="heavy" dirty="0" smtClean="0"/>
              <a:t>Eavesdropping (tapping)</a:t>
            </a:r>
            <a:r>
              <a:rPr lang="en-US" dirty="0" smtClean="0"/>
              <a:t>: the attacker simply listens to messages exchanged by two entities. For the attack to be useful, the traffic must not be encrypted. Any unencrypted information, such as a password sent in response to an HTTP request, may be retrieved by the attacker.</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u="heavy" dirty="0" smtClean="0"/>
              <a:t>Traffic analysis</a:t>
            </a:r>
            <a:r>
              <a:rPr lang="en-US" b="1" u="heavy" dirty="0" smtClean="0"/>
              <a:t>:</a:t>
            </a:r>
            <a:r>
              <a:rPr lang="en-US" b="1" dirty="0" smtClean="0"/>
              <a:t> </a:t>
            </a:r>
            <a:r>
              <a:rPr lang="en-US" dirty="0" smtClean="0"/>
              <a:t>the attacker looks at the metadata transmitted in traffic in order to deduce information relating to the exchange and the participating entities, e.g. the form of the exchanged traffic (rate, duration, etc.). In the cases where </a:t>
            </a:r>
            <a:r>
              <a:rPr lang="en-US" dirty="0" smtClean="0">
                <a:hlinkClick r:id="rId2"/>
              </a:rPr>
              <a:t>encrypted data </a:t>
            </a:r>
            <a:r>
              <a:rPr lang="en-US" dirty="0" smtClean="0"/>
              <a:t>are used, traffic analysis can also lead to attacks by </a:t>
            </a:r>
            <a:r>
              <a:rPr lang="en-US" dirty="0" smtClean="0">
                <a:hlinkClick r:id="rId3"/>
              </a:rPr>
              <a:t>cryptanalysis,</a:t>
            </a:r>
            <a:r>
              <a:rPr lang="en-US" dirty="0" smtClean="0"/>
              <a:t> whereby the attacker may obtain information or succeed in </a:t>
            </a:r>
            <a:r>
              <a:rPr lang="en-US" dirty="0" err="1" smtClean="0"/>
              <a:t>unencrypting</a:t>
            </a:r>
            <a:r>
              <a:rPr lang="en-US" dirty="0" smtClean="0"/>
              <a:t> the traffic.</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heavy" dirty="0" smtClean="0"/>
              <a:t>Software Attacks:</a:t>
            </a:r>
            <a:r>
              <a:rPr lang="en-US" b="1" dirty="0" smtClean="0"/>
              <a:t> </a:t>
            </a:r>
            <a:r>
              <a:rPr lang="en-US" dirty="0" smtClean="0"/>
              <a:t>Malicious code (sometimes called </a:t>
            </a:r>
            <a:r>
              <a:rPr lang="en-US" i="1" dirty="0" smtClean="0"/>
              <a:t>malware</a:t>
            </a:r>
            <a:r>
              <a:rPr lang="en-US" dirty="0" smtClean="0"/>
              <a:t>) is a type of software designed to take over or damage a computer user's operating system, without the user's knowledge or approval. It can be very difficult to remove and very damaging.</a:t>
            </a:r>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Website	Hacking</a:t>
            </a:r>
            <a:r>
              <a:rPr lang="en-US" dirty="0" smtClean="0"/>
              <a:t>:	Web	hacking	refers	to exploitation of	 applications	via	HTTP	which can		be	done	by manipulating	the application	via	its	graphical	web </a:t>
            </a:r>
            <a:r>
              <a:rPr lang="en-US" dirty="0" smtClean="0">
                <a:cs typeface="Calibri"/>
              </a:rPr>
              <a:t>interface,</a:t>
            </a:r>
            <a:r>
              <a:rPr lang="en-US" spc="495" dirty="0" smtClean="0">
                <a:cs typeface="Calibri"/>
              </a:rPr>
              <a:t> </a:t>
            </a:r>
            <a:r>
              <a:rPr lang="en-US" dirty="0" smtClean="0">
                <a:cs typeface="Calibri"/>
              </a:rPr>
              <a:t>tampering</a:t>
            </a:r>
            <a:r>
              <a:rPr lang="en-US" spc="509" dirty="0" smtClean="0">
                <a:cs typeface="Calibri"/>
              </a:rPr>
              <a:t> </a:t>
            </a:r>
            <a:r>
              <a:rPr lang="en-US" dirty="0" smtClean="0">
                <a:cs typeface="Calibri"/>
              </a:rPr>
              <a:t>the</a:t>
            </a:r>
            <a:r>
              <a:rPr lang="en-US" spc="520" dirty="0" smtClean="0">
                <a:cs typeface="Calibri"/>
              </a:rPr>
              <a:t> </a:t>
            </a:r>
            <a:r>
              <a:rPr lang="en-US" dirty="0" smtClean="0">
                <a:cs typeface="Calibri"/>
              </a:rPr>
              <a:t>Uniform</a:t>
            </a:r>
            <a:r>
              <a:rPr lang="en-US" spc="530" dirty="0" smtClean="0">
                <a:cs typeface="Calibri"/>
              </a:rPr>
              <a:t> </a:t>
            </a:r>
            <a:r>
              <a:rPr lang="en-US" dirty="0" smtClean="0">
                <a:cs typeface="Calibri"/>
              </a:rPr>
              <a:t>Resource</a:t>
            </a:r>
            <a:r>
              <a:rPr lang="en-US" spc="515" dirty="0" smtClean="0">
                <a:cs typeface="Calibri"/>
              </a:rPr>
              <a:t> </a:t>
            </a:r>
            <a:r>
              <a:rPr lang="en-US" spc="-10" dirty="0" smtClean="0">
                <a:cs typeface="Calibri"/>
              </a:rPr>
              <a:t>Identifier </a:t>
            </a:r>
            <a:r>
              <a:rPr lang="en-US" dirty="0" smtClean="0">
                <a:cs typeface="Calibri"/>
              </a:rPr>
              <a:t>(URI)</a:t>
            </a:r>
            <a:r>
              <a:rPr lang="en-US" spc="5" dirty="0" smtClean="0">
                <a:cs typeface="Calibri"/>
              </a:rPr>
              <a:t> </a:t>
            </a:r>
            <a:r>
              <a:rPr lang="en-US" dirty="0" smtClean="0">
                <a:cs typeface="Calibri"/>
              </a:rPr>
              <a:t>or</a:t>
            </a:r>
            <a:r>
              <a:rPr lang="en-US" spc="5" dirty="0" smtClean="0">
                <a:cs typeface="Calibri"/>
              </a:rPr>
              <a:t> </a:t>
            </a:r>
            <a:r>
              <a:rPr lang="en-US" dirty="0" smtClean="0">
                <a:cs typeface="Calibri"/>
              </a:rPr>
              <a:t>tampering</a:t>
            </a:r>
            <a:r>
              <a:rPr lang="en-US" spc="10" dirty="0" smtClean="0">
                <a:cs typeface="Calibri"/>
              </a:rPr>
              <a:t> </a:t>
            </a:r>
            <a:r>
              <a:rPr lang="en-US" dirty="0" smtClean="0">
                <a:cs typeface="Calibri"/>
              </a:rPr>
              <a:t>HTTP</a:t>
            </a:r>
            <a:r>
              <a:rPr lang="en-US" spc="10" dirty="0" smtClean="0">
                <a:cs typeface="Calibri"/>
              </a:rPr>
              <a:t> </a:t>
            </a:r>
            <a:r>
              <a:rPr lang="en-US" dirty="0" smtClean="0">
                <a:cs typeface="Calibri"/>
              </a:rPr>
              <a:t>elements</a:t>
            </a:r>
            <a:r>
              <a:rPr lang="en-US" spc="5" dirty="0" smtClean="0">
                <a:cs typeface="Calibri"/>
              </a:rPr>
              <a:t> </a:t>
            </a:r>
            <a:r>
              <a:rPr lang="en-US" dirty="0" smtClean="0">
                <a:cs typeface="Calibri"/>
              </a:rPr>
              <a:t>not</a:t>
            </a:r>
            <a:r>
              <a:rPr lang="en-US" spc="10" dirty="0" smtClean="0">
                <a:cs typeface="Calibri"/>
              </a:rPr>
              <a:t> </a:t>
            </a:r>
            <a:r>
              <a:rPr lang="en-US" dirty="0" smtClean="0">
                <a:cs typeface="Calibri"/>
              </a:rPr>
              <a:t>contained</a:t>
            </a:r>
            <a:r>
              <a:rPr lang="en-US" spc="5" dirty="0" smtClean="0">
                <a:cs typeface="Calibri"/>
              </a:rPr>
              <a:t> </a:t>
            </a:r>
            <a:r>
              <a:rPr lang="en-US" dirty="0" smtClean="0">
                <a:cs typeface="Calibri"/>
              </a:rPr>
              <a:t>in </a:t>
            </a:r>
            <a:r>
              <a:rPr lang="en-US" spc="-25" dirty="0" smtClean="0">
                <a:cs typeface="Calibri"/>
              </a:rPr>
              <a:t>the </a:t>
            </a:r>
            <a:r>
              <a:rPr lang="en-US" spc="-20" dirty="0" smtClean="0">
                <a:cs typeface="Calibri"/>
              </a:rPr>
              <a:t>URI.</a:t>
            </a:r>
            <a:endParaRPr lang="en-US" dirty="0" smtClean="0">
              <a:cs typeface="Calibri"/>
            </a:endParaRPr>
          </a:p>
          <a:p>
            <a:endParaRPr lang="en-US" dirty="0" smtClean="0"/>
          </a:p>
          <a:p>
            <a:endParaRPr lang="en-US" dirty="0" smtClean="0"/>
          </a:p>
          <a:p>
            <a:endParaRPr lang="en-US" dirty="0" smtClean="0">
              <a:cs typeface="Calibri"/>
            </a:endParaRPr>
          </a:p>
          <a:p>
            <a:endParaRPr lang="en-US" dirty="0" smtClean="0">
              <a:cs typeface="Calibri"/>
            </a:endParaRPr>
          </a:p>
          <a:p>
            <a:endParaRPr lang="en-US" dirty="0"/>
          </a:p>
        </p:txBody>
      </p:sp>
      <p:sp>
        <p:nvSpPr>
          <p:cNvPr id="3" name="Title 2"/>
          <p:cNvSpPr>
            <a:spLocks noGrp="1"/>
          </p:cNvSpPr>
          <p:nvPr>
            <p:ph type="title"/>
          </p:nvPr>
        </p:nvSpPr>
        <p:spPr/>
        <p:txBody>
          <a:bodyPr/>
          <a:lstStyle/>
          <a:p>
            <a:r>
              <a:rPr lang="en-US" dirty="0" smtClean="0"/>
              <a:t>Types</a:t>
            </a:r>
            <a:r>
              <a:rPr lang="en-US" spc="-125" dirty="0" smtClean="0"/>
              <a:t> </a:t>
            </a:r>
            <a:r>
              <a:rPr lang="en-US" dirty="0" smtClean="0"/>
              <a:t>of</a:t>
            </a:r>
            <a:r>
              <a:rPr lang="en-US" spc="-130" dirty="0" smtClean="0"/>
              <a:t> </a:t>
            </a:r>
            <a:r>
              <a:rPr lang="en-US" spc="-10" dirty="0" smtClean="0"/>
              <a:t>Hacking</a:t>
            </a:r>
            <a:endParaRPr lang="en-US" dirty="0"/>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a:t>
            </a:fld>
            <a:endParaRPr lang="en-US"/>
          </a:p>
        </p:txBody>
      </p:sp>
      <p:sp>
        <p:nvSpPr>
          <p:cNvPr id="4098" name="AutoShape 2" descr="Pro-Russia Hackers Claim Credit for State Website Disrup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0" name="Picture 4" descr="How Do Websites Get Hacked? | Indusface Blog"/>
          <p:cNvPicPr>
            <a:picLocks noChangeAspect="1" noChangeArrowheads="1"/>
          </p:cNvPicPr>
          <p:nvPr/>
        </p:nvPicPr>
        <p:blipFill>
          <a:blip r:embed="rId2"/>
          <a:srcRect/>
          <a:stretch>
            <a:fillRect/>
          </a:stretch>
        </p:blipFill>
        <p:spPr bwMode="auto">
          <a:xfrm>
            <a:off x="4267200" y="4419600"/>
            <a:ext cx="4555612" cy="1828800"/>
          </a:xfrm>
          <a:prstGeom prst="rect">
            <a:avLst/>
          </a:prstGeom>
          <a:noFill/>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Need of Security policies-</a:t>
            </a:r>
          </a:p>
          <a:p>
            <a:r>
              <a:rPr lang="en-US" b="1" dirty="0" smtClean="0"/>
              <a:t> </a:t>
            </a:r>
            <a:endParaRPr lang="en-US" dirty="0" smtClean="0"/>
          </a:p>
          <a:p>
            <a:pPr lvl="0"/>
            <a:r>
              <a:rPr lang="en-US" dirty="0" smtClean="0"/>
              <a:t>It increases efficiency.</a:t>
            </a:r>
          </a:p>
          <a:p>
            <a:r>
              <a:rPr lang="en-US" dirty="0" smtClean="0"/>
              <a:t> </a:t>
            </a:r>
            <a:r>
              <a:rPr lang="en-US" dirty="0" smtClean="0"/>
              <a:t>It </a:t>
            </a:r>
            <a:r>
              <a:rPr lang="en-US" dirty="0" smtClean="0"/>
              <a:t>upholds discipline and accountability</a:t>
            </a:r>
          </a:p>
          <a:p>
            <a:r>
              <a:rPr lang="en-US" dirty="0" smtClean="0"/>
              <a:t> </a:t>
            </a:r>
            <a:r>
              <a:rPr lang="en-US" dirty="0" smtClean="0"/>
              <a:t>It </a:t>
            </a:r>
            <a:r>
              <a:rPr lang="en-US" dirty="0" smtClean="0"/>
              <a:t>can make or break a business deal</a:t>
            </a:r>
          </a:p>
          <a:p>
            <a:pPr lvl="0"/>
            <a:r>
              <a:rPr lang="en-US" dirty="0" smtClean="0"/>
              <a:t>It </a:t>
            </a:r>
            <a:r>
              <a:rPr lang="en-US" dirty="0" smtClean="0"/>
              <a:t>helps to educate employees on security literacy</a:t>
            </a:r>
          </a:p>
          <a:p>
            <a:pPr>
              <a:buNone/>
            </a:pPr>
            <a:r>
              <a:rPr lang="en-US" dirty="0" smtClean="0"/>
              <a:t> </a:t>
            </a:r>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Virus and Spyware Protection policy:</a:t>
            </a:r>
          </a:p>
          <a:p>
            <a:r>
              <a:rPr lang="en-US" b="1" dirty="0" smtClean="0"/>
              <a:t> </a:t>
            </a:r>
            <a:endParaRPr lang="en-US" sz="3600" dirty="0" smtClean="0"/>
          </a:p>
          <a:p>
            <a:pPr lvl="1"/>
            <a:r>
              <a:rPr lang="en-US" dirty="0" smtClean="0"/>
              <a:t>It helps to detect threads in files, to detect applications that exhibits suspicious behavior.</a:t>
            </a:r>
            <a:endParaRPr lang="en-US" sz="2400" dirty="0" smtClean="0"/>
          </a:p>
          <a:p>
            <a:pPr lvl="1"/>
            <a:r>
              <a:rPr lang="en-US" dirty="0" smtClean="0"/>
              <a:t>Removes, and repairs the side effects of viruses and security risks by using signatures.</a:t>
            </a:r>
            <a:endParaRPr lang="en-US" sz="2400" dirty="0" smtClean="0"/>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smtClean="0"/>
              <a:t>Firewall Policy:</a:t>
            </a:r>
            <a:endParaRPr lang="en-US" b="1" dirty="0" smtClean="0"/>
          </a:p>
          <a:p>
            <a:r>
              <a:rPr lang="en-US" b="1" dirty="0" smtClean="0"/>
              <a:t> </a:t>
            </a:r>
            <a:endParaRPr lang="en-US" sz="3600" dirty="0" smtClean="0"/>
          </a:p>
          <a:p>
            <a:pPr lvl="1"/>
            <a:r>
              <a:rPr lang="en-US" dirty="0" smtClean="0"/>
              <a:t>It blocks the unauthorized users from accessing the systems and networks that connect to the Internet.</a:t>
            </a:r>
            <a:endParaRPr lang="en-US" sz="2400" dirty="0" smtClean="0"/>
          </a:p>
          <a:p>
            <a:pPr lvl="1"/>
            <a:r>
              <a:rPr lang="en-US" dirty="0" smtClean="0"/>
              <a:t>It detects the attacks by cybercriminals and removes the unwanted sources of network traffic.</a:t>
            </a:r>
            <a:endParaRPr lang="en-US" sz="2400" dirty="0" smtClean="0"/>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Intrusion Prevention policy:</a:t>
            </a:r>
          </a:p>
          <a:p>
            <a:r>
              <a:rPr lang="en-US" b="1" dirty="0" smtClean="0"/>
              <a:t> </a:t>
            </a:r>
            <a:endParaRPr lang="en-US" dirty="0" smtClean="0"/>
          </a:p>
          <a:p>
            <a:pPr lvl="1"/>
            <a:r>
              <a:rPr lang="en-US" dirty="0" smtClean="0"/>
              <a:t>This policy automatically detects and blocks the network attacks and browser attacks.</a:t>
            </a:r>
            <a:endParaRPr lang="en-US" sz="2400" dirty="0" smtClean="0"/>
          </a:p>
          <a:p>
            <a:pPr lvl="1"/>
            <a:r>
              <a:rPr lang="en-US" dirty="0" smtClean="0"/>
              <a:t>It also protects applications from vulnerabilities and checks the contents of one or more data packages and detects malware which is coming through legal ways.</a:t>
            </a:r>
            <a:endParaRPr lang="en-US" sz="2400" dirty="0" smtClean="0"/>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Application and Device Control:</a:t>
            </a:r>
          </a:p>
          <a:p>
            <a:r>
              <a:rPr lang="en-US" b="1" dirty="0" smtClean="0"/>
              <a:t> </a:t>
            </a:r>
            <a:endParaRPr lang="en-US" dirty="0" smtClean="0"/>
          </a:p>
          <a:p>
            <a:pPr lvl="1"/>
            <a:r>
              <a:rPr lang="en-US" dirty="0" smtClean="0"/>
              <a:t>This policy protects a system's resources from applications and manages the peripheral devices that can attach to a system.</a:t>
            </a:r>
            <a:endParaRPr lang="en-US" sz="2400" dirty="0" smtClean="0"/>
          </a:p>
          <a:p>
            <a:pPr lvl="1"/>
            <a:r>
              <a:rPr lang="en-US" dirty="0" smtClean="0"/>
              <a:t>The device control policy applies to both Windows and Mac computers whereas application control policy can be applied only to Windows clients.</a:t>
            </a:r>
            <a:endParaRPr lang="en-US" sz="2400" dirty="0" smtClean="0"/>
          </a:p>
          <a:p>
            <a:r>
              <a:rPr lang="en-US" dirty="0" smtClean="0"/>
              <a:t> </a:t>
            </a:r>
            <a:endParaRPr lang="en-US" sz="4400" dirty="0" smtClean="0"/>
          </a:p>
          <a:p>
            <a:endParaRPr lang="en-US" dirty="0"/>
          </a:p>
        </p:txBody>
      </p:sp>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Content Placeholder 4"/>
          <p:cNvSpPr>
            <a:spLocks noGrp="1"/>
          </p:cNvSpPr>
          <p:nvPr>
            <p:ph idx="1"/>
          </p:nvPr>
        </p:nvSpPr>
        <p:spPr/>
        <p:txBody>
          <a:bodyPr/>
          <a:lstStyle/>
          <a:p>
            <a:r>
              <a:rPr lang="en-US" dirty="0" smtClean="0"/>
              <a:t>PDPU Syllabus</a:t>
            </a:r>
          </a:p>
          <a:p>
            <a:r>
              <a:rPr lang="en-US" dirty="0" smtClean="0"/>
              <a:t>NPTEL</a:t>
            </a:r>
          </a:p>
          <a:p>
            <a:r>
              <a:rPr lang="en-US" dirty="0" smtClean="0"/>
              <a:t>MIT</a:t>
            </a:r>
          </a:p>
          <a:p>
            <a:r>
              <a:rPr lang="en-US" dirty="0" smtClean="0"/>
              <a:t>Any other relevant material</a:t>
            </a:r>
          </a:p>
          <a:p>
            <a:endParaRPr lang="en-US" dirty="0" smtClean="0"/>
          </a:p>
        </p:txBody>
      </p:sp>
      <p:sp>
        <p:nvSpPr>
          <p:cNvPr id="2" name="Title 1"/>
          <p:cNvSpPr>
            <a:spLocks noGrp="1"/>
          </p:cNvSpPr>
          <p:nvPr>
            <p:ph type="title"/>
          </p:nvPr>
        </p:nvSpPr>
        <p:spPr/>
        <p:txBody>
          <a:bodyPr/>
          <a:lstStyle/>
          <a:p>
            <a:pPr>
              <a:defRPr/>
            </a:pPr>
            <a:r>
              <a:rPr lang="en-US" dirty="0"/>
              <a:t>References</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79388" y="836613"/>
          <a:ext cx="8785230" cy="2966720"/>
        </p:xfrm>
        <a:graphic>
          <a:graphicData uri="http://schemas.openxmlformats.org/drawingml/2006/table">
            <a:tbl>
              <a:tblPr firstRow="1" bandRow="1">
                <a:tableStyleId>{5C22544A-7EE6-4342-B048-85BDC9FD1C3A}</a:tableStyleId>
              </a:tblPr>
              <a:tblGrid>
                <a:gridCol w="878523"/>
                <a:gridCol w="878523"/>
                <a:gridCol w="878523"/>
                <a:gridCol w="878523"/>
                <a:gridCol w="878523"/>
                <a:gridCol w="878523"/>
                <a:gridCol w="878523"/>
                <a:gridCol w="878523"/>
                <a:gridCol w="878523"/>
                <a:gridCol w="878523"/>
              </a:tblGrid>
              <a:tr h="370840">
                <a:tc>
                  <a:txBody>
                    <a:bodyPr/>
                    <a:lstStyle/>
                    <a:p>
                      <a:r>
                        <a:rPr lang="en-US" dirty="0" smtClean="0"/>
                        <a:t>N</a:t>
                      </a:r>
                      <a:endParaRPr lang="en-US" dirty="0"/>
                    </a:p>
                  </a:txBody>
                  <a:tcPr/>
                </a:tc>
                <a:tc gridSpan="9">
                  <a:txBody>
                    <a:bodyPr/>
                    <a:lstStyle/>
                    <a:p>
                      <a:pPr algn="ctr"/>
                      <a:r>
                        <a:rPr lang="en-US" dirty="0" smtClean="0"/>
                        <a:t>Sort1</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endParaRPr lang="en-US"/>
                    </a:p>
                  </a:txBody>
                  <a:tcPr/>
                </a:tc>
                <a:tc gridSpan="3">
                  <a:txBody>
                    <a:bodyPr/>
                    <a:lstStyle/>
                    <a:p>
                      <a:pPr algn="ctr"/>
                      <a:r>
                        <a:rPr lang="en-US" b="1" dirty="0" smtClean="0"/>
                        <a:t>Best</a:t>
                      </a:r>
                      <a:r>
                        <a:rPr lang="en-US" b="1" baseline="0" dirty="0" smtClean="0"/>
                        <a:t> case</a:t>
                      </a:r>
                      <a:endParaRPr lang="en-US" b="1" dirty="0"/>
                    </a:p>
                  </a:txBody>
                  <a:tcPr/>
                </a:tc>
                <a:tc hMerge="1">
                  <a:txBody>
                    <a:bodyPr/>
                    <a:lstStyle/>
                    <a:p>
                      <a:endParaRPr lang="en-US" dirty="0"/>
                    </a:p>
                  </a:txBody>
                  <a:tcPr/>
                </a:tc>
                <a:tc hMerge="1">
                  <a:txBody>
                    <a:bodyPr/>
                    <a:lstStyle/>
                    <a:p>
                      <a:endParaRPr lang="en-US" dirty="0"/>
                    </a:p>
                  </a:txBody>
                  <a:tcPr/>
                </a:tc>
                <a:tc gridSpan="3">
                  <a:txBody>
                    <a:bodyPr/>
                    <a:lstStyle/>
                    <a:p>
                      <a:pPr algn="ctr"/>
                      <a:r>
                        <a:rPr lang="en-US" b="1" dirty="0" smtClean="0"/>
                        <a:t>Average Case</a:t>
                      </a:r>
                      <a:endParaRPr lang="en-US" b="1" dirty="0"/>
                    </a:p>
                  </a:txBody>
                  <a:tcPr/>
                </a:tc>
                <a:tc hMerge="1">
                  <a:txBody>
                    <a:bodyPr/>
                    <a:lstStyle/>
                    <a:p>
                      <a:endParaRPr lang="en-US" dirty="0"/>
                    </a:p>
                  </a:txBody>
                  <a:tcPr/>
                </a:tc>
                <a:tc hMerge="1">
                  <a:txBody>
                    <a:bodyPr/>
                    <a:lstStyle/>
                    <a:p>
                      <a:endParaRPr lang="en-US" dirty="0"/>
                    </a:p>
                  </a:txBody>
                  <a:tcPr/>
                </a:tc>
                <a:tc gridSpan="3">
                  <a:txBody>
                    <a:bodyPr/>
                    <a:lstStyle/>
                    <a:p>
                      <a:pPr algn="ctr"/>
                      <a:r>
                        <a:rPr lang="en-US" b="1" dirty="0" smtClean="0"/>
                        <a:t>Worst Case</a:t>
                      </a:r>
                      <a:endParaRPr lang="en-US" b="1" dirty="0"/>
                    </a:p>
                  </a:txBody>
                  <a:tcPr/>
                </a:tc>
                <a:tc hMerge="1">
                  <a:txBody>
                    <a:bodyPr/>
                    <a:lstStyle/>
                    <a:p>
                      <a:endParaRPr lang="en-US" dirty="0"/>
                    </a:p>
                  </a:txBody>
                  <a:tcPr/>
                </a:tc>
                <a:tc hMerge="1">
                  <a:txBody>
                    <a:bodyPr/>
                    <a:lstStyle/>
                    <a:p>
                      <a:endParaRPr lang="en-US" dirty="0"/>
                    </a:p>
                  </a:txBody>
                  <a:tcPr/>
                </a:tc>
              </a:tr>
              <a:tr h="370840">
                <a:tc>
                  <a:txBody>
                    <a:bodyPr/>
                    <a:lstStyle/>
                    <a:p>
                      <a:endParaRPr lang="en-US" dirty="0"/>
                    </a:p>
                  </a:txBody>
                  <a:tcPr/>
                </a:tc>
                <a:tc>
                  <a:txBody>
                    <a:bodyPr/>
                    <a:lstStyle/>
                    <a:p>
                      <a:r>
                        <a:rPr lang="en-US" b="1" dirty="0" smtClean="0"/>
                        <a:t>COMP</a:t>
                      </a:r>
                      <a:endParaRPr lang="en-US" b="1" dirty="0"/>
                    </a:p>
                  </a:txBody>
                  <a:tcPr/>
                </a:tc>
                <a:tc>
                  <a:txBody>
                    <a:bodyPr/>
                    <a:lstStyle/>
                    <a:p>
                      <a:r>
                        <a:rPr lang="en-US" b="1" dirty="0" smtClean="0"/>
                        <a:t>EXCH</a:t>
                      </a:r>
                      <a:endParaRPr lang="en-US" b="1" dirty="0"/>
                    </a:p>
                  </a:txBody>
                  <a:tcPr/>
                </a:tc>
                <a:tc>
                  <a:txBody>
                    <a:bodyPr/>
                    <a:lstStyle/>
                    <a:p>
                      <a:r>
                        <a:rPr lang="en-US" b="1" dirty="0" smtClean="0"/>
                        <a:t>TIME</a:t>
                      </a:r>
                      <a:endParaRPr lang="en-US" b="1" dirty="0"/>
                    </a:p>
                  </a:txBody>
                  <a:tcPr/>
                </a:tc>
                <a:tc>
                  <a:txBody>
                    <a:bodyPr/>
                    <a:lstStyle/>
                    <a:p>
                      <a:r>
                        <a:rPr lang="en-US" b="1" dirty="0" smtClean="0"/>
                        <a:t>COMP</a:t>
                      </a:r>
                      <a:endParaRPr lang="en-US" b="1" dirty="0"/>
                    </a:p>
                  </a:txBody>
                  <a:tcPr/>
                </a:tc>
                <a:tc>
                  <a:txBody>
                    <a:bodyPr/>
                    <a:lstStyle/>
                    <a:p>
                      <a:r>
                        <a:rPr lang="en-US" b="1" dirty="0" smtClean="0"/>
                        <a:t>EXCH</a:t>
                      </a:r>
                      <a:endParaRPr lang="en-US" b="1" dirty="0"/>
                    </a:p>
                  </a:txBody>
                  <a:tcPr/>
                </a:tc>
                <a:tc>
                  <a:txBody>
                    <a:bodyPr/>
                    <a:lstStyle/>
                    <a:p>
                      <a:r>
                        <a:rPr lang="en-US" b="1" dirty="0" smtClean="0"/>
                        <a:t>TIME</a:t>
                      </a:r>
                      <a:endParaRPr lang="en-US" b="1" dirty="0"/>
                    </a:p>
                  </a:txBody>
                  <a:tcPr/>
                </a:tc>
                <a:tc>
                  <a:txBody>
                    <a:bodyPr/>
                    <a:lstStyle/>
                    <a:p>
                      <a:r>
                        <a:rPr lang="en-US" b="1" dirty="0" smtClean="0"/>
                        <a:t>COMP</a:t>
                      </a:r>
                      <a:endParaRPr lang="en-US" b="1" dirty="0"/>
                    </a:p>
                  </a:txBody>
                  <a:tcPr/>
                </a:tc>
                <a:tc>
                  <a:txBody>
                    <a:bodyPr/>
                    <a:lstStyle/>
                    <a:p>
                      <a:r>
                        <a:rPr lang="en-US" b="1" dirty="0" smtClean="0"/>
                        <a:t>EXCH</a:t>
                      </a:r>
                      <a:endParaRPr lang="en-US" b="1" dirty="0"/>
                    </a:p>
                  </a:txBody>
                  <a:tcPr/>
                </a:tc>
                <a:tc>
                  <a:txBody>
                    <a:bodyPr/>
                    <a:lstStyle/>
                    <a:p>
                      <a:r>
                        <a:rPr lang="en-US" b="1" dirty="0" smtClean="0"/>
                        <a:t>TIME</a:t>
                      </a:r>
                      <a:endParaRPr lang="en-US" b="1" dirty="0"/>
                    </a:p>
                  </a:txBody>
                  <a:tcPr/>
                </a:tc>
              </a:tr>
              <a:tr h="370840">
                <a:tc>
                  <a:txBody>
                    <a:bodyPr/>
                    <a:lstStyle/>
                    <a:p>
                      <a:r>
                        <a:rPr lang="en-US" dirty="0" smtClean="0"/>
                        <a:t>10</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100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1000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10000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100000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fld id="{B555C0A6-CC40-475C-9F6D-DF0E8A0CF9FD}" type="slidenum">
              <a:rPr lang="en-US" smtClean="0"/>
              <a:pPr>
                <a:defRPr/>
              </a:pPr>
              <a:t>96</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14516CB823724590EB24120FADAF68" ma:contentTypeVersion="4" ma:contentTypeDescription="Create a new document." ma:contentTypeScope="" ma:versionID="532e7ac9069d558ce6ebc2a0eb5ef96b">
  <xsd:schema xmlns:xsd="http://www.w3.org/2001/XMLSchema" xmlns:xs="http://www.w3.org/2001/XMLSchema" xmlns:p="http://schemas.microsoft.com/office/2006/metadata/properties" xmlns:ns2="bc70c609-74d3-446d-a188-766338e7cfbf" targetNamespace="http://schemas.microsoft.com/office/2006/metadata/properties" ma:root="true" ma:fieldsID="5ff663e3317b3cbe1e8c9edcbc265e4d" ns2:_="">
    <xsd:import namespace="bc70c609-74d3-446d-a188-766338e7cfb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70c609-74d3-446d-a188-766338e7cf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11232B-A5C2-49C7-B6A9-B43819EA7E9F}"/>
</file>

<file path=customXml/itemProps2.xml><?xml version="1.0" encoding="utf-8"?>
<ds:datastoreItem xmlns:ds="http://schemas.openxmlformats.org/officeDocument/2006/customXml" ds:itemID="{5B0750ED-13F8-4A84-9534-041716871E17}"/>
</file>

<file path=customXml/itemProps3.xml><?xml version="1.0" encoding="utf-8"?>
<ds:datastoreItem xmlns:ds="http://schemas.openxmlformats.org/officeDocument/2006/customXml" ds:itemID="{E1EE5339-95E7-4E6D-A254-F22E7E552156}"/>
</file>

<file path=docProps/app.xml><?xml version="1.0" encoding="utf-8"?>
<Properties xmlns="http://schemas.openxmlformats.org/officeDocument/2006/extended-properties" xmlns:vt="http://schemas.openxmlformats.org/officeDocument/2006/docPropsVTypes">
  <Template>IDRBT_final</Template>
  <TotalTime>8151</TotalTime>
  <Words>2779</Words>
  <Application>Microsoft Office PowerPoint</Application>
  <PresentationFormat>On-screen Show (4:3)</PresentationFormat>
  <Paragraphs>369</Paragraphs>
  <Slides>96</Slides>
  <Notes>1</Notes>
  <HiddenSlides>0</HiddenSlides>
  <MMClips>0</MMClips>
  <ScaleCrop>false</ScaleCrop>
  <HeadingPairs>
    <vt:vector size="4" baseType="variant">
      <vt:variant>
        <vt:lpstr>Theme</vt:lpstr>
      </vt:variant>
      <vt:variant>
        <vt:i4>1</vt:i4>
      </vt:variant>
      <vt:variant>
        <vt:lpstr>Slide Titles</vt:lpstr>
      </vt:variant>
      <vt:variant>
        <vt:i4>96</vt:i4>
      </vt:variant>
    </vt:vector>
  </HeadingPairs>
  <TitlesOfParts>
    <vt:vector size="97" baseType="lpstr">
      <vt:lpstr>Beamer</vt:lpstr>
      <vt:lpstr>Unit 1</vt:lpstr>
      <vt:lpstr>Slide 2</vt:lpstr>
      <vt:lpstr>Team Code</vt:lpstr>
      <vt:lpstr>Cyber Security Intro</vt:lpstr>
      <vt:lpstr>Virus</vt:lpstr>
      <vt:lpstr>Warning bells for Virus</vt:lpstr>
      <vt:lpstr>Hacker and Hacking</vt:lpstr>
      <vt:lpstr>Types of Hackers</vt:lpstr>
      <vt:lpstr>Types of Hacking</vt:lpstr>
      <vt:lpstr>Slide 10</vt:lpstr>
      <vt:lpstr>Slide 11</vt:lpstr>
      <vt:lpstr>Slide 12</vt:lpstr>
      <vt:lpstr>Slide 13</vt:lpstr>
      <vt:lpstr>Malware</vt:lpstr>
      <vt:lpstr>Malware (Contd.)</vt:lpstr>
      <vt:lpstr>INTERNET GOVERNANCE</vt:lpstr>
      <vt:lpstr>INTERNET GOVERNANCE</vt:lpstr>
      <vt:lpstr>INTERNET GOVERNANCE</vt:lpstr>
      <vt:lpstr>SELF REGULATION</vt:lpstr>
      <vt:lpstr>Policy Making</vt:lpstr>
      <vt:lpstr>CHALLENGES AND CONSTRAINTS</vt:lpstr>
      <vt:lpstr>CHALLENGES AND CONSTRAINTS (Contd.)</vt:lpstr>
      <vt:lpstr>CYBER WARFARE</vt:lpstr>
      <vt:lpstr>CYBER WARFARE Types</vt:lpstr>
      <vt:lpstr>Espionage</vt:lpstr>
      <vt:lpstr>Sabotage</vt:lpstr>
      <vt:lpstr>Sabotage (Contd.)</vt:lpstr>
      <vt:lpstr>Denial of Service (DoS)</vt:lpstr>
      <vt:lpstr>Slide 29</vt:lpstr>
      <vt:lpstr>Electrical Power Grid</vt:lpstr>
      <vt:lpstr>Electrical Power Grid (Contd.)</vt:lpstr>
      <vt:lpstr>Propaganda Attacks</vt:lpstr>
      <vt:lpstr>Propaganda Attacks (Contd.)</vt:lpstr>
      <vt:lpstr>Economic Disruption</vt:lpstr>
      <vt:lpstr>Sunrise Attacks</vt:lpstr>
      <vt:lpstr>Cybercrime</vt:lpstr>
      <vt:lpstr>Cyber Crime Case Studies</vt:lpstr>
      <vt:lpstr>Cyber Crime Case Studies</vt:lpstr>
      <vt:lpstr>Cyber Crime Case Studies</vt:lpstr>
      <vt:lpstr>Cyber Crime Case Studies</vt:lpstr>
      <vt:lpstr>Cybercrimes Classification</vt:lpstr>
      <vt:lpstr>Cybercrimes Classification (Contd.)</vt:lpstr>
      <vt:lpstr>Cybercrimes Classification (Contd.)</vt:lpstr>
      <vt:lpstr>Cybercrimes Classification (Contd.)</vt:lpstr>
      <vt:lpstr>Cybercrimes Classification (Contd.)</vt:lpstr>
      <vt:lpstr>Cybercrimes Classification (Contd.)</vt:lpstr>
      <vt:lpstr>Indian ITA 2000</vt:lpstr>
      <vt:lpstr>Indian ITA 2000 (Contd.)</vt:lpstr>
      <vt:lpstr>CYBERTERRORISM</vt:lpstr>
      <vt:lpstr>Targets</vt:lpstr>
      <vt:lpstr>Targets (Contd.)</vt:lpstr>
      <vt:lpstr>Cyber Terrorism Challenges</vt:lpstr>
      <vt:lpstr>Cyber Terrorism Challenges (Contd.)</vt:lpstr>
      <vt:lpstr>Cyber Terrorism Forms</vt:lpstr>
      <vt:lpstr>Attack Methods</vt:lpstr>
      <vt:lpstr>Cyber Terrorism Tools</vt:lpstr>
      <vt:lpstr>Slide 57</vt:lpstr>
      <vt:lpstr>Slide 58</vt:lpstr>
      <vt:lpstr>Slide 59</vt:lpstr>
      <vt:lpstr>Slide 60</vt:lpstr>
      <vt:lpstr>Slide 61</vt:lpstr>
      <vt:lpstr>Slide 62</vt:lpstr>
      <vt:lpstr>Slide 63</vt:lpstr>
      <vt:lpstr>Slide 64</vt:lpstr>
      <vt:lpstr>Slide 65</vt:lpstr>
      <vt:lpstr>Slide 66</vt:lpstr>
      <vt:lpstr>Slide 67</vt:lpstr>
      <vt:lpstr>Attacks</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References</vt:lpstr>
      <vt:lpstr>Slide 96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Approaches for Ciphertext Policy Attribute Based Encryption</dc:title>
  <dc:creator>lycan</dc:creator>
  <cp:lastModifiedBy>Nishant.Doshi</cp:lastModifiedBy>
  <cp:revision>114</cp:revision>
  <dcterms:created xsi:type="dcterms:W3CDTF">2013-04-08T12:49:56Z</dcterms:created>
  <dcterms:modified xsi:type="dcterms:W3CDTF">2024-01-15T07:18:24Z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0x0101004014516CB823724590EB24120FADAF68</vt:lpwstr>
  </property>
</Properties>
</file>