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10"/>
  </p:notesMasterIdLst>
  <p:sldIdLst>
    <p:sldId id="256" r:id="rId5"/>
    <p:sldId id="515" r:id="rId6"/>
    <p:sldId id="494" r:id="rId7"/>
    <p:sldId id="502" r:id="rId8"/>
    <p:sldId id="503" r:id="rId9"/>
    <p:sldId id="504" r:id="rId10"/>
    <p:sldId id="505" r:id="rId11"/>
    <p:sldId id="510" r:id="rId12"/>
    <p:sldId id="511" r:id="rId13"/>
    <p:sldId id="512" r:id="rId14"/>
    <p:sldId id="513" r:id="rId15"/>
    <p:sldId id="507" r:id="rId16"/>
    <p:sldId id="508" r:id="rId17"/>
    <p:sldId id="509" r:id="rId18"/>
    <p:sldId id="516" r:id="rId19"/>
    <p:sldId id="562" r:id="rId20"/>
    <p:sldId id="563" r:id="rId21"/>
    <p:sldId id="518" r:id="rId22"/>
    <p:sldId id="519" r:id="rId23"/>
    <p:sldId id="520" r:id="rId24"/>
    <p:sldId id="521" r:id="rId25"/>
    <p:sldId id="522" r:id="rId26"/>
    <p:sldId id="524" r:id="rId27"/>
    <p:sldId id="525" r:id="rId28"/>
    <p:sldId id="527" r:id="rId29"/>
    <p:sldId id="528" r:id="rId30"/>
    <p:sldId id="529" r:id="rId31"/>
    <p:sldId id="530" r:id="rId32"/>
    <p:sldId id="531" r:id="rId33"/>
    <p:sldId id="532" r:id="rId34"/>
    <p:sldId id="533" r:id="rId35"/>
    <p:sldId id="534" r:id="rId36"/>
    <p:sldId id="535" r:id="rId37"/>
    <p:sldId id="536" r:id="rId38"/>
    <p:sldId id="537" r:id="rId39"/>
    <p:sldId id="538" r:id="rId40"/>
    <p:sldId id="539" r:id="rId41"/>
    <p:sldId id="540" r:id="rId42"/>
    <p:sldId id="541" r:id="rId43"/>
    <p:sldId id="542" r:id="rId44"/>
    <p:sldId id="543" r:id="rId45"/>
    <p:sldId id="544" r:id="rId46"/>
    <p:sldId id="545" r:id="rId47"/>
    <p:sldId id="550" r:id="rId48"/>
    <p:sldId id="551" r:id="rId49"/>
    <p:sldId id="552" r:id="rId50"/>
    <p:sldId id="553" r:id="rId51"/>
    <p:sldId id="554" r:id="rId52"/>
    <p:sldId id="555" r:id="rId53"/>
    <p:sldId id="556" r:id="rId54"/>
    <p:sldId id="557" r:id="rId55"/>
    <p:sldId id="558" r:id="rId56"/>
    <p:sldId id="559" r:id="rId57"/>
    <p:sldId id="560" r:id="rId58"/>
    <p:sldId id="561" r:id="rId59"/>
    <p:sldId id="597" r:id="rId60"/>
    <p:sldId id="598" r:id="rId61"/>
    <p:sldId id="599" r:id="rId62"/>
    <p:sldId id="600" r:id="rId63"/>
    <p:sldId id="601" r:id="rId64"/>
    <p:sldId id="602" r:id="rId65"/>
    <p:sldId id="603" r:id="rId66"/>
    <p:sldId id="604" r:id="rId67"/>
    <p:sldId id="605" r:id="rId68"/>
    <p:sldId id="606" r:id="rId69"/>
    <p:sldId id="607" r:id="rId70"/>
    <p:sldId id="496" r:id="rId71"/>
    <p:sldId id="497" r:id="rId72"/>
    <p:sldId id="498" r:id="rId73"/>
    <p:sldId id="499" r:id="rId74"/>
    <p:sldId id="596" r:id="rId75"/>
    <p:sldId id="583" r:id="rId76"/>
    <p:sldId id="584" r:id="rId77"/>
    <p:sldId id="585" r:id="rId78"/>
    <p:sldId id="586" r:id="rId79"/>
    <p:sldId id="587" r:id="rId80"/>
    <p:sldId id="500" r:id="rId81"/>
    <p:sldId id="501" r:id="rId82"/>
    <p:sldId id="564" r:id="rId83"/>
    <p:sldId id="565" r:id="rId84"/>
    <p:sldId id="566" r:id="rId85"/>
    <p:sldId id="567" r:id="rId86"/>
    <p:sldId id="568" r:id="rId87"/>
    <p:sldId id="569" r:id="rId88"/>
    <p:sldId id="570" r:id="rId89"/>
    <p:sldId id="571" r:id="rId90"/>
    <p:sldId id="572" r:id="rId91"/>
    <p:sldId id="573" r:id="rId92"/>
    <p:sldId id="574" r:id="rId93"/>
    <p:sldId id="575" r:id="rId94"/>
    <p:sldId id="576" r:id="rId95"/>
    <p:sldId id="577" r:id="rId96"/>
    <p:sldId id="578" r:id="rId97"/>
    <p:sldId id="579" r:id="rId98"/>
    <p:sldId id="580" r:id="rId99"/>
    <p:sldId id="581" r:id="rId100"/>
    <p:sldId id="582" r:id="rId101"/>
    <p:sldId id="590" r:id="rId102"/>
    <p:sldId id="591" r:id="rId103"/>
    <p:sldId id="592" r:id="rId104"/>
    <p:sldId id="593" r:id="rId105"/>
    <p:sldId id="594" r:id="rId106"/>
    <p:sldId id="595" r:id="rId107"/>
    <p:sldId id="381" r:id="rId108"/>
    <p:sldId id="493" r:id="rId109"/>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3B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9B8A8D0-DAFA-69B1-8B8E-9DA42FAF38FD}" v="7" dt="2025-02-25T04:51:07.892"/>
    <p1510:client id="{45E71E5E-AB28-F2C1-1362-2EFD0CE02DCB}" v="1" dt="2025-02-25T17:19:41.415"/>
    <p1510:client id="{83EBA371-AAE2-8E8A-6F88-A835C50A3A77}" v="2" dt="2025-02-25T05:02:49.974"/>
    <p1510:client id="{AA778134-05D0-F2A8-1991-11AC075AADBD}" v="2" dt="2025-02-25T12:30:08.888"/>
    <p1510:client id="{B3216FC1-ACA1-BFFA-346E-BBD2B04D7319}" v="24" dt="2025-02-25T18:54:47.807"/>
    <p1510:client id="{B71D1AE1-91F2-427B-AF20-2F6762FC3E58}" v="2" dt="2025-02-25T16:49:50.939"/>
    <p1510:client id="{ECBB59E4-A1CD-E522-F6EF-E7F6E735F3FB}" v="2" dt="2025-02-26T05:02:00.45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2880"/>
      </p:guideLst>
    </p:cSldViewPr>
  </p:slide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slide" Target="slides/slide80.xml"/><Relationship Id="rId89" Type="http://schemas.openxmlformats.org/officeDocument/2006/relationships/slide" Target="slides/slide85.xml"/><Relationship Id="rId112" Type="http://schemas.openxmlformats.org/officeDocument/2006/relationships/viewProps" Target="viewProps.xml"/><Relationship Id="rId16" Type="http://schemas.openxmlformats.org/officeDocument/2006/relationships/slide" Target="slides/slide12.xml"/><Relationship Id="rId107" Type="http://schemas.openxmlformats.org/officeDocument/2006/relationships/slide" Target="slides/slide103.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102" Type="http://schemas.openxmlformats.org/officeDocument/2006/relationships/slide" Target="slides/slide98.xml"/><Relationship Id="rId5" Type="http://schemas.openxmlformats.org/officeDocument/2006/relationships/slide" Target="slides/slide1.xml"/><Relationship Id="rId90" Type="http://schemas.openxmlformats.org/officeDocument/2006/relationships/slide" Target="slides/slide86.xml"/><Relationship Id="rId95" Type="http://schemas.openxmlformats.org/officeDocument/2006/relationships/slide" Target="slides/slide91.xml"/><Relationship Id="rId22" Type="http://schemas.openxmlformats.org/officeDocument/2006/relationships/slide" Target="slides/slide18.xml"/><Relationship Id="rId27" Type="http://schemas.openxmlformats.org/officeDocument/2006/relationships/slide" Target="slides/slide23.xml"/><Relationship Id="rId43" Type="http://schemas.openxmlformats.org/officeDocument/2006/relationships/slide" Target="slides/slide39.xml"/><Relationship Id="rId48" Type="http://schemas.openxmlformats.org/officeDocument/2006/relationships/slide" Target="slides/slide44.xml"/><Relationship Id="rId64" Type="http://schemas.openxmlformats.org/officeDocument/2006/relationships/slide" Target="slides/slide60.xml"/><Relationship Id="rId69" Type="http://schemas.openxmlformats.org/officeDocument/2006/relationships/slide" Target="slides/slide65.xml"/><Relationship Id="rId113" Type="http://schemas.openxmlformats.org/officeDocument/2006/relationships/theme" Target="theme/theme1.xml"/><Relationship Id="rId80" Type="http://schemas.openxmlformats.org/officeDocument/2006/relationships/slide" Target="slides/slide76.xml"/><Relationship Id="rId85" Type="http://schemas.openxmlformats.org/officeDocument/2006/relationships/slide" Target="slides/slide81.xml"/><Relationship Id="rId12" Type="http://schemas.openxmlformats.org/officeDocument/2006/relationships/slide" Target="slides/slide8.xml"/><Relationship Id="rId17" Type="http://schemas.openxmlformats.org/officeDocument/2006/relationships/slide" Target="slides/slide13.xml"/><Relationship Id="rId33" Type="http://schemas.openxmlformats.org/officeDocument/2006/relationships/slide" Target="slides/slide29.xml"/><Relationship Id="rId38" Type="http://schemas.openxmlformats.org/officeDocument/2006/relationships/slide" Target="slides/slide34.xml"/><Relationship Id="rId59" Type="http://schemas.openxmlformats.org/officeDocument/2006/relationships/slide" Target="slides/slide55.xml"/><Relationship Id="rId103" Type="http://schemas.openxmlformats.org/officeDocument/2006/relationships/slide" Target="slides/slide99.xml"/><Relationship Id="rId108" Type="http://schemas.openxmlformats.org/officeDocument/2006/relationships/slide" Target="slides/slide104.xml"/><Relationship Id="rId54" Type="http://schemas.openxmlformats.org/officeDocument/2006/relationships/slide" Target="slides/slide50.xml"/><Relationship Id="rId70" Type="http://schemas.openxmlformats.org/officeDocument/2006/relationships/slide" Target="slides/slide66.xml"/><Relationship Id="rId75" Type="http://schemas.openxmlformats.org/officeDocument/2006/relationships/slide" Target="slides/slide71.xml"/><Relationship Id="rId91" Type="http://schemas.openxmlformats.org/officeDocument/2006/relationships/slide" Target="slides/slide87.xml"/><Relationship Id="rId96" Type="http://schemas.openxmlformats.org/officeDocument/2006/relationships/slide" Target="slides/slide92.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6" Type="http://schemas.openxmlformats.org/officeDocument/2006/relationships/slide" Target="slides/slide102.xml"/><Relationship Id="rId114" Type="http://schemas.openxmlformats.org/officeDocument/2006/relationships/tableStyles" Target="tableStyles.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slide" Target="slides/slide82.xml"/><Relationship Id="rId94" Type="http://schemas.openxmlformats.org/officeDocument/2006/relationships/slide" Target="slides/slide90.xml"/><Relationship Id="rId99" Type="http://schemas.openxmlformats.org/officeDocument/2006/relationships/slide" Target="slides/slide95.xml"/><Relationship Id="rId101" Type="http://schemas.openxmlformats.org/officeDocument/2006/relationships/slide" Target="slides/slide97.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109" Type="http://schemas.openxmlformats.org/officeDocument/2006/relationships/slide" Target="slides/slide10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slide" Target="slides/slide93.xml"/><Relationship Id="rId104" Type="http://schemas.openxmlformats.org/officeDocument/2006/relationships/slide" Target="slides/slide100.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110" Type="http://schemas.openxmlformats.org/officeDocument/2006/relationships/notesMaster" Target="notesMasters/notesMaster1.xml"/><Relationship Id="rId115" Type="http://schemas.microsoft.com/office/2016/11/relationships/changesInfo" Target="changesInfos/changesInfo1.xml"/><Relationship Id="rId61" Type="http://schemas.openxmlformats.org/officeDocument/2006/relationships/slide" Target="slides/slide57.xml"/><Relationship Id="rId82" Type="http://schemas.openxmlformats.org/officeDocument/2006/relationships/slide" Target="slides/slide78.xml"/><Relationship Id="rId19" Type="http://schemas.openxmlformats.org/officeDocument/2006/relationships/slide" Target="slides/slide15.xml"/><Relationship Id="rId14" Type="http://schemas.openxmlformats.org/officeDocument/2006/relationships/slide" Target="slides/slide10.xml"/><Relationship Id="rId30" Type="http://schemas.openxmlformats.org/officeDocument/2006/relationships/slide" Target="slides/slide26.xml"/><Relationship Id="rId35" Type="http://schemas.openxmlformats.org/officeDocument/2006/relationships/slide" Target="slides/slide31.xml"/><Relationship Id="rId56" Type="http://schemas.openxmlformats.org/officeDocument/2006/relationships/slide" Target="slides/slide52.xml"/><Relationship Id="rId77" Type="http://schemas.openxmlformats.org/officeDocument/2006/relationships/slide" Target="slides/slide73.xml"/><Relationship Id="rId100" Type="http://schemas.openxmlformats.org/officeDocument/2006/relationships/slide" Target="slides/slide96.xml"/><Relationship Id="rId105" Type="http://schemas.openxmlformats.org/officeDocument/2006/relationships/slide" Target="slides/slide101.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93" Type="http://schemas.openxmlformats.org/officeDocument/2006/relationships/slide" Target="slides/slide89.xml"/><Relationship Id="rId98" Type="http://schemas.openxmlformats.org/officeDocument/2006/relationships/slide" Target="slides/slide94.xml"/><Relationship Id="rId3" Type="http://schemas.openxmlformats.org/officeDocument/2006/relationships/customXml" Target="../customXml/item3.xml"/><Relationship Id="rId25" Type="http://schemas.openxmlformats.org/officeDocument/2006/relationships/slide" Target="slides/slide21.xml"/><Relationship Id="rId46" Type="http://schemas.openxmlformats.org/officeDocument/2006/relationships/slide" Target="slides/slide42.xml"/><Relationship Id="rId67" Type="http://schemas.openxmlformats.org/officeDocument/2006/relationships/slide" Target="slides/slide63.xml"/><Relationship Id="rId116" Type="http://schemas.microsoft.com/office/2015/10/relationships/revisionInfo" Target="revisionInfo.xml"/><Relationship Id="rId20" Type="http://schemas.openxmlformats.org/officeDocument/2006/relationships/slide" Target="slides/slide16.xml"/><Relationship Id="rId41" Type="http://schemas.openxmlformats.org/officeDocument/2006/relationships/slide" Target="slides/slide37.xml"/><Relationship Id="rId62" Type="http://schemas.openxmlformats.org/officeDocument/2006/relationships/slide" Target="slides/slide58.xml"/><Relationship Id="rId83" Type="http://schemas.openxmlformats.org/officeDocument/2006/relationships/slide" Target="slides/slide79.xml"/><Relationship Id="rId88" Type="http://schemas.openxmlformats.org/officeDocument/2006/relationships/slide" Target="slides/slide84.xml"/><Relationship Id="rId111"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mitPatel" userId="S::smit.pce22@pdpu.ac.in::ad21fa0c-4841-45ee-9451-d03a248ea6dd" providerId="AD" clId="Web-{B71D1AE1-91F2-427B-AF20-2F6762FC3E58}"/>
    <pc:docChg chg="addSld delSld">
      <pc:chgData name="SmitPatel" userId="S::smit.pce22@pdpu.ac.in::ad21fa0c-4841-45ee-9451-d03a248ea6dd" providerId="AD" clId="Web-{B71D1AE1-91F2-427B-AF20-2F6762FC3E58}" dt="2025-02-25T16:49:50.939" v="1"/>
      <pc:docMkLst>
        <pc:docMk/>
      </pc:docMkLst>
      <pc:sldChg chg="new del">
        <pc:chgData name="SmitPatel" userId="S::smit.pce22@pdpu.ac.in::ad21fa0c-4841-45ee-9451-d03a248ea6dd" providerId="AD" clId="Web-{B71D1AE1-91F2-427B-AF20-2F6762FC3E58}" dt="2025-02-25T16:49:50.939" v="1"/>
        <pc:sldMkLst>
          <pc:docMk/>
          <pc:sldMk cId="2795433069" sldId="608"/>
        </pc:sldMkLst>
      </pc:sldChg>
    </pc:docChg>
  </pc:docChgLst>
  <pc:docChgLst>
    <pc:chgData name="TiyarsnaSolanki" userId="S::tiyarsna.sce22@pdpu.ac.in::69a604ea-8ecc-420d-bf0a-1c099a511942" providerId="AD" clId="Web-{B3216FC1-ACA1-BFFA-346E-BBD2B04D7319}"/>
    <pc:docChg chg="modSld">
      <pc:chgData name="TiyarsnaSolanki" userId="S::tiyarsna.sce22@pdpu.ac.in::69a604ea-8ecc-420d-bf0a-1c099a511942" providerId="AD" clId="Web-{B3216FC1-ACA1-BFFA-346E-BBD2B04D7319}" dt="2025-02-25T18:54:47.807" v="17" actId="20577"/>
      <pc:docMkLst>
        <pc:docMk/>
      </pc:docMkLst>
      <pc:sldChg chg="modSp">
        <pc:chgData name="TiyarsnaSolanki" userId="S::tiyarsna.sce22@pdpu.ac.in::69a604ea-8ecc-420d-bf0a-1c099a511942" providerId="AD" clId="Web-{B3216FC1-ACA1-BFFA-346E-BBD2B04D7319}" dt="2025-02-25T18:53:45.555" v="0" actId="1076"/>
        <pc:sldMkLst>
          <pc:docMk/>
          <pc:sldMk cId="0" sldId="503"/>
        </pc:sldMkLst>
        <pc:spChg chg="mod">
          <ac:chgData name="TiyarsnaSolanki" userId="S::tiyarsna.sce22@pdpu.ac.in::69a604ea-8ecc-420d-bf0a-1c099a511942" providerId="AD" clId="Web-{B3216FC1-ACA1-BFFA-346E-BBD2B04D7319}" dt="2025-02-25T18:53:45.555" v="0" actId="1076"/>
          <ac:spMkLst>
            <pc:docMk/>
            <pc:sldMk cId="0" sldId="503"/>
            <ac:spMk id="3" creationId="{00000000-0000-0000-0000-000000000000}"/>
          </ac:spMkLst>
        </pc:spChg>
      </pc:sldChg>
      <pc:sldChg chg="modSp addAnim delAnim">
        <pc:chgData name="TiyarsnaSolanki" userId="S::tiyarsna.sce22@pdpu.ac.in::69a604ea-8ecc-420d-bf0a-1c099a511942" providerId="AD" clId="Web-{B3216FC1-ACA1-BFFA-346E-BBD2B04D7319}" dt="2025-02-25T18:54:47.807" v="17" actId="20577"/>
        <pc:sldMkLst>
          <pc:docMk/>
          <pc:sldMk cId="0" sldId="562"/>
        </pc:sldMkLst>
        <pc:spChg chg="mod">
          <ac:chgData name="TiyarsnaSolanki" userId="S::tiyarsna.sce22@pdpu.ac.in::69a604ea-8ecc-420d-bf0a-1c099a511942" providerId="AD" clId="Web-{B3216FC1-ACA1-BFFA-346E-BBD2B04D7319}" dt="2025-02-25T18:54:44.995" v="16" actId="14100"/>
          <ac:spMkLst>
            <pc:docMk/>
            <pc:sldMk cId="0" sldId="562"/>
            <ac:spMk id="3" creationId="{00000000-0000-0000-0000-000000000000}"/>
          </ac:spMkLst>
        </pc:spChg>
        <pc:spChg chg="mod">
          <ac:chgData name="TiyarsnaSolanki" userId="S::tiyarsna.sce22@pdpu.ac.in::69a604ea-8ecc-420d-bf0a-1c099a511942" providerId="AD" clId="Web-{B3216FC1-ACA1-BFFA-346E-BBD2B04D7319}" dt="2025-02-25T18:54:47.807" v="17" actId="20577"/>
          <ac:spMkLst>
            <pc:docMk/>
            <pc:sldMk cId="0" sldId="562"/>
            <ac:spMk id="5" creationId="{00000000-0000-0000-0000-000000000000}"/>
          </ac:spMkLst>
        </pc:spChg>
        <pc:picChg chg="mod">
          <ac:chgData name="TiyarsnaSolanki" userId="S::tiyarsna.sce22@pdpu.ac.in::69a604ea-8ecc-420d-bf0a-1c099a511942" providerId="AD" clId="Web-{B3216FC1-ACA1-BFFA-346E-BBD2B04D7319}" dt="2025-02-25T18:54:36.728" v="15" actId="1076"/>
          <ac:picMkLst>
            <pc:docMk/>
            <pc:sldMk cId="0" sldId="562"/>
            <ac:picMk id="2050" creationId="{00000000-0000-0000-0000-000000000000}"/>
          </ac:picMkLst>
        </pc:picChg>
      </pc:sldChg>
    </pc:docChg>
  </pc:docChgLst>
  <pc:docChgLst>
    <pc:chgData name="UtsavModi" userId="S::utsav.mce22@pdpu.ac.in::70cebea1-6038-4fdb-b26b-142276e4c167" providerId="AD" clId="Web-{45E71E5E-AB28-F2C1-1362-2EFD0CE02DCB}"/>
    <pc:docChg chg="modSld">
      <pc:chgData name="UtsavModi" userId="S::utsav.mce22@pdpu.ac.in::70cebea1-6038-4fdb-b26b-142276e4c167" providerId="AD" clId="Web-{45E71E5E-AB28-F2C1-1362-2EFD0CE02DCB}" dt="2025-02-25T17:19:41.415" v="0" actId="1076"/>
      <pc:docMkLst>
        <pc:docMk/>
      </pc:docMkLst>
      <pc:sldChg chg="modSp">
        <pc:chgData name="UtsavModi" userId="S::utsav.mce22@pdpu.ac.in::70cebea1-6038-4fdb-b26b-142276e4c167" providerId="AD" clId="Web-{45E71E5E-AB28-F2C1-1362-2EFD0CE02DCB}" dt="2025-02-25T17:19:41.415" v="0" actId="1076"/>
        <pc:sldMkLst>
          <pc:docMk/>
          <pc:sldMk cId="0" sldId="496"/>
        </pc:sldMkLst>
        <pc:picChg chg="mod">
          <ac:chgData name="UtsavModi" userId="S::utsav.mce22@pdpu.ac.in::70cebea1-6038-4fdb-b26b-142276e4c167" providerId="AD" clId="Web-{45E71E5E-AB28-F2C1-1362-2EFD0CE02DCB}" dt="2025-02-25T17:19:41.415" v="0" actId="1076"/>
          <ac:picMkLst>
            <pc:docMk/>
            <pc:sldMk cId="0" sldId="496"/>
            <ac:picMk id="5" creationId="{00000000-0000-0000-0000-000000000000}"/>
          </ac:picMkLst>
        </pc:picChg>
      </pc:sldChg>
    </pc:docChg>
  </pc:docChgLst>
  <pc:docChgLst>
    <pc:chgData name="HeerPhadke" userId="S::heer.nce22@pdpu.ac.in::3241cf62-7e02-4c61-a8ba-f4533b5a06c1" providerId="AD" clId="Web-{AA778134-05D0-F2A8-1991-11AC075AADBD}"/>
    <pc:docChg chg="modSld">
      <pc:chgData name="HeerPhadke" userId="S::heer.nce22@pdpu.ac.in::3241cf62-7e02-4c61-a8ba-f4533b5a06c1" providerId="AD" clId="Web-{AA778134-05D0-F2A8-1991-11AC075AADBD}" dt="2025-02-25T12:30:08.888" v="1" actId="1076"/>
      <pc:docMkLst>
        <pc:docMk/>
      </pc:docMkLst>
      <pc:sldChg chg="modSp">
        <pc:chgData name="HeerPhadke" userId="S::heer.nce22@pdpu.ac.in::3241cf62-7e02-4c61-a8ba-f4533b5a06c1" providerId="AD" clId="Web-{AA778134-05D0-F2A8-1991-11AC075AADBD}" dt="2025-02-25T12:30:08.888" v="1" actId="1076"/>
        <pc:sldMkLst>
          <pc:docMk/>
          <pc:sldMk cId="0" sldId="522"/>
        </pc:sldMkLst>
        <pc:spChg chg="mod">
          <ac:chgData name="HeerPhadke" userId="S::heer.nce22@pdpu.ac.in::3241cf62-7e02-4c61-a8ba-f4533b5a06c1" providerId="AD" clId="Web-{AA778134-05D0-F2A8-1991-11AC075AADBD}" dt="2025-02-25T12:30:08.888" v="1" actId="1076"/>
          <ac:spMkLst>
            <pc:docMk/>
            <pc:sldMk cId="0" sldId="522"/>
            <ac:spMk id="3" creationId="{00000000-0000-0000-0000-000000000000}"/>
          </ac:spMkLst>
        </pc:spChg>
      </pc:sldChg>
    </pc:docChg>
  </pc:docChgLst>
  <pc:docChgLst>
    <pc:chgData name="NaamanJecha" userId="S::naaman.jce22@pdpu.ac.in::26375b33-8814-4cf9-957c-7c73cc9c55b6" providerId="AD" clId="Web-{83EBA371-AAE2-8E8A-6F88-A835C50A3A77}"/>
    <pc:docChg chg="addSld delSld">
      <pc:chgData name="NaamanJecha" userId="S::naaman.jce22@pdpu.ac.in::26375b33-8814-4cf9-957c-7c73cc9c55b6" providerId="AD" clId="Web-{83EBA371-AAE2-8E8A-6F88-A835C50A3A77}" dt="2025-02-25T05:02:49.974" v="1"/>
      <pc:docMkLst>
        <pc:docMk/>
      </pc:docMkLst>
      <pc:sldChg chg="new del">
        <pc:chgData name="NaamanJecha" userId="S::naaman.jce22@pdpu.ac.in::26375b33-8814-4cf9-957c-7c73cc9c55b6" providerId="AD" clId="Web-{83EBA371-AAE2-8E8A-6F88-A835C50A3A77}" dt="2025-02-25T05:02:49.974" v="1"/>
        <pc:sldMkLst>
          <pc:docMk/>
          <pc:sldMk cId="2837228406" sldId="608"/>
        </pc:sldMkLst>
      </pc:sldChg>
    </pc:docChg>
  </pc:docChgLst>
  <pc:docChgLst>
    <pc:chgData name="IshanShah" userId="S::ishan.sce22@pdpu.ac.in::44366fb3-3e60-4b8b-bebb-e3f9dd4fdabd" providerId="AD" clId="Web-{39B8A8D0-DAFA-69B1-8B8E-9DA42FAF38FD}"/>
    <pc:docChg chg="modSld">
      <pc:chgData name="IshanShah" userId="S::ishan.sce22@pdpu.ac.in::44366fb3-3e60-4b8b-bebb-e3f9dd4fdabd" providerId="AD" clId="Web-{39B8A8D0-DAFA-69B1-8B8E-9DA42FAF38FD}" dt="2025-02-25T04:51:07.892" v="6" actId="1076"/>
      <pc:docMkLst>
        <pc:docMk/>
      </pc:docMkLst>
      <pc:sldChg chg="modSp">
        <pc:chgData name="IshanShah" userId="S::ishan.sce22@pdpu.ac.in::44366fb3-3e60-4b8b-bebb-e3f9dd4fdabd" providerId="AD" clId="Web-{39B8A8D0-DAFA-69B1-8B8E-9DA42FAF38FD}" dt="2025-02-25T04:49:49.329" v="0" actId="1076"/>
        <pc:sldMkLst>
          <pc:docMk/>
          <pc:sldMk cId="3818072625" sldId="604"/>
        </pc:sldMkLst>
        <pc:picChg chg="mod">
          <ac:chgData name="IshanShah" userId="S::ishan.sce22@pdpu.ac.in::44366fb3-3e60-4b8b-bebb-e3f9dd4fdabd" providerId="AD" clId="Web-{39B8A8D0-DAFA-69B1-8B8E-9DA42FAF38FD}" dt="2025-02-25T04:49:49.329" v="0" actId="1076"/>
          <ac:picMkLst>
            <pc:docMk/>
            <pc:sldMk cId="3818072625" sldId="604"/>
            <ac:picMk id="8194" creationId="{00000000-0000-0000-0000-000000000000}"/>
          </ac:picMkLst>
        </pc:picChg>
      </pc:sldChg>
      <pc:sldChg chg="modSp">
        <pc:chgData name="IshanShah" userId="S::ishan.sce22@pdpu.ac.in::44366fb3-3e60-4b8b-bebb-e3f9dd4fdabd" providerId="AD" clId="Web-{39B8A8D0-DAFA-69B1-8B8E-9DA42FAF38FD}" dt="2025-02-25T04:51:07.892" v="6" actId="1076"/>
        <pc:sldMkLst>
          <pc:docMk/>
          <pc:sldMk cId="2961492540" sldId="606"/>
        </pc:sldMkLst>
        <pc:spChg chg="mod">
          <ac:chgData name="IshanShah" userId="S::ishan.sce22@pdpu.ac.in::44366fb3-3e60-4b8b-bebb-e3f9dd4fdabd" providerId="AD" clId="Web-{39B8A8D0-DAFA-69B1-8B8E-9DA42FAF38FD}" dt="2025-02-25T04:51:07.892" v="6" actId="1076"/>
          <ac:spMkLst>
            <pc:docMk/>
            <pc:sldMk cId="2961492540" sldId="606"/>
            <ac:spMk id="4" creationId="{00000000-0000-0000-0000-000000000000}"/>
          </ac:spMkLst>
        </pc:spChg>
        <pc:spChg chg="mod">
          <ac:chgData name="IshanShah" userId="S::ishan.sce22@pdpu.ac.in::44366fb3-3e60-4b8b-bebb-e3f9dd4fdabd" providerId="AD" clId="Web-{39B8A8D0-DAFA-69B1-8B8E-9DA42FAF38FD}" dt="2025-02-25T04:50:44.892" v="1" actId="1076"/>
          <ac:spMkLst>
            <pc:docMk/>
            <pc:sldMk cId="2961492540" sldId="606"/>
            <ac:spMk id="5" creationId="{00000000-0000-0000-0000-000000000000}"/>
          </ac:spMkLst>
        </pc:spChg>
        <pc:spChg chg="mod">
          <ac:chgData name="IshanShah" userId="S::ishan.sce22@pdpu.ac.in::44366fb3-3e60-4b8b-bebb-e3f9dd4fdabd" providerId="AD" clId="Web-{39B8A8D0-DAFA-69B1-8B8E-9DA42FAF38FD}" dt="2025-02-25T04:50:58.236" v="4" actId="1076"/>
          <ac:spMkLst>
            <pc:docMk/>
            <pc:sldMk cId="2961492540" sldId="606"/>
            <ac:spMk id="6" creationId="{00000000-0000-0000-0000-000000000000}"/>
          </ac:spMkLst>
        </pc:spChg>
        <pc:picChg chg="mod">
          <ac:chgData name="IshanShah" userId="S::ishan.sce22@pdpu.ac.in::44366fb3-3e60-4b8b-bebb-e3f9dd4fdabd" providerId="AD" clId="Web-{39B8A8D0-DAFA-69B1-8B8E-9DA42FAF38FD}" dt="2025-02-25T04:51:03.002" v="5" actId="1076"/>
          <ac:picMkLst>
            <pc:docMk/>
            <pc:sldMk cId="2961492540" sldId="606"/>
            <ac:picMk id="10242" creationId="{00000000-0000-0000-0000-000000000000}"/>
          </ac:picMkLst>
        </pc:picChg>
        <pc:picChg chg="mod">
          <ac:chgData name="IshanShah" userId="S::ishan.sce22@pdpu.ac.in::44366fb3-3e60-4b8b-bebb-e3f9dd4fdabd" providerId="AD" clId="Web-{39B8A8D0-DAFA-69B1-8B8E-9DA42FAF38FD}" dt="2025-02-25T04:50:50.673" v="2" actId="1076"/>
          <ac:picMkLst>
            <pc:docMk/>
            <pc:sldMk cId="2961492540" sldId="606"/>
            <ac:picMk id="10244" creationId="{00000000-0000-0000-0000-000000000000}"/>
          </ac:picMkLst>
        </pc:picChg>
      </pc:sldChg>
    </pc:docChg>
  </pc:docChgLst>
  <pc:docChgLst>
    <pc:chgData name="VaibhavSoni" userId="S::vaibhav.sce22@pdpu.ac.in::74a3aaee-c747-48f9-8eb3-a8eb3c67c6f6" providerId="AD" clId="Web-{ECBB59E4-A1CD-E522-F6EF-E7F6E735F3FB}"/>
    <pc:docChg chg="addSld delSld">
      <pc:chgData name="VaibhavSoni" userId="S::vaibhav.sce22@pdpu.ac.in::74a3aaee-c747-48f9-8eb3-a8eb3c67c6f6" providerId="AD" clId="Web-{ECBB59E4-A1CD-E522-F6EF-E7F6E735F3FB}" dt="2025-02-26T05:02:00.452" v="1"/>
      <pc:docMkLst>
        <pc:docMk/>
      </pc:docMkLst>
      <pc:sldChg chg="new del">
        <pc:chgData name="VaibhavSoni" userId="S::vaibhav.sce22@pdpu.ac.in::74a3aaee-c747-48f9-8eb3-a8eb3c67c6f6" providerId="AD" clId="Web-{ECBB59E4-A1CD-E522-F6EF-E7F6E735F3FB}" dt="2025-02-26T05:02:00.452" v="1"/>
        <pc:sldMkLst>
          <pc:docMk/>
          <pc:sldMk cId="3144838124" sldId="608"/>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a:latin typeface="+mn-lt"/>
                <a:cs typeface="+mn-cs"/>
              </a:defRPr>
            </a:lvl1pPr>
          </a:lstStyle>
          <a:p>
            <a:pPr>
              <a:defRPr/>
            </a:pPr>
            <a:fld id="{E52A2F74-8F09-413F-A2F1-CDA6CE91DEE0}" type="datetimeFigureOut">
              <a:rPr lang="en-US"/>
              <a:pPr>
                <a:defRPr/>
              </a:pPr>
              <a:t>2/25/2025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anose="020F0502020204030204" pitchFamily="34" charset="0"/>
              </a:defRPr>
            </a:lvl1pPr>
          </a:lstStyle>
          <a:p>
            <a:pPr>
              <a:defRPr/>
            </a:pPr>
            <a:fld id="{DC7B783E-23C4-47F9-B9EF-E045C88C4A67}" type="slidenum">
              <a:rPr lang="en-US"/>
              <a:pPr>
                <a:defRPr/>
              </a:pPr>
              <a:t>‹#›</a:t>
            </a:fld>
            <a:endParaRPr lang="en-US"/>
          </a:p>
        </p:txBody>
      </p:sp>
    </p:spTree>
    <p:extLst>
      <p:ext uri="{BB962C8B-B14F-4D97-AF65-F5344CB8AC3E}">
        <p14:creationId xmlns:p14="http://schemas.microsoft.com/office/powerpoint/2010/main" val="375769975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b="0" i="0" kern="1200">
                <a:solidFill>
                  <a:schemeClr val="tx1"/>
                </a:solidFill>
                <a:latin typeface="+mn-lt"/>
                <a:ea typeface="+mn-ea"/>
                <a:cs typeface="+mn-cs"/>
              </a:rPr>
              <a:t>Rajeev Chandrasekhar, Minister of State, Electronics &amp; Information Technology.</a:t>
            </a:r>
            <a:endParaRPr lang="en-US"/>
          </a:p>
        </p:txBody>
      </p:sp>
      <p:sp>
        <p:nvSpPr>
          <p:cNvPr id="4" name="Slide Number Placeholder 3"/>
          <p:cNvSpPr>
            <a:spLocks noGrp="1"/>
          </p:cNvSpPr>
          <p:nvPr>
            <p:ph type="sldNum" sz="quarter" idx="10"/>
          </p:nvPr>
        </p:nvSpPr>
        <p:spPr/>
        <p:txBody>
          <a:bodyPr/>
          <a:lstStyle/>
          <a:p>
            <a:pPr>
              <a:defRPr/>
            </a:pPr>
            <a:fld id="{DC7B783E-23C4-47F9-B9EF-E045C88C4A67}" type="slidenum">
              <a:rPr lang="en-US" smtClean="0"/>
              <a:pPr>
                <a:defRPr/>
              </a:pPr>
              <a:t>16</a:t>
            </a:fld>
            <a:endParaRPr lang="en-US"/>
          </a:p>
        </p:txBody>
      </p:sp>
    </p:spTree>
    <p:extLst>
      <p:ext uri="{BB962C8B-B14F-4D97-AF65-F5344CB8AC3E}">
        <p14:creationId xmlns:p14="http://schemas.microsoft.com/office/powerpoint/2010/main" val="30768228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Rounded Rectangle 3"/>
          <p:cNvSpPr/>
          <p:nvPr/>
        </p:nvSpPr>
        <p:spPr>
          <a:xfrm>
            <a:off x="381000" y="1295400"/>
            <a:ext cx="8229600" cy="3286125"/>
          </a:xfrm>
          <a:prstGeom prst="roundRect">
            <a:avLst/>
          </a:prstGeom>
          <a:solidFill>
            <a:srgbClr val="3333B2"/>
          </a:solidFill>
          <a:ln>
            <a:solidFill>
              <a:srgbClr val="3333B2"/>
            </a:solidFill>
          </a:ln>
          <a:effectLst>
            <a:outerShdw blurRad="114300" dist="152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2" name="Title 1"/>
          <p:cNvSpPr>
            <a:spLocks noGrp="1"/>
          </p:cNvSpPr>
          <p:nvPr>
            <p:ph type="ctrTitle"/>
          </p:nvPr>
        </p:nvSpPr>
        <p:spPr>
          <a:xfrm>
            <a:off x="609600" y="1447800"/>
            <a:ext cx="7772400" cy="838200"/>
          </a:xfrm>
        </p:spPr>
        <p:txBody>
          <a:bodyPr/>
          <a:lstStyle>
            <a:lvl1pPr>
              <a:defRPr baseline="0">
                <a:solidFill>
                  <a:schemeClr val="bg1"/>
                </a:solidFill>
              </a:defRPr>
            </a:lvl1pPr>
          </a:lstStyle>
          <a:p>
            <a:r>
              <a:rPr lang="en-US"/>
              <a:t>Click to edit Master title style</a:t>
            </a:r>
          </a:p>
        </p:txBody>
      </p:sp>
      <p:sp>
        <p:nvSpPr>
          <p:cNvPr id="3" name="Subtitle 2"/>
          <p:cNvSpPr>
            <a:spLocks noGrp="1"/>
          </p:cNvSpPr>
          <p:nvPr>
            <p:ph type="subTitle" idx="1"/>
          </p:nvPr>
        </p:nvSpPr>
        <p:spPr>
          <a:xfrm>
            <a:off x="1219200" y="2667000"/>
            <a:ext cx="6400800" cy="533400"/>
          </a:xfrm>
        </p:spPr>
        <p:txBody>
          <a:bodyPr/>
          <a:lstStyle>
            <a:lvl1pPr marL="0" indent="0" algn="ctr">
              <a:buNone/>
              <a:defRPr baseline="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Tree>
    <p:extLst>
      <p:ext uri="{BB962C8B-B14F-4D97-AF65-F5344CB8AC3E}">
        <p14:creationId xmlns:p14="http://schemas.microsoft.com/office/powerpoint/2010/main" val="33295965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Rectangle 3"/>
          <p:cNvSpPr/>
          <p:nvPr/>
        </p:nvSpPr>
        <p:spPr>
          <a:xfrm>
            <a:off x="2268538" y="6477000"/>
            <a:ext cx="6875462" cy="381000"/>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800" kern="1200">
                <a:solidFill>
                  <a:schemeClr val="bg1"/>
                </a:solidFill>
                <a:effectLst/>
                <a:latin typeface="Arial" panose="020B0604020202020204" pitchFamily="34" charset="0"/>
                <a:ea typeface="+mn-ea"/>
                <a:cs typeface="Arial" panose="020B0604020202020204" pitchFamily="34" charset="0"/>
              </a:rPr>
              <a:t>Introduction to Cyber Security</a:t>
            </a:r>
            <a:endParaRPr lang="en-US" sz="1000">
              <a:solidFill>
                <a:schemeClr val="bg1"/>
              </a:solidFill>
              <a:latin typeface="Calibri" panose="020F0502020204030204" pitchFamily="34" charset="0"/>
            </a:endParaRPr>
          </a:p>
        </p:txBody>
      </p:sp>
      <p:sp>
        <p:nvSpPr>
          <p:cNvPr id="5" name="Rectangle 4"/>
          <p:cNvSpPr/>
          <p:nvPr/>
        </p:nvSpPr>
        <p:spPr>
          <a:xfrm>
            <a:off x="0" y="6477000"/>
            <a:ext cx="2268538" cy="381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solidFill>
                <a:schemeClr val="bg1"/>
              </a:solidFill>
            </a:endParaRPr>
          </a:p>
        </p:txBody>
      </p:sp>
      <p:sp>
        <p:nvSpPr>
          <p:cNvPr id="6" name="Rectangle 5"/>
          <p:cNvSpPr/>
          <p:nvPr/>
        </p:nvSpPr>
        <p:spPr>
          <a:xfrm>
            <a:off x="0" y="0"/>
            <a:ext cx="9144000" cy="762000"/>
          </a:xfrm>
          <a:prstGeom prst="rect">
            <a:avLst/>
          </a:prstGeom>
          <a:gradFill flip="none" rotWithShape="1">
            <a:gsLst>
              <a:gs pos="0">
                <a:schemeClr val="tx1"/>
              </a:gs>
              <a:gs pos="100000">
                <a:srgbClr val="3333B2"/>
              </a:gs>
            </a:gsLst>
            <a:lin ang="10800000" scaled="1"/>
            <a:tileRect/>
          </a:gradFill>
          <a:ln>
            <a:noFill/>
          </a:ln>
          <a:effectLst>
            <a:outerShdw blurRad="50800" dist="88900" dir="54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7" name="TextBox 6"/>
          <p:cNvSpPr txBox="1">
            <a:spLocks noChangeArrowheads="1"/>
          </p:cNvSpPr>
          <p:nvPr/>
        </p:nvSpPr>
        <p:spPr bwMode="auto">
          <a:xfrm>
            <a:off x="1071563" y="6488113"/>
            <a:ext cx="11969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defRPr/>
            </a:pPr>
            <a:r>
              <a:rPr lang="en-US" sz="1200">
                <a:solidFill>
                  <a:schemeClr val="bg1"/>
                </a:solidFill>
              </a:rPr>
              <a:t>Unit 1</a:t>
            </a:r>
            <a:r>
              <a:rPr lang="en-US" sz="1200" baseline="0">
                <a:solidFill>
                  <a:schemeClr val="bg1"/>
                </a:solidFill>
              </a:rPr>
              <a:t>   </a:t>
            </a:r>
            <a:endParaRPr lang="en-US" sz="1200">
              <a:solidFill>
                <a:schemeClr val="bg1"/>
              </a:solidFill>
            </a:endParaRPr>
          </a:p>
        </p:txBody>
      </p:sp>
      <p:sp>
        <p:nvSpPr>
          <p:cNvPr id="3" name="Content Placeholder 2"/>
          <p:cNvSpPr>
            <a:spLocks noGrp="1"/>
          </p:cNvSpPr>
          <p:nvPr>
            <p:ph idx="1"/>
          </p:nvPr>
        </p:nvSpPr>
        <p:spPr>
          <a:xfrm>
            <a:off x="179512" y="836712"/>
            <a:ext cx="8784976" cy="5544616"/>
          </a:xfrm>
        </p:spPr>
        <p:txBody>
          <a:bodyPr/>
          <a:lstStyle>
            <a:lvl1pPr>
              <a:buSzPct val="60000"/>
              <a:buFontTx/>
              <a:buBlip>
                <a:blip r:embed="rId2"/>
              </a:buBlip>
              <a:defRPr/>
            </a:lvl1pPr>
            <a:lvl2pPr>
              <a:buSzPct val="60000"/>
              <a:buFontTx/>
              <a:buBlip>
                <a:blip r:embed="rId3"/>
              </a:buBlip>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p:cNvSpPr>
            <a:spLocks noGrp="1"/>
          </p:cNvSpPr>
          <p:nvPr>
            <p:ph type="title"/>
          </p:nvPr>
        </p:nvSpPr>
        <p:spPr>
          <a:xfrm>
            <a:off x="0" y="0"/>
            <a:ext cx="8915400" cy="762000"/>
          </a:xfrm>
        </p:spPr>
        <p:txBody>
          <a:bodyPr/>
          <a:lstStyle>
            <a:lvl1pPr marL="182880" algn="l">
              <a:defRPr baseline="0">
                <a:solidFill>
                  <a:schemeClr val="bg1"/>
                </a:solidFill>
              </a:defRPr>
            </a:lvl1pPr>
          </a:lstStyle>
          <a:p>
            <a:r>
              <a:rPr lang="en-US"/>
              <a:t>Click to edit Master title style</a:t>
            </a:r>
          </a:p>
        </p:txBody>
      </p:sp>
      <p:sp>
        <p:nvSpPr>
          <p:cNvPr id="8" name="Date Placeholder 3"/>
          <p:cNvSpPr>
            <a:spLocks noGrp="1"/>
          </p:cNvSpPr>
          <p:nvPr>
            <p:ph type="dt" sz="half" idx="10"/>
          </p:nvPr>
        </p:nvSpPr>
        <p:spPr>
          <a:xfrm>
            <a:off x="0" y="6492875"/>
            <a:ext cx="1071563" cy="365125"/>
          </a:xfrm>
        </p:spPr>
        <p:txBody>
          <a:bodyPr/>
          <a:lstStyle>
            <a:lvl1pPr>
              <a:defRPr baseline="0">
                <a:solidFill>
                  <a:schemeClr val="bg1"/>
                </a:solidFill>
              </a:defRPr>
            </a:lvl1pPr>
          </a:lstStyle>
          <a:p>
            <a:pPr>
              <a:defRPr/>
            </a:pPr>
            <a:fld id="{44E72B54-5560-4D29-884E-1011391A8536}" type="datetime1">
              <a:rPr lang="en-US"/>
              <a:pPr>
                <a:defRPr/>
              </a:pPr>
              <a:t>2/25/2025</a:t>
            </a:fld>
            <a:endParaRPr lang="en-US"/>
          </a:p>
        </p:txBody>
      </p:sp>
      <p:sp>
        <p:nvSpPr>
          <p:cNvPr id="9" name="Slide Number Placeholder 5"/>
          <p:cNvSpPr>
            <a:spLocks noGrp="1"/>
          </p:cNvSpPr>
          <p:nvPr>
            <p:ph type="sldNum" sz="quarter" idx="11"/>
          </p:nvPr>
        </p:nvSpPr>
        <p:spPr>
          <a:xfrm>
            <a:off x="8077200" y="6492875"/>
            <a:ext cx="1066800" cy="365125"/>
          </a:xfrm>
        </p:spPr>
        <p:txBody>
          <a:bodyPr/>
          <a:lstStyle>
            <a:lvl1pPr>
              <a:defRPr>
                <a:solidFill>
                  <a:schemeClr val="bg1"/>
                </a:solidFill>
              </a:defRPr>
            </a:lvl1pPr>
          </a:lstStyle>
          <a:p>
            <a:pPr>
              <a:defRPr/>
            </a:pPr>
            <a:fld id="{B555C0A6-CC40-475C-9F6D-DF0E8A0CF9FD}" type="slidenum">
              <a:rPr lang="en-US"/>
              <a:pPr>
                <a:defRPr/>
              </a:pPr>
              <a:t>‹#›</a:t>
            </a:fld>
            <a:endParaRPr lang="en-US"/>
          </a:p>
        </p:txBody>
      </p:sp>
    </p:spTree>
    <p:extLst>
      <p:ext uri="{BB962C8B-B14F-4D97-AF65-F5344CB8AC3E}">
        <p14:creationId xmlns:p14="http://schemas.microsoft.com/office/powerpoint/2010/main" val="7997104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to="" calcmode="lin" valueType="num">
                                      <p:cBhvr>
                                        <p:cTn id="7" dur="1" fill="hold"/>
                                        <p:tgtEl>
                                          <p:spTgt spid="3">
                                            <p:txEl>
                                              <p:pRg st="0" end="0"/>
                                            </p:txEl>
                                          </p:spTgt>
                                        </p:tgtEl>
                                        <p:attrNameLst>
                                          <p:attrName/>
                                        </p:attrNameLst>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to="" calcmode="lin" valueType="num">
                                      <p:cBhvr>
                                        <p:cTn id="12" dur="1" fill="hold"/>
                                        <p:tgtEl>
                                          <p:spTgt spid="3">
                                            <p:txEl>
                                              <p:pRg st="1" end="1"/>
                                            </p:txEl>
                                          </p:spTgt>
                                        </p:tgtEl>
                                        <p:attrNameLst>
                                          <p:attrName/>
                                        </p:attrNameLst>
                                      </p:cBhvr>
                                    </p:anim>
                                  </p:childTnLst>
                                </p:cTn>
                              </p:par>
                            </p:childTnLst>
                          </p:cTn>
                        </p:par>
                      </p:childTnLst>
                    </p:cTn>
                  </p:par>
                  <p:par>
                    <p:cTn id="13" fill="hold">
                      <p:stCondLst>
                        <p:cond delay="indefinite"/>
                      </p:stCondLst>
                      <p:childTnLst>
                        <p:par>
                          <p:cTn id="14" fill="hold">
                            <p:stCondLst>
                              <p:cond delay="0"/>
                            </p:stCondLst>
                            <p:childTnLst>
                              <p:par>
                                <p:cTn id="15" presetID="24"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to="" calcmode="lin" valueType="num">
                                      <p:cBhvr>
                                        <p:cTn id="17" dur="1" fill="hold"/>
                                        <p:tgtEl>
                                          <p:spTgt spid="3">
                                            <p:txEl>
                                              <p:pRg st="2" end="2"/>
                                            </p:txEl>
                                          </p:spTgt>
                                        </p:tgtEl>
                                        <p:attrNameLst>
                                          <p:attrName/>
                                        </p:attrNameLst>
                                      </p:cBhvr>
                                    </p:anim>
                                  </p:childTnLst>
                                </p:cTn>
                              </p:par>
                            </p:childTnLst>
                          </p:cTn>
                        </p:par>
                      </p:childTnLst>
                    </p:cTn>
                  </p:par>
                  <p:par>
                    <p:cTn id="18" fill="hold">
                      <p:stCondLst>
                        <p:cond delay="indefinite"/>
                      </p:stCondLst>
                      <p:childTnLst>
                        <p:par>
                          <p:cTn id="19" fill="hold">
                            <p:stCondLst>
                              <p:cond delay="0"/>
                            </p:stCondLst>
                            <p:childTnLst>
                              <p:par>
                                <p:cTn id="20" presetID="24"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 to="" calcmode="lin" valueType="num">
                                      <p:cBhvr>
                                        <p:cTn id="22" dur="1" fill="hold"/>
                                        <p:tgtEl>
                                          <p:spTgt spid="3">
                                            <p:txEl>
                                              <p:pRg st="3" end="3"/>
                                            </p:txEl>
                                          </p:spTgt>
                                        </p:tgtEl>
                                        <p:attrNameLst>
                                          <p:attrName/>
                                        </p:attrNameLst>
                                      </p:cBhvr>
                                    </p:anim>
                                  </p:childTnLst>
                                </p:cTn>
                              </p:par>
                            </p:childTnLst>
                          </p:cTn>
                        </p:par>
                      </p:childTnLst>
                    </p:cTn>
                  </p:par>
                  <p:par>
                    <p:cTn id="23" fill="hold">
                      <p:stCondLst>
                        <p:cond delay="indefinite"/>
                      </p:stCondLst>
                      <p:childTnLst>
                        <p:par>
                          <p:cTn id="24" fill="hold">
                            <p:stCondLst>
                              <p:cond delay="0"/>
                            </p:stCondLst>
                            <p:childTnLst>
                              <p:par>
                                <p:cTn id="25" presetID="24"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to="" calcmode="lin" valueType="num">
                                      <p:cBhvr>
                                        <p:cTn id="27" dur="1" fill="hold"/>
                                        <p:tgtEl>
                                          <p:spTgt spid="3">
                                            <p:txEl>
                                              <p:pRg st="4" end="4"/>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tmplLst>
          <p:tmpl lvl="1">
            <p:tnLst>
              <p:par>
                <p:cTn presetID="24"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anim to="" calcmode="lin" valueType="num">
                      <p:cBhvr>
                        <p:cTn dur="1" fill="hold"/>
                        <p:tgtEl>
                          <p:spTgt spid="3"/>
                        </p:tgtEl>
                        <p:attrNameLst>
                          <p:attrName/>
                        </p:attrNameLst>
                      </p:cBhvr>
                    </p:anim>
                  </p:childTnLst>
                </p:cTn>
              </p:par>
            </p:tnLst>
          </p:tmpl>
          <p:tmpl lvl="2">
            <p:tnLst>
              <p:par>
                <p:cTn presetID="24"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anim to="" calcmode="lin" valueType="num">
                      <p:cBhvr>
                        <p:cTn dur="1" fill="hold"/>
                        <p:tgtEl>
                          <p:spTgt spid="3"/>
                        </p:tgtEl>
                        <p:attrNameLst>
                          <p:attrName/>
                        </p:attrNameLst>
                      </p:cBhvr>
                    </p:anim>
                  </p:childTnLst>
                </p:cTn>
              </p:par>
            </p:tnLst>
          </p:tmpl>
          <p:tmpl lvl="3">
            <p:tnLst>
              <p:par>
                <p:cTn presetID="24"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anim to="" calcmode="lin" valueType="num">
                      <p:cBhvr>
                        <p:cTn dur="1" fill="hold"/>
                        <p:tgtEl>
                          <p:spTgt spid="3"/>
                        </p:tgtEl>
                        <p:attrNameLst>
                          <p:attrName/>
                        </p:attrNameLst>
                      </p:cBhvr>
                    </p:anim>
                  </p:childTnLst>
                </p:cTn>
              </p:par>
            </p:tnLst>
          </p:tmpl>
          <p:tmpl lvl="4">
            <p:tnLst>
              <p:par>
                <p:cTn presetID="24"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anim to="" calcmode="lin" valueType="num">
                      <p:cBhvr>
                        <p:cTn dur="1" fill="hold"/>
                        <p:tgtEl>
                          <p:spTgt spid="3"/>
                        </p:tgtEl>
                        <p:attrNameLst>
                          <p:attrName/>
                        </p:attrNameLst>
                      </p:cBhvr>
                    </p:anim>
                  </p:childTnLst>
                </p:cTn>
              </p:par>
            </p:tnLst>
          </p:tmpl>
          <p:tmpl lvl="5">
            <p:tnLst>
              <p:par>
                <p:cTn presetID="24"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anim to="" calcmode="lin" valueType="num">
                      <p:cBhvr>
                        <p:cTn dur="1" fill="hold"/>
                        <p:tgtEl>
                          <p:spTgt spid="3"/>
                        </p:tgtEl>
                        <p:attrNameLst>
                          <p:attrName/>
                        </p:attrNameLst>
                      </p:cBhvr>
                    </p:anim>
                  </p:childTnLst>
                </p:cTn>
              </p:par>
            </p:tnLst>
          </p:tmpl>
        </p:tmplLst>
      </p:bldP>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2_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2/25/2025</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cSld name="1_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0" i="0">
                <a:solidFill>
                  <a:schemeClr val="tx1"/>
                </a:solidFill>
                <a:latin typeface="Calibri"/>
                <a:cs typeface="Calibri"/>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2/25/2025</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cs typeface="+mn-cs"/>
              </a:defRPr>
            </a:lvl1pPr>
          </a:lstStyle>
          <a:p>
            <a:pPr>
              <a:defRPr/>
            </a:pPr>
            <a:fld id="{6AAE6E6D-09A8-4D3E-85A0-622CC2C78D91}" type="datetime1">
              <a:rPr lang="en-US"/>
              <a:pPr>
                <a:defRPr/>
              </a:pPr>
              <a:t>2/25/2025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cs typeface="+mn-cs"/>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latin typeface="Calibri" panose="020F0502020204030204" pitchFamily="34" charset="0"/>
              </a:defRPr>
            </a:lvl1pPr>
          </a:lstStyle>
          <a:p>
            <a:pPr>
              <a:defRPr/>
            </a:pPr>
            <a:fld id="{CC5D3E75-F669-4422-9458-812626891E0E}"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58" r:id="rId1"/>
    <p:sldLayoutId id="2147483759" r:id="rId2"/>
    <p:sldLayoutId id="2147483767" r:id="rId3"/>
    <p:sldLayoutId id="2147483768" r:id="rId4"/>
  </p:sldLayoutIdLst>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en.wikipedia.org/wiki/Bug_(computing)" TargetMode="External"/><Relationship Id="rId2" Type="http://schemas.openxmlformats.org/officeDocument/2006/relationships/hyperlink" Target="https://en.wikipedia.org/wiki/Information_technology" TargetMode="External"/><Relationship Id="rId1" Type="http://schemas.openxmlformats.org/officeDocument/2006/relationships/slideLayout" Target="../slideLayouts/slideLayout2.xml"/><Relationship Id="rId4" Type="http://schemas.openxmlformats.org/officeDocument/2006/relationships/hyperlink" Target="https://en.wikipedia.org/wiki/Exploit_(computer_security)" TargetMode="External"/></Relationships>
</file>

<file path=ppt/slides/_rels/slide6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41.jpe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41.jpe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hyperlink" Target="https://searchsecurity.techtarget.com/definition/session-replay" TargetMode="Externa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hyperlink" Target="https://searchsecurity.techtarget.com/definition/distributed-denial-of-service-attack" TargetMode="Externa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hyperlink" Target="https://www.sciencedirect.com/topics/computer-science/cryptanalysis" TargetMode="External"/><Relationship Id="rId2" Type="http://schemas.openxmlformats.org/officeDocument/2006/relationships/hyperlink" Target="https://www.sciencedirect.com/topics/computer-science/encrypted-data" TargetMode="Externa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286000"/>
            <a:ext cx="7772400" cy="838200"/>
          </a:xfrm>
        </p:spPr>
        <p:txBody>
          <a:bodyPr/>
          <a:lstStyle/>
          <a:p>
            <a:r>
              <a:rPr lang="en-US"/>
              <a:t>Unit 1</a:t>
            </a:r>
          </a:p>
        </p:txBody>
      </p:sp>
      <p:sp>
        <p:nvSpPr>
          <p:cNvPr id="4" name="Subtitle 3"/>
          <p:cNvSpPr>
            <a:spLocks noGrp="1"/>
          </p:cNvSpPr>
          <p:nvPr>
            <p:ph type="subTitle" idx="1"/>
          </p:nvPr>
        </p:nvSpPr>
        <p:spPr/>
        <p:txBody>
          <a:bodyPr/>
          <a:lstStyle/>
          <a:p>
            <a:endParaRPr lang="en-IN"/>
          </a:p>
        </p:txBody>
      </p:sp>
    </p:spTree>
    <p:extLst>
      <p:ext uri="{BB962C8B-B14F-4D97-AF65-F5344CB8AC3E}">
        <p14:creationId xmlns:p14="http://schemas.microsoft.com/office/powerpoint/2010/main" val="920994963"/>
      </p:ext>
    </p:extLst>
  </p:cSld>
  <p:clrMapOvr>
    <a:masterClrMapping/>
  </p:clrMapOvr>
  <p:transition>
    <p:wedg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spc="-10">
                <a:cs typeface="Calibri"/>
              </a:rPr>
              <a:t>Password</a:t>
            </a:r>
            <a:r>
              <a:rPr lang="en-US" b="1">
                <a:cs typeface="Calibri"/>
              </a:rPr>
              <a:t>	</a:t>
            </a:r>
            <a:r>
              <a:rPr lang="en-US" b="1" spc="-10">
                <a:cs typeface="Calibri"/>
              </a:rPr>
              <a:t>Hacking:</a:t>
            </a:r>
            <a:r>
              <a:rPr lang="en-US" b="1">
                <a:cs typeface="Calibri"/>
              </a:rPr>
              <a:t>	</a:t>
            </a:r>
            <a:r>
              <a:rPr lang="en-US" spc="-10">
                <a:cs typeface="Calibri"/>
              </a:rPr>
              <a:t>Hackers</a:t>
            </a:r>
            <a:r>
              <a:rPr lang="en-US">
                <a:cs typeface="Calibri"/>
              </a:rPr>
              <a:t>	</a:t>
            </a:r>
            <a:r>
              <a:rPr lang="en-US" spc="-20">
                <a:cs typeface="Calibri"/>
              </a:rPr>
              <a:t>will</a:t>
            </a:r>
            <a:r>
              <a:rPr lang="en-US">
                <a:cs typeface="Calibri"/>
              </a:rPr>
              <a:t>	</a:t>
            </a:r>
            <a:r>
              <a:rPr lang="en-US" spc="-25">
                <a:cs typeface="Calibri"/>
              </a:rPr>
              <a:t>get</a:t>
            </a:r>
            <a:r>
              <a:rPr lang="en-US">
                <a:cs typeface="Calibri"/>
              </a:rPr>
              <a:t>	</a:t>
            </a:r>
            <a:r>
              <a:rPr lang="en-US" spc="-20">
                <a:cs typeface="Calibri"/>
              </a:rPr>
              <a:t>your</a:t>
            </a:r>
            <a:r>
              <a:rPr lang="en-US">
                <a:cs typeface="Calibri"/>
              </a:rPr>
              <a:t>	</a:t>
            </a:r>
            <a:r>
              <a:rPr lang="en-US" spc="-10">
                <a:cs typeface="Calibri"/>
              </a:rPr>
              <a:t>credentials </a:t>
            </a:r>
            <a:r>
              <a:rPr lang="en-US">
                <a:cs typeface="Calibri"/>
              </a:rPr>
              <a:t>through</a:t>
            </a:r>
            <a:r>
              <a:rPr lang="en-US" spc="-30">
                <a:cs typeface="Calibri"/>
              </a:rPr>
              <a:t> </a:t>
            </a:r>
            <a:r>
              <a:rPr lang="en-US">
                <a:cs typeface="Calibri"/>
              </a:rPr>
              <a:t>the</a:t>
            </a:r>
            <a:r>
              <a:rPr lang="en-US" spc="-40">
                <a:cs typeface="Calibri"/>
              </a:rPr>
              <a:t> </a:t>
            </a:r>
            <a:r>
              <a:rPr lang="en-US" spc="-35">
                <a:cs typeface="Calibri"/>
              </a:rPr>
              <a:t>key-</a:t>
            </a:r>
            <a:r>
              <a:rPr lang="en-US" spc="-10">
                <a:cs typeface="Calibri"/>
              </a:rPr>
              <a:t>logging.</a:t>
            </a:r>
            <a:endParaRPr lang="en-US">
              <a:cs typeface="Calibri"/>
            </a:endParaRPr>
          </a:p>
          <a:p>
            <a:endParaRPr lang="en-US"/>
          </a:p>
        </p:txBody>
      </p:sp>
      <p:sp>
        <p:nvSpPr>
          <p:cNvPr id="3" name="Title 2"/>
          <p:cNvSpPr>
            <a:spLocks noGrp="1"/>
          </p:cNvSpPr>
          <p:nvPr>
            <p:ph type="title"/>
          </p:nvPr>
        </p:nvSpPr>
        <p:spPr/>
        <p:txBody>
          <a:bodyPr/>
          <a:lstStyle/>
          <a:p>
            <a:endParaRPr lang="en-US"/>
          </a:p>
        </p:txBody>
      </p:sp>
      <p:sp>
        <p:nvSpPr>
          <p:cNvPr id="4" name="Slide Number Placeholder 3"/>
          <p:cNvSpPr>
            <a:spLocks noGrp="1"/>
          </p:cNvSpPr>
          <p:nvPr>
            <p:ph type="sldNum" sz="quarter" idx="11"/>
          </p:nvPr>
        </p:nvSpPr>
        <p:spPr/>
        <p:txBody>
          <a:bodyPr/>
          <a:lstStyle/>
          <a:p>
            <a:pPr>
              <a:defRPr/>
            </a:pPr>
            <a:fld id="{B555C0A6-CC40-475C-9F6D-DF0E8A0CF9FD}" type="slidenum">
              <a:rPr lang="en-US" smtClean="0"/>
              <a:pPr>
                <a:defRPr/>
              </a:pPr>
              <a:t>10</a:t>
            </a:fld>
            <a:endParaRPr lang="en-US"/>
          </a:p>
        </p:txBody>
      </p:sp>
      <p:pic>
        <p:nvPicPr>
          <p:cNvPr id="2050" name="Picture 2" descr="Anatomy of a hack: even your 'complicated' password is easy to crack |  WIRED UK"/>
          <p:cNvPicPr>
            <a:picLocks noChangeAspect="1" noChangeArrowheads="1"/>
          </p:cNvPicPr>
          <p:nvPr/>
        </p:nvPicPr>
        <p:blipFill>
          <a:blip r:embed="rId2"/>
          <a:srcRect/>
          <a:stretch>
            <a:fillRect/>
          </a:stretch>
        </p:blipFill>
        <p:spPr bwMode="auto">
          <a:xfrm>
            <a:off x="1219200" y="2438400"/>
            <a:ext cx="5689600" cy="3200400"/>
          </a:xfrm>
          <a:prstGeom prst="rect">
            <a:avLst/>
          </a:prstGeom>
          <a:noFill/>
        </p:spPr>
      </p:pic>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a:t>Virus and Spyware Protection policy:</a:t>
            </a:r>
          </a:p>
          <a:p>
            <a:r>
              <a:rPr lang="en-US" b="1"/>
              <a:t> </a:t>
            </a:r>
            <a:endParaRPr lang="en-US" sz="3600"/>
          </a:p>
          <a:p>
            <a:pPr lvl="1"/>
            <a:r>
              <a:rPr lang="en-US"/>
              <a:t>It helps to detect threads in files, to detect applications that exhibits suspicious behavior.</a:t>
            </a:r>
            <a:endParaRPr lang="en-US" sz="2400"/>
          </a:p>
          <a:p>
            <a:pPr lvl="1"/>
            <a:r>
              <a:rPr lang="en-US"/>
              <a:t>Removes, and repairs the side effects of viruses and security risks by using signatures.</a:t>
            </a:r>
            <a:endParaRPr lang="en-US" sz="2400"/>
          </a:p>
          <a:p>
            <a:endParaRPr lang="en-US"/>
          </a:p>
        </p:txBody>
      </p:sp>
      <p:sp>
        <p:nvSpPr>
          <p:cNvPr id="3" name="Title 2"/>
          <p:cNvSpPr>
            <a:spLocks noGrp="1"/>
          </p:cNvSpPr>
          <p:nvPr>
            <p:ph type="title"/>
          </p:nvPr>
        </p:nvSpPr>
        <p:spPr/>
        <p:txBody>
          <a:bodyPr/>
          <a:lstStyle/>
          <a:p>
            <a:endParaRPr lang="en-US"/>
          </a:p>
        </p:txBody>
      </p:sp>
      <p:sp>
        <p:nvSpPr>
          <p:cNvPr id="4" name="Slide Number Placeholder 3"/>
          <p:cNvSpPr>
            <a:spLocks noGrp="1"/>
          </p:cNvSpPr>
          <p:nvPr>
            <p:ph type="sldNum" sz="quarter" idx="11"/>
          </p:nvPr>
        </p:nvSpPr>
        <p:spPr/>
        <p:txBody>
          <a:bodyPr/>
          <a:lstStyle/>
          <a:p>
            <a:pPr>
              <a:defRPr/>
            </a:pPr>
            <a:fld id="{B555C0A6-CC40-475C-9F6D-DF0E8A0CF9FD}" type="slidenum">
              <a:rPr lang="en-US" smtClean="0"/>
              <a:pPr>
                <a:defRPr/>
              </a:pPr>
              <a:t>100</a:t>
            </a:fld>
            <a:endParaRPr lang="en-US"/>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u="sng"/>
              <a:t>Firewall Policy:</a:t>
            </a:r>
            <a:endParaRPr lang="en-US" b="1"/>
          </a:p>
          <a:p>
            <a:r>
              <a:rPr lang="en-US" b="1"/>
              <a:t> </a:t>
            </a:r>
            <a:endParaRPr lang="en-US" sz="3600"/>
          </a:p>
          <a:p>
            <a:pPr lvl="1"/>
            <a:r>
              <a:rPr lang="en-US"/>
              <a:t>It blocks the unauthorized users from accessing the systems and networks that connect to the Internet.</a:t>
            </a:r>
            <a:endParaRPr lang="en-US" sz="2400"/>
          </a:p>
          <a:p>
            <a:pPr lvl="1"/>
            <a:r>
              <a:rPr lang="en-US"/>
              <a:t>It detects the attacks by cybercriminals and removes the unwanted sources of network traffic.</a:t>
            </a:r>
            <a:endParaRPr lang="en-US" sz="2400"/>
          </a:p>
          <a:p>
            <a:endParaRPr lang="en-US"/>
          </a:p>
        </p:txBody>
      </p:sp>
      <p:sp>
        <p:nvSpPr>
          <p:cNvPr id="3" name="Title 2"/>
          <p:cNvSpPr>
            <a:spLocks noGrp="1"/>
          </p:cNvSpPr>
          <p:nvPr>
            <p:ph type="title"/>
          </p:nvPr>
        </p:nvSpPr>
        <p:spPr/>
        <p:txBody>
          <a:bodyPr/>
          <a:lstStyle/>
          <a:p>
            <a:endParaRPr lang="en-US"/>
          </a:p>
        </p:txBody>
      </p:sp>
      <p:sp>
        <p:nvSpPr>
          <p:cNvPr id="4" name="Slide Number Placeholder 3"/>
          <p:cNvSpPr>
            <a:spLocks noGrp="1"/>
          </p:cNvSpPr>
          <p:nvPr>
            <p:ph type="sldNum" sz="quarter" idx="11"/>
          </p:nvPr>
        </p:nvSpPr>
        <p:spPr/>
        <p:txBody>
          <a:bodyPr/>
          <a:lstStyle/>
          <a:p>
            <a:pPr>
              <a:defRPr/>
            </a:pPr>
            <a:fld id="{B555C0A6-CC40-475C-9F6D-DF0E8A0CF9FD}" type="slidenum">
              <a:rPr lang="en-US" smtClean="0"/>
              <a:pPr>
                <a:defRPr/>
              </a:pPr>
              <a:t>101</a:t>
            </a:fld>
            <a:endParaRPr lang="en-US"/>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a:t>Intrusion Prevention policy:</a:t>
            </a:r>
          </a:p>
          <a:p>
            <a:r>
              <a:rPr lang="en-US" b="1"/>
              <a:t> </a:t>
            </a:r>
            <a:endParaRPr lang="en-US"/>
          </a:p>
          <a:p>
            <a:pPr lvl="1"/>
            <a:r>
              <a:rPr lang="en-US"/>
              <a:t>This policy automatically detects and blocks the network attacks and browser attacks.</a:t>
            </a:r>
            <a:endParaRPr lang="en-US" sz="2400"/>
          </a:p>
          <a:p>
            <a:pPr lvl="1"/>
            <a:r>
              <a:rPr lang="en-US"/>
              <a:t>It also protects applications from vulnerabilities and checks the contents of one or more data packages and detects malware which is coming through legal ways.</a:t>
            </a:r>
            <a:endParaRPr lang="en-US" sz="2400"/>
          </a:p>
          <a:p>
            <a:endParaRPr lang="en-US"/>
          </a:p>
        </p:txBody>
      </p:sp>
      <p:sp>
        <p:nvSpPr>
          <p:cNvPr id="3" name="Title 2"/>
          <p:cNvSpPr>
            <a:spLocks noGrp="1"/>
          </p:cNvSpPr>
          <p:nvPr>
            <p:ph type="title"/>
          </p:nvPr>
        </p:nvSpPr>
        <p:spPr/>
        <p:txBody>
          <a:bodyPr/>
          <a:lstStyle/>
          <a:p>
            <a:endParaRPr lang="en-US"/>
          </a:p>
        </p:txBody>
      </p:sp>
      <p:sp>
        <p:nvSpPr>
          <p:cNvPr id="4" name="Slide Number Placeholder 3"/>
          <p:cNvSpPr>
            <a:spLocks noGrp="1"/>
          </p:cNvSpPr>
          <p:nvPr>
            <p:ph type="sldNum" sz="quarter" idx="11"/>
          </p:nvPr>
        </p:nvSpPr>
        <p:spPr/>
        <p:txBody>
          <a:bodyPr/>
          <a:lstStyle/>
          <a:p>
            <a:pPr>
              <a:defRPr/>
            </a:pPr>
            <a:fld id="{B555C0A6-CC40-475C-9F6D-DF0E8A0CF9FD}" type="slidenum">
              <a:rPr lang="en-US" smtClean="0"/>
              <a:pPr>
                <a:defRPr/>
              </a:pPr>
              <a:t>102</a:t>
            </a:fld>
            <a:endParaRPr lang="en-US"/>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a:t>Application and Device Control:</a:t>
            </a:r>
          </a:p>
          <a:p>
            <a:r>
              <a:rPr lang="en-US" b="1"/>
              <a:t> </a:t>
            </a:r>
            <a:endParaRPr lang="en-US"/>
          </a:p>
          <a:p>
            <a:pPr lvl="1"/>
            <a:r>
              <a:rPr lang="en-US"/>
              <a:t>This policy protects a system's resources from applications and manages the peripheral devices that can attach to a system.</a:t>
            </a:r>
            <a:endParaRPr lang="en-US" sz="2400"/>
          </a:p>
          <a:p>
            <a:pPr lvl="1"/>
            <a:r>
              <a:rPr lang="en-US"/>
              <a:t>The device control policy applies to both Windows and Mac computers whereas application control policy can be applied only to Windows clients.</a:t>
            </a:r>
            <a:endParaRPr lang="en-US" sz="2400"/>
          </a:p>
          <a:p>
            <a:r>
              <a:rPr lang="en-US"/>
              <a:t> </a:t>
            </a:r>
            <a:endParaRPr lang="en-US" sz="4400"/>
          </a:p>
          <a:p>
            <a:endParaRPr lang="en-US"/>
          </a:p>
        </p:txBody>
      </p:sp>
      <p:sp>
        <p:nvSpPr>
          <p:cNvPr id="3" name="Title 2"/>
          <p:cNvSpPr>
            <a:spLocks noGrp="1"/>
          </p:cNvSpPr>
          <p:nvPr>
            <p:ph type="title"/>
          </p:nvPr>
        </p:nvSpPr>
        <p:spPr/>
        <p:txBody>
          <a:bodyPr/>
          <a:lstStyle/>
          <a:p>
            <a:endParaRPr lang="en-US"/>
          </a:p>
        </p:txBody>
      </p:sp>
      <p:sp>
        <p:nvSpPr>
          <p:cNvPr id="4" name="Slide Number Placeholder 3"/>
          <p:cNvSpPr>
            <a:spLocks noGrp="1"/>
          </p:cNvSpPr>
          <p:nvPr>
            <p:ph type="sldNum" sz="quarter" idx="11"/>
          </p:nvPr>
        </p:nvSpPr>
        <p:spPr/>
        <p:txBody>
          <a:bodyPr/>
          <a:lstStyle/>
          <a:p>
            <a:pPr>
              <a:defRPr/>
            </a:pPr>
            <a:fld id="{B555C0A6-CC40-475C-9F6D-DF0E8A0CF9FD}" type="slidenum">
              <a:rPr lang="en-US" smtClean="0"/>
              <a:pPr>
                <a:defRPr/>
              </a:pPr>
              <a:t>103</a:t>
            </a:fld>
            <a:endParaRPr lang="en-US"/>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5" name="Content Placeholder 4"/>
          <p:cNvSpPr>
            <a:spLocks noGrp="1"/>
          </p:cNvSpPr>
          <p:nvPr>
            <p:ph idx="1"/>
          </p:nvPr>
        </p:nvSpPr>
        <p:spPr/>
        <p:txBody>
          <a:bodyPr/>
          <a:lstStyle/>
          <a:p>
            <a:r>
              <a:rPr lang="en-US"/>
              <a:t>PDPU Syllabus</a:t>
            </a:r>
          </a:p>
          <a:p>
            <a:r>
              <a:rPr lang="en-US"/>
              <a:t>NPTEL</a:t>
            </a:r>
          </a:p>
          <a:p>
            <a:r>
              <a:rPr lang="en-US"/>
              <a:t>MIT</a:t>
            </a:r>
          </a:p>
          <a:p>
            <a:r>
              <a:rPr lang="en-US"/>
              <a:t>Any other relevant material</a:t>
            </a:r>
          </a:p>
          <a:p>
            <a:endParaRPr lang="en-US"/>
          </a:p>
        </p:txBody>
      </p:sp>
      <p:sp>
        <p:nvSpPr>
          <p:cNvPr id="2" name="Title 1"/>
          <p:cNvSpPr>
            <a:spLocks noGrp="1"/>
          </p:cNvSpPr>
          <p:nvPr>
            <p:ph type="title"/>
          </p:nvPr>
        </p:nvSpPr>
        <p:spPr/>
        <p:txBody>
          <a:bodyPr/>
          <a:lstStyle/>
          <a:p>
            <a:pPr>
              <a:defRPr/>
            </a:pPr>
            <a:r>
              <a:rPr lang="en-US"/>
              <a:t>References</a:t>
            </a:r>
          </a:p>
        </p:txBody>
      </p:sp>
    </p:spTree>
  </p:cSld>
  <p:clrMapOvr>
    <a:masterClrMapping/>
  </p:clrMapOvr>
  <p:transition/>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nvPr>
        </p:nvGraphicFramePr>
        <p:xfrm>
          <a:off x="179388" y="836613"/>
          <a:ext cx="8785230" cy="2966720"/>
        </p:xfrm>
        <a:graphic>
          <a:graphicData uri="http://schemas.openxmlformats.org/drawingml/2006/table">
            <a:tbl>
              <a:tblPr firstRow="1" bandRow="1">
                <a:tableStyleId>{5C22544A-7EE6-4342-B048-85BDC9FD1C3A}</a:tableStyleId>
              </a:tblPr>
              <a:tblGrid>
                <a:gridCol w="878523">
                  <a:extLst>
                    <a:ext uri="{9D8B030D-6E8A-4147-A177-3AD203B41FA5}">
                      <a16:colId xmlns:a16="http://schemas.microsoft.com/office/drawing/2014/main" val="20000"/>
                    </a:ext>
                  </a:extLst>
                </a:gridCol>
                <a:gridCol w="878523">
                  <a:extLst>
                    <a:ext uri="{9D8B030D-6E8A-4147-A177-3AD203B41FA5}">
                      <a16:colId xmlns:a16="http://schemas.microsoft.com/office/drawing/2014/main" val="20001"/>
                    </a:ext>
                  </a:extLst>
                </a:gridCol>
                <a:gridCol w="878523">
                  <a:extLst>
                    <a:ext uri="{9D8B030D-6E8A-4147-A177-3AD203B41FA5}">
                      <a16:colId xmlns:a16="http://schemas.microsoft.com/office/drawing/2014/main" val="20002"/>
                    </a:ext>
                  </a:extLst>
                </a:gridCol>
                <a:gridCol w="878523">
                  <a:extLst>
                    <a:ext uri="{9D8B030D-6E8A-4147-A177-3AD203B41FA5}">
                      <a16:colId xmlns:a16="http://schemas.microsoft.com/office/drawing/2014/main" val="20003"/>
                    </a:ext>
                  </a:extLst>
                </a:gridCol>
                <a:gridCol w="878523">
                  <a:extLst>
                    <a:ext uri="{9D8B030D-6E8A-4147-A177-3AD203B41FA5}">
                      <a16:colId xmlns:a16="http://schemas.microsoft.com/office/drawing/2014/main" val="20004"/>
                    </a:ext>
                  </a:extLst>
                </a:gridCol>
                <a:gridCol w="878523">
                  <a:extLst>
                    <a:ext uri="{9D8B030D-6E8A-4147-A177-3AD203B41FA5}">
                      <a16:colId xmlns:a16="http://schemas.microsoft.com/office/drawing/2014/main" val="20005"/>
                    </a:ext>
                  </a:extLst>
                </a:gridCol>
                <a:gridCol w="878523">
                  <a:extLst>
                    <a:ext uri="{9D8B030D-6E8A-4147-A177-3AD203B41FA5}">
                      <a16:colId xmlns:a16="http://schemas.microsoft.com/office/drawing/2014/main" val="20006"/>
                    </a:ext>
                  </a:extLst>
                </a:gridCol>
                <a:gridCol w="878523">
                  <a:extLst>
                    <a:ext uri="{9D8B030D-6E8A-4147-A177-3AD203B41FA5}">
                      <a16:colId xmlns:a16="http://schemas.microsoft.com/office/drawing/2014/main" val="20007"/>
                    </a:ext>
                  </a:extLst>
                </a:gridCol>
                <a:gridCol w="878523">
                  <a:extLst>
                    <a:ext uri="{9D8B030D-6E8A-4147-A177-3AD203B41FA5}">
                      <a16:colId xmlns:a16="http://schemas.microsoft.com/office/drawing/2014/main" val="20008"/>
                    </a:ext>
                  </a:extLst>
                </a:gridCol>
                <a:gridCol w="878523">
                  <a:extLst>
                    <a:ext uri="{9D8B030D-6E8A-4147-A177-3AD203B41FA5}">
                      <a16:colId xmlns:a16="http://schemas.microsoft.com/office/drawing/2014/main" val="20009"/>
                    </a:ext>
                  </a:extLst>
                </a:gridCol>
              </a:tblGrid>
              <a:tr h="370840">
                <a:tc>
                  <a:txBody>
                    <a:bodyPr/>
                    <a:lstStyle/>
                    <a:p>
                      <a:r>
                        <a:rPr lang="en-US"/>
                        <a:t>N</a:t>
                      </a:r>
                    </a:p>
                  </a:txBody>
                  <a:tcPr/>
                </a:tc>
                <a:tc gridSpan="9">
                  <a:txBody>
                    <a:bodyPr/>
                    <a:lstStyle/>
                    <a:p>
                      <a:pPr algn="ctr"/>
                      <a:r>
                        <a:rPr lang="en-US"/>
                        <a:t>Sort1</a:t>
                      </a:r>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370840">
                <a:tc>
                  <a:txBody>
                    <a:bodyPr/>
                    <a:lstStyle/>
                    <a:p>
                      <a:endParaRPr lang="en-US"/>
                    </a:p>
                  </a:txBody>
                  <a:tcPr/>
                </a:tc>
                <a:tc gridSpan="3">
                  <a:txBody>
                    <a:bodyPr/>
                    <a:lstStyle/>
                    <a:p>
                      <a:pPr algn="ctr"/>
                      <a:r>
                        <a:rPr lang="en-US" b="1"/>
                        <a:t>Best</a:t>
                      </a:r>
                      <a:r>
                        <a:rPr lang="en-US" b="1" baseline="0"/>
                        <a:t> case</a:t>
                      </a:r>
                      <a:endParaRPr lang="en-US" b="1"/>
                    </a:p>
                  </a:txBody>
                  <a:tcPr/>
                </a:tc>
                <a:tc hMerge="1">
                  <a:txBody>
                    <a:bodyPr/>
                    <a:lstStyle/>
                    <a:p>
                      <a:endParaRPr lang="en-US"/>
                    </a:p>
                  </a:txBody>
                  <a:tcPr/>
                </a:tc>
                <a:tc hMerge="1">
                  <a:txBody>
                    <a:bodyPr/>
                    <a:lstStyle/>
                    <a:p>
                      <a:endParaRPr lang="en-US"/>
                    </a:p>
                  </a:txBody>
                  <a:tcPr/>
                </a:tc>
                <a:tc gridSpan="3">
                  <a:txBody>
                    <a:bodyPr/>
                    <a:lstStyle/>
                    <a:p>
                      <a:pPr algn="ctr"/>
                      <a:r>
                        <a:rPr lang="en-US" b="1"/>
                        <a:t>Average Case</a:t>
                      </a:r>
                    </a:p>
                  </a:txBody>
                  <a:tcPr/>
                </a:tc>
                <a:tc hMerge="1">
                  <a:txBody>
                    <a:bodyPr/>
                    <a:lstStyle/>
                    <a:p>
                      <a:endParaRPr lang="en-US"/>
                    </a:p>
                  </a:txBody>
                  <a:tcPr/>
                </a:tc>
                <a:tc hMerge="1">
                  <a:txBody>
                    <a:bodyPr/>
                    <a:lstStyle/>
                    <a:p>
                      <a:endParaRPr lang="en-US"/>
                    </a:p>
                  </a:txBody>
                  <a:tcPr/>
                </a:tc>
                <a:tc gridSpan="3">
                  <a:txBody>
                    <a:bodyPr/>
                    <a:lstStyle/>
                    <a:p>
                      <a:pPr algn="ctr"/>
                      <a:r>
                        <a:rPr lang="en-US" b="1"/>
                        <a:t>Worst Case</a:t>
                      </a:r>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370840">
                <a:tc>
                  <a:txBody>
                    <a:bodyPr/>
                    <a:lstStyle/>
                    <a:p>
                      <a:endParaRPr lang="en-US"/>
                    </a:p>
                  </a:txBody>
                  <a:tcPr/>
                </a:tc>
                <a:tc>
                  <a:txBody>
                    <a:bodyPr/>
                    <a:lstStyle/>
                    <a:p>
                      <a:r>
                        <a:rPr lang="en-US" b="1"/>
                        <a:t>COMP</a:t>
                      </a:r>
                    </a:p>
                  </a:txBody>
                  <a:tcPr/>
                </a:tc>
                <a:tc>
                  <a:txBody>
                    <a:bodyPr/>
                    <a:lstStyle/>
                    <a:p>
                      <a:r>
                        <a:rPr lang="en-US" b="1"/>
                        <a:t>EXCH</a:t>
                      </a:r>
                    </a:p>
                  </a:txBody>
                  <a:tcPr/>
                </a:tc>
                <a:tc>
                  <a:txBody>
                    <a:bodyPr/>
                    <a:lstStyle/>
                    <a:p>
                      <a:r>
                        <a:rPr lang="en-US" b="1"/>
                        <a:t>TIME</a:t>
                      </a:r>
                    </a:p>
                  </a:txBody>
                  <a:tcPr/>
                </a:tc>
                <a:tc>
                  <a:txBody>
                    <a:bodyPr/>
                    <a:lstStyle/>
                    <a:p>
                      <a:r>
                        <a:rPr lang="en-US" b="1"/>
                        <a:t>COMP</a:t>
                      </a:r>
                    </a:p>
                  </a:txBody>
                  <a:tcPr/>
                </a:tc>
                <a:tc>
                  <a:txBody>
                    <a:bodyPr/>
                    <a:lstStyle/>
                    <a:p>
                      <a:r>
                        <a:rPr lang="en-US" b="1"/>
                        <a:t>EXCH</a:t>
                      </a:r>
                    </a:p>
                  </a:txBody>
                  <a:tcPr/>
                </a:tc>
                <a:tc>
                  <a:txBody>
                    <a:bodyPr/>
                    <a:lstStyle/>
                    <a:p>
                      <a:r>
                        <a:rPr lang="en-US" b="1"/>
                        <a:t>TIME</a:t>
                      </a:r>
                    </a:p>
                  </a:txBody>
                  <a:tcPr/>
                </a:tc>
                <a:tc>
                  <a:txBody>
                    <a:bodyPr/>
                    <a:lstStyle/>
                    <a:p>
                      <a:r>
                        <a:rPr lang="en-US" b="1"/>
                        <a:t>COMP</a:t>
                      </a:r>
                    </a:p>
                  </a:txBody>
                  <a:tcPr/>
                </a:tc>
                <a:tc>
                  <a:txBody>
                    <a:bodyPr/>
                    <a:lstStyle/>
                    <a:p>
                      <a:r>
                        <a:rPr lang="en-US" b="1"/>
                        <a:t>EXCH</a:t>
                      </a:r>
                    </a:p>
                  </a:txBody>
                  <a:tcPr/>
                </a:tc>
                <a:tc>
                  <a:txBody>
                    <a:bodyPr/>
                    <a:lstStyle/>
                    <a:p>
                      <a:r>
                        <a:rPr lang="en-US" b="1"/>
                        <a:t>TIME</a:t>
                      </a:r>
                    </a:p>
                  </a:txBody>
                  <a:tcPr/>
                </a:tc>
                <a:extLst>
                  <a:ext uri="{0D108BD9-81ED-4DB2-BD59-A6C34878D82A}">
                    <a16:rowId xmlns:a16="http://schemas.microsoft.com/office/drawing/2014/main" val="10002"/>
                  </a:ext>
                </a:extLst>
              </a:tr>
              <a:tr h="370840">
                <a:tc>
                  <a:txBody>
                    <a:bodyPr/>
                    <a:lstStyle/>
                    <a:p>
                      <a:r>
                        <a:rPr lang="en-US"/>
                        <a:t>10</a:t>
                      </a:r>
                    </a:p>
                  </a:txBody>
                  <a:tcPr/>
                </a:tc>
                <a:tc>
                  <a:txBody>
                    <a:bodyPr/>
                    <a:lstStyle/>
                    <a:p>
                      <a:r>
                        <a:rPr lang="en-US"/>
                        <a:t>#</a:t>
                      </a:r>
                    </a:p>
                  </a:txBody>
                  <a:tcPr/>
                </a:tc>
                <a:tc>
                  <a:txBody>
                    <a:bodyPr/>
                    <a:lstStyle/>
                    <a:p>
                      <a:r>
                        <a:rPr lang="en-US"/>
                        <a:t>#</a:t>
                      </a:r>
                    </a:p>
                  </a:txBody>
                  <a:tcPr/>
                </a:tc>
                <a:tc>
                  <a:txBody>
                    <a:bodyPr/>
                    <a:lstStyle/>
                    <a:p>
                      <a:r>
                        <a:rPr lang="en-US"/>
                        <a:t>#</a:t>
                      </a:r>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3"/>
                  </a:ext>
                </a:extLst>
              </a:tr>
              <a:tr h="370840">
                <a:tc>
                  <a:txBody>
                    <a:bodyPr/>
                    <a:lstStyle/>
                    <a:p>
                      <a:r>
                        <a:rPr lang="en-US"/>
                        <a:t>100</a:t>
                      </a:r>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4"/>
                  </a:ext>
                </a:extLst>
              </a:tr>
              <a:tr h="370840">
                <a:tc>
                  <a:txBody>
                    <a:bodyPr/>
                    <a:lstStyle/>
                    <a:p>
                      <a:r>
                        <a:rPr lang="en-US"/>
                        <a:t>1000</a:t>
                      </a:r>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5"/>
                  </a:ext>
                </a:extLst>
              </a:tr>
              <a:tr h="370840">
                <a:tc>
                  <a:txBody>
                    <a:bodyPr/>
                    <a:lstStyle/>
                    <a:p>
                      <a:r>
                        <a:rPr lang="en-US"/>
                        <a:t>10000</a:t>
                      </a:r>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6"/>
                  </a:ext>
                </a:extLst>
              </a:tr>
              <a:tr h="370840">
                <a:tc>
                  <a:txBody>
                    <a:bodyPr/>
                    <a:lstStyle/>
                    <a:p>
                      <a:r>
                        <a:rPr lang="en-US"/>
                        <a:t>100000</a:t>
                      </a:r>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7"/>
                  </a:ext>
                </a:extLst>
              </a:tr>
            </a:tbl>
          </a:graphicData>
        </a:graphic>
      </p:graphicFrame>
      <p:sp>
        <p:nvSpPr>
          <p:cNvPr id="3" name="Title 2"/>
          <p:cNvSpPr>
            <a:spLocks noGrp="1"/>
          </p:cNvSpPr>
          <p:nvPr>
            <p:ph type="title"/>
          </p:nvPr>
        </p:nvSpPr>
        <p:spPr/>
        <p:txBody>
          <a:bodyPr/>
          <a:lstStyle/>
          <a:p>
            <a:endParaRPr lang="en-US"/>
          </a:p>
        </p:txBody>
      </p:sp>
      <p:sp>
        <p:nvSpPr>
          <p:cNvPr id="4" name="Slide Number Placeholder 3"/>
          <p:cNvSpPr>
            <a:spLocks noGrp="1"/>
          </p:cNvSpPr>
          <p:nvPr>
            <p:ph type="sldNum" sz="quarter" idx="11"/>
          </p:nvPr>
        </p:nvSpPr>
        <p:spPr/>
        <p:txBody>
          <a:bodyPr/>
          <a:lstStyle/>
          <a:p>
            <a:pPr>
              <a:defRPr/>
            </a:pPr>
            <a:fld id="{B555C0A6-CC40-475C-9F6D-DF0E8A0CF9FD}" type="slidenum">
              <a:rPr lang="en-US" smtClean="0"/>
              <a:pPr>
                <a:defRPr/>
              </a:pPr>
              <a:t>105</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0" y="0"/>
            <a:ext cx="8915400" cy="690574"/>
          </a:xfrm>
          <a:prstGeom prst="rect">
            <a:avLst/>
          </a:prstGeom>
        </p:spPr>
        <p:txBody>
          <a:bodyPr vert="horz" wrap="square" lIns="0" tIns="13335" rIns="0" bIns="0" rtlCol="0">
            <a:spAutoFit/>
          </a:bodyPr>
          <a:lstStyle/>
          <a:p>
            <a:pPr marL="12700">
              <a:lnSpc>
                <a:spcPct val="100000"/>
              </a:lnSpc>
              <a:spcBef>
                <a:spcPts val="105"/>
              </a:spcBef>
            </a:pPr>
            <a:endParaRPr spc="-10"/>
          </a:p>
        </p:txBody>
      </p:sp>
      <p:sp>
        <p:nvSpPr>
          <p:cNvPr id="3" name="object 3"/>
          <p:cNvSpPr txBox="1"/>
          <p:nvPr/>
        </p:nvSpPr>
        <p:spPr>
          <a:xfrm>
            <a:off x="304800" y="990600"/>
            <a:ext cx="7999095" cy="1720983"/>
          </a:xfrm>
          <a:prstGeom prst="rect">
            <a:avLst/>
          </a:prstGeom>
        </p:spPr>
        <p:txBody>
          <a:bodyPr vert="horz" wrap="square" lIns="0" tIns="58419" rIns="0" bIns="0" rtlCol="0">
            <a:spAutoFit/>
          </a:bodyPr>
          <a:lstStyle/>
          <a:p>
            <a:pPr marL="355600" marR="967105" indent="-342900" algn="just">
              <a:lnSpc>
                <a:spcPct val="90000"/>
              </a:lnSpc>
              <a:spcBef>
                <a:spcPts val="459"/>
              </a:spcBef>
              <a:buFont typeface="Arial MT"/>
              <a:buChar char="•"/>
              <a:tabLst>
                <a:tab pos="355600" algn="l"/>
              </a:tabLst>
            </a:pPr>
            <a:r>
              <a:rPr sz="3000" b="1">
                <a:latin typeface="Calibri"/>
                <a:cs typeface="Calibri"/>
              </a:rPr>
              <a:t>Social</a:t>
            </a:r>
            <a:r>
              <a:rPr sz="3000" b="1" spc="-45">
                <a:latin typeface="Calibri"/>
                <a:cs typeface="Calibri"/>
              </a:rPr>
              <a:t> </a:t>
            </a:r>
            <a:r>
              <a:rPr sz="3000" b="1" spc="-10">
                <a:latin typeface="Calibri"/>
                <a:cs typeface="Calibri"/>
              </a:rPr>
              <a:t>Engineering:</a:t>
            </a:r>
            <a:r>
              <a:rPr sz="3000" b="1" spc="-50">
                <a:latin typeface="Calibri"/>
                <a:cs typeface="Calibri"/>
              </a:rPr>
              <a:t> </a:t>
            </a:r>
            <a:r>
              <a:rPr sz="3000">
                <a:latin typeface="Calibri"/>
                <a:cs typeface="Calibri"/>
              </a:rPr>
              <a:t>Social</a:t>
            </a:r>
            <a:r>
              <a:rPr sz="3000" spc="-30">
                <a:latin typeface="Calibri"/>
                <a:cs typeface="Calibri"/>
              </a:rPr>
              <a:t> </a:t>
            </a:r>
            <a:r>
              <a:rPr sz="3000">
                <a:latin typeface="Calibri"/>
                <a:cs typeface="Calibri"/>
              </a:rPr>
              <a:t>engineering</a:t>
            </a:r>
            <a:r>
              <a:rPr sz="3000" spc="-25">
                <a:latin typeface="Calibri"/>
                <a:cs typeface="Calibri"/>
              </a:rPr>
              <a:t> </a:t>
            </a:r>
            <a:r>
              <a:rPr sz="3000">
                <a:latin typeface="Calibri"/>
                <a:cs typeface="Calibri"/>
              </a:rPr>
              <a:t>is</a:t>
            </a:r>
            <a:r>
              <a:rPr sz="3000" spc="-35">
                <a:latin typeface="Calibri"/>
                <a:cs typeface="Calibri"/>
              </a:rPr>
              <a:t> an </a:t>
            </a:r>
            <a:r>
              <a:rPr sz="3000">
                <a:latin typeface="Calibri"/>
                <a:cs typeface="Calibri"/>
              </a:rPr>
              <a:t>attempt</a:t>
            </a:r>
            <a:r>
              <a:rPr sz="3000" spc="-95">
                <a:latin typeface="Calibri"/>
                <a:cs typeface="Calibri"/>
              </a:rPr>
              <a:t> </a:t>
            </a:r>
            <a:r>
              <a:rPr sz="3000">
                <a:latin typeface="Calibri"/>
                <a:cs typeface="Calibri"/>
              </a:rPr>
              <a:t>to</a:t>
            </a:r>
            <a:r>
              <a:rPr sz="3000" spc="-95">
                <a:latin typeface="Calibri"/>
                <a:cs typeface="Calibri"/>
              </a:rPr>
              <a:t> </a:t>
            </a:r>
            <a:r>
              <a:rPr sz="3000">
                <a:latin typeface="Calibri"/>
                <a:cs typeface="Calibri"/>
              </a:rPr>
              <a:t>urge</a:t>
            </a:r>
            <a:r>
              <a:rPr sz="3000" spc="-85">
                <a:latin typeface="Calibri"/>
                <a:cs typeface="Calibri"/>
              </a:rPr>
              <a:t> </a:t>
            </a:r>
            <a:r>
              <a:rPr sz="3000">
                <a:latin typeface="Calibri"/>
                <a:cs typeface="Calibri"/>
              </a:rPr>
              <a:t>you</a:t>
            </a:r>
            <a:r>
              <a:rPr sz="3000" spc="-70">
                <a:latin typeface="Calibri"/>
                <a:cs typeface="Calibri"/>
              </a:rPr>
              <a:t> </a:t>
            </a:r>
            <a:r>
              <a:rPr sz="3000">
                <a:latin typeface="Calibri"/>
                <a:cs typeface="Calibri"/>
              </a:rPr>
              <a:t>to</a:t>
            </a:r>
            <a:r>
              <a:rPr sz="3000" spc="-95">
                <a:latin typeface="Calibri"/>
                <a:cs typeface="Calibri"/>
              </a:rPr>
              <a:t> </a:t>
            </a:r>
            <a:r>
              <a:rPr sz="3000">
                <a:latin typeface="Calibri"/>
                <a:cs typeface="Calibri"/>
              </a:rPr>
              <a:t>share</a:t>
            </a:r>
            <a:r>
              <a:rPr sz="3000" spc="-85">
                <a:latin typeface="Calibri"/>
                <a:cs typeface="Calibri"/>
              </a:rPr>
              <a:t> </a:t>
            </a:r>
            <a:r>
              <a:rPr sz="3000">
                <a:latin typeface="Calibri"/>
                <a:cs typeface="Calibri"/>
              </a:rPr>
              <a:t>personal</a:t>
            </a:r>
            <a:r>
              <a:rPr sz="3000" spc="-70">
                <a:latin typeface="Calibri"/>
                <a:cs typeface="Calibri"/>
              </a:rPr>
              <a:t> </a:t>
            </a:r>
            <a:r>
              <a:rPr sz="3000" spc="-10">
                <a:latin typeface="Calibri"/>
                <a:cs typeface="Calibri"/>
              </a:rPr>
              <a:t>info, </a:t>
            </a:r>
            <a:r>
              <a:rPr sz="3000">
                <a:latin typeface="Calibri"/>
                <a:cs typeface="Calibri"/>
              </a:rPr>
              <a:t>sometimes</a:t>
            </a:r>
            <a:r>
              <a:rPr sz="3000" spc="-65">
                <a:latin typeface="Calibri"/>
                <a:cs typeface="Calibri"/>
              </a:rPr>
              <a:t> </a:t>
            </a:r>
            <a:r>
              <a:rPr sz="3000">
                <a:latin typeface="Calibri"/>
                <a:cs typeface="Calibri"/>
              </a:rPr>
              <a:t>by</a:t>
            </a:r>
            <a:r>
              <a:rPr sz="3000" spc="-65">
                <a:latin typeface="Calibri"/>
                <a:cs typeface="Calibri"/>
              </a:rPr>
              <a:t> </a:t>
            </a:r>
            <a:r>
              <a:rPr sz="3000">
                <a:latin typeface="Calibri"/>
                <a:cs typeface="Calibri"/>
              </a:rPr>
              <a:t>impersonating</a:t>
            </a:r>
            <a:r>
              <a:rPr sz="3000" spc="-55">
                <a:latin typeface="Calibri"/>
                <a:cs typeface="Calibri"/>
              </a:rPr>
              <a:t> </a:t>
            </a:r>
            <a:r>
              <a:rPr sz="3000">
                <a:latin typeface="Calibri"/>
                <a:cs typeface="Calibri"/>
              </a:rPr>
              <a:t>a</a:t>
            </a:r>
            <a:r>
              <a:rPr sz="3000" spc="-65">
                <a:latin typeface="Calibri"/>
                <a:cs typeface="Calibri"/>
              </a:rPr>
              <a:t> </a:t>
            </a:r>
            <a:r>
              <a:rPr sz="3000" spc="-10">
                <a:latin typeface="Calibri"/>
                <a:cs typeface="Calibri"/>
              </a:rPr>
              <a:t>trustworthy supply.</a:t>
            </a:r>
            <a:endParaRPr sz="3000">
              <a:latin typeface="Calibri"/>
              <a:cs typeface="Calibri"/>
            </a:endParaRPr>
          </a:p>
        </p:txBody>
      </p:sp>
      <p:pic>
        <p:nvPicPr>
          <p:cNvPr id="1026" name="Picture 2" descr="What is Social Engineering? [Social Engineering Defined] | The Scarlett  Group"/>
          <p:cNvPicPr>
            <a:picLocks noChangeAspect="1" noChangeArrowheads="1"/>
          </p:cNvPicPr>
          <p:nvPr/>
        </p:nvPicPr>
        <p:blipFill>
          <a:blip r:embed="rId2"/>
          <a:srcRect/>
          <a:stretch>
            <a:fillRect/>
          </a:stretch>
        </p:blipFill>
        <p:spPr bwMode="auto">
          <a:xfrm>
            <a:off x="3810000" y="2590800"/>
            <a:ext cx="4739870" cy="3657600"/>
          </a:xfrm>
          <a:prstGeom prst="rect">
            <a:avLst/>
          </a:prstGeom>
          <a:noFill/>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0" y="0"/>
            <a:ext cx="8915400" cy="690574"/>
          </a:xfrm>
          <a:prstGeom prst="rect">
            <a:avLst/>
          </a:prstGeom>
        </p:spPr>
        <p:txBody>
          <a:bodyPr vert="horz" wrap="square" lIns="0" tIns="13335" rIns="0" bIns="0" rtlCol="0">
            <a:spAutoFit/>
          </a:bodyPr>
          <a:lstStyle/>
          <a:p>
            <a:pPr marL="12700">
              <a:lnSpc>
                <a:spcPct val="100000"/>
              </a:lnSpc>
              <a:spcBef>
                <a:spcPts val="105"/>
              </a:spcBef>
            </a:pPr>
            <a:endParaRPr spc="-10"/>
          </a:p>
        </p:txBody>
      </p:sp>
      <p:sp>
        <p:nvSpPr>
          <p:cNvPr id="3" name="object 3"/>
          <p:cNvSpPr txBox="1"/>
          <p:nvPr/>
        </p:nvSpPr>
        <p:spPr>
          <a:xfrm>
            <a:off x="228600" y="914400"/>
            <a:ext cx="7999095" cy="2551980"/>
          </a:xfrm>
          <a:prstGeom prst="rect">
            <a:avLst/>
          </a:prstGeom>
        </p:spPr>
        <p:txBody>
          <a:bodyPr vert="horz" wrap="square" lIns="0" tIns="58419" rIns="0" bIns="0" rtlCol="0">
            <a:spAutoFit/>
          </a:bodyPr>
          <a:lstStyle/>
          <a:p>
            <a:pPr marL="355600" marR="5080" indent="-342900">
              <a:lnSpc>
                <a:spcPct val="90000"/>
              </a:lnSpc>
              <a:spcBef>
                <a:spcPts val="720"/>
              </a:spcBef>
              <a:buFont typeface="Arial MT"/>
              <a:buChar char="•"/>
              <a:tabLst>
                <a:tab pos="355600" algn="l"/>
              </a:tabLst>
            </a:pPr>
            <a:r>
              <a:rPr sz="3000" b="1">
                <a:latin typeface="Calibri"/>
                <a:cs typeface="Calibri"/>
              </a:rPr>
              <a:t>Phishing:</a:t>
            </a:r>
            <a:r>
              <a:rPr sz="3000" b="1" spc="-20">
                <a:latin typeface="Calibri"/>
                <a:cs typeface="Calibri"/>
              </a:rPr>
              <a:t> </a:t>
            </a:r>
            <a:r>
              <a:rPr sz="3000">
                <a:latin typeface="Calibri"/>
                <a:cs typeface="Calibri"/>
              </a:rPr>
              <a:t>In</a:t>
            </a:r>
            <a:r>
              <a:rPr sz="3000" spc="-35">
                <a:latin typeface="Calibri"/>
                <a:cs typeface="Calibri"/>
              </a:rPr>
              <a:t> </a:t>
            </a:r>
            <a:r>
              <a:rPr sz="3000">
                <a:latin typeface="Calibri"/>
                <a:cs typeface="Calibri"/>
              </a:rPr>
              <a:t>this</a:t>
            </a:r>
            <a:r>
              <a:rPr sz="3000" spc="-40">
                <a:latin typeface="Calibri"/>
                <a:cs typeface="Calibri"/>
              </a:rPr>
              <a:t> </a:t>
            </a:r>
            <a:r>
              <a:rPr sz="3000">
                <a:latin typeface="Calibri"/>
                <a:cs typeface="Calibri"/>
              </a:rPr>
              <a:t>type</a:t>
            </a:r>
            <a:r>
              <a:rPr sz="3000" spc="-25">
                <a:latin typeface="Calibri"/>
                <a:cs typeface="Calibri"/>
              </a:rPr>
              <a:t> </a:t>
            </a:r>
            <a:r>
              <a:rPr sz="3000">
                <a:latin typeface="Calibri"/>
                <a:cs typeface="Calibri"/>
              </a:rPr>
              <a:t>of</a:t>
            </a:r>
            <a:r>
              <a:rPr sz="3000" spc="-40">
                <a:latin typeface="Calibri"/>
                <a:cs typeface="Calibri"/>
              </a:rPr>
              <a:t> </a:t>
            </a:r>
            <a:r>
              <a:rPr sz="3000">
                <a:latin typeface="Calibri"/>
                <a:cs typeface="Calibri"/>
              </a:rPr>
              <a:t>hacking,</a:t>
            </a:r>
            <a:r>
              <a:rPr sz="3000" spc="-40">
                <a:latin typeface="Calibri"/>
                <a:cs typeface="Calibri"/>
              </a:rPr>
              <a:t> </a:t>
            </a:r>
            <a:r>
              <a:rPr sz="3000" spc="-10">
                <a:latin typeface="Calibri"/>
                <a:cs typeface="Calibri"/>
              </a:rPr>
              <a:t>hackers </a:t>
            </a:r>
            <a:r>
              <a:rPr sz="3000">
                <a:latin typeface="Calibri"/>
                <a:cs typeface="Calibri"/>
              </a:rPr>
              <a:t>intention</a:t>
            </a:r>
            <a:r>
              <a:rPr sz="3000" spc="-70">
                <a:latin typeface="Calibri"/>
                <a:cs typeface="Calibri"/>
              </a:rPr>
              <a:t> </a:t>
            </a:r>
            <a:r>
              <a:rPr sz="3000">
                <a:latin typeface="Calibri"/>
                <a:cs typeface="Calibri"/>
              </a:rPr>
              <a:t>to</a:t>
            </a:r>
            <a:r>
              <a:rPr sz="3000" spc="-65">
                <a:latin typeface="Calibri"/>
                <a:cs typeface="Calibri"/>
              </a:rPr>
              <a:t> </a:t>
            </a:r>
            <a:r>
              <a:rPr sz="3000">
                <a:latin typeface="Calibri"/>
                <a:cs typeface="Calibri"/>
              </a:rPr>
              <a:t>stole</a:t>
            </a:r>
            <a:r>
              <a:rPr sz="3000" spc="-80">
                <a:latin typeface="Calibri"/>
                <a:cs typeface="Calibri"/>
              </a:rPr>
              <a:t> </a:t>
            </a:r>
            <a:r>
              <a:rPr sz="3000">
                <a:latin typeface="Calibri"/>
                <a:cs typeface="Calibri"/>
              </a:rPr>
              <a:t>critical</a:t>
            </a:r>
            <a:r>
              <a:rPr sz="3000" spc="-75">
                <a:latin typeface="Calibri"/>
                <a:cs typeface="Calibri"/>
              </a:rPr>
              <a:t> </a:t>
            </a:r>
            <a:r>
              <a:rPr sz="3000" spc="-10">
                <a:latin typeface="Calibri"/>
                <a:cs typeface="Calibri"/>
              </a:rPr>
              <a:t>information</a:t>
            </a:r>
            <a:r>
              <a:rPr sz="3000" spc="-55">
                <a:latin typeface="Calibri"/>
                <a:cs typeface="Calibri"/>
              </a:rPr>
              <a:t> </a:t>
            </a:r>
            <a:r>
              <a:rPr sz="3000">
                <a:latin typeface="Calibri"/>
                <a:cs typeface="Calibri"/>
              </a:rPr>
              <a:t>of</a:t>
            </a:r>
            <a:r>
              <a:rPr sz="3000" spc="-55">
                <a:latin typeface="Calibri"/>
                <a:cs typeface="Calibri"/>
              </a:rPr>
              <a:t> </a:t>
            </a:r>
            <a:r>
              <a:rPr sz="3000">
                <a:latin typeface="Calibri"/>
                <a:cs typeface="Calibri"/>
              </a:rPr>
              <a:t>users</a:t>
            </a:r>
            <a:r>
              <a:rPr sz="3000" spc="-60">
                <a:latin typeface="Calibri"/>
                <a:cs typeface="Calibri"/>
              </a:rPr>
              <a:t> </a:t>
            </a:r>
            <a:r>
              <a:rPr sz="3000" spc="-20">
                <a:latin typeface="Calibri"/>
                <a:cs typeface="Calibri"/>
              </a:rPr>
              <a:t>like </a:t>
            </a:r>
            <a:r>
              <a:rPr sz="3000">
                <a:latin typeface="Calibri"/>
                <a:cs typeface="Calibri"/>
              </a:rPr>
              <a:t>account</a:t>
            </a:r>
            <a:r>
              <a:rPr sz="3000" spc="-100">
                <a:latin typeface="Calibri"/>
                <a:cs typeface="Calibri"/>
              </a:rPr>
              <a:t> </a:t>
            </a:r>
            <a:r>
              <a:rPr sz="3000" spc="-10">
                <a:latin typeface="Calibri"/>
                <a:cs typeface="Calibri"/>
              </a:rPr>
              <a:t>passwords,</a:t>
            </a:r>
            <a:r>
              <a:rPr sz="3000" spc="-70">
                <a:latin typeface="Calibri"/>
                <a:cs typeface="Calibri"/>
              </a:rPr>
              <a:t> </a:t>
            </a:r>
            <a:r>
              <a:rPr sz="3000" spc="-10">
                <a:latin typeface="Calibri"/>
                <a:cs typeface="Calibri"/>
              </a:rPr>
              <a:t>MasterCard</a:t>
            </a:r>
            <a:r>
              <a:rPr sz="3000" spc="-80">
                <a:latin typeface="Calibri"/>
                <a:cs typeface="Calibri"/>
              </a:rPr>
              <a:t> </a:t>
            </a:r>
            <a:r>
              <a:rPr sz="3000">
                <a:latin typeface="Calibri"/>
                <a:cs typeface="Calibri"/>
              </a:rPr>
              <a:t>detail,</a:t>
            </a:r>
            <a:r>
              <a:rPr sz="3000" spc="-75">
                <a:latin typeface="Calibri"/>
                <a:cs typeface="Calibri"/>
              </a:rPr>
              <a:t> </a:t>
            </a:r>
            <a:r>
              <a:rPr sz="3000">
                <a:latin typeface="Calibri"/>
                <a:cs typeface="Calibri"/>
              </a:rPr>
              <a:t>etc.</a:t>
            </a:r>
            <a:r>
              <a:rPr sz="3000" spc="-95">
                <a:latin typeface="Calibri"/>
                <a:cs typeface="Calibri"/>
              </a:rPr>
              <a:t> </a:t>
            </a:r>
            <a:r>
              <a:rPr sz="3000" spc="-25">
                <a:latin typeface="Calibri"/>
                <a:cs typeface="Calibri"/>
              </a:rPr>
              <a:t>For </a:t>
            </a:r>
            <a:r>
              <a:rPr sz="3000">
                <a:latin typeface="Calibri"/>
                <a:cs typeface="Calibri"/>
              </a:rPr>
              <a:t>example,</a:t>
            </a:r>
            <a:r>
              <a:rPr sz="3000" spc="-110">
                <a:latin typeface="Calibri"/>
                <a:cs typeface="Calibri"/>
              </a:rPr>
              <a:t> </a:t>
            </a:r>
            <a:r>
              <a:rPr sz="3000">
                <a:latin typeface="Calibri"/>
                <a:cs typeface="Calibri"/>
              </a:rPr>
              <a:t>hackers</a:t>
            </a:r>
            <a:r>
              <a:rPr sz="3000" spc="-105">
                <a:latin typeface="Calibri"/>
                <a:cs typeface="Calibri"/>
              </a:rPr>
              <a:t> </a:t>
            </a:r>
            <a:r>
              <a:rPr sz="3000">
                <a:latin typeface="Calibri"/>
                <a:cs typeface="Calibri"/>
              </a:rPr>
              <a:t>can</a:t>
            </a:r>
            <a:r>
              <a:rPr sz="3000" spc="-100">
                <a:latin typeface="Calibri"/>
                <a:cs typeface="Calibri"/>
              </a:rPr>
              <a:t> </a:t>
            </a:r>
            <a:r>
              <a:rPr sz="3000">
                <a:latin typeface="Calibri"/>
                <a:cs typeface="Calibri"/>
              </a:rPr>
              <a:t>make</a:t>
            </a:r>
            <a:r>
              <a:rPr sz="3000" spc="-114">
                <a:latin typeface="Calibri"/>
                <a:cs typeface="Calibri"/>
              </a:rPr>
              <a:t> </a:t>
            </a:r>
            <a:r>
              <a:rPr sz="3000">
                <a:latin typeface="Calibri"/>
                <a:cs typeface="Calibri"/>
              </a:rPr>
              <a:t>a</a:t>
            </a:r>
            <a:r>
              <a:rPr sz="3000" spc="-100">
                <a:latin typeface="Calibri"/>
                <a:cs typeface="Calibri"/>
              </a:rPr>
              <a:t> </a:t>
            </a:r>
            <a:r>
              <a:rPr sz="3000">
                <a:latin typeface="Calibri"/>
                <a:cs typeface="Calibri"/>
              </a:rPr>
              <a:t>replicating</a:t>
            </a:r>
            <a:r>
              <a:rPr sz="3000" spc="-95">
                <a:latin typeface="Calibri"/>
                <a:cs typeface="Calibri"/>
              </a:rPr>
              <a:t> </a:t>
            </a:r>
            <a:r>
              <a:rPr sz="3000" spc="-10">
                <a:latin typeface="Calibri"/>
                <a:cs typeface="Calibri"/>
              </a:rPr>
              <a:t>first </a:t>
            </a:r>
            <a:r>
              <a:rPr sz="3000">
                <a:latin typeface="Calibri"/>
                <a:cs typeface="Calibri"/>
              </a:rPr>
              <a:t>website</a:t>
            </a:r>
            <a:r>
              <a:rPr sz="3000" spc="-65">
                <a:latin typeface="Calibri"/>
                <a:cs typeface="Calibri"/>
              </a:rPr>
              <a:t> </a:t>
            </a:r>
            <a:r>
              <a:rPr sz="3000">
                <a:latin typeface="Calibri"/>
                <a:cs typeface="Calibri"/>
              </a:rPr>
              <a:t>for</a:t>
            </a:r>
            <a:r>
              <a:rPr sz="3000" spc="-55">
                <a:latin typeface="Calibri"/>
                <a:cs typeface="Calibri"/>
              </a:rPr>
              <a:t> </a:t>
            </a:r>
            <a:r>
              <a:rPr sz="3000">
                <a:latin typeface="Calibri"/>
                <a:cs typeface="Calibri"/>
              </a:rPr>
              <a:t>users</a:t>
            </a:r>
            <a:r>
              <a:rPr sz="3000" spc="-60">
                <a:latin typeface="Calibri"/>
                <a:cs typeface="Calibri"/>
              </a:rPr>
              <a:t> </a:t>
            </a:r>
            <a:r>
              <a:rPr sz="3000" spc="-10">
                <a:latin typeface="Calibri"/>
                <a:cs typeface="Calibri"/>
              </a:rPr>
              <a:t>interaction</a:t>
            </a:r>
            <a:r>
              <a:rPr sz="3000" spc="-80">
                <a:latin typeface="Calibri"/>
                <a:cs typeface="Calibri"/>
              </a:rPr>
              <a:t> </a:t>
            </a:r>
            <a:r>
              <a:rPr sz="3000">
                <a:latin typeface="Calibri"/>
                <a:cs typeface="Calibri"/>
              </a:rPr>
              <a:t>and</a:t>
            </a:r>
            <a:r>
              <a:rPr sz="3000" spc="-65">
                <a:latin typeface="Calibri"/>
                <a:cs typeface="Calibri"/>
              </a:rPr>
              <a:t> </a:t>
            </a:r>
            <a:r>
              <a:rPr sz="3000">
                <a:latin typeface="Calibri"/>
                <a:cs typeface="Calibri"/>
              </a:rPr>
              <a:t>can</a:t>
            </a:r>
            <a:r>
              <a:rPr sz="3000" spc="-80">
                <a:latin typeface="Calibri"/>
                <a:cs typeface="Calibri"/>
              </a:rPr>
              <a:t> </a:t>
            </a:r>
            <a:r>
              <a:rPr sz="3000">
                <a:latin typeface="Calibri"/>
                <a:cs typeface="Calibri"/>
              </a:rPr>
              <a:t>steal</a:t>
            </a:r>
            <a:r>
              <a:rPr sz="3000" spc="-65">
                <a:latin typeface="Calibri"/>
                <a:cs typeface="Calibri"/>
              </a:rPr>
              <a:t> </a:t>
            </a:r>
            <a:r>
              <a:rPr sz="3000" spc="-10">
                <a:latin typeface="Calibri"/>
                <a:cs typeface="Calibri"/>
              </a:rPr>
              <a:t>critical information.</a:t>
            </a:r>
            <a:endParaRPr sz="3000">
              <a:latin typeface="Calibri"/>
              <a:cs typeface="Calibri"/>
            </a:endParaRPr>
          </a:p>
        </p:txBody>
      </p:sp>
      <p:sp>
        <p:nvSpPr>
          <p:cNvPr id="7170" name="AutoShape 2" descr="Understanding and Avoiding Online Phishing: A Comprehensive Guid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7172" name="AutoShape 4" descr="Understanding and Avoiding Online Phishing: A Comprehensive Guid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7174" name="Picture 6" descr="Phishing Attacks: How to Identify, Avoid, and Safeguard Against This  Leading Cybercrime"/>
          <p:cNvPicPr>
            <a:picLocks noChangeAspect="1" noChangeArrowheads="1"/>
          </p:cNvPicPr>
          <p:nvPr/>
        </p:nvPicPr>
        <p:blipFill>
          <a:blip r:embed="rId2" cstate="print"/>
          <a:srcRect/>
          <a:stretch>
            <a:fillRect/>
          </a:stretch>
        </p:blipFill>
        <p:spPr bwMode="auto">
          <a:xfrm>
            <a:off x="3657600" y="3581400"/>
            <a:ext cx="4804969" cy="2514601"/>
          </a:xfrm>
          <a:prstGeom prst="rect">
            <a:avLst/>
          </a:prstGeom>
          <a:noFill/>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124200" y="0"/>
            <a:ext cx="2028189" cy="696595"/>
          </a:xfrm>
          <a:prstGeom prst="rect">
            <a:avLst/>
          </a:prstGeom>
        </p:spPr>
        <p:txBody>
          <a:bodyPr vert="horz" wrap="square" lIns="0" tIns="13335" rIns="0" bIns="0" rtlCol="0">
            <a:spAutoFit/>
          </a:bodyPr>
          <a:lstStyle/>
          <a:p>
            <a:pPr marL="12700">
              <a:lnSpc>
                <a:spcPct val="100000"/>
              </a:lnSpc>
              <a:spcBef>
                <a:spcPts val="105"/>
              </a:spcBef>
            </a:pPr>
            <a:r>
              <a:rPr spc="-10"/>
              <a:t>Malware</a:t>
            </a:r>
          </a:p>
        </p:txBody>
      </p:sp>
      <p:sp>
        <p:nvSpPr>
          <p:cNvPr id="3" name="object 3"/>
          <p:cNvSpPr txBox="1">
            <a:spLocks noGrp="1"/>
          </p:cNvSpPr>
          <p:nvPr>
            <p:ph type="body" idx="1"/>
          </p:nvPr>
        </p:nvSpPr>
        <p:spPr>
          <a:prstGeom prst="rect">
            <a:avLst/>
          </a:prstGeom>
        </p:spPr>
        <p:txBody>
          <a:bodyPr vert="horz" wrap="square" lIns="0" tIns="13335" rIns="0" bIns="0" rtlCol="0">
            <a:spAutoFit/>
          </a:bodyPr>
          <a:lstStyle/>
          <a:p>
            <a:pPr marL="355600" marR="5080" indent="-342900">
              <a:lnSpc>
                <a:spcPct val="100000"/>
              </a:lnSpc>
              <a:spcBef>
                <a:spcPts val="105"/>
              </a:spcBef>
              <a:buFont typeface="Arial MT"/>
              <a:buChar char="•"/>
              <a:tabLst>
                <a:tab pos="355600" algn="l"/>
              </a:tabLst>
            </a:pPr>
            <a:r>
              <a:t>Malware</a:t>
            </a:r>
            <a:r>
              <a:rPr spc="-75"/>
              <a:t> </a:t>
            </a:r>
            <a:r>
              <a:t>is</a:t>
            </a:r>
            <a:r>
              <a:rPr spc="-70"/>
              <a:t> </a:t>
            </a:r>
            <a:r>
              <a:t>intrusive</a:t>
            </a:r>
            <a:r>
              <a:rPr spc="-30"/>
              <a:t> </a:t>
            </a:r>
            <a:r>
              <a:t>software</a:t>
            </a:r>
            <a:r>
              <a:rPr spc="-75"/>
              <a:t> </a:t>
            </a:r>
            <a:r>
              <a:t>that</a:t>
            </a:r>
            <a:r>
              <a:rPr spc="-55"/>
              <a:t> </a:t>
            </a:r>
            <a:r>
              <a:t>is</a:t>
            </a:r>
            <a:r>
              <a:rPr spc="-65"/>
              <a:t> </a:t>
            </a:r>
            <a:r>
              <a:rPr spc="-10"/>
              <a:t>designed </a:t>
            </a:r>
            <a:r>
              <a:t>to</a:t>
            </a:r>
            <a:r>
              <a:rPr spc="-80"/>
              <a:t> </a:t>
            </a:r>
            <a:r>
              <a:t>damage</a:t>
            </a:r>
            <a:r>
              <a:rPr spc="-80"/>
              <a:t> </a:t>
            </a:r>
            <a:r>
              <a:t>and</a:t>
            </a:r>
            <a:r>
              <a:rPr spc="-70"/>
              <a:t> </a:t>
            </a:r>
            <a:r>
              <a:t>destroy</a:t>
            </a:r>
            <a:r>
              <a:rPr spc="-100"/>
              <a:t> </a:t>
            </a:r>
            <a:r>
              <a:rPr spc="-10"/>
              <a:t>computers</a:t>
            </a:r>
            <a:r>
              <a:rPr spc="-75"/>
              <a:t> </a:t>
            </a:r>
            <a:r>
              <a:rPr spc="-25"/>
              <a:t>and </a:t>
            </a:r>
            <a:r>
              <a:t>computer</a:t>
            </a:r>
            <a:r>
              <a:rPr spc="-75"/>
              <a:t> </a:t>
            </a:r>
            <a:r>
              <a:rPr spc="-10"/>
              <a:t>systems.</a:t>
            </a:r>
            <a:r>
              <a:rPr spc="-65"/>
              <a:t> </a:t>
            </a:r>
            <a:r>
              <a:t>Malware</a:t>
            </a:r>
            <a:r>
              <a:rPr spc="-85"/>
              <a:t> </a:t>
            </a:r>
            <a:r>
              <a:t>is</a:t>
            </a:r>
            <a:r>
              <a:rPr spc="-120"/>
              <a:t> </a:t>
            </a:r>
            <a:r>
              <a:t>a</a:t>
            </a:r>
            <a:r>
              <a:rPr spc="-75"/>
              <a:t> </a:t>
            </a:r>
            <a:r>
              <a:rPr spc="-10"/>
              <a:t>contraction </a:t>
            </a:r>
            <a:r>
              <a:t>for</a:t>
            </a:r>
            <a:r>
              <a:rPr spc="-120"/>
              <a:t> </a:t>
            </a:r>
            <a:r>
              <a:t>“malicious</a:t>
            </a:r>
            <a:r>
              <a:rPr spc="-100"/>
              <a:t> </a:t>
            </a:r>
            <a:r>
              <a:rPr spc="-10"/>
              <a:t>software.”</a:t>
            </a:r>
          </a:p>
          <a:p>
            <a:pPr marL="355600" marR="288925" indent="-342900">
              <a:lnSpc>
                <a:spcPct val="100000"/>
              </a:lnSpc>
              <a:spcBef>
                <a:spcPts val="770"/>
              </a:spcBef>
              <a:buFont typeface="Arial MT"/>
              <a:buChar char="•"/>
              <a:tabLst>
                <a:tab pos="355600" algn="l"/>
              </a:tabLst>
            </a:pPr>
            <a:r>
              <a:t>Mainly</a:t>
            </a:r>
            <a:r>
              <a:rPr spc="-70"/>
              <a:t> </a:t>
            </a:r>
            <a:r>
              <a:t>designed</a:t>
            </a:r>
            <a:r>
              <a:rPr spc="-70"/>
              <a:t> </a:t>
            </a:r>
            <a:r>
              <a:t>to</a:t>
            </a:r>
            <a:r>
              <a:rPr spc="-75"/>
              <a:t> </a:t>
            </a:r>
            <a:r>
              <a:t>transmit</a:t>
            </a:r>
            <a:r>
              <a:rPr spc="-75"/>
              <a:t> </a:t>
            </a:r>
            <a:r>
              <a:rPr spc="-10"/>
              <a:t>information </a:t>
            </a:r>
            <a:r>
              <a:t>about</a:t>
            </a:r>
            <a:r>
              <a:rPr spc="-50"/>
              <a:t> </a:t>
            </a:r>
            <a:r>
              <a:t>your</a:t>
            </a:r>
            <a:r>
              <a:rPr spc="-60"/>
              <a:t> </a:t>
            </a:r>
            <a:r>
              <a:t>web</a:t>
            </a:r>
            <a:r>
              <a:rPr spc="-65"/>
              <a:t> </a:t>
            </a:r>
            <a:r>
              <a:t>browsing</a:t>
            </a:r>
            <a:r>
              <a:rPr spc="-60"/>
              <a:t> </a:t>
            </a:r>
            <a:r>
              <a:t>habits</a:t>
            </a:r>
            <a:r>
              <a:rPr spc="-35"/>
              <a:t> </a:t>
            </a:r>
            <a:r>
              <a:t>to</a:t>
            </a:r>
            <a:r>
              <a:rPr spc="-50"/>
              <a:t> </a:t>
            </a:r>
            <a:r>
              <a:t>the</a:t>
            </a:r>
            <a:r>
              <a:rPr spc="-55"/>
              <a:t> </a:t>
            </a:r>
            <a:r>
              <a:rPr spc="-10"/>
              <a:t>third party.</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3335" rIns="0" bIns="0" rtlCol="0">
            <a:spAutoFit/>
          </a:bodyPr>
          <a:lstStyle/>
          <a:p>
            <a:pPr marL="911860">
              <a:lnSpc>
                <a:spcPct val="100000"/>
              </a:lnSpc>
              <a:spcBef>
                <a:spcPts val="105"/>
              </a:spcBef>
            </a:pPr>
            <a:r>
              <a:rPr spc="-10"/>
              <a:t>Malware</a:t>
            </a:r>
            <a:r>
              <a:rPr spc="-185"/>
              <a:t> </a:t>
            </a:r>
            <a:r>
              <a:rPr spc="-10"/>
              <a:t>(Contd.)</a:t>
            </a:r>
          </a:p>
        </p:txBody>
      </p:sp>
      <p:sp>
        <p:nvSpPr>
          <p:cNvPr id="3" name="object 3"/>
          <p:cNvSpPr txBox="1"/>
          <p:nvPr/>
        </p:nvSpPr>
        <p:spPr>
          <a:xfrm>
            <a:off x="535940" y="1511020"/>
            <a:ext cx="2455545" cy="3537585"/>
          </a:xfrm>
          <a:prstGeom prst="rect">
            <a:avLst/>
          </a:prstGeom>
        </p:spPr>
        <p:txBody>
          <a:bodyPr vert="horz" wrap="square" lIns="0" tIns="109855" rIns="0" bIns="0" rtlCol="0">
            <a:spAutoFit/>
          </a:bodyPr>
          <a:lstStyle/>
          <a:p>
            <a:pPr marL="12700">
              <a:lnSpc>
                <a:spcPct val="100000"/>
              </a:lnSpc>
              <a:spcBef>
                <a:spcPts val="865"/>
              </a:spcBef>
            </a:pPr>
            <a:r>
              <a:rPr sz="3200" spc="-10">
                <a:latin typeface="Calibri"/>
                <a:cs typeface="Calibri"/>
              </a:rPr>
              <a:t>Types:</a:t>
            </a:r>
            <a:endParaRPr sz="3200">
              <a:latin typeface="Calibri"/>
              <a:cs typeface="Calibri"/>
            </a:endParaRPr>
          </a:p>
          <a:p>
            <a:pPr marL="354965" indent="-342265">
              <a:lnSpc>
                <a:spcPct val="100000"/>
              </a:lnSpc>
              <a:spcBef>
                <a:spcPts val="770"/>
              </a:spcBef>
              <a:buFont typeface="Arial MT"/>
              <a:buChar char="•"/>
              <a:tabLst>
                <a:tab pos="354965" algn="l"/>
              </a:tabLst>
            </a:pPr>
            <a:r>
              <a:rPr sz="3200" spc="-10">
                <a:latin typeface="Calibri"/>
                <a:cs typeface="Calibri"/>
              </a:rPr>
              <a:t>Viruses</a:t>
            </a:r>
            <a:endParaRPr sz="3200">
              <a:latin typeface="Calibri"/>
              <a:cs typeface="Calibri"/>
            </a:endParaRPr>
          </a:p>
          <a:p>
            <a:pPr marL="354965" indent="-342265">
              <a:lnSpc>
                <a:spcPct val="100000"/>
              </a:lnSpc>
              <a:spcBef>
                <a:spcPts val="770"/>
              </a:spcBef>
              <a:buFont typeface="Arial MT"/>
              <a:buChar char="•"/>
              <a:tabLst>
                <a:tab pos="354965" algn="l"/>
              </a:tabLst>
            </a:pPr>
            <a:r>
              <a:rPr sz="3200" spc="-30">
                <a:latin typeface="Calibri"/>
                <a:cs typeface="Calibri"/>
              </a:rPr>
              <a:t>Trojan</a:t>
            </a:r>
            <a:r>
              <a:rPr sz="3200" spc="-135">
                <a:latin typeface="Calibri"/>
                <a:cs typeface="Calibri"/>
              </a:rPr>
              <a:t> </a:t>
            </a:r>
            <a:r>
              <a:rPr sz="3200" spc="-10">
                <a:latin typeface="Calibri"/>
                <a:cs typeface="Calibri"/>
              </a:rPr>
              <a:t>Horse</a:t>
            </a:r>
            <a:endParaRPr sz="3200">
              <a:latin typeface="Calibri"/>
              <a:cs typeface="Calibri"/>
            </a:endParaRPr>
          </a:p>
          <a:p>
            <a:pPr marL="354965" indent="-342265">
              <a:lnSpc>
                <a:spcPct val="100000"/>
              </a:lnSpc>
              <a:spcBef>
                <a:spcPts val="765"/>
              </a:spcBef>
              <a:buFont typeface="Arial MT"/>
              <a:buChar char="•"/>
              <a:tabLst>
                <a:tab pos="354965" algn="l"/>
              </a:tabLst>
            </a:pPr>
            <a:r>
              <a:rPr sz="3200" spc="-10">
                <a:latin typeface="Calibri"/>
                <a:cs typeface="Calibri"/>
              </a:rPr>
              <a:t>Spyware</a:t>
            </a:r>
            <a:endParaRPr sz="3200">
              <a:latin typeface="Calibri"/>
              <a:cs typeface="Calibri"/>
            </a:endParaRPr>
          </a:p>
          <a:p>
            <a:pPr marL="354965" indent="-342265">
              <a:lnSpc>
                <a:spcPct val="100000"/>
              </a:lnSpc>
              <a:spcBef>
                <a:spcPts val="775"/>
              </a:spcBef>
              <a:buFont typeface="Arial MT"/>
              <a:buChar char="•"/>
              <a:tabLst>
                <a:tab pos="354965" algn="l"/>
              </a:tabLst>
            </a:pPr>
            <a:r>
              <a:rPr sz="3200" spc="-10">
                <a:latin typeface="Calibri"/>
                <a:cs typeface="Calibri"/>
              </a:rPr>
              <a:t>Adware</a:t>
            </a:r>
            <a:endParaRPr sz="3200">
              <a:latin typeface="Calibri"/>
              <a:cs typeface="Calibri"/>
            </a:endParaRPr>
          </a:p>
          <a:p>
            <a:pPr marL="354965" indent="-342265">
              <a:lnSpc>
                <a:spcPct val="100000"/>
              </a:lnSpc>
              <a:spcBef>
                <a:spcPts val="765"/>
              </a:spcBef>
              <a:buFont typeface="Arial MT"/>
              <a:buChar char="•"/>
              <a:tabLst>
                <a:tab pos="354965" algn="l"/>
              </a:tabLst>
            </a:pPr>
            <a:r>
              <a:rPr sz="3200" spc="-10">
                <a:latin typeface="Calibri"/>
                <a:cs typeface="Calibri"/>
              </a:rPr>
              <a:t>Worms</a:t>
            </a:r>
            <a:endParaRPr sz="3200">
              <a:latin typeface="Calibri"/>
              <a:cs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24000" y="0"/>
            <a:ext cx="5637530" cy="696595"/>
          </a:xfrm>
          <a:prstGeom prst="rect">
            <a:avLst/>
          </a:prstGeom>
        </p:spPr>
        <p:txBody>
          <a:bodyPr vert="horz" wrap="square" lIns="0" tIns="13335" rIns="0" bIns="0" rtlCol="0">
            <a:spAutoFit/>
          </a:bodyPr>
          <a:lstStyle/>
          <a:p>
            <a:pPr marL="12700">
              <a:lnSpc>
                <a:spcPct val="100000"/>
              </a:lnSpc>
              <a:spcBef>
                <a:spcPts val="105"/>
              </a:spcBef>
            </a:pPr>
            <a:r>
              <a:rPr sz="4400"/>
              <a:t>INTERNET</a:t>
            </a:r>
            <a:r>
              <a:rPr sz="4400" spc="-45"/>
              <a:t> </a:t>
            </a:r>
            <a:r>
              <a:rPr sz="4400" spc="-10"/>
              <a:t>GOVERNANCE</a:t>
            </a:r>
            <a:endParaRPr sz="4400"/>
          </a:p>
        </p:txBody>
      </p:sp>
      <p:sp>
        <p:nvSpPr>
          <p:cNvPr id="3" name="object 3"/>
          <p:cNvSpPr txBox="1"/>
          <p:nvPr/>
        </p:nvSpPr>
        <p:spPr>
          <a:xfrm>
            <a:off x="228600" y="838200"/>
            <a:ext cx="8074659" cy="709810"/>
          </a:xfrm>
          <a:prstGeom prst="rect">
            <a:avLst/>
          </a:prstGeom>
        </p:spPr>
        <p:txBody>
          <a:bodyPr vert="horz" wrap="square" lIns="0" tIns="85725" rIns="0" bIns="0" rtlCol="0">
            <a:spAutoFit/>
          </a:bodyPr>
          <a:lstStyle/>
          <a:p>
            <a:pPr marL="355600" marR="8890" indent="-342900" algn="just">
              <a:lnSpc>
                <a:spcPts val="2400"/>
              </a:lnSpc>
              <a:spcBef>
                <a:spcPts val="675"/>
              </a:spcBef>
              <a:buFont typeface="Arial MT"/>
              <a:buChar char="•"/>
              <a:tabLst>
                <a:tab pos="355600" algn="l"/>
              </a:tabLst>
            </a:pPr>
            <a:r>
              <a:rPr sz="2500" spc="-5">
                <a:latin typeface="Calibri"/>
                <a:cs typeface="Calibri"/>
              </a:rPr>
              <a:t>WSIS </a:t>
            </a:r>
            <a:r>
              <a:rPr sz="2500" spc="-25">
                <a:latin typeface="Calibri"/>
                <a:cs typeface="Calibri"/>
              </a:rPr>
              <a:t>(World </a:t>
            </a:r>
            <a:r>
              <a:rPr sz="2500" spc="-5">
                <a:latin typeface="Calibri"/>
                <a:cs typeface="Calibri"/>
              </a:rPr>
              <a:t>Summit on the </a:t>
            </a:r>
            <a:r>
              <a:rPr sz="2500" spc="-10">
                <a:latin typeface="Calibri"/>
                <a:cs typeface="Calibri"/>
              </a:rPr>
              <a:t>Information </a:t>
            </a:r>
            <a:r>
              <a:rPr sz="2500" spc="-5">
                <a:latin typeface="Calibri"/>
                <a:cs typeface="Calibri"/>
              </a:rPr>
              <a:t>Society) </a:t>
            </a:r>
            <a:r>
              <a:rPr sz="2500" spc="-10">
                <a:latin typeface="Calibri"/>
                <a:cs typeface="Calibri"/>
              </a:rPr>
              <a:t>Proposed </a:t>
            </a:r>
            <a:r>
              <a:rPr sz="2500" spc="-5">
                <a:latin typeface="Calibri"/>
                <a:cs typeface="Calibri"/>
              </a:rPr>
              <a:t> the</a:t>
            </a:r>
            <a:r>
              <a:rPr sz="2500">
                <a:latin typeface="Calibri"/>
                <a:cs typeface="Calibri"/>
              </a:rPr>
              <a:t> </a:t>
            </a:r>
            <a:r>
              <a:rPr sz="2500" spc="-10">
                <a:latin typeface="Calibri"/>
                <a:cs typeface="Calibri"/>
              </a:rPr>
              <a:t>definition.</a:t>
            </a:r>
            <a:endParaRPr sz="2500">
              <a:latin typeface="Calibri"/>
              <a:cs typeface="Calibri"/>
            </a:endParaRPr>
          </a:p>
        </p:txBody>
      </p:sp>
      <p:sp>
        <p:nvSpPr>
          <p:cNvPr id="50178" name="AutoShape 2" descr="World Summit on the Information Society | Association for Progressive  Communication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50180" name="AutoShape 4" descr="Healthy Ageing Innovation Prize | WSIS Forum 2023"/>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50182" name="Picture 6" descr="https://www.itu.int/net4/wsis/forum/2023/Content/img/logos/wsis/wf23-nd-h-clbt-min.png"/>
          <p:cNvPicPr>
            <a:picLocks noChangeAspect="1" noChangeArrowheads="1"/>
          </p:cNvPicPr>
          <p:nvPr/>
        </p:nvPicPr>
        <p:blipFill>
          <a:blip r:embed="rId2"/>
          <a:srcRect/>
          <a:stretch>
            <a:fillRect/>
          </a:stretch>
        </p:blipFill>
        <p:spPr bwMode="auto">
          <a:xfrm>
            <a:off x="609600" y="2362200"/>
            <a:ext cx="7791946" cy="3328988"/>
          </a:xfrm>
          <a:prstGeom prst="rect">
            <a:avLst/>
          </a:prstGeom>
          <a:noFill/>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pPr marL="0" indent="0">
              <a:buNone/>
            </a:pPr>
            <a:endParaRPr lang="en-US">
              <a:ea typeface="Calibri"/>
              <a:cs typeface="Calibri"/>
            </a:endParaRPr>
          </a:p>
        </p:txBody>
      </p:sp>
      <p:sp>
        <p:nvSpPr>
          <p:cNvPr id="2" name="object 2"/>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z="4400"/>
              <a:t>INTERNET</a:t>
            </a:r>
            <a:r>
              <a:rPr sz="4400" spc="-45"/>
              <a:t> </a:t>
            </a:r>
            <a:r>
              <a:rPr sz="4400" spc="-10"/>
              <a:t>GOVERNANCE</a:t>
            </a:r>
            <a:endParaRPr sz="4400"/>
          </a:p>
        </p:txBody>
      </p:sp>
      <p:sp>
        <p:nvSpPr>
          <p:cNvPr id="3" name="object 3"/>
          <p:cNvSpPr txBox="1"/>
          <p:nvPr/>
        </p:nvSpPr>
        <p:spPr>
          <a:xfrm>
            <a:off x="177345" y="1914566"/>
            <a:ext cx="7264820" cy="3172022"/>
          </a:xfrm>
          <a:prstGeom prst="rect">
            <a:avLst/>
          </a:prstGeom>
        </p:spPr>
        <p:txBody>
          <a:bodyPr vert="horz" wrap="square" lIns="0" tIns="85725" rIns="0" bIns="0" rtlCol="0">
            <a:spAutoFit/>
          </a:bodyPr>
          <a:lstStyle/>
          <a:p>
            <a:pPr marL="355600" marR="7620" indent="-342900" algn="just">
              <a:lnSpc>
                <a:spcPct val="80000"/>
              </a:lnSpc>
              <a:spcBef>
                <a:spcPts val="620"/>
              </a:spcBef>
              <a:buFont typeface="Arial MT"/>
              <a:buChar char="•"/>
              <a:tabLst>
                <a:tab pos="355600" algn="l"/>
              </a:tabLst>
            </a:pPr>
            <a:r>
              <a:rPr sz="2500" spc="-10">
                <a:latin typeface="Calibri"/>
                <a:cs typeface="Calibri"/>
              </a:rPr>
              <a:t>Internet </a:t>
            </a:r>
            <a:r>
              <a:rPr lang="en-GB" sz="2500" spc="-10">
                <a:latin typeface="Calibri"/>
                <a:cs typeface="Calibri"/>
              </a:rPr>
              <a:t>governance </a:t>
            </a:r>
            <a:r>
              <a:rPr lang="en-GB" sz="2500" spc="-5">
                <a:latin typeface="Calibri"/>
                <a:cs typeface="Calibri"/>
              </a:rPr>
              <a:t>is</a:t>
            </a:r>
            <a:r>
              <a:rPr sz="2500" spc="-5">
                <a:latin typeface="Calibri"/>
                <a:cs typeface="Calibri"/>
              </a:rPr>
              <a:t> the </a:t>
            </a:r>
            <a:r>
              <a:rPr sz="2500" spc="-10">
                <a:latin typeface="Calibri"/>
                <a:cs typeface="Calibri"/>
              </a:rPr>
              <a:t>development </a:t>
            </a:r>
            <a:r>
              <a:rPr sz="2500" spc="-5">
                <a:latin typeface="Calibri"/>
                <a:cs typeface="Calibri"/>
              </a:rPr>
              <a:t>and </a:t>
            </a:r>
            <a:r>
              <a:rPr sz="2500" spc="-10">
                <a:latin typeface="Calibri"/>
                <a:cs typeface="Calibri"/>
              </a:rPr>
              <a:t>application by </a:t>
            </a:r>
            <a:r>
              <a:rPr sz="2500" spc="-5">
                <a:latin typeface="Calibri"/>
                <a:cs typeface="Calibri"/>
              </a:rPr>
              <a:t> </a:t>
            </a:r>
            <a:endParaRPr lang="en-US" sz="2500" spc="-5">
              <a:latin typeface="Calibri"/>
              <a:cs typeface="Calibri"/>
            </a:endParaRPr>
          </a:p>
          <a:p>
            <a:pPr marL="812800" marR="7620" lvl="1" indent="-342900" algn="just">
              <a:lnSpc>
                <a:spcPct val="80000"/>
              </a:lnSpc>
              <a:spcBef>
                <a:spcPts val="620"/>
              </a:spcBef>
              <a:buFont typeface="Arial MT"/>
              <a:buChar char="•"/>
              <a:tabLst>
                <a:tab pos="355600" algn="l"/>
              </a:tabLst>
            </a:pPr>
            <a:r>
              <a:rPr sz="2500" spc="-10">
                <a:latin typeface="Calibri"/>
                <a:cs typeface="Calibri"/>
              </a:rPr>
              <a:t>Governments, </a:t>
            </a:r>
            <a:endParaRPr lang="en-US" sz="2500" spc="-10">
              <a:latin typeface="Calibri"/>
              <a:cs typeface="Calibri"/>
            </a:endParaRPr>
          </a:p>
          <a:p>
            <a:pPr marL="812800" marR="7620" lvl="1" indent="-342900" algn="just">
              <a:lnSpc>
                <a:spcPct val="80000"/>
              </a:lnSpc>
              <a:spcBef>
                <a:spcPts val="620"/>
              </a:spcBef>
              <a:buFont typeface="Arial MT"/>
              <a:buChar char="•"/>
              <a:tabLst>
                <a:tab pos="355600" algn="l"/>
              </a:tabLst>
            </a:pPr>
            <a:r>
              <a:rPr sz="2500" spc="-5">
                <a:latin typeface="Calibri"/>
                <a:cs typeface="Calibri"/>
              </a:rPr>
              <a:t>the </a:t>
            </a:r>
            <a:r>
              <a:rPr sz="2500" spc="-15">
                <a:latin typeface="Calibri"/>
                <a:cs typeface="Calibri"/>
              </a:rPr>
              <a:t>private </a:t>
            </a:r>
            <a:r>
              <a:rPr sz="2500" spc="-10">
                <a:latin typeface="Calibri"/>
                <a:cs typeface="Calibri"/>
              </a:rPr>
              <a:t>sector </a:t>
            </a:r>
            <a:r>
              <a:rPr sz="2500" spc="-5">
                <a:latin typeface="Calibri"/>
                <a:cs typeface="Calibri"/>
              </a:rPr>
              <a:t>and </a:t>
            </a:r>
            <a:endParaRPr lang="en-US" sz="2500" spc="-5">
              <a:latin typeface="Calibri"/>
              <a:cs typeface="Calibri"/>
            </a:endParaRPr>
          </a:p>
          <a:p>
            <a:pPr marL="812800" marR="7620" lvl="1" indent="-342900" algn="just">
              <a:lnSpc>
                <a:spcPct val="80000"/>
              </a:lnSpc>
              <a:spcBef>
                <a:spcPts val="620"/>
              </a:spcBef>
              <a:buFont typeface="Arial MT"/>
              <a:buChar char="•"/>
              <a:tabLst>
                <a:tab pos="355600" algn="l"/>
              </a:tabLst>
            </a:pPr>
            <a:r>
              <a:rPr sz="2500" spc="-5">
                <a:latin typeface="Calibri"/>
                <a:cs typeface="Calibri"/>
              </a:rPr>
              <a:t>civil </a:t>
            </a:r>
            <a:r>
              <a:rPr sz="2500" spc="-30">
                <a:latin typeface="Calibri"/>
                <a:cs typeface="Calibri"/>
              </a:rPr>
              <a:t>society, </a:t>
            </a:r>
            <a:endParaRPr lang="en-US" sz="2500" spc="-30">
              <a:latin typeface="Calibri"/>
              <a:cs typeface="Calibri"/>
            </a:endParaRPr>
          </a:p>
          <a:p>
            <a:pPr marL="812800" marR="7620" lvl="1" indent="-342900" algn="just">
              <a:lnSpc>
                <a:spcPct val="80000"/>
              </a:lnSpc>
              <a:spcBef>
                <a:spcPts val="620"/>
              </a:spcBef>
              <a:buFont typeface="Arial MT"/>
              <a:buChar char="•"/>
              <a:tabLst>
                <a:tab pos="355600" algn="l"/>
              </a:tabLst>
            </a:pPr>
            <a:r>
              <a:rPr sz="2500" spc="-5">
                <a:latin typeface="Calibri"/>
                <a:cs typeface="Calibri"/>
              </a:rPr>
              <a:t>in </a:t>
            </a:r>
            <a:r>
              <a:rPr sz="2500">
                <a:latin typeface="Calibri"/>
                <a:cs typeface="Calibri"/>
              </a:rPr>
              <a:t>their </a:t>
            </a:r>
            <a:r>
              <a:rPr sz="2500" spc="5">
                <a:latin typeface="Calibri"/>
                <a:cs typeface="Calibri"/>
              </a:rPr>
              <a:t> </a:t>
            </a:r>
            <a:r>
              <a:rPr sz="2500" spc="-5">
                <a:latin typeface="Calibri"/>
                <a:cs typeface="Calibri"/>
              </a:rPr>
              <a:t>respective</a:t>
            </a:r>
            <a:r>
              <a:rPr sz="2500">
                <a:latin typeface="Calibri"/>
                <a:cs typeface="Calibri"/>
              </a:rPr>
              <a:t> </a:t>
            </a:r>
            <a:r>
              <a:rPr sz="2500" spc="-15">
                <a:latin typeface="Calibri"/>
                <a:cs typeface="Calibri"/>
              </a:rPr>
              <a:t>roles,</a:t>
            </a:r>
            <a:r>
              <a:rPr sz="2500" spc="540">
                <a:latin typeface="Calibri"/>
                <a:cs typeface="Calibri"/>
              </a:rPr>
              <a:t> </a:t>
            </a:r>
            <a:r>
              <a:rPr sz="2500" spc="-5">
                <a:latin typeface="Calibri"/>
                <a:cs typeface="Calibri"/>
              </a:rPr>
              <a:t>of</a:t>
            </a:r>
            <a:r>
              <a:rPr sz="2500">
                <a:latin typeface="Calibri"/>
                <a:cs typeface="Calibri"/>
              </a:rPr>
              <a:t> </a:t>
            </a:r>
            <a:r>
              <a:rPr sz="2500" spc="-15">
                <a:latin typeface="Calibri"/>
                <a:cs typeface="Calibri"/>
              </a:rPr>
              <a:t>shared</a:t>
            </a:r>
            <a:r>
              <a:rPr sz="2500" spc="540">
                <a:latin typeface="Calibri"/>
                <a:cs typeface="Calibri"/>
              </a:rPr>
              <a:t> </a:t>
            </a:r>
            <a:r>
              <a:rPr sz="2500" spc="-5">
                <a:latin typeface="Calibri"/>
                <a:cs typeface="Calibri"/>
              </a:rPr>
              <a:t>principles,</a:t>
            </a:r>
            <a:r>
              <a:rPr sz="2500">
                <a:latin typeface="Calibri"/>
                <a:cs typeface="Calibri"/>
              </a:rPr>
              <a:t> </a:t>
            </a:r>
            <a:r>
              <a:rPr sz="2500" spc="-5">
                <a:latin typeface="Calibri"/>
                <a:cs typeface="Calibri"/>
              </a:rPr>
              <a:t>norms,</a:t>
            </a:r>
            <a:r>
              <a:rPr sz="2500">
                <a:latin typeface="Calibri"/>
                <a:cs typeface="Calibri"/>
              </a:rPr>
              <a:t> </a:t>
            </a:r>
            <a:r>
              <a:rPr sz="2500" spc="-5">
                <a:latin typeface="Calibri"/>
                <a:cs typeface="Calibri"/>
              </a:rPr>
              <a:t>rules, </a:t>
            </a:r>
            <a:r>
              <a:rPr sz="2500">
                <a:latin typeface="Calibri"/>
                <a:cs typeface="Calibri"/>
              </a:rPr>
              <a:t> </a:t>
            </a:r>
            <a:r>
              <a:rPr sz="2500" spc="-5">
                <a:latin typeface="Calibri"/>
                <a:cs typeface="Calibri"/>
              </a:rPr>
              <a:t>decision-making </a:t>
            </a:r>
            <a:r>
              <a:rPr sz="2500" spc="-15">
                <a:latin typeface="Calibri"/>
                <a:cs typeface="Calibri"/>
              </a:rPr>
              <a:t>procedures, </a:t>
            </a:r>
            <a:r>
              <a:rPr sz="2500">
                <a:latin typeface="Calibri"/>
                <a:cs typeface="Calibri"/>
              </a:rPr>
              <a:t>and </a:t>
            </a:r>
            <a:r>
              <a:rPr sz="2500" spc="-15">
                <a:latin typeface="Calibri"/>
                <a:cs typeface="Calibri"/>
              </a:rPr>
              <a:t>programs that </a:t>
            </a:r>
            <a:r>
              <a:rPr sz="2500" spc="-10">
                <a:latin typeface="Calibri"/>
                <a:cs typeface="Calibri"/>
              </a:rPr>
              <a:t>shape </a:t>
            </a:r>
            <a:r>
              <a:rPr sz="2500" spc="-5">
                <a:latin typeface="Calibri"/>
                <a:cs typeface="Calibri"/>
              </a:rPr>
              <a:t>the </a:t>
            </a:r>
            <a:r>
              <a:rPr sz="2500">
                <a:latin typeface="Calibri"/>
                <a:cs typeface="Calibri"/>
              </a:rPr>
              <a:t> </a:t>
            </a:r>
            <a:r>
              <a:rPr sz="2500" spc="-10">
                <a:latin typeface="Calibri"/>
                <a:cs typeface="Calibri"/>
              </a:rPr>
              <a:t>evolution</a:t>
            </a:r>
            <a:r>
              <a:rPr sz="2500" spc="-25">
                <a:latin typeface="Calibri"/>
                <a:cs typeface="Calibri"/>
              </a:rPr>
              <a:t> </a:t>
            </a:r>
            <a:r>
              <a:rPr sz="2500" spc="-5">
                <a:latin typeface="Calibri"/>
                <a:cs typeface="Calibri"/>
              </a:rPr>
              <a:t>and</a:t>
            </a:r>
            <a:r>
              <a:rPr sz="2500" spc="5">
                <a:latin typeface="Calibri"/>
                <a:cs typeface="Calibri"/>
              </a:rPr>
              <a:t> </a:t>
            </a:r>
            <a:r>
              <a:rPr sz="2500" spc="-10">
                <a:latin typeface="Calibri"/>
                <a:cs typeface="Calibri"/>
              </a:rPr>
              <a:t>use</a:t>
            </a:r>
            <a:r>
              <a:rPr sz="2500">
                <a:latin typeface="Calibri"/>
                <a:cs typeface="Calibri"/>
              </a:rPr>
              <a:t> </a:t>
            </a:r>
            <a:r>
              <a:rPr sz="2500" spc="-5">
                <a:latin typeface="Calibri"/>
                <a:cs typeface="Calibri"/>
              </a:rPr>
              <a:t>of</a:t>
            </a:r>
            <a:r>
              <a:rPr sz="2500" spc="-10">
                <a:latin typeface="Calibri"/>
                <a:cs typeface="Calibri"/>
              </a:rPr>
              <a:t> </a:t>
            </a:r>
            <a:r>
              <a:rPr sz="2500" spc="-5">
                <a:latin typeface="Calibri"/>
                <a:cs typeface="Calibri"/>
              </a:rPr>
              <a:t>the</a:t>
            </a:r>
            <a:r>
              <a:rPr sz="2500" spc="5">
                <a:latin typeface="Calibri"/>
                <a:cs typeface="Calibri"/>
              </a:rPr>
              <a:t> </a:t>
            </a:r>
            <a:r>
              <a:rPr sz="2500" spc="-10">
                <a:latin typeface="Calibri"/>
                <a:cs typeface="Calibri"/>
              </a:rPr>
              <a:t>Internet.</a:t>
            </a:r>
            <a:endParaRPr sz="2500">
              <a:latin typeface="Calibri"/>
              <a:cs typeface="Calibri"/>
            </a:endParaRPr>
          </a:p>
        </p:txBody>
      </p:sp>
      <p:pic>
        <p:nvPicPr>
          <p:cNvPr id="2050" name="Picture 2" descr="https://encrypted-tbn0.gstatic.com/images?q=tbn:ANd9GcTD0N2-HkgiA3GwqCImE_Dx4oWHhxPDsHRLjA&amp;usqp=CAU"/>
          <p:cNvPicPr>
            <a:picLocks noChangeAspect="1" noChangeArrowheads="1"/>
          </p:cNvPicPr>
          <p:nvPr/>
        </p:nvPicPr>
        <p:blipFill>
          <a:blip r:embed="rId3"/>
          <a:srcRect/>
          <a:stretch>
            <a:fillRect/>
          </a:stretch>
        </p:blipFill>
        <p:spPr bwMode="auto">
          <a:xfrm>
            <a:off x="4460604" y="3707903"/>
            <a:ext cx="3989395" cy="2478543"/>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to="" calcmode="lin" valueType="num">
                                      <p:cBhvr>
                                        <p:cTn id="7" dur="1" fill="hold"/>
                                        <p:tgtEl>
                                          <p:spTgt spid="3">
                                            <p:txEl>
                                              <p:pRg st="0" end="0"/>
                                            </p:txEl>
                                          </p:spTgt>
                                        </p:tgtEl>
                                        <p:attrNameLst>
                                          <p:attrName/>
                                        </p:attrNameLst>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to="" calcmode="lin" valueType="num">
                                      <p:cBhvr>
                                        <p:cTn id="12" dur="1" fill="hold"/>
                                        <p:tgtEl>
                                          <p:spTgt spid="3">
                                            <p:txEl>
                                              <p:pRg st="1" end="1"/>
                                            </p:txEl>
                                          </p:spTgt>
                                        </p:tgtEl>
                                        <p:attrNameLst>
                                          <p:attrName/>
                                        </p:attrNameLst>
                                      </p:cBhvr>
                                    </p:anim>
                                  </p:childTnLst>
                                </p:cTn>
                              </p:par>
                            </p:childTnLst>
                          </p:cTn>
                        </p:par>
                      </p:childTnLst>
                    </p:cTn>
                  </p:par>
                  <p:par>
                    <p:cTn id="13" fill="hold">
                      <p:stCondLst>
                        <p:cond delay="indefinite"/>
                      </p:stCondLst>
                      <p:childTnLst>
                        <p:par>
                          <p:cTn id="14" fill="hold">
                            <p:stCondLst>
                              <p:cond delay="0"/>
                            </p:stCondLst>
                            <p:childTnLst>
                              <p:par>
                                <p:cTn id="15" presetID="24"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to="" calcmode="lin" valueType="num">
                                      <p:cBhvr>
                                        <p:cTn id="17" dur="1" fill="hold"/>
                                        <p:tgtEl>
                                          <p:spTgt spid="3">
                                            <p:txEl>
                                              <p:pRg st="2" end="2"/>
                                            </p:txEl>
                                          </p:spTgt>
                                        </p:tgtEl>
                                        <p:attrNameLst>
                                          <p:attrName/>
                                        </p:attrNameLst>
                                      </p:cBhvr>
                                    </p:anim>
                                  </p:childTnLst>
                                </p:cTn>
                              </p:par>
                            </p:childTnLst>
                          </p:cTn>
                        </p:par>
                      </p:childTnLst>
                    </p:cTn>
                  </p:par>
                  <p:par>
                    <p:cTn id="18" fill="hold">
                      <p:stCondLst>
                        <p:cond delay="indefinite"/>
                      </p:stCondLst>
                      <p:childTnLst>
                        <p:par>
                          <p:cTn id="19" fill="hold">
                            <p:stCondLst>
                              <p:cond delay="0"/>
                            </p:stCondLst>
                            <p:childTnLst>
                              <p:par>
                                <p:cTn id="20" presetID="24"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 to="" calcmode="lin" valueType="num">
                                      <p:cBhvr>
                                        <p:cTn id="22" dur="1" fill="hold"/>
                                        <p:tgtEl>
                                          <p:spTgt spid="3">
                                            <p:txEl>
                                              <p:pRg st="3" end="3"/>
                                            </p:txEl>
                                          </p:spTgt>
                                        </p:tgtEl>
                                        <p:attrNameLst>
                                          <p:attrName/>
                                        </p:attrNameLst>
                                      </p:cBhvr>
                                    </p:anim>
                                  </p:childTnLst>
                                </p:cTn>
                              </p:par>
                            </p:childTnLst>
                          </p:cTn>
                        </p:par>
                      </p:childTnLst>
                    </p:cTn>
                  </p:par>
                  <p:par>
                    <p:cTn id="23" fill="hold">
                      <p:stCondLst>
                        <p:cond delay="indefinite"/>
                      </p:stCondLst>
                      <p:childTnLst>
                        <p:par>
                          <p:cTn id="24" fill="hold">
                            <p:stCondLst>
                              <p:cond delay="0"/>
                            </p:stCondLst>
                            <p:childTnLst>
                              <p:par>
                                <p:cTn id="25" presetID="24"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to="" calcmode="lin" valueType="num">
                                      <p:cBhvr>
                                        <p:cTn id="27" dur="1" fill="hold"/>
                                        <p:tgtEl>
                                          <p:spTgt spid="3">
                                            <p:txEl>
                                              <p:pRg st="4" end="4"/>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endParaRPr lang="en-US"/>
          </a:p>
        </p:txBody>
      </p:sp>
      <p:sp>
        <p:nvSpPr>
          <p:cNvPr id="2" name="object 2"/>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z="4400"/>
              <a:t>INTERNET</a:t>
            </a:r>
            <a:r>
              <a:rPr sz="4400" spc="-45"/>
              <a:t> </a:t>
            </a:r>
            <a:r>
              <a:rPr sz="4400" spc="-10"/>
              <a:t>GOVERNANCE</a:t>
            </a:r>
            <a:endParaRPr sz="4400"/>
          </a:p>
        </p:txBody>
      </p:sp>
      <p:sp>
        <p:nvSpPr>
          <p:cNvPr id="3" name="object 3"/>
          <p:cNvSpPr txBox="1"/>
          <p:nvPr/>
        </p:nvSpPr>
        <p:spPr>
          <a:xfrm>
            <a:off x="228600" y="838200"/>
            <a:ext cx="8074659" cy="2010166"/>
          </a:xfrm>
          <a:prstGeom prst="rect">
            <a:avLst/>
          </a:prstGeom>
        </p:spPr>
        <p:txBody>
          <a:bodyPr vert="horz" wrap="square" lIns="0" tIns="85725" rIns="0" bIns="0" rtlCol="0">
            <a:spAutoFit/>
          </a:bodyPr>
          <a:lstStyle/>
          <a:p>
            <a:pPr marL="355600" marR="5080" indent="-342900" algn="just">
              <a:lnSpc>
                <a:spcPct val="80000"/>
              </a:lnSpc>
              <a:spcBef>
                <a:spcPts val="600"/>
              </a:spcBef>
              <a:buFont typeface="Arial MT"/>
              <a:buChar char="•"/>
              <a:tabLst>
                <a:tab pos="355600" algn="l"/>
              </a:tabLst>
            </a:pPr>
            <a:r>
              <a:rPr sz="2500" spc="-5">
                <a:latin typeface="Calibri"/>
                <a:cs typeface="Calibri"/>
              </a:rPr>
              <a:t>In</a:t>
            </a:r>
            <a:r>
              <a:rPr sz="2500">
                <a:latin typeface="Calibri"/>
                <a:cs typeface="Calibri"/>
              </a:rPr>
              <a:t> </a:t>
            </a:r>
            <a:r>
              <a:rPr sz="2500" spc="-5">
                <a:latin typeface="Calibri"/>
                <a:cs typeface="Calibri"/>
              </a:rPr>
              <a:t>other</a:t>
            </a:r>
            <a:r>
              <a:rPr sz="2500">
                <a:latin typeface="Calibri"/>
                <a:cs typeface="Calibri"/>
              </a:rPr>
              <a:t> </a:t>
            </a:r>
            <a:r>
              <a:rPr sz="2500" spc="-20">
                <a:latin typeface="Calibri"/>
                <a:cs typeface="Calibri"/>
              </a:rPr>
              <a:t>word</a:t>
            </a:r>
            <a:r>
              <a:rPr sz="2500" spc="-15">
                <a:latin typeface="Calibri"/>
                <a:cs typeface="Calibri"/>
              </a:rPr>
              <a:t> </a:t>
            </a:r>
            <a:r>
              <a:rPr sz="2500" spc="-10">
                <a:latin typeface="Calibri"/>
                <a:cs typeface="Calibri"/>
              </a:rPr>
              <a:t>Internet</a:t>
            </a:r>
            <a:r>
              <a:rPr sz="2500" spc="-5">
                <a:latin typeface="Calibri"/>
                <a:cs typeface="Calibri"/>
              </a:rPr>
              <a:t> is</a:t>
            </a:r>
            <a:r>
              <a:rPr sz="2500">
                <a:latin typeface="Calibri"/>
                <a:cs typeface="Calibri"/>
              </a:rPr>
              <a:t> </a:t>
            </a:r>
            <a:r>
              <a:rPr sz="2500" spc="-10">
                <a:latin typeface="Calibri"/>
                <a:cs typeface="Calibri"/>
              </a:rPr>
              <a:t>decentralized</a:t>
            </a:r>
            <a:r>
              <a:rPr sz="2500" spc="-5">
                <a:latin typeface="Calibri"/>
                <a:cs typeface="Calibri"/>
              </a:rPr>
              <a:t> </a:t>
            </a:r>
            <a:r>
              <a:rPr sz="2500" spc="-10">
                <a:latin typeface="Calibri"/>
                <a:cs typeface="Calibri"/>
              </a:rPr>
              <a:t>network</a:t>
            </a:r>
            <a:r>
              <a:rPr sz="2500" spc="-5">
                <a:latin typeface="Calibri"/>
                <a:cs typeface="Calibri"/>
              </a:rPr>
              <a:t> of </a:t>
            </a:r>
            <a:r>
              <a:rPr sz="2500">
                <a:latin typeface="Calibri"/>
                <a:cs typeface="Calibri"/>
              </a:rPr>
              <a:t> </a:t>
            </a:r>
            <a:r>
              <a:rPr sz="2500" spc="-15">
                <a:latin typeface="Calibri"/>
                <a:cs typeface="Calibri"/>
              </a:rPr>
              <a:t>computers. </a:t>
            </a:r>
            <a:r>
              <a:rPr sz="2500" spc="-5">
                <a:latin typeface="Calibri"/>
                <a:cs typeface="Calibri"/>
              </a:rPr>
              <a:t>No </a:t>
            </a:r>
            <a:r>
              <a:rPr sz="2500" spc="-10">
                <a:latin typeface="Calibri"/>
                <a:cs typeface="Calibri"/>
              </a:rPr>
              <a:t>one, </a:t>
            </a:r>
            <a:r>
              <a:rPr sz="2500" spc="-35">
                <a:latin typeface="Calibri"/>
                <a:cs typeface="Calibri"/>
              </a:rPr>
              <a:t>company, </a:t>
            </a:r>
            <a:r>
              <a:rPr sz="2500" spc="-15">
                <a:latin typeface="Calibri"/>
                <a:cs typeface="Calibri"/>
              </a:rPr>
              <a:t>government </a:t>
            </a:r>
            <a:r>
              <a:rPr sz="2500" spc="-5">
                <a:latin typeface="Calibri"/>
                <a:cs typeface="Calibri"/>
              </a:rPr>
              <a:t>or </a:t>
            </a:r>
            <a:r>
              <a:rPr sz="2500" spc="-15">
                <a:latin typeface="Calibri"/>
                <a:cs typeface="Calibri"/>
              </a:rPr>
              <a:t>organization </a:t>
            </a:r>
            <a:r>
              <a:rPr sz="2500" spc="-10">
                <a:latin typeface="Calibri"/>
                <a:cs typeface="Calibri"/>
              </a:rPr>
              <a:t> </a:t>
            </a:r>
            <a:r>
              <a:rPr sz="2500" spc="-5">
                <a:latin typeface="Calibri"/>
                <a:cs typeface="Calibri"/>
              </a:rPr>
              <a:t>runs the </a:t>
            </a:r>
            <a:r>
              <a:rPr sz="2500" spc="-10">
                <a:latin typeface="Calibri"/>
                <a:cs typeface="Calibri"/>
              </a:rPr>
              <a:t>internet. And </a:t>
            </a:r>
            <a:r>
              <a:rPr sz="2500" spc="-15">
                <a:latin typeface="Calibri"/>
                <a:cs typeface="Calibri"/>
              </a:rPr>
              <a:t>to </a:t>
            </a:r>
            <a:r>
              <a:rPr sz="2500" spc="-5">
                <a:latin typeface="Calibri"/>
                <a:cs typeface="Calibri"/>
              </a:rPr>
              <a:t>run </a:t>
            </a:r>
            <a:r>
              <a:rPr sz="2500" spc="-10">
                <a:latin typeface="Calibri"/>
                <a:cs typeface="Calibri"/>
              </a:rPr>
              <a:t>internet </a:t>
            </a:r>
            <a:r>
              <a:rPr sz="2500" spc="-15">
                <a:latin typeface="Calibri"/>
                <a:cs typeface="Calibri"/>
              </a:rPr>
              <a:t>we </a:t>
            </a:r>
            <a:r>
              <a:rPr sz="2500" spc="-20">
                <a:latin typeface="Calibri"/>
                <a:cs typeface="Calibri"/>
              </a:rPr>
              <a:t>have </a:t>
            </a:r>
            <a:r>
              <a:rPr sz="2500" spc="-15">
                <a:latin typeface="Calibri"/>
                <a:cs typeface="Calibri"/>
              </a:rPr>
              <a:t>to </a:t>
            </a:r>
            <a:r>
              <a:rPr sz="2500" spc="-10">
                <a:latin typeface="Calibri"/>
                <a:cs typeface="Calibri"/>
              </a:rPr>
              <a:t>set some </a:t>
            </a:r>
            <a:r>
              <a:rPr sz="2500" spc="-5">
                <a:latin typeface="Calibri"/>
                <a:cs typeface="Calibri"/>
              </a:rPr>
              <a:t> rules.</a:t>
            </a:r>
            <a:endParaRPr sz="2500">
              <a:latin typeface="Calibri"/>
              <a:cs typeface="Calibri"/>
            </a:endParaRPr>
          </a:p>
          <a:p>
            <a:pPr marL="355600" marR="6985" indent="-342900" algn="just">
              <a:lnSpc>
                <a:spcPts val="2400"/>
              </a:lnSpc>
              <a:spcBef>
                <a:spcPts val="580"/>
              </a:spcBef>
              <a:buFont typeface="Arial MT"/>
              <a:buChar char="•"/>
              <a:tabLst>
                <a:tab pos="355600" algn="l"/>
              </a:tabLst>
            </a:pPr>
            <a:r>
              <a:rPr sz="2500" b="1" spc="-25">
                <a:latin typeface="Calibri"/>
                <a:cs typeface="Calibri"/>
              </a:rPr>
              <a:t>ARPANET</a:t>
            </a:r>
            <a:r>
              <a:rPr sz="2500" b="1" spc="-20">
                <a:latin typeface="Calibri"/>
                <a:cs typeface="Calibri"/>
              </a:rPr>
              <a:t> </a:t>
            </a:r>
            <a:r>
              <a:rPr sz="2500">
                <a:latin typeface="Calibri"/>
                <a:cs typeface="Calibri"/>
              </a:rPr>
              <a:t>is</a:t>
            </a:r>
            <a:r>
              <a:rPr sz="2500" spc="5">
                <a:latin typeface="Calibri"/>
                <a:cs typeface="Calibri"/>
              </a:rPr>
              <a:t> </a:t>
            </a:r>
            <a:r>
              <a:rPr sz="2500" spc="-5">
                <a:latin typeface="Calibri"/>
                <a:cs typeface="Calibri"/>
              </a:rPr>
              <a:t>one</a:t>
            </a:r>
            <a:r>
              <a:rPr sz="2500">
                <a:latin typeface="Calibri"/>
                <a:cs typeface="Calibri"/>
              </a:rPr>
              <a:t> </a:t>
            </a:r>
            <a:r>
              <a:rPr sz="2500" spc="-5">
                <a:latin typeface="Calibri"/>
                <a:cs typeface="Calibri"/>
              </a:rPr>
              <a:t>of</a:t>
            </a:r>
            <a:r>
              <a:rPr sz="2500">
                <a:latin typeface="Calibri"/>
                <a:cs typeface="Calibri"/>
              </a:rPr>
              <a:t> </a:t>
            </a:r>
            <a:r>
              <a:rPr sz="2500" spc="-5">
                <a:latin typeface="Calibri"/>
                <a:cs typeface="Calibri"/>
              </a:rPr>
              <a:t>the</a:t>
            </a:r>
            <a:r>
              <a:rPr sz="2500">
                <a:latin typeface="Calibri"/>
                <a:cs typeface="Calibri"/>
              </a:rPr>
              <a:t> </a:t>
            </a:r>
            <a:r>
              <a:rPr sz="2500" spc="-10">
                <a:latin typeface="Calibri"/>
                <a:cs typeface="Calibri"/>
              </a:rPr>
              <a:t>components</a:t>
            </a:r>
            <a:r>
              <a:rPr sz="2500" spc="-5">
                <a:latin typeface="Calibri"/>
                <a:cs typeface="Calibri"/>
              </a:rPr>
              <a:t> </a:t>
            </a:r>
            <a:r>
              <a:rPr sz="2500">
                <a:latin typeface="Calibri"/>
                <a:cs typeface="Calibri"/>
              </a:rPr>
              <a:t>which</a:t>
            </a:r>
            <a:r>
              <a:rPr sz="2500" spc="5">
                <a:latin typeface="Calibri"/>
                <a:cs typeface="Calibri"/>
              </a:rPr>
              <a:t> </a:t>
            </a:r>
            <a:r>
              <a:rPr sz="2500" spc="-10">
                <a:latin typeface="Calibri"/>
                <a:cs typeface="Calibri"/>
              </a:rPr>
              <a:t>eventually </a:t>
            </a:r>
            <a:r>
              <a:rPr sz="2500" spc="-5">
                <a:latin typeface="Calibri"/>
                <a:cs typeface="Calibri"/>
              </a:rPr>
              <a:t> </a:t>
            </a:r>
            <a:r>
              <a:rPr sz="2500" spc="-10">
                <a:latin typeface="Calibri"/>
                <a:cs typeface="Calibri"/>
              </a:rPr>
              <a:t>evolved</a:t>
            </a:r>
            <a:r>
              <a:rPr sz="2500" spc="-25">
                <a:latin typeface="Calibri"/>
                <a:cs typeface="Calibri"/>
              </a:rPr>
              <a:t> </a:t>
            </a:r>
            <a:r>
              <a:rPr sz="2500" spc="-15">
                <a:latin typeface="Calibri"/>
                <a:cs typeface="Calibri"/>
              </a:rPr>
              <a:t>to</a:t>
            </a:r>
            <a:r>
              <a:rPr sz="2500" spc="-10">
                <a:latin typeface="Calibri"/>
                <a:cs typeface="Calibri"/>
              </a:rPr>
              <a:t> become</a:t>
            </a:r>
            <a:r>
              <a:rPr sz="2500" spc="35">
                <a:latin typeface="Calibri"/>
                <a:cs typeface="Calibri"/>
              </a:rPr>
              <a:t> </a:t>
            </a:r>
            <a:r>
              <a:rPr sz="2500" spc="-5">
                <a:latin typeface="Calibri"/>
                <a:cs typeface="Calibri"/>
              </a:rPr>
              <a:t>the</a:t>
            </a:r>
            <a:r>
              <a:rPr sz="2500">
                <a:latin typeface="Calibri"/>
                <a:cs typeface="Calibri"/>
              </a:rPr>
              <a:t> </a:t>
            </a:r>
            <a:r>
              <a:rPr sz="2500" spc="-10">
                <a:latin typeface="Calibri"/>
                <a:cs typeface="Calibri"/>
              </a:rPr>
              <a:t>Internet.</a:t>
            </a:r>
            <a:endParaRPr sz="2500">
              <a:latin typeface="Calibri"/>
              <a:cs typeface="Calibri"/>
            </a:endParaRPr>
          </a:p>
        </p:txBody>
      </p:sp>
      <p:pic>
        <p:nvPicPr>
          <p:cNvPr id="1026" name="Picture 2" descr="https://encrypted-tbn0.gstatic.com/images?q=tbn:ANd9GcQj6URCdyf4z_xdMghBcEwDjqxBqaZqXpPmpw&amp;usqp=CAU"/>
          <p:cNvPicPr>
            <a:picLocks noChangeAspect="1" noChangeArrowheads="1"/>
          </p:cNvPicPr>
          <p:nvPr/>
        </p:nvPicPr>
        <p:blipFill>
          <a:blip r:embed="rId2"/>
          <a:srcRect/>
          <a:stretch>
            <a:fillRect/>
          </a:stretch>
        </p:blipFill>
        <p:spPr bwMode="auto">
          <a:xfrm>
            <a:off x="2438400" y="2895600"/>
            <a:ext cx="4648200" cy="3217985"/>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to="" calcmode="lin" valueType="num">
                                      <p:cBhvr>
                                        <p:cTn id="7" dur="1" fill="hold"/>
                                        <p:tgtEl>
                                          <p:spTgt spid="3">
                                            <p:txEl>
                                              <p:pRg st="0" end="0"/>
                                            </p:txEl>
                                          </p:spTgt>
                                        </p:tgtEl>
                                        <p:attrNameLst>
                                          <p:attrName/>
                                        </p:attrNameLst>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to="" calcmode="lin" valueType="num">
                                      <p:cBhvr>
                                        <p:cTn id="12" dur="1" fill="hold"/>
                                        <p:tgtEl>
                                          <p:spTgt spid="3">
                                            <p:txEl>
                                              <p:pRg st="1" end="1"/>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19200" y="0"/>
            <a:ext cx="4114800" cy="696595"/>
          </a:xfrm>
          <a:prstGeom prst="rect">
            <a:avLst/>
          </a:prstGeom>
        </p:spPr>
        <p:txBody>
          <a:bodyPr vert="horz" wrap="square" lIns="0" tIns="13335" rIns="0" bIns="0" rtlCol="0">
            <a:spAutoFit/>
          </a:bodyPr>
          <a:lstStyle/>
          <a:p>
            <a:pPr marL="12700">
              <a:lnSpc>
                <a:spcPct val="100000"/>
              </a:lnSpc>
              <a:spcBef>
                <a:spcPts val="105"/>
              </a:spcBef>
            </a:pPr>
            <a:r>
              <a:rPr sz="4400" spc="-5"/>
              <a:t>SELF</a:t>
            </a:r>
            <a:r>
              <a:rPr sz="4400" spc="-35"/>
              <a:t> </a:t>
            </a:r>
            <a:r>
              <a:rPr sz="4400" spc="-45"/>
              <a:t>REGULATION</a:t>
            </a:r>
            <a:endParaRPr sz="4400"/>
          </a:p>
        </p:txBody>
      </p:sp>
      <p:sp>
        <p:nvSpPr>
          <p:cNvPr id="3" name="object 3"/>
          <p:cNvSpPr txBox="1"/>
          <p:nvPr/>
        </p:nvSpPr>
        <p:spPr>
          <a:xfrm>
            <a:off x="0" y="914400"/>
            <a:ext cx="8763000" cy="3636010"/>
          </a:xfrm>
          <a:prstGeom prst="rect">
            <a:avLst/>
          </a:prstGeom>
        </p:spPr>
        <p:txBody>
          <a:bodyPr vert="horz" wrap="square" lIns="0" tIns="13335" rIns="0" bIns="0" rtlCol="0">
            <a:spAutoFit/>
          </a:bodyPr>
          <a:lstStyle/>
          <a:p>
            <a:pPr marL="355600" marR="120014" indent="-342900">
              <a:lnSpc>
                <a:spcPct val="100000"/>
              </a:lnSpc>
              <a:spcBef>
                <a:spcPts val="105"/>
              </a:spcBef>
              <a:buFont typeface="Arial MT"/>
              <a:buChar char="•"/>
              <a:tabLst>
                <a:tab pos="354965" algn="l"/>
                <a:tab pos="355600" algn="l"/>
              </a:tabLst>
            </a:pPr>
            <a:r>
              <a:rPr sz="3200">
                <a:latin typeface="Calibri"/>
                <a:cs typeface="Calibri"/>
              </a:rPr>
              <a:t>Self </a:t>
            </a:r>
            <a:r>
              <a:rPr sz="3200" spc="-5">
                <a:latin typeface="Calibri"/>
                <a:cs typeface="Calibri"/>
              </a:rPr>
              <a:t>regulation </a:t>
            </a:r>
            <a:r>
              <a:rPr sz="3200" spc="-10">
                <a:latin typeface="Calibri"/>
                <a:cs typeface="Calibri"/>
              </a:rPr>
              <a:t>works </a:t>
            </a:r>
            <a:r>
              <a:rPr sz="3200">
                <a:latin typeface="Calibri"/>
                <a:cs typeface="Calibri"/>
              </a:rPr>
              <a:t>in a </a:t>
            </a:r>
            <a:r>
              <a:rPr sz="3200" spc="-10">
                <a:latin typeface="Calibri"/>
                <a:cs typeface="Calibri"/>
              </a:rPr>
              <a:t>group </a:t>
            </a:r>
            <a:r>
              <a:rPr sz="3200">
                <a:latin typeface="Calibri"/>
                <a:cs typeface="Calibri"/>
              </a:rPr>
              <a:t>with </a:t>
            </a:r>
            <a:r>
              <a:rPr sz="3200" spc="-15">
                <a:latin typeface="Calibri"/>
                <a:cs typeface="Calibri"/>
              </a:rPr>
              <a:t>strong </a:t>
            </a:r>
            <a:r>
              <a:rPr sz="3200" spc="-10">
                <a:latin typeface="Calibri"/>
                <a:cs typeface="Calibri"/>
              </a:rPr>
              <a:t> </a:t>
            </a:r>
            <a:r>
              <a:rPr sz="3200" spc="-5">
                <a:latin typeface="Calibri"/>
                <a:cs typeface="Calibri"/>
              </a:rPr>
              <a:t>community</a:t>
            </a:r>
            <a:r>
              <a:rPr sz="3200" spc="20">
                <a:latin typeface="Calibri"/>
                <a:cs typeface="Calibri"/>
              </a:rPr>
              <a:t> </a:t>
            </a:r>
            <a:r>
              <a:rPr sz="3200">
                <a:latin typeface="Calibri"/>
                <a:cs typeface="Calibri"/>
              </a:rPr>
              <a:t>ties,</a:t>
            </a:r>
            <a:r>
              <a:rPr sz="3200" spc="-10">
                <a:latin typeface="Calibri"/>
                <a:cs typeface="Calibri"/>
              </a:rPr>
              <a:t> by</a:t>
            </a:r>
            <a:r>
              <a:rPr sz="3200" spc="5">
                <a:latin typeface="Calibri"/>
                <a:cs typeface="Calibri"/>
              </a:rPr>
              <a:t> </a:t>
            </a:r>
            <a:r>
              <a:rPr sz="3200">
                <a:latin typeface="Calibri"/>
                <a:cs typeface="Calibri"/>
              </a:rPr>
              <a:t>applying</a:t>
            </a:r>
            <a:r>
              <a:rPr sz="3200" spc="25">
                <a:latin typeface="Calibri"/>
                <a:cs typeface="Calibri"/>
              </a:rPr>
              <a:t> </a:t>
            </a:r>
            <a:r>
              <a:rPr sz="3200" spc="-5">
                <a:latin typeface="Calibri"/>
                <a:cs typeface="Calibri"/>
              </a:rPr>
              <a:t>peer</a:t>
            </a:r>
            <a:r>
              <a:rPr sz="3200" spc="-10">
                <a:latin typeface="Calibri"/>
                <a:cs typeface="Calibri"/>
              </a:rPr>
              <a:t> pressure</a:t>
            </a:r>
            <a:r>
              <a:rPr sz="3200" spc="-20">
                <a:latin typeface="Calibri"/>
                <a:cs typeface="Calibri"/>
              </a:rPr>
              <a:t> </a:t>
            </a:r>
            <a:r>
              <a:rPr sz="3200" spc="-5">
                <a:latin typeface="Calibri"/>
                <a:cs typeface="Calibri"/>
              </a:rPr>
              <a:t>or </a:t>
            </a:r>
            <a:r>
              <a:rPr sz="3200" spc="-705">
                <a:latin typeface="Calibri"/>
                <a:cs typeface="Calibri"/>
              </a:rPr>
              <a:t> </a:t>
            </a:r>
            <a:r>
              <a:rPr sz="3200" spc="-10">
                <a:latin typeface="Calibri"/>
                <a:cs typeface="Calibri"/>
              </a:rPr>
              <a:t>exclusion.</a:t>
            </a:r>
            <a:endParaRPr sz="3200">
              <a:latin typeface="Calibri"/>
              <a:cs typeface="Calibri"/>
            </a:endParaRPr>
          </a:p>
          <a:p>
            <a:pPr marL="355600" marR="5080" indent="-342900">
              <a:lnSpc>
                <a:spcPct val="100000"/>
              </a:lnSpc>
              <a:spcBef>
                <a:spcPts val="765"/>
              </a:spcBef>
              <a:buFont typeface="Arial MT"/>
              <a:buChar char="•"/>
              <a:tabLst>
                <a:tab pos="354965" algn="l"/>
                <a:tab pos="355600" algn="l"/>
              </a:tabLst>
            </a:pPr>
            <a:r>
              <a:rPr sz="3200" spc="-10">
                <a:latin typeface="Calibri"/>
                <a:cs typeface="Calibri"/>
              </a:rPr>
              <a:t>ISPs</a:t>
            </a:r>
            <a:r>
              <a:rPr sz="3200" spc="-5">
                <a:latin typeface="Calibri"/>
                <a:cs typeface="Calibri"/>
              </a:rPr>
              <a:t> </a:t>
            </a:r>
            <a:r>
              <a:rPr sz="3200">
                <a:latin typeface="Calibri"/>
                <a:cs typeface="Calibri"/>
              </a:rPr>
              <a:t>try </a:t>
            </a:r>
            <a:r>
              <a:rPr sz="3200" spc="-20">
                <a:latin typeface="Calibri"/>
                <a:cs typeface="Calibri"/>
              </a:rPr>
              <a:t>to</a:t>
            </a:r>
            <a:r>
              <a:rPr sz="3200" spc="10">
                <a:latin typeface="Calibri"/>
                <a:cs typeface="Calibri"/>
              </a:rPr>
              <a:t> </a:t>
            </a:r>
            <a:r>
              <a:rPr sz="3200" spc="-5">
                <a:latin typeface="Calibri"/>
                <a:cs typeface="Calibri"/>
              </a:rPr>
              <a:t>self </a:t>
            </a:r>
            <a:r>
              <a:rPr sz="3200" spc="-10">
                <a:latin typeface="Calibri"/>
                <a:cs typeface="Calibri"/>
              </a:rPr>
              <a:t>regulate</a:t>
            </a:r>
            <a:r>
              <a:rPr sz="3200">
                <a:latin typeface="Calibri"/>
                <a:cs typeface="Calibri"/>
              </a:rPr>
              <a:t> </a:t>
            </a:r>
            <a:r>
              <a:rPr sz="3200" spc="-10">
                <a:latin typeface="Calibri"/>
                <a:cs typeface="Calibri"/>
              </a:rPr>
              <a:t>by</a:t>
            </a:r>
            <a:r>
              <a:rPr sz="3200">
                <a:latin typeface="Calibri"/>
                <a:cs typeface="Calibri"/>
              </a:rPr>
              <a:t> imposing</a:t>
            </a:r>
            <a:r>
              <a:rPr sz="3200" spc="30">
                <a:latin typeface="Calibri"/>
                <a:cs typeface="Calibri"/>
              </a:rPr>
              <a:t> </a:t>
            </a:r>
            <a:r>
              <a:rPr sz="3200" spc="-15">
                <a:latin typeface="Calibri"/>
                <a:cs typeface="Calibri"/>
              </a:rPr>
              <a:t>standards </a:t>
            </a:r>
            <a:r>
              <a:rPr sz="3200" spc="-705">
                <a:latin typeface="Calibri"/>
                <a:cs typeface="Calibri"/>
              </a:rPr>
              <a:t> </a:t>
            </a:r>
            <a:r>
              <a:rPr sz="3200">
                <a:latin typeface="Calibri"/>
                <a:cs typeface="Calibri"/>
              </a:rPr>
              <a:t>of</a:t>
            </a:r>
            <a:r>
              <a:rPr sz="3200" spc="-10">
                <a:latin typeface="Calibri"/>
                <a:cs typeface="Calibri"/>
              </a:rPr>
              <a:t> behavior</a:t>
            </a:r>
            <a:r>
              <a:rPr sz="3200" spc="15">
                <a:latin typeface="Calibri"/>
                <a:cs typeface="Calibri"/>
              </a:rPr>
              <a:t> </a:t>
            </a:r>
            <a:r>
              <a:rPr sz="3200" spc="-30">
                <a:latin typeface="Calibri"/>
                <a:cs typeface="Calibri"/>
              </a:rPr>
              <a:t>for</a:t>
            </a:r>
            <a:r>
              <a:rPr sz="3200" spc="-5">
                <a:latin typeface="Calibri"/>
                <a:cs typeface="Calibri"/>
              </a:rPr>
              <a:t> </a:t>
            </a:r>
            <a:r>
              <a:rPr sz="3200">
                <a:latin typeface="Calibri"/>
                <a:cs typeface="Calibri"/>
              </a:rPr>
              <a:t>their </a:t>
            </a:r>
            <a:r>
              <a:rPr sz="3200" spc="-15">
                <a:latin typeface="Calibri"/>
                <a:cs typeface="Calibri"/>
              </a:rPr>
              <a:t>customers.</a:t>
            </a:r>
            <a:endParaRPr sz="3200">
              <a:latin typeface="Calibri"/>
              <a:cs typeface="Calibri"/>
            </a:endParaRPr>
          </a:p>
          <a:p>
            <a:pPr marL="355600" marR="489584" indent="-342900">
              <a:lnSpc>
                <a:spcPct val="100000"/>
              </a:lnSpc>
              <a:spcBef>
                <a:spcPts val="775"/>
              </a:spcBef>
              <a:buFont typeface="Arial MT"/>
              <a:buChar char="•"/>
              <a:tabLst>
                <a:tab pos="354965" algn="l"/>
                <a:tab pos="355600" algn="l"/>
              </a:tabLst>
            </a:pPr>
            <a:r>
              <a:rPr sz="3200">
                <a:latin typeface="Calibri"/>
                <a:cs typeface="Calibri"/>
              </a:rPr>
              <a:t>Self </a:t>
            </a:r>
            <a:r>
              <a:rPr sz="3200" spc="-5">
                <a:latin typeface="Calibri"/>
                <a:cs typeface="Calibri"/>
              </a:rPr>
              <a:t>regulation doesn’t </a:t>
            </a:r>
            <a:r>
              <a:rPr sz="3200" spc="-20">
                <a:latin typeface="Calibri"/>
                <a:cs typeface="Calibri"/>
              </a:rPr>
              <a:t>always </a:t>
            </a:r>
            <a:r>
              <a:rPr sz="3200" spc="-5">
                <a:latin typeface="Calibri"/>
                <a:cs typeface="Calibri"/>
              </a:rPr>
              <a:t>work </a:t>
            </a:r>
            <a:r>
              <a:rPr sz="3200" spc="-30">
                <a:latin typeface="Calibri"/>
                <a:cs typeface="Calibri"/>
              </a:rPr>
              <a:t>like </a:t>
            </a:r>
            <a:r>
              <a:rPr sz="3200">
                <a:latin typeface="Calibri"/>
                <a:cs typeface="Calibri"/>
              </a:rPr>
              <a:t>IoT </a:t>
            </a:r>
            <a:r>
              <a:rPr sz="3200" spc="-710">
                <a:latin typeface="Calibri"/>
                <a:cs typeface="Calibri"/>
              </a:rPr>
              <a:t> </a:t>
            </a:r>
            <a:r>
              <a:rPr sz="3200" spc="-5">
                <a:latin typeface="Calibri"/>
                <a:cs typeface="Calibri"/>
              </a:rPr>
              <a:t>where</a:t>
            </a:r>
            <a:r>
              <a:rPr sz="3200" spc="-30">
                <a:latin typeface="Calibri"/>
                <a:cs typeface="Calibri"/>
              </a:rPr>
              <a:t> </a:t>
            </a:r>
            <a:r>
              <a:rPr sz="3200">
                <a:latin typeface="Calibri"/>
                <a:cs typeface="Calibri"/>
              </a:rPr>
              <a:t>thing</a:t>
            </a:r>
            <a:r>
              <a:rPr sz="3200" spc="25">
                <a:latin typeface="Calibri"/>
                <a:cs typeface="Calibri"/>
              </a:rPr>
              <a:t> </a:t>
            </a:r>
            <a:r>
              <a:rPr sz="3200" spc="-15">
                <a:latin typeface="Calibri"/>
                <a:cs typeface="Calibri"/>
              </a:rPr>
              <a:t>are</a:t>
            </a:r>
            <a:r>
              <a:rPr sz="3200" spc="-10">
                <a:latin typeface="Calibri"/>
                <a:cs typeface="Calibri"/>
              </a:rPr>
              <a:t> </a:t>
            </a:r>
            <a:r>
              <a:rPr sz="3200">
                <a:latin typeface="Calibri"/>
                <a:cs typeface="Calibri"/>
              </a:rPr>
              <a:t>managed</a:t>
            </a:r>
            <a:r>
              <a:rPr sz="3200" spc="20">
                <a:latin typeface="Calibri"/>
                <a:cs typeface="Calibri"/>
              </a:rPr>
              <a:t> </a:t>
            </a:r>
            <a:r>
              <a:rPr sz="3200" spc="-25">
                <a:latin typeface="Calibri"/>
                <a:cs typeface="Calibri"/>
              </a:rPr>
              <a:t>automatically.</a:t>
            </a:r>
            <a:endParaRPr sz="3200">
              <a:latin typeface="Calibri"/>
              <a:cs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to="" calcmode="lin" valueType="num">
                                      <p:cBhvr>
                                        <p:cTn id="7" dur="1" fill="hold"/>
                                        <p:tgtEl>
                                          <p:spTgt spid="3">
                                            <p:txEl>
                                              <p:pRg st="0" end="0"/>
                                            </p:txEl>
                                          </p:spTgt>
                                        </p:tgtEl>
                                        <p:attrNameLst>
                                          <p:attrName/>
                                        </p:attrNameLst>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to="" calcmode="lin" valueType="num">
                                      <p:cBhvr>
                                        <p:cTn id="12" dur="1" fill="hold"/>
                                        <p:tgtEl>
                                          <p:spTgt spid="3">
                                            <p:txEl>
                                              <p:pRg st="1" end="1"/>
                                            </p:txEl>
                                          </p:spTgt>
                                        </p:tgtEl>
                                        <p:attrNameLst>
                                          <p:attrName/>
                                        </p:attrNameLst>
                                      </p:cBhvr>
                                    </p:anim>
                                  </p:childTnLst>
                                </p:cTn>
                              </p:par>
                            </p:childTnLst>
                          </p:cTn>
                        </p:par>
                      </p:childTnLst>
                    </p:cTn>
                  </p:par>
                  <p:par>
                    <p:cTn id="13" fill="hold">
                      <p:stCondLst>
                        <p:cond delay="indefinite"/>
                      </p:stCondLst>
                      <p:childTnLst>
                        <p:par>
                          <p:cTn id="14" fill="hold">
                            <p:stCondLst>
                              <p:cond delay="0"/>
                            </p:stCondLst>
                            <p:childTnLst>
                              <p:par>
                                <p:cTn id="15" presetID="24"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to="" calcmode="lin" valueType="num">
                                      <p:cBhvr>
                                        <p:cTn id="17" dur="1" fill="hold"/>
                                        <p:tgtEl>
                                          <p:spTgt spid="3">
                                            <p:txEl>
                                              <p:pRg st="2" end="2"/>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38200" y="0"/>
            <a:ext cx="3156585" cy="696595"/>
          </a:xfrm>
          <a:prstGeom prst="rect">
            <a:avLst/>
          </a:prstGeom>
        </p:spPr>
        <p:txBody>
          <a:bodyPr vert="horz" wrap="square" lIns="0" tIns="13335" rIns="0" bIns="0" rtlCol="0">
            <a:spAutoFit/>
          </a:bodyPr>
          <a:lstStyle/>
          <a:p>
            <a:pPr marL="12700">
              <a:lnSpc>
                <a:spcPct val="100000"/>
              </a:lnSpc>
              <a:spcBef>
                <a:spcPts val="105"/>
              </a:spcBef>
            </a:pPr>
            <a:r>
              <a:rPr sz="4400" spc="-20"/>
              <a:t>Policy</a:t>
            </a:r>
            <a:r>
              <a:rPr sz="4400" spc="-60"/>
              <a:t> </a:t>
            </a:r>
            <a:r>
              <a:rPr sz="4400"/>
              <a:t>Making</a:t>
            </a:r>
          </a:p>
        </p:txBody>
      </p:sp>
      <p:sp>
        <p:nvSpPr>
          <p:cNvPr id="3" name="object 3"/>
          <p:cNvSpPr txBox="1"/>
          <p:nvPr/>
        </p:nvSpPr>
        <p:spPr>
          <a:xfrm>
            <a:off x="535940" y="1607946"/>
            <a:ext cx="8070850" cy="2074545"/>
          </a:xfrm>
          <a:prstGeom prst="rect">
            <a:avLst/>
          </a:prstGeom>
        </p:spPr>
        <p:txBody>
          <a:bodyPr vert="horz" wrap="square" lIns="0" tIns="13335" rIns="0" bIns="0" rtlCol="0">
            <a:spAutoFit/>
          </a:bodyPr>
          <a:lstStyle/>
          <a:p>
            <a:pPr marL="355600" marR="5080" indent="-342900">
              <a:lnSpc>
                <a:spcPct val="100000"/>
              </a:lnSpc>
              <a:spcBef>
                <a:spcPts val="105"/>
              </a:spcBef>
              <a:buFont typeface="Arial MT"/>
              <a:buChar char="•"/>
              <a:tabLst>
                <a:tab pos="354965" algn="l"/>
                <a:tab pos="355600" algn="l"/>
                <a:tab pos="2372360" algn="l"/>
                <a:tab pos="3509010" algn="l"/>
                <a:tab pos="5039360" algn="l"/>
                <a:tab pos="7433945" algn="l"/>
              </a:tabLst>
            </a:pPr>
            <a:r>
              <a:rPr sz="3200">
                <a:latin typeface="Calibri"/>
                <a:cs typeface="Calibri"/>
              </a:rPr>
              <a:t>P</a:t>
            </a:r>
            <a:r>
              <a:rPr sz="3200" spc="-45">
                <a:latin typeface="Calibri"/>
                <a:cs typeface="Calibri"/>
              </a:rPr>
              <a:t>r</a:t>
            </a:r>
            <a:r>
              <a:rPr sz="3200" spc="-5">
                <a:latin typeface="Calibri"/>
                <a:cs typeface="Calibri"/>
              </a:rPr>
              <a:t>om</a:t>
            </a:r>
            <a:r>
              <a:rPr sz="3200" spc="5">
                <a:latin typeface="Calibri"/>
                <a:cs typeface="Calibri"/>
              </a:rPr>
              <a:t>o</a:t>
            </a:r>
            <a:r>
              <a:rPr sz="3200" spc="-40">
                <a:latin typeface="Calibri"/>
                <a:cs typeface="Calibri"/>
              </a:rPr>
              <a:t>t</a:t>
            </a:r>
            <a:r>
              <a:rPr sz="3200">
                <a:latin typeface="Calibri"/>
                <a:cs typeface="Calibri"/>
              </a:rPr>
              <a:t>e	the	</a:t>
            </a:r>
            <a:r>
              <a:rPr sz="3200" spc="-5">
                <a:latin typeface="Calibri"/>
                <a:cs typeface="Calibri"/>
              </a:rPr>
              <a:t>open</a:t>
            </a:r>
            <a:r>
              <a:rPr sz="3200">
                <a:latin typeface="Calibri"/>
                <a:cs typeface="Calibri"/>
              </a:rPr>
              <a:t>,	</a:t>
            </a:r>
            <a:r>
              <a:rPr sz="3200" spc="5">
                <a:latin typeface="Calibri"/>
                <a:cs typeface="Calibri"/>
              </a:rPr>
              <a:t>d</a:t>
            </a:r>
            <a:r>
              <a:rPr sz="3200">
                <a:latin typeface="Calibri"/>
                <a:cs typeface="Calibri"/>
              </a:rPr>
              <a:t>i</a:t>
            </a:r>
            <a:r>
              <a:rPr sz="3200" spc="-45">
                <a:latin typeface="Calibri"/>
                <a:cs typeface="Calibri"/>
              </a:rPr>
              <a:t>s</a:t>
            </a:r>
            <a:r>
              <a:rPr sz="3200">
                <a:latin typeface="Calibri"/>
                <a:cs typeface="Calibri"/>
              </a:rPr>
              <a:t>tribu</a:t>
            </a:r>
            <a:r>
              <a:rPr sz="3200" spc="-40">
                <a:latin typeface="Calibri"/>
                <a:cs typeface="Calibri"/>
              </a:rPr>
              <a:t>t</a:t>
            </a:r>
            <a:r>
              <a:rPr sz="3200">
                <a:latin typeface="Calibri"/>
                <a:cs typeface="Calibri"/>
              </a:rPr>
              <a:t>ed	a</a:t>
            </a:r>
            <a:r>
              <a:rPr sz="3200" spc="5">
                <a:latin typeface="Calibri"/>
                <a:cs typeface="Calibri"/>
              </a:rPr>
              <a:t>n</a:t>
            </a:r>
            <a:r>
              <a:rPr sz="3200">
                <a:latin typeface="Calibri"/>
                <a:cs typeface="Calibri"/>
              </a:rPr>
              <a:t>d  </a:t>
            </a:r>
            <a:r>
              <a:rPr sz="3200" spc="-15">
                <a:latin typeface="Calibri"/>
                <a:cs typeface="Calibri"/>
              </a:rPr>
              <a:t>interconnected</a:t>
            </a:r>
            <a:r>
              <a:rPr sz="3200" spc="-35">
                <a:latin typeface="Calibri"/>
                <a:cs typeface="Calibri"/>
              </a:rPr>
              <a:t> </a:t>
            </a:r>
            <a:r>
              <a:rPr sz="3200" spc="-15">
                <a:latin typeface="Calibri"/>
                <a:cs typeface="Calibri"/>
              </a:rPr>
              <a:t>nature</a:t>
            </a:r>
            <a:r>
              <a:rPr sz="3200" spc="10">
                <a:latin typeface="Calibri"/>
                <a:cs typeface="Calibri"/>
              </a:rPr>
              <a:t> </a:t>
            </a:r>
            <a:r>
              <a:rPr sz="3200">
                <a:latin typeface="Calibri"/>
                <a:cs typeface="Calibri"/>
              </a:rPr>
              <a:t>of</a:t>
            </a:r>
            <a:r>
              <a:rPr sz="3200" spc="-10">
                <a:latin typeface="Calibri"/>
                <a:cs typeface="Calibri"/>
              </a:rPr>
              <a:t> </a:t>
            </a:r>
            <a:r>
              <a:rPr sz="3200">
                <a:latin typeface="Calibri"/>
                <a:cs typeface="Calibri"/>
              </a:rPr>
              <a:t>the </a:t>
            </a:r>
            <a:r>
              <a:rPr sz="3200" spc="-10">
                <a:latin typeface="Calibri"/>
                <a:cs typeface="Calibri"/>
              </a:rPr>
              <a:t>Internet.</a:t>
            </a:r>
            <a:endParaRPr sz="3200">
              <a:latin typeface="Calibri"/>
              <a:cs typeface="Calibri"/>
            </a:endParaRPr>
          </a:p>
          <a:p>
            <a:pPr marL="355600" marR="5080" indent="-342900">
              <a:lnSpc>
                <a:spcPct val="100000"/>
              </a:lnSpc>
              <a:spcBef>
                <a:spcPts val="770"/>
              </a:spcBef>
              <a:buFont typeface="Arial MT"/>
              <a:buChar char="•"/>
              <a:tabLst>
                <a:tab pos="354965" algn="l"/>
                <a:tab pos="355600" algn="l"/>
                <a:tab pos="1934210" algn="l"/>
                <a:tab pos="4618990" algn="l"/>
                <a:tab pos="5621655" algn="l"/>
                <a:tab pos="7432675" algn="l"/>
              </a:tabLst>
            </a:pPr>
            <a:r>
              <a:rPr sz="3200" spc="-5">
                <a:latin typeface="Calibri"/>
                <a:cs typeface="Calibri"/>
              </a:rPr>
              <a:t>Ensu</a:t>
            </a:r>
            <a:r>
              <a:rPr sz="3200" spc="-30">
                <a:latin typeface="Calibri"/>
                <a:cs typeface="Calibri"/>
              </a:rPr>
              <a:t>r</a:t>
            </a:r>
            <a:r>
              <a:rPr sz="3200">
                <a:latin typeface="Calibri"/>
                <a:cs typeface="Calibri"/>
              </a:rPr>
              <a:t>e	t</a:t>
            </a:r>
            <a:r>
              <a:rPr sz="3200" spc="-70">
                <a:latin typeface="Calibri"/>
                <a:cs typeface="Calibri"/>
              </a:rPr>
              <a:t>r</a:t>
            </a:r>
            <a:r>
              <a:rPr sz="3200">
                <a:latin typeface="Calibri"/>
                <a:cs typeface="Calibri"/>
              </a:rPr>
              <a:t>ans</a:t>
            </a:r>
            <a:r>
              <a:rPr sz="3200" spc="10">
                <a:latin typeface="Calibri"/>
                <a:cs typeface="Calibri"/>
              </a:rPr>
              <a:t>p</a:t>
            </a:r>
            <a:r>
              <a:rPr sz="3200">
                <a:latin typeface="Calibri"/>
                <a:cs typeface="Calibri"/>
              </a:rPr>
              <a:t>a</a:t>
            </a:r>
            <a:r>
              <a:rPr sz="3200" spc="-40">
                <a:latin typeface="Calibri"/>
                <a:cs typeface="Calibri"/>
              </a:rPr>
              <a:t>r</a:t>
            </a:r>
            <a:r>
              <a:rPr sz="3200">
                <a:latin typeface="Calibri"/>
                <a:cs typeface="Calibri"/>
              </a:rPr>
              <a:t>enc</a:t>
            </a:r>
            <a:r>
              <a:rPr sz="3200" spc="-240">
                <a:latin typeface="Calibri"/>
                <a:cs typeface="Calibri"/>
              </a:rPr>
              <a:t>y</a:t>
            </a:r>
            <a:r>
              <a:rPr sz="3200">
                <a:latin typeface="Calibri"/>
                <a:cs typeface="Calibri"/>
              </a:rPr>
              <a:t>,	</a:t>
            </a:r>
            <a:r>
              <a:rPr sz="3200" spc="-65">
                <a:latin typeface="Calibri"/>
                <a:cs typeface="Calibri"/>
              </a:rPr>
              <a:t>f</a:t>
            </a:r>
            <a:r>
              <a:rPr sz="3200">
                <a:latin typeface="Calibri"/>
                <a:cs typeface="Calibri"/>
              </a:rPr>
              <a:t>air	</a:t>
            </a:r>
            <a:r>
              <a:rPr sz="3200" spc="-5">
                <a:latin typeface="Calibri"/>
                <a:cs typeface="Calibri"/>
              </a:rPr>
              <a:t>p</a:t>
            </a:r>
            <a:r>
              <a:rPr sz="3200" spc="-55">
                <a:latin typeface="Calibri"/>
                <a:cs typeface="Calibri"/>
              </a:rPr>
              <a:t>r</a:t>
            </a:r>
            <a:r>
              <a:rPr sz="3200" spc="-5">
                <a:latin typeface="Calibri"/>
                <a:cs typeface="Calibri"/>
              </a:rPr>
              <a:t>oce</a:t>
            </a:r>
            <a:r>
              <a:rPr sz="3200" spc="-15">
                <a:latin typeface="Calibri"/>
                <a:cs typeface="Calibri"/>
              </a:rPr>
              <a:t>s</a:t>
            </a:r>
            <a:r>
              <a:rPr sz="3200" spc="-5">
                <a:latin typeface="Calibri"/>
                <a:cs typeface="Calibri"/>
              </a:rPr>
              <a:t>s</a:t>
            </a:r>
            <a:r>
              <a:rPr sz="3200">
                <a:latin typeface="Calibri"/>
                <a:cs typeface="Calibri"/>
              </a:rPr>
              <a:t>,	a</a:t>
            </a:r>
            <a:r>
              <a:rPr sz="3200" spc="15">
                <a:latin typeface="Calibri"/>
                <a:cs typeface="Calibri"/>
              </a:rPr>
              <a:t>n</a:t>
            </a:r>
            <a:r>
              <a:rPr sz="3200">
                <a:latin typeface="Calibri"/>
                <a:cs typeface="Calibri"/>
              </a:rPr>
              <a:t>d  </a:t>
            </a:r>
            <a:r>
              <a:rPr sz="3200" spc="-25">
                <a:latin typeface="Calibri"/>
                <a:cs typeface="Calibri"/>
              </a:rPr>
              <a:t>accountability.</a:t>
            </a:r>
            <a:endParaRPr sz="3200">
              <a:latin typeface="Calibri"/>
              <a:cs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to="" calcmode="lin" valueType="num">
                                      <p:cBhvr>
                                        <p:cTn id="7" dur="1" fill="hold"/>
                                        <p:tgtEl>
                                          <p:spTgt spid="3">
                                            <p:txEl>
                                              <p:pRg st="0" end="0"/>
                                            </p:txEl>
                                          </p:spTgt>
                                        </p:tgtEl>
                                        <p:attrNameLst>
                                          <p:attrName/>
                                        </p:attrNameLst>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to="" calcmode="lin" valueType="num">
                                      <p:cBhvr>
                                        <p:cTn id="12" dur="1" fill="hold"/>
                                        <p:tgtEl>
                                          <p:spTgt spid="3">
                                            <p:txEl>
                                              <p:pRg st="1" end="1"/>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a:t>Introduction to Cyber Security</a:t>
            </a:r>
          </a:p>
          <a:p>
            <a:r>
              <a:rPr lang="en-US"/>
              <a:t>Internet Governance – Challenges and Constraints</a:t>
            </a:r>
          </a:p>
          <a:p>
            <a:r>
              <a:rPr lang="en-US"/>
              <a:t>Cyber Threats:- Cyber Warfare-Cyber Crime-Cyber terrorism-Cyber Espionage</a:t>
            </a:r>
          </a:p>
          <a:p>
            <a:r>
              <a:rPr lang="en-US"/>
              <a:t>Need for a Nodal Authority</a:t>
            </a:r>
          </a:p>
          <a:p>
            <a:r>
              <a:rPr lang="en-US"/>
              <a:t>Need for an International convention on Cyberspace.</a:t>
            </a:r>
          </a:p>
        </p:txBody>
      </p:sp>
      <p:sp>
        <p:nvSpPr>
          <p:cNvPr id="3" name="Title 2"/>
          <p:cNvSpPr>
            <a:spLocks noGrp="1"/>
          </p:cNvSpPr>
          <p:nvPr>
            <p:ph type="title"/>
          </p:nvPr>
        </p:nvSpPr>
        <p:spPr/>
        <p:txBody>
          <a:bodyPr/>
          <a:lstStyle/>
          <a:p>
            <a:endParaRPr lang="en-US"/>
          </a:p>
        </p:txBody>
      </p:sp>
      <p:sp>
        <p:nvSpPr>
          <p:cNvPr id="4" name="Slide Number Placeholder 3"/>
          <p:cNvSpPr>
            <a:spLocks noGrp="1"/>
          </p:cNvSpPr>
          <p:nvPr>
            <p:ph type="sldNum" sz="quarter" idx="11"/>
          </p:nvPr>
        </p:nvSpPr>
        <p:spPr/>
        <p:txBody>
          <a:bodyPr/>
          <a:lstStyle/>
          <a:p>
            <a:pPr>
              <a:defRPr/>
            </a:pPr>
            <a:fld id="{B555C0A6-CC40-475C-9F6D-DF0E8A0CF9FD}" type="slidenum">
              <a:rPr lang="en-US" smtClean="0"/>
              <a:pPr>
                <a:defRPr/>
              </a:pPr>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4800" y="0"/>
            <a:ext cx="7465059" cy="696595"/>
          </a:xfrm>
          <a:prstGeom prst="rect">
            <a:avLst/>
          </a:prstGeom>
        </p:spPr>
        <p:txBody>
          <a:bodyPr vert="horz" wrap="square" lIns="0" tIns="13335" rIns="0" bIns="0" rtlCol="0">
            <a:spAutoFit/>
          </a:bodyPr>
          <a:lstStyle/>
          <a:p>
            <a:pPr marL="12700">
              <a:lnSpc>
                <a:spcPct val="100000"/>
              </a:lnSpc>
              <a:spcBef>
                <a:spcPts val="105"/>
              </a:spcBef>
            </a:pPr>
            <a:r>
              <a:rPr sz="4400" spc="-10"/>
              <a:t>CHALLENGES</a:t>
            </a:r>
            <a:r>
              <a:rPr sz="4400" spc="-30"/>
              <a:t> </a:t>
            </a:r>
            <a:r>
              <a:rPr sz="4400"/>
              <a:t>AND</a:t>
            </a:r>
            <a:r>
              <a:rPr sz="4400" spc="-25"/>
              <a:t> </a:t>
            </a:r>
            <a:r>
              <a:rPr sz="4400" spc="-10"/>
              <a:t>CONSTRAINTS</a:t>
            </a:r>
            <a:endParaRPr sz="4400"/>
          </a:p>
        </p:txBody>
      </p:sp>
      <p:sp>
        <p:nvSpPr>
          <p:cNvPr id="3" name="object 3"/>
          <p:cNvSpPr txBox="1"/>
          <p:nvPr/>
        </p:nvSpPr>
        <p:spPr>
          <a:xfrm>
            <a:off x="228600" y="914400"/>
            <a:ext cx="8087359" cy="4324350"/>
          </a:xfrm>
          <a:prstGeom prst="rect">
            <a:avLst/>
          </a:prstGeom>
        </p:spPr>
        <p:txBody>
          <a:bodyPr vert="horz" wrap="square" lIns="0" tIns="12700" rIns="0" bIns="0" rtlCol="0">
            <a:spAutoFit/>
          </a:bodyPr>
          <a:lstStyle/>
          <a:p>
            <a:pPr marL="355600" marR="5080" indent="-342900">
              <a:lnSpc>
                <a:spcPct val="100000"/>
              </a:lnSpc>
              <a:spcBef>
                <a:spcPts val="100"/>
              </a:spcBef>
              <a:buFont typeface="Arial MT"/>
              <a:buChar char="•"/>
              <a:tabLst>
                <a:tab pos="354965" algn="l"/>
                <a:tab pos="355600" algn="l"/>
              </a:tabLst>
            </a:pPr>
            <a:r>
              <a:rPr sz="3000" spc="-10">
                <a:latin typeface="Calibri"/>
                <a:cs typeface="Calibri"/>
              </a:rPr>
              <a:t>Ransomware</a:t>
            </a:r>
            <a:r>
              <a:rPr sz="3000" spc="-5">
                <a:latin typeface="Calibri"/>
                <a:cs typeface="Calibri"/>
              </a:rPr>
              <a:t> </a:t>
            </a:r>
            <a:r>
              <a:rPr sz="3000" spc="-15">
                <a:latin typeface="Calibri"/>
                <a:cs typeface="Calibri"/>
              </a:rPr>
              <a:t>Evolution:</a:t>
            </a:r>
            <a:r>
              <a:rPr sz="3000" spc="-5">
                <a:latin typeface="Calibri"/>
                <a:cs typeface="Calibri"/>
              </a:rPr>
              <a:t> </a:t>
            </a:r>
            <a:r>
              <a:rPr sz="3000" spc="-10">
                <a:latin typeface="Calibri"/>
                <a:cs typeface="Calibri"/>
              </a:rPr>
              <a:t>Ransomware</a:t>
            </a:r>
            <a:r>
              <a:rPr sz="3000" spc="-5">
                <a:latin typeface="Calibri"/>
                <a:cs typeface="Calibri"/>
              </a:rPr>
              <a:t> </a:t>
            </a:r>
            <a:r>
              <a:rPr sz="3000" spc="-10">
                <a:latin typeface="Calibri"/>
                <a:cs typeface="Calibri"/>
              </a:rPr>
              <a:t>is</a:t>
            </a:r>
            <a:r>
              <a:rPr sz="3000" spc="10">
                <a:latin typeface="Calibri"/>
                <a:cs typeface="Calibri"/>
              </a:rPr>
              <a:t> </a:t>
            </a:r>
            <a:r>
              <a:rPr sz="3000">
                <a:latin typeface="Calibri"/>
                <a:cs typeface="Calibri"/>
              </a:rPr>
              <a:t>a</a:t>
            </a:r>
            <a:r>
              <a:rPr sz="3000" spc="-10">
                <a:latin typeface="Calibri"/>
                <a:cs typeface="Calibri"/>
              </a:rPr>
              <a:t> </a:t>
            </a:r>
            <a:r>
              <a:rPr sz="3000">
                <a:latin typeface="Calibri"/>
                <a:cs typeface="Calibri"/>
              </a:rPr>
              <a:t>type</a:t>
            </a:r>
            <a:r>
              <a:rPr sz="3000" spc="-5">
                <a:latin typeface="Calibri"/>
                <a:cs typeface="Calibri"/>
              </a:rPr>
              <a:t> of </a:t>
            </a:r>
            <a:r>
              <a:rPr sz="3000">
                <a:latin typeface="Calibri"/>
                <a:cs typeface="Calibri"/>
              </a:rPr>
              <a:t> </a:t>
            </a:r>
            <a:r>
              <a:rPr sz="3000" spc="-10">
                <a:latin typeface="Calibri"/>
                <a:cs typeface="Calibri"/>
              </a:rPr>
              <a:t>malware </a:t>
            </a:r>
            <a:r>
              <a:rPr sz="3000">
                <a:latin typeface="Calibri"/>
                <a:cs typeface="Calibri"/>
              </a:rPr>
              <a:t>in which the </a:t>
            </a:r>
            <a:r>
              <a:rPr sz="3000" spc="-15">
                <a:latin typeface="Calibri"/>
                <a:cs typeface="Calibri"/>
              </a:rPr>
              <a:t>data </a:t>
            </a:r>
            <a:r>
              <a:rPr sz="3000" spc="-5">
                <a:latin typeface="Calibri"/>
                <a:cs typeface="Calibri"/>
              </a:rPr>
              <a:t>on </a:t>
            </a:r>
            <a:r>
              <a:rPr sz="3000">
                <a:latin typeface="Calibri"/>
                <a:cs typeface="Calibri"/>
              </a:rPr>
              <a:t>a victim's </a:t>
            </a:r>
            <a:r>
              <a:rPr sz="3000" spc="-10">
                <a:latin typeface="Calibri"/>
                <a:cs typeface="Calibri"/>
              </a:rPr>
              <a:t>computer </a:t>
            </a:r>
            <a:r>
              <a:rPr sz="3000" spc="-665">
                <a:latin typeface="Calibri"/>
                <a:cs typeface="Calibri"/>
              </a:rPr>
              <a:t> </a:t>
            </a:r>
            <a:r>
              <a:rPr sz="3000">
                <a:latin typeface="Calibri"/>
                <a:cs typeface="Calibri"/>
              </a:rPr>
              <a:t>is</a:t>
            </a:r>
            <a:r>
              <a:rPr sz="3000" spc="-5">
                <a:latin typeface="Calibri"/>
                <a:cs typeface="Calibri"/>
              </a:rPr>
              <a:t> </a:t>
            </a:r>
            <a:r>
              <a:rPr sz="3000" spc="-15">
                <a:latin typeface="Calibri"/>
                <a:cs typeface="Calibri"/>
              </a:rPr>
              <a:t>locked, </a:t>
            </a:r>
            <a:r>
              <a:rPr sz="3000">
                <a:latin typeface="Calibri"/>
                <a:cs typeface="Calibri"/>
              </a:rPr>
              <a:t>and</a:t>
            </a:r>
            <a:r>
              <a:rPr sz="3000" spc="-5">
                <a:latin typeface="Calibri"/>
                <a:cs typeface="Calibri"/>
              </a:rPr>
              <a:t> </a:t>
            </a:r>
            <a:r>
              <a:rPr sz="3000" spc="-15">
                <a:latin typeface="Calibri"/>
                <a:cs typeface="Calibri"/>
              </a:rPr>
              <a:t>payment</a:t>
            </a:r>
            <a:r>
              <a:rPr sz="3000" spc="5">
                <a:latin typeface="Calibri"/>
                <a:cs typeface="Calibri"/>
              </a:rPr>
              <a:t> </a:t>
            </a:r>
            <a:r>
              <a:rPr sz="3000">
                <a:latin typeface="Calibri"/>
                <a:cs typeface="Calibri"/>
              </a:rPr>
              <a:t>is</a:t>
            </a:r>
            <a:r>
              <a:rPr sz="3000" spc="-5">
                <a:latin typeface="Calibri"/>
                <a:cs typeface="Calibri"/>
              </a:rPr>
              <a:t> demanded</a:t>
            </a:r>
            <a:r>
              <a:rPr sz="3000">
                <a:latin typeface="Calibri"/>
                <a:cs typeface="Calibri"/>
              </a:rPr>
              <a:t> </a:t>
            </a:r>
            <a:r>
              <a:rPr sz="3000" spc="-25">
                <a:latin typeface="Calibri"/>
                <a:cs typeface="Calibri"/>
              </a:rPr>
              <a:t>before</a:t>
            </a:r>
            <a:r>
              <a:rPr sz="3000">
                <a:latin typeface="Calibri"/>
                <a:cs typeface="Calibri"/>
              </a:rPr>
              <a:t> the </a:t>
            </a:r>
            <a:r>
              <a:rPr sz="3000" spc="5">
                <a:latin typeface="Calibri"/>
                <a:cs typeface="Calibri"/>
              </a:rPr>
              <a:t> </a:t>
            </a:r>
            <a:r>
              <a:rPr sz="3000" spc="-10">
                <a:latin typeface="Calibri"/>
                <a:cs typeface="Calibri"/>
              </a:rPr>
              <a:t>ransomed</a:t>
            </a:r>
            <a:r>
              <a:rPr sz="3000" spc="-5">
                <a:latin typeface="Calibri"/>
                <a:cs typeface="Calibri"/>
              </a:rPr>
              <a:t> </a:t>
            </a:r>
            <a:r>
              <a:rPr sz="3000" spc="-15">
                <a:latin typeface="Calibri"/>
                <a:cs typeface="Calibri"/>
              </a:rPr>
              <a:t>data</a:t>
            </a:r>
            <a:r>
              <a:rPr sz="3000" spc="-10">
                <a:latin typeface="Calibri"/>
                <a:cs typeface="Calibri"/>
              </a:rPr>
              <a:t> </a:t>
            </a:r>
            <a:r>
              <a:rPr sz="3000">
                <a:latin typeface="Calibri"/>
                <a:cs typeface="Calibri"/>
              </a:rPr>
              <a:t>is</a:t>
            </a:r>
            <a:r>
              <a:rPr sz="3000" spc="5">
                <a:latin typeface="Calibri"/>
                <a:cs typeface="Calibri"/>
              </a:rPr>
              <a:t> </a:t>
            </a:r>
            <a:r>
              <a:rPr sz="3000" spc="-15">
                <a:latin typeface="Calibri"/>
                <a:cs typeface="Calibri"/>
              </a:rPr>
              <a:t>unlocked.</a:t>
            </a:r>
            <a:endParaRPr sz="3000">
              <a:latin typeface="Calibri"/>
              <a:cs typeface="Calibri"/>
            </a:endParaRPr>
          </a:p>
          <a:p>
            <a:pPr marL="355600" marR="104775" indent="-342900">
              <a:lnSpc>
                <a:spcPct val="100000"/>
              </a:lnSpc>
              <a:spcBef>
                <a:spcPts val="720"/>
              </a:spcBef>
              <a:buFont typeface="Arial MT"/>
              <a:buChar char="•"/>
              <a:tabLst>
                <a:tab pos="354965" algn="l"/>
                <a:tab pos="355600" algn="l"/>
              </a:tabLst>
            </a:pPr>
            <a:r>
              <a:rPr sz="3000" spc="-10">
                <a:latin typeface="Calibri"/>
                <a:cs typeface="Calibri"/>
              </a:rPr>
              <a:t>Blockchain Revolution: </a:t>
            </a:r>
            <a:r>
              <a:rPr sz="3000">
                <a:latin typeface="Calibri"/>
                <a:cs typeface="Calibri"/>
              </a:rPr>
              <a:t>A </a:t>
            </a:r>
            <a:r>
              <a:rPr sz="3000" spc="-10">
                <a:latin typeface="Calibri"/>
                <a:cs typeface="Calibri"/>
              </a:rPr>
              <a:t>blockchain </a:t>
            </a:r>
            <a:r>
              <a:rPr sz="3000" spc="-5">
                <a:latin typeface="Calibri"/>
                <a:cs typeface="Calibri"/>
              </a:rPr>
              <a:t>is </a:t>
            </a:r>
            <a:r>
              <a:rPr sz="3000">
                <a:latin typeface="Calibri"/>
                <a:cs typeface="Calibri"/>
              </a:rPr>
              <a:t>a </a:t>
            </a:r>
            <a:r>
              <a:rPr sz="3000" spc="-10">
                <a:latin typeface="Calibri"/>
                <a:cs typeface="Calibri"/>
              </a:rPr>
              <a:t>database </a:t>
            </a:r>
            <a:r>
              <a:rPr sz="3000" spc="-665">
                <a:latin typeface="Calibri"/>
                <a:cs typeface="Calibri"/>
              </a:rPr>
              <a:t> </a:t>
            </a:r>
            <a:r>
              <a:rPr sz="3000" spc="-5">
                <a:latin typeface="Calibri"/>
                <a:cs typeface="Calibri"/>
              </a:rPr>
              <a:t>that</a:t>
            </a:r>
            <a:r>
              <a:rPr sz="3000" spc="-15">
                <a:latin typeface="Calibri"/>
                <a:cs typeface="Calibri"/>
              </a:rPr>
              <a:t> </a:t>
            </a:r>
            <a:r>
              <a:rPr sz="3000" spc="-20">
                <a:latin typeface="Calibri"/>
                <a:cs typeface="Calibri"/>
              </a:rPr>
              <a:t>stores</a:t>
            </a:r>
            <a:r>
              <a:rPr sz="3000" spc="-15">
                <a:latin typeface="Calibri"/>
                <a:cs typeface="Calibri"/>
              </a:rPr>
              <a:t> data </a:t>
            </a:r>
            <a:r>
              <a:rPr sz="3000">
                <a:latin typeface="Calibri"/>
                <a:cs typeface="Calibri"/>
              </a:rPr>
              <a:t>in the</a:t>
            </a:r>
            <a:r>
              <a:rPr sz="3000" spc="-10">
                <a:latin typeface="Calibri"/>
                <a:cs typeface="Calibri"/>
              </a:rPr>
              <a:t> </a:t>
            </a:r>
            <a:r>
              <a:rPr sz="3000" spc="-20">
                <a:latin typeface="Calibri"/>
                <a:cs typeface="Calibri"/>
              </a:rPr>
              <a:t>form</a:t>
            </a:r>
            <a:r>
              <a:rPr sz="3000">
                <a:latin typeface="Calibri"/>
                <a:cs typeface="Calibri"/>
              </a:rPr>
              <a:t> </a:t>
            </a:r>
            <a:r>
              <a:rPr sz="3000" spc="5">
                <a:latin typeface="Calibri"/>
                <a:cs typeface="Calibri"/>
              </a:rPr>
              <a:t>of</a:t>
            </a:r>
            <a:r>
              <a:rPr sz="3000" spc="-10">
                <a:latin typeface="Calibri"/>
                <a:cs typeface="Calibri"/>
              </a:rPr>
              <a:t> </a:t>
            </a:r>
            <a:r>
              <a:rPr sz="3000">
                <a:latin typeface="Calibri"/>
                <a:cs typeface="Calibri"/>
              </a:rPr>
              <a:t>chained </a:t>
            </a:r>
            <a:r>
              <a:rPr sz="3000" spc="-10">
                <a:latin typeface="Calibri"/>
                <a:cs typeface="Calibri"/>
              </a:rPr>
              <a:t>blocks.</a:t>
            </a:r>
            <a:endParaRPr sz="3000">
              <a:latin typeface="Calibri"/>
              <a:cs typeface="Calibri"/>
            </a:endParaRPr>
          </a:p>
          <a:p>
            <a:pPr marL="355600" marR="161290" indent="-342900">
              <a:lnSpc>
                <a:spcPct val="100000"/>
              </a:lnSpc>
              <a:spcBef>
                <a:spcPts val="725"/>
              </a:spcBef>
              <a:buFont typeface="Arial MT"/>
              <a:buChar char="•"/>
              <a:tabLst>
                <a:tab pos="354965" algn="l"/>
                <a:tab pos="355600" algn="l"/>
              </a:tabLst>
            </a:pPr>
            <a:r>
              <a:rPr sz="3000">
                <a:latin typeface="Calibri"/>
                <a:cs typeface="Calibri"/>
              </a:rPr>
              <a:t>IoT </a:t>
            </a:r>
            <a:r>
              <a:rPr sz="3000" spc="-10">
                <a:latin typeface="Calibri"/>
                <a:cs typeface="Calibri"/>
              </a:rPr>
              <a:t>Threats: </a:t>
            </a:r>
            <a:r>
              <a:rPr sz="3000">
                <a:latin typeface="Calibri"/>
                <a:cs typeface="Calibri"/>
              </a:rPr>
              <a:t>IoT </a:t>
            </a:r>
            <a:r>
              <a:rPr sz="3000" spc="-15">
                <a:latin typeface="Calibri"/>
                <a:cs typeface="Calibri"/>
              </a:rPr>
              <a:t>stands </a:t>
            </a:r>
            <a:r>
              <a:rPr sz="3000" spc="-25">
                <a:latin typeface="Calibri"/>
                <a:cs typeface="Calibri"/>
              </a:rPr>
              <a:t>for </a:t>
            </a:r>
            <a:r>
              <a:rPr sz="3000" spc="-15">
                <a:latin typeface="Calibri"/>
                <a:cs typeface="Calibri"/>
              </a:rPr>
              <a:t>Internet </a:t>
            </a:r>
            <a:r>
              <a:rPr sz="3000" spc="-5">
                <a:latin typeface="Calibri"/>
                <a:cs typeface="Calibri"/>
              </a:rPr>
              <a:t>of Things. </a:t>
            </a:r>
            <a:r>
              <a:rPr sz="3000">
                <a:latin typeface="Calibri"/>
                <a:cs typeface="Calibri"/>
              </a:rPr>
              <a:t>It is </a:t>
            </a:r>
            <a:r>
              <a:rPr sz="3000" spc="-665">
                <a:latin typeface="Calibri"/>
                <a:cs typeface="Calibri"/>
              </a:rPr>
              <a:t> </a:t>
            </a:r>
            <a:r>
              <a:rPr sz="3000">
                <a:latin typeface="Calibri"/>
                <a:cs typeface="Calibri"/>
              </a:rPr>
              <a:t>a</a:t>
            </a:r>
            <a:r>
              <a:rPr sz="3000" spc="-5">
                <a:latin typeface="Calibri"/>
                <a:cs typeface="Calibri"/>
              </a:rPr>
              <a:t> </a:t>
            </a:r>
            <a:r>
              <a:rPr sz="3000" spc="-25">
                <a:latin typeface="Calibri"/>
                <a:cs typeface="Calibri"/>
              </a:rPr>
              <a:t>system</a:t>
            </a:r>
            <a:r>
              <a:rPr sz="3000">
                <a:latin typeface="Calibri"/>
                <a:cs typeface="Calibri"/>
              </a:rPr>
              <a:t> </a:t>
            </a:r>
            <a:r>
              <a:rPr sz="3000" spc="-5">
                <a:latin typeface="Calibri"/>
                <a:cs typeface="Calibri"/>
              </a:rPr>
              <a:t>of </a:t>
            </a:r>
            <a:r>
              <a:rPr sz="3000" spc="-15">
                <a:latin typeface="Calibri"/>
                <a:cs typeface="Calibri"/>
              </a:rPr>
              <a:t>interrelated</a:t>
            </a:r>
            <a:r>
              <a:rPr sz="3000">
                <a:latin typeface="Calibri"/>
                <a:cs typeface="Calibri"/>
              </a:rPr>
              <a:t> </a:t>
            </a:r>
            <a:r>
              <a:rPr sz="3000" spc="-20">
                <a:latin typeface="Calibri"/>
                <a:cs typeface="Calibri"/>
              </a:rPr>
              <a:t>physical</a:t>
            </a:r>
            <a:r>
              <a:rPr sz="3000" spc="-5">
                <a:latin typeface="Calibri"/>
                <a:cs typeface="Calibri"/>
              </a:rPr>
              <a:t> devices</a:t>
            </a:r>
            <a:r>
              <a:rPr sz="3000">
                <a:latin typeface="Calibri"/>
                <a:cs typeface="Calibri"/>
              </a:rPr>
              <a:t> which </a:t>
            </a:r>
            <a:r>
              <a:rPr sz="3000" spc="5">
                <a:latin typeface="Calibri"/>
                <a:cs typeface="Calibri"/>
              </a:rPr>
              <a:t> </a:t>
            </a:r>
            <a:r>
              <a:rPr sz="3000" spc="-10">
                <a:latin typeface="Calibri"/>
                <a:cs typeface="Calibri"/>
              </a:rPr>
              <a:t>can</a:t>
            </a:r>
            <a:r>
              <a:rPr sz="3000" spc="-20">
                <a:latin typeface="Calibri"/>
                <a:cs typeface="Calibri"/>
              </a:rPr>
              <a:t> </a:t>
            </a:r>
            <a:r>
              <a:rPr sz="3000" spc="-5">
                <a:latin typeface="Calibri"/>
                <a:cs typeface="Calibri"/>
              </a:rPr>
              <a:t>be </a:t>
            </a:r>
            <a:r>
              <a:rPr sz="3000">
                <a:latin typeface="Calibri"/>
                <a:cs typeface="Calibri"/>
              </a:rPr>
              <a:t>accessible</a:t>
            </a:r>
            <a:r>
              <a:rPr sz="3000" spc="-20">
                <a:latin typeface="Calibri"/>
                <a:cs typeface="Calibri"/>
              </a:rPr>
              <a:t> </a:t>
            </a:r>
            <a:r>
              <a:rPr sz="3000" spc="-10">
                <a:latin typeface="Calibri"/>
                <a:cs typeface="Calibri"/>
              </a:rPr>
              <a:t>through</a:t>
            </a:r>
            <a:r>
              <a:rPr sz="3000" spc="-5">
                <a:latin typeface="Calibri"/>
                <a:cs typeface="Calibri"/>
              </a:rPr>
              <a:t> </a:t>
            </a:r>
            <a:r>
              <a:rPr sz="3000">
                <a:latin typeface="Calibri"/>
                <a:cs typeface="Calibri"/>
              </a:rPr>
              <a:t>the</a:t>
            </a:r>
            <a:r>
              <a:rPr sz="3000" spc="-5">
                <a:latin typeface="Calibri"/>
                <a:cs typeface="Calibri"/>
              </a:rPr>
              <a:t> </a:t>
            </a:r>
            <a:r>
              <a:rPr sz="3000" spc="-15">
                <a:latin typeface="Calibri"/>
                <a:cs typeface="Calibri"/>
              </a:rPr>
              <a:t>internet.</a:t>
            </a:r>
            <a:endParaRPr sz="3000">
              <a:latin typeface="Calibri"/>
              <a:cs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to="" calcmode="lin" valueType="num">
                                      <p:cBhvr>
                                        <p:cTn id="7" dur="1" fill="hold"/>
                                        <p:tgtEl>
                                          <p:spTgt spid="3">
                                            <p:txEl>
                                              <p:pRg st="0" end="0"/>
                                            </p:txEl>
                                          </p:spTgt>
                                        </p:tgtEl>
                                        <p:attrNameLst>
                                          <p:attrName/>
                                        </p:attrNameLst>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to="" calcmode="lin" valueType="num">
                                      <p:cBhvr>
                                        <p:cTn id="12" dur="1" fill="hold"/>
                                        <p:tgtEl>
                                          <p:spTgt spid="3">
                                            <p:txEl>
                                              <p:pRg st="1" end="1"/>
                                            </p:txEl>
                                          </p:spTgt>
                                        </p:tgtEl>
                                        <p:attrNameLst>
                                          <p:attrName/>
                                        </p:attrNameLst>
                                      </p:cBhvr>
                                    </p:anim>
                                  </p:childTnLst>
                                </p:cTn>
                              </p:par>
                            </p:childTnLst>
                          </p:cTn>
                        </p:par>
                      </p:childTnLst>
                    </p:cTn>
                  </p:par>
                  <p:par>
                    <p:cTn id="13" fill="hold">
                      <p:stCondLst>
                        <p:cond delay="indefinite"/>
                      </p:stCondLst>
                      <p:childTnLst>
                        <p:par>
                          <p:cTn id="14" fill="hold">
                            <p:stCondLst>
                              <p:cond delay="0"/>
                            </p:stCondLst>
                            <p:childTnLst>
                              <p:par>
                                <p:cTn id="15" presetID="24"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to="" calcmode="lin" valueType="num">
                                      <p:cBhvr>
                                        <p:cTn id="17" dur="1" fill="hold"/>
                                        <p:tgtEl>
                                          <p:spTgt spid="3">
                                            <p:txEl>
                                              <p:pRg st="2" end="2"/>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0" y="0"/>
            <a:ext cx="8915400" cy="504625"/>
          </a:xfrm>
          <a:prstGeom prst="rect">
            <a:avLst/>
          </a:prstGeom>
        </p:spPr>
        <p:txBody>
          <a:bodyPr vert="horz" wrap="square" lIns="0" tIns="12065" rIns="0" bIns="0" rtlCol="0">
            <a:spAutoFit/>
          </a:bodyPr>
          <a:lstStyle/>
          <a:p>
            <a:pPr algn="ctr">
              <a:lnSpc>
                <a:spcPct val="100000"/>
              </a:lnSpc>
              <a:spcBef>
                <a:spcPts val="95"/>
              </a:spcBef>
            </a:pPr>
            <a:r>
              <a:rPr sz="3200" spc="-10"/>
              <a:t>CHALLENGES</a:t>
            </a:r>
            <a:r>
              <a:rPr sz="3200" spc="-25"/>
              <a:t> </a:t>
            </a:r>
            <a:r>
              <a:rPr sz="3200" spc="-5"/>
              <a:t>AND </a:t>
            </a:r>
            <a:r>
              <a:rPr sz="3200" spc="-15"/>
              <a:t>CONSTRAINTS</a:t>
            </a:r>
            <a:r>
              <a:rPr lang="en-US" sz="3200" spc="-15"/>
              <a:t> </a:t>
            </a:r>
            <a:r>
              <a:rPr sz="3200" spc="-15"/>
              <a:t>(Contd.)</a:t>
            </a:r>
          </a:p>
        </p:txBody>
      </p:sp>
      <p:sp>
        <p:nvSpPr>
          <p:cNvPr id="3" name="object 3"/>
          <p:cNvSpPr txBox="1"/>
          <p:nvPr/>
        </p:nvSpPr>
        <p:spPr>
          <a:xfrm>
            <a:off x="535940" y="1527175"/>
            <a:ext cx="7989570" cy="4232910"/>
          </a:xfrm>
          <a:prstGeom prst="rect">
            <a:avLst/>
          </a:prstGeom>
        </p:spPr>
        <p:txBody>
          <a:bodyPr vert="horz" wrap="square" lIns="0" tIns="104140" rIns="0" bIns="0" rtlCol="0">
            <a:spAutoFit/>
          </a:bodyPr>
          <a:lstStyle/>
          <a:p>
            <a:pPr marL="355600" marR="53975" indent="-342900">
              <a:lnSpc>
                <a:spcPct val="80000"/>
              </a:lnSpc>
              <a:spcBef>
                <a:spcPts val="820"/>
              </a:spcBef>
              <a:buFont typeface="Arial MT"/>
              <a:buChar char="•"/>
              <a:tabLst>
                <a:tab pos="354965" algn="l"/>
                <a:tab pos="355600" algn="l"/>
              </a:tabLst>
            </a:pPr>
            <a:r>
              <a:rPr sz="3000">
                <a:latin typeface="Calibri"/>
                <a:cs typeface="Calibri"/>
              </a:rPr>
              <a:t>AI</a:t>
            </a:r>
            <a:r>
              <a:rPr sz="3000" spc="-5">
                <a:latin typeface="Calibri"/>
                <a:cs typeface="Calibri"/>
              </a:rPr>
              <a:t> Expansion:</a:t>
            </a:r>
            <a:r>
              <a:rPr sz="3000" spc="5">
                <a:latin typeface="Calibri"/>
                <a:cs typeface="Calibri"/>
              </a:rPr>
              <a:t> </a:t>
            </a:r>
            <a:r>
              <a:rPr sz="3000">
                <a:latin typeface="Calibri"/>
                <a:cs typeface="Calibri"/>
              </a:rPr>
              <a:t>It</a:t>
            </a:r>
            <a:r>
              <a:rPr sz="3000" spc="-5">
                <a:latin typeface="Calibri"/>
                <a:cs typeface="Calibri"/>
              </a:rPr>
              <a:t> </a:t>
            </a:r>
            <a:r>
              <a:rPr sz="3000" spc="-10">
                <a:latin typeface="Calibri"/>
                <a:cs typeface="Calibri"/>
              </a:rPr>
              <a:t>is </a:t>
            </a:r>
            <a:r>
              <a:rPr sz="3000">
                <a:latin typeface="Calibri"/>
                <a:cs typeface="Calibri"/>
              </a:rPr>
              <a:t>an</a:t>
            </a:r>
            <a:r>
              <a:rPr sz="3000" spc="10">
                <a:latin typeface="Calibri"/>
                <a:cs typeface="Calibri"/>
              </a:rPr>
              <a:t> </a:t>
            </a:r>
            <a:r>
              <a:rPr sz="3000" spc="-10">
                <a:latin typeface="Calibri"/>
                <a:cs typeface="Calibri"/>
              </a:rPr>
              <a:t>area</a:t>
            </a:r>
            <a:r>
              <a:rPr sz="3000" spc="-5">
                <a:latin typeface="Calibri"/>
                <a:cs typeface="Calibri"/>
              </a:rPr>
              <a:t> of</a:t>
            </a:r>
            <a:r>
              <a:rPr sz="3000" spc="-10">
                <a:latin typeface="Calibri"/>
                <a:cs typeface="Calibri"/>
              </a:rPr>
              <a:t> computer</a:t>
            </a:r>
            <a:r>
              <a:rPr sz="3000" spc="-5">
                <a:latin typeface="Calibri"/>
                <a:cs typeface="Calibri"/>
              </a:rPr>
              <a:t> science </a:t>
            </a:r>
            <a:r>
              <a:rPr sz="3000">
                <a:latin typeface="Calibri"/>
                <a:cs typeface="Calibri"/>
              </a:rPr>
              <a:t> which</a:t>
            </a:r>
            <a:r>
              <a:rPr sz="3000" spc="-5">
                <a:latin typeface="Calibri"/>
                <a:cs typeface="Calibri"/>
              </a:rPr>
              <a:t> </a:t>
            </a:r>
            <a:r>
              <a:rPr sz="3000">
                <a:latin typeface="Calibri"/>
                <a:cs typeface="Calibri"/>
              </a:rPr>
              <a:t>is</a:t>
            </a:r>
            <a:r>
              <a:rPr sz="3000" spc="10">
                <a:latin typeface="Calibri"/>
                <a:cs typeface="Calibri"/>
              </a:rPr>
              <a:t> </a:t>
            </a:r>
            <a:r>
              <a:rPr sz="3000">
                <a:latin typeface="Calibri"/>
                <a:cs typeface="Calibri"/>
              </a:rPr>
              <a:t>the</a:t>
            </a:r>
            <a:r>
              <a:rPr sz="3000" spc="-5">
                <a:latin typeface="Calibri"/>
                <a:cs typeface="Calibri"/>
              </a:rPr>
              <a:t> </a:t>
            </a:r>
            <a:r>
              <a:rPr sz="3000" spc="-10">
                <a:latin typeface="Calibri"/>
                <a:cs typeface="Calibri"/>
              </a:rPr>
              <a:t>creation</a:t>
            </a:r>
            <a:r>
              <a:rPr sz="3000">
                <a:latin typeface="Calibri"/>
                <a:cs typeface="Calibri"/>
              </a:rPr>
              <a:t> </a:t>
            </a:r>
            <a:r>
              <a:rPr sz="3000" spc="-5">
                <a:latin typeface="Calibri"/>
                <a:cs typeface="Calibri"/>
              </a:rPr>
              <a:t>of </a:t>
            </a:r>
            <a:r>
              <a:rPr sz="3000" spc="-15">
                <a:latin typeface="Calibri"/>
                <a:cs typeface="Calibri"/>
              </a:rPr>
              <a:t>intelligent </a:t>
            </a:r>
            <a:r>
              <a:rPr sz="3000">
                <a:latin typeface="Calibri"/>
                <a:cs typeface="Calibri"/>
              </a:rPr>
              <a:t>machines </a:t>
            </a:r>
            <a:r>
              <a:rPr sz="3000" spc="-5">
                <a:latin typeface="Calibri"/>
                <a:cs typeface="Calibri"/>
              </a:rPr>
              <a:t>that </a:t>
            </a:r>
            <a:r>
              <a:rPr sz="3000" spc="-665">
                <a:latin typeface="Calibri"/>
                <a:cs typeface="Calibri"/>
              </a:rPr>
              <a:t> </a:t>
            </a:r>
            <a:r>
              <a:rPr sz="3000" spc="-5">
                <a:latin typeface="Calibri"/>
                <a:cs typeface="Calibri"/>
              </a:rPr>
              <a:t>do</a:t>
            </a:r>
            <a:r>
              <a:rPr sz="3000">
                <a:latin typeface="Calibri"/>
                <a:cs typeface="Calibri"/>
              </a:rPr>
              <a:t> </a:t>
            </a:r>
            <a:r>
              <a:rPr sz="3000" spc="-10">
                <a:latin typeface="Calibri"/>
                <a:cs typeface="Calibri"/>
              </a:rPr>
              <a:t>work</a:t>
            </a:r>
            <a:r>
              <a:rPr sz="3000">
                <a:latin typeface="Calibri"/>
                <a:cs typeface="Calibri"/>
              </a:rPr>
              <a:t> and </a:t>
            </a:r>
            <a:r>
              <a:rPr sz="3000" spc="-10">
                <a:latin typeface="Calibri"/>
                <a:cs typeface="Calibri"/>
              </a:rPr>
              <a:t>react</a:t>
            </a:r>
            <a:r>
              <a:rPr sz="3000" spc="-5">
                <a:latin typeface="Calibri"/>
                <a:cs typeface="Calibri"/>
              </a:rPr>
              <a:t> </a:t>
            </a:r>
            <a:r>
              <a:rPr sz="3000" spc="-25">
                <a:latin typeface="Calibri"/>
                <a:cs typeface="Calibri"/>
              </a:rPr>
              <a:t>like</a:t>
            </a:r>
            <a:r>
              <a:rPr sz="3000" spc="-5">
                <a:latin typeface="Calibri"/>
                <a:cs typeface="Calibri"/>
              </a:rPr>
              <a:t> humans.</a:t>
            </a:r>
            <a:r>
              <a:rPr sz="3000">
                <a:latin typeface="Calibri"/>
                <a:cs typeface="Calibri"/>
              </a:rPr>
              <a:t> Some</a:t>
            </a:r>
            <a:r>
              <a:rPr sz="3000" spc="-5">
                <a:latin typeface="Calibri"/>
                <a:cs typeface="Calibri"/>
              </a:rPr>
              <a:t> of the </a:t>
            </a:r>
            <a:r>
              <a:rPr sz="3000">
                <a:latin typeface="Calibri"/>
                <a:cs typeface="Calibri"/>
              </a:rPr>
              <a:t> </a:t>
            </a:r>
            <a:r>
              <a:rPr sz="3000" spc="-5">
                <a:latin typeface="Calibri"/>
                <a:cs typeface="Calibri"/>
              </a:rPr>
              <a:t>activities</a:t>
            </a:r>
            <a:r>
              <a:rPr sz="3000" spc="-25">
                <a:latin typeface="Calibri"/>
                <a:cs typeface="Calibri"/>
              </a:rPr>
              <a:t> </a:t>
            </a:r>
            <a:r>
              <a:rPr sz="3000" spc="-15">
                <a:latin typeface="Calibri"/>
                <a:cs typeface="Calibri"/>
              </a:rPr>
              <a:t>related</a:t>
            </a:r>
            <a:r>
              <a:rPr sz="3000" spc="-5">
                <a:latin typeface="Calibri"/>
                <a:cs typeface="Calibri"/>
              </a:rPr>
              <a:t> </a:t>
            </a:r>
            <a:r>
              <a:rPr sz="3000" spc="-10">
                <a:latin typeface="Calibri"/>
                <a:cs typeface="Calibri"/>
              </a:rPr>
              <a:t>to</a:t>
            </a:r>
            <a:r>
              <a:rPr sz="3000">
                <a:latin typeface="Calibri"/>
                <a:cs typeface="Calibri"/>
              </a:rPr>
              <a:t> artificial</a:t>
            </a:r>
            <a:r>
              <a:rPr sz="3000" spc="5">
                <a:latin typeface="Calibri"/>
                <a:cs typeface="Calibri"/>
              </a:rPr>
              <a:t> </a:t>
            </a:r>
            <a:r>
              <a:rPr sz="3000" spc="-10">
                <a:latin typeface="Calibri"/>
                <a:cs typeface="Calibri"/>
              </a:rPr>
              <a:t>intelligence </a:t>
            </a:r>
            <a:r>
              <a:rPr sz="3000" spc="-5">
                <a:latin typeface="Calibri"/>
                <a:cs typeface="Calibri"/>
              </a:rPr>
              <a:t>include </a:t>
            </a:r>
            <a:r>
              <a:rPr sz="3000">
                <a:latin typeface="Calibri"/>
                <a:cs typeface="Calibri"/>
              </a:rPr>
              <a:t> </a:t>
            </a:r>
            <a:r>
              <a:rPr sz="3000" spc="-5">
                <a:latin typeface="Calibri"/>
                <a:cs typeface="Calibri"/>
              </a:rPr>
              <a:t>speech </a:t>
            </a:r>
            <a:r>
              <a:rPr sz="3000" spc="-10">
                <a:latin typeface="Calibri"/>
                <a:cs typeface="Calibri"/>
              </a:rPr>
              <a:t>recognition,</a:t>
            </a:r>
            <a:r>
              <a:rPr sz="3000">
                <a:latin typeface="Calibri"/>
                <a:cs typeface="Calibri"/>
              </a:rPr>
              <a:t> Learning,</a:t>
            </a:r>
            <a:r>
              <a:rPr sz="3000" spc="5">
                <a:latin typeface="Calibri"/>
                <a:cs typeface="Calibri"/>
              </a:rPr>
              <a:t> </a:t>
            </a:r>
            <a:r>
              <a:rPr sz="3000">
                <a:latin typeface="Calibri"/>
                <a:cs typeface="Calibri"/>
              </a:rPr>
              <a:t>Planning,</a:t>
            </a:r>
            <a:r>
              <a:rPr sz="3000" spc="20">
                <a:latin typeface="Calibri"/>
                <a:cs typeface="Calibri"/>
              </a:rPr>
              <a:t> </a:t>
            </a:r>
            <a:r>
              <a:rPr sz="3000" spc="-20">
                <a:latin typeface="Calibri"/>
                <a:cs typeface="Calibri"/>
              </a:rPr>
              <a:t>Problem- </a:t>
            </a:r>
            <a:r>
              <a:rPr sz="3000" spc="-660">
                <a:latin typeface="Calibri"/>
                <a:cs typeface="Calibri"/>
              </a:rPr>
              <a:t> </a:t>
            </a:r>
            <a:r>
              <a:rPr sz="3000">
                <a:latin typeface="Calibri"/>
                <a:cs typeface="Calibri"/>
              </a:rPr>
              <a:t>solving,</a:t>
            </a:r>
            <a:r>
              <a:rPr sz="3000" spc="-5">
                <a:latin typeface="Calibri"/>
                <a:cs typeface="Calibri"/>
              </a:rPr>
              <a:t> </a:t>
            </a:r>
            <a:r>
              <a:rPr sz="3000" spc="-15">
                <a:latin typeface="Calibri"/>
                <a:cs typeface="Calibri"/>
              </a:rPr>
              <a:t>etc.</a:t>
            </a:r>
            <a:endParaRPr sz="3000">
              <a:latin typeface="Calibri"/>
              <a:cs typeface="Calibri"/>
            </a:endParaRPr>
          </a:p>
          <a:p>
            <a:pPr marL="355600" marR="5080" indent="-342900">
              <a:lnSpc>
                <a:spcPct val="80000"/>
              </a:lnSpc>
              <a:spcBef>
                <a:spcPts val="720"/>
              </a:spcBef>
              <a:buFont typeface="Arial MT"/>
              <a:buChar char="•"/>
              <a:tabLst>
                <a:tab pos="354965" algn="l"/>
                <a:tab pos="355600" algn="l"/>
              </a:tabLst>
            </a:pPr>
            <a:r>
              <a:rPr sz="3000" spc="-5">
                <a:latin typeface="Calibri"/>
                <a:cs typeface="Calibri"/>
              </a:rPr>
              <a:t>Serverless</a:t>
            </a:r>
            <a:r>
              <a:rPr sz="3000" spc="-20">
                <a:latin typeface="Calibri"/>
                <a:cs typeface="Calibri"/>
              </a:rPr>
              <a:t> </a:t>
            </a:r>
            <a:r>
              <a:rPr sz="3000" spc="-5">
                <a:latin typeface="Calibri"/>
                <a:cs typeface="Calibri"/>
              </a:rPr>
              <a:t>Apps </a:t>
            </a:r>
            <a:r>
              <a:rPr sz="3000" spc="-15">
                <a:latin typeface="Calibri"/>
                <a:cs typeface="Calibri"/>
              </a:rPr>
              <a:t>Vulnerability:</a:t>
            </a:r>
            <a:r>
              <a:rPr sz="3000" spc="15">
                <a:latin typeface="Calibri"/>
                <a:cs typeface="Calibri"/>
              </a:rPr>
              <a:t> </a:t>
            </a:r>
            <a:r>
              <a:rPr sz="3000" spc="-10">
                <a:latin typeface="Calibri"/>
                <a:cs typeface="Calibri"/>
              </a:rPr>
              <a:t>Serverless </a:t>
            </a:r>
            <a:r>
              <a:rPr sz="3000" spc="-5">
                <a:latin typeface="Calibri"/>
                <a:cs typeface="Calibri"/>
              </a:rPr>
              <a:t> </a:t>
            </a:r>
            <a:r>
              <a:rPr sz="3000" spc="-10">
                <a:latin typeface="Calibri"/>
                <a:cs typeface="Calibri"/>
              </a:rPr>
              <a:t>architecture </a:t>
            </a:r>
            <a:r>
              <a:rPr sz="3000">
                <a:latin typeface="Calibri"/>
                <a:cs typeface="Calibri"/>
              </a:rPr>
              <a:t>and apps </a:t>
            </a:r>
            <a:r>
              <a:rPr sz="3000" spc="-5">
                <a:latin typeface="Calibri"/>
                <a:cs typeface="Calibri"/>
              </a:rPr>
              <a:t>is </a:t>
            </a:r>
            <a:r>
              <a:rPr sz="3000">
                <a:latin typeface="Calibri"/>
                <a:cs typeface="Calibri"/>
              </a:rPr>
              <a:t>an </a:t>
            </a:r>
            <a:r>
              <a:rPr sz="3000" spc="-5">
                <a:latin typeface="Calibri"/>
                <a:cs typeface="Calibri"/>
              </a:rPr>
              <a:t>application </a:t>
            </a:r>
            <a:r>
              <a:rPr sz="3000">
                <a:latin typeface="Calibri"/>
                <a:cs typeface="Calibri"/>
              </a:rPr>
              <a:t>which </a:t>
            </a:r>
            <a:r>
              <a:rPr sz="3000" spc="5">
                <a:latin typeface="Calibri"/>
                <a:cs typeface="Calibri"/>
              </a:rPr>
              <a:t> </a:t>
            </a:r>
            <a:r>
              <a:rPr sz="3000" spc="-10">
                <a:latin typeface="Calibri"/>
                <a:cs typeface="Calibri"/>
              </a:rPr>
              <a:t>depends</a:t>
            </a:r>
            <a:r>
              <a:rPr sz="3000" spc="10">
                <a:latin typeface="Calibri"/>
                <a:cs typeface="Calibri"/>
              </a:rPr>
              <a:t> </a:t>
            </a:r>
            <a:r>
              <a:rPr sz="3000" spc="-5">
                <a:latin typeface="Calibri"/>
                <a:cs typeface="Calibri"/>
              </a:rPr>
              <a:t>on</a:t>
            </a:r>
            <a:r>
              <a:rPr sz="3000" spc="10">
                <a:latin typeface="Calibri"/>
                <a:cs typeface="Calibri"/>
              </a:rPr>
              <a:t> </a:t>
            </a:r>
            <a:r>
              <a:rPr sz="3000" spc="-10">
                <a:latin typeface="Calibri"/>
                <a:cs typeface="Calibri"/>
              </a:rPr>
              <a:t>third-party</a:t>
            </a:r>
            <a:r>
              <a:rPr sz="3000" spc="-15">
                <a:latin typeface="Calibri"/>
                <a:cs typeface="Calibri"/>
              </a:rPr>
              <a:t> </a:t>
            </a:r>
            <a:r>
              <a:rPr sz="3000">
                <a:latin typeface="Calibri"/>
                <a:cs typeface="Calibri"/>
              </a:rPr>
              <a:t>cloud</a:t>
            </a:r>
            <a:r>
              <a:rPr sz="3000" spc="-10">
                <a:latin typeface="Calibri"/>
                <a:cs typeface="Calibri"/>
              </a:rPr>
              <a:t> </a:t>
            </a:r>
            <a:r>
              <a:rPr sz="3000" spc="-15">
                <a:latin typeface="Calibri"/>
                <a:cs typeface="Calibri"/>
              </a:rPr>
              <a:t>infrastructure</a:t>
            </a:r>
            <a:r>
              <a:rPr sz="3000" spc="-5">
                <a:latin typeface="Calibri"/>
                <a:cs typeface="Calibri"/>
              </a:rPr>
              <a:t> or</a:t>
            </a:r>
            <a:r>
              <a:rPr sz="3000">
                <a:latin typeface="Calibri"/>
                <a:cs typeface="Calibri"/>
              </a:rPr>
              <a:t> on </a:t>
            </a:r>
            <a:r>
              <a:rPr sz="3000" spc="-660">
                <a:latin typeface="Calibri"/>
                <a:cs typeface="Calibri"/>
              </a:rPr>
              <a:t> </a:t>
            </a:r>
            <a:r>
              <a:rPr sz="3000">
                <a:latin typeface="Calibri"/>
                <a:cs typeface="Calibri"/>
              </a:rPr>
              <a:t>a </a:t>
            </a:r>
            <a:r>
              <a:rPr sz="3000" spc="-5">
                <a:latin typeface="Calibri"/>
                <a:cs typeface="Calibri"/>
              </a:rPr>
              <a:t>back-end </a:t>
            </a:r>
            <a:r>
              <a:rPr sz="3000">
                <a:latin typeface="Calibri"/>
                <a:cs typeface="Calibri"/>
              </a:rPr>
              <a:t>service </a:t>
            </a:r>
            <a:r>
              <a:rPr sz="3000" spc="-5">
                <a:latin typeface="Calibri"/>
                <a:cs typeface="Calibri"/>
              </a:rPr>
              <a:t>such </a:t>
            </a:r>
            <a:r>
              <a:rPr sz="3000">
                <a:latin typeface="Calibri"/>
                <a:cs typeface="Calibri"/>
              </a:rPr>
              <a:t>as </a:t>
            </a:r>
            <a:r>
              <a:rPr sz="3000" spc="-10">
                <a:latin typeface="Calibri"/>
                <a:cs typeface="Calibri"/>
              </a:rPr>
              <a:t>google </a:t>
            </a:r>
            <a:r>
              <a:rPr sz="3000" spc="-5">
                <a:latin typeface="Calibri"/>
                <a:cs typeface="Calibri"/>
              </a:rPr>
              <a:t>cloud function, </a:t>
            </a:r>
            <a:r>
              <a:rPr sz="3000" spc="-665">
                <a:latin typeface="Calibri"/>
                <a:cs typeface="Calibri"/>
              </a:rPr>
              <a:t> </a:t>
            </a:r>
            <a:r>
              <a:rPr sz="3000" spc="-10">
                <a:latin typeface="Calibri"/>
                <a:cs typeface="Calibri"/>
              </a:rPr>
              <a:t>Amazon web</a:t>
            </a:r>
            <a:r>
              <a:rPr sz="3000">
                <a:latin typeface="Calibri"/>
                <a:cs typeface="Calibri"/>
              </a:rPr>
              <a:t> services</a:t>
            </a:r>
            <a:r>
              <a:rPr sz="3000" spc="-5">
                <a:latin typeface="Calibri"/>
                <a:cs typeface="Calibri"/>
              </a:rPr>
              <a:t> </a:t>
            </a:r>
            <a:r>
              <a:rPr sz="3000" spc="-30">
                <a:latin typeface="Calibri"/>
                <a:cs typeface="Calibri"/>
              </a:rPr>
              <a:t>(AWS)</a:t>
            </a:r>
            <a:r>
              <a:rPr sz="3000" spc="5">
                <a:latin typeface="Calibri"/>
                <a:cs typeface="Calibri"/>
              </a:rPr>
              <a:t> </a:t>
            </a:r>
            <a:r>
              <a:rPr sz="3000">
                <a:latin typeface="Calibri"/>
                <a:cs typeface="Calibri"/>
              </a:rPr>
              <a:t>lambda, </a:t>
            </a:r>
            <a:r>
              <a:rPr sz="3000" spc="-15">
                <a:latin typeface="Calibri"/>
                <a:cs typeface="Calibri"/>
              </a:rPr>
              <a:t>etc.</a:t>
            </a:r>
            <a:endParaRPr sz="3000">
              <a:latin typeface="Calibri"/>
              <a:cs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to="" calcmode="lin" valueType="num">
                                      <p:cBhvr>
                                        <p:cTn id="7" dur="1" fill="hold"/>
                                        <p:tgtEl>
                                          <p:spTgt spid="3">
                                            <p:txEl>
                                              <p:pRg st="0" end="0"/>
                                            </p:txEl>
                                          </p:spTgt>
                                        </p:tgtEl>
                                        <p:attrNameLst>
                                          <p:attrName/>
                                        </p:attrNameLst>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to="" calcmode="lin" valueType="num">
                                      <p:cBhvr>
                                        <p:cTn id="12" dur="1" fill="hold"/>
                                        <p:tgtEl>
                                          <p:spTgt spid="3">
                                            <p:txEl>
                                              <p:pRg st="1" end="1"/>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2000" y="0"/>
            <a:ext cx="3828415" cy="696595"/>
          </a:xfrm>
          <a:prstGeom prst="rect">
            <a:avLst/>
          </a:prstGeom>
        </p:spPr>
        <p:txBody>
          <a:bodyPr vert="horz" wrap="square" lIns="0" tIns="13335" rIns="0" bIns="0" rtlCol="0">
            <a:spAutoFit/>
          </a:bodyPr>
          <a:lstStyle/>
          <a:p>
            <a:pPr marL="12700">
              <a:lnSpc>
                <a:spcPct val="100000"/>
              </a:lnSpc>
              <a:spcBef>
                <a:spcPts val="105"/>
              </a:spcBef>
            </a:pPr>
            <a:r>
              <a:rPr sz="4400" spc="-5"/>
              <a:t>CYBER</a:t>
            </a:r>
            <a:r>
              <a:rPr sz="4400" spc="-70"/>
              <a:t> </a:t>
            </a:r>
            <a:r>
              <a:rPr sz="4400" spc="-65"/>
              <a:t>WARFARE</a:t>
            </a:r>
            <a:endParaRPr sz="4400"/>
          </a:p>
        </p:txBody>
      </p:sp>
      <p:sp>
        <p:nvSpPr>
          <p:cNvPr id="3" name="object 3"/>
          <p:cNvSpPr txBox="1"/>
          <p:nvPr/>
        </p:nvSpPr>
        <p:spPr>
          <a:xfrm>
            <a:off x="228600" y="914400"/>
            <a:ext cx="8915400" cy="3538220"/>
          </a:xfrm>
          <a:prstGeom prst="rect">
            <a:avLst/>
          </a:prstGeom>
        </p:spPr>
        <p:txBody>
          <a:bodyPr vert="horz" wrap="square" lIns="0" tIns="13335" rIns="0" bIns="0" rtlCol="0">
            <a:spAutoFit/>
          </a:bodyPr>
          <a:lstStyle/>
          <a:p>
            <a:pPr marL="355600" marR="791845" indent="-342900" algn="just">
              <a:lnSpc>
                <a:spcPct val="100000"/>
              </a:lnSpc>
              <a:spcBef>
                <a:spcPts val="105"/>
              </a:spcBef>
              <a:buFont typeface="Arial MT"/>
              <a:buChar char="•"/>
              <a:tabLst>
                <a:tab pos="354965" algn="l"/>
                <a:tab pos="355600" algn="l"/>
              </a:tabLst>
            </a:pPr>
            <a:r>
              <a:rPr sz="3200" spc="-5">
                <a:latin typeface="Calibri"/>
                <a:cs typeface="Calibri"/>
              </a:rPr>
              <a:t>Cyber</a:t>
            </a:r>
            <a:r>
              <a:rPr sz="3200" spc="10">
                <a:latin typeface="Calibri"/>
                <a:cs typeface="Calibri"/>
              </a:rPr>
              <a:t> </a:t>
            </a:r>
            <a:r>
              <a:rPr sz="3200" spc="-30">
                <a:latin typeface="Calibri"/>
                <a:cs typeface="Calibri"/>
              </a:rPr>
              <a:t>Warfare</a:t>
            </a:r>
            <a:r>
              <a:rPr sz="3200" spc="-20">
                <a:latin typeface="Calibri"/>
                <a:cs typeface="Calibri"/>
              </a:rPr>
              <a:t> </a:t>
            </a:r>
            <a:r>
              <a:rPr sz="3200">
                <a:latin typeface="Calibri"/>
                <a:cs typeface="Calibri"/>
              </a:rPr>
              <a:t>is </a:t>
            </a:r>
            <a:r>
              <a:rPr sz="3200" spc="-10">
                <a:latin typeface="Calibri"/>
                <a:cs typeface="Calibri"/>
              </a:rPr>
              <a:t>Internet</a:t>
            </a:r>
            <a:r>
              <a:rPr sz="3200">
                <a:latin typeface="Calibri"/>
                <a:cs typeface="Calibri"/>
              </a:rPr>
              <a:t> </a:t>
            </a:r>
            <a:r>
              <a:rPr sz="3200" spc="-5">
                <a:latin typeface="Calibri"/>
                <a:cs typeface="Calibri"/>
              </a:rPr>
              <a:t>based</a:t>
            </a:r>
            <a:r>
              <a:rPr sz="3200" spc="10">
                <a:latin typeface="Calibri"/>
                <a:cs typeface="Calibri"/>
              </a:rPr>
              <a:t> </a:t>
            </a:r>
            <a:r>
              <a:rPr sz="3200" spc="-10">
                <a:latin typeface="Calibri"/>
                <a:cs typeface="Calibri"/>
              </a:rPr>
              <a:t>conflict </a:t>
            </a:r>
            <a:r>
              <a:rPr sz="3200" spc="-5">
                <a:latin typeface="Calibri"/>
                <a:cs typeface="Calibri"/>
              </a:rPr>
              <a:t> </a:t>
            </a:r>
            <a:r>
              <a:rPr sz="3200" spc="-10">
                <a:latin typeface="Calibri"/>
                <a:cs typeface="Calibri"/>
              </a:rPr>
              <a:t>involving</a:t>
            </a:r>
            <a:r>
              <a:rPr sz="3200" spc="10">
                <a:latin typeface="Calibri"/>
                <a:cs typeface="Calibri"/>
              </a:rPr>
              <a:t> </a:t>
            </a:r>
            <a:r>
              <a:rPr sz="3200" spc="-5">
                <a:latin typeface="Calibri"/>
                <a:cs typeface="Calibri"/>
              </a:rPr>
              <a:t>politically</a:t>
            </a:r>
            <a:r>
              <a:rPr sz="3200">
                <a:latin typeface="Calibri"/>
                <a:cs typeface="Calibri"/>
              </a:rPr>
              <a:t> </a:t>
            </a:r>
            <a:r>
              <a:rPr sz="3200" spc="-10">
                <a:latin typeface="Calibri"/>
                <a:cs typeface="Calibri"/>
              </a:rPr>
              <a:t>motivated</a:t>
            </a:r>
            <a:r>
              <a:rPr sz="3200" spc="15">
                <a:latin typeface="Calibri"/>
                <a:cs typeface="Calibri"/>
              </a:rPr>
              <a:t> </a:t>
            </a:r>
            <a:r>
              <a:rPr sz="3200" spc="-20">
                <a:latin typeface="Calibri"/>
                <a:cs typeface="Calibri"/>
              </a:rPr>
              <a:t>attacks</a:t>
            </a:r>
            <a:r>
              <a:rPr sz="3200" spc="-15">
                <a:latin typeface="Calibri"/>
                <a:cs typeface="Calibri"/>
              </a:rPr>
              <a:t> </a:t>
            </a:r>
            <a:r>
              <a:rPr sz="3200">
                <a:latin typeface="Calibri"/>
                <a:cs typeface="Calibri"/>
              </a:rPr>
              <a:t>on </a:t>
            </a:r>
            <a:r>
              <a:rPr sz="3200" spc="-705">
                <a:latin typeface="Calibri"/>
                <a:cs typeface="Calibri"/>
              </a:rPr>
              <a:t> </a:t>
            </a:r>
            <a:r>
              <a:rPr sz="3200" spc="-15">
                <a:latin typeface="Calibri"/>
                <a:cs typeface="Calibri"/>
              </a:rPr>
              <a:t>information</a:t>
            </a:r>
            <a:r>
              <a:rPr sz="3200" spc="25">
                <a:latin typeface="Calibri"/>
                <a:cs typeface="Calibri"/>
              </a:rPr>
              <a:t> </a:t>
            </a:r>
            <a:r>
              <a:rPr sz="3200" spc="-20">
                <a:latin typeface="Calibri"/>
                <a:cs typeface="Calibri"/>
              </a:rPr>
              <a:t>systems.</a:t>
            </a:r>
            <a:endParaRPr sz="3200">
              <a:latin typeface="Calibri"/>
              <a:cs typeface="Calibri"/>
            </a:endParaRPr>
          </a:p>
          <a:p>
            <a:pPr marL="355600" marR="5080" indent="-342900" algn="just">
              <a:lnSpc>
                <a:spcPct val="100000"/>
              </a:lnSpc>
              <a:spcBef>
                <a:spcPts val="765"/>
              </a:spcBef>
              <a:buFont typeface="Arial MT"/>
              <a:buChar char="•"/>
              <a:tabLst>
                <a:tab pos="354965" algn="l"/>
                <a:tab pos="355600" algn="l"/>
              </a:tabLst>
            </a:pPr>
            <a:r>
              <a:rPr sz="3200">
                <a:latin typeface="Calibri"/>
                <a:cs typeface="Calibri"/>
              </a:rPr>
              <a:t>It</a:t>
            </a:r>
            <a:r>
              <a:rPr sz="3200" spc="10">
                <a:latin typeface="Calibri"/>
                <a:cs typeface="Calibri"/>
              </a:rPr>
              <a:t> </a:t>
            </a:r>
            <a:r>
              <a:rPr sz="3200">
                <a:latin typeface="Calibri"/>
                <a:cs typeface="Calibri"/>
              </a:rPr>
              <a:t>also</a:t>
            </a:r>
            <a:r>
              <a:rPr sz="3200" spc="-5">
                <a:latin typeface="Calibri"/>
                <a:cs typeface="Calibri"/>
              </a:rPr>
              <a:t> </a:t>
            </a:r>
            <a:r>
              <a:rPr sz="3200" spc="-15">
                <a:latin typeface="Calibri"/>
                <a:cs typeface="Calibri"/>
              </a:rPr>
              <a:t>involves</a:t>
            </a:r>
            <a:r>
              <a:rPr sz="3200">
                <a:latin typeface="Calibri"/>
                <a:cs typeface="Calibri"/>
              </a:rPr>
              <a:t> the action</a:t>
            </a:r>
            <a:r>
              <a:rPr sz="3200" spc="10">
                <a:latin typeface="Calibri"/>
                <a:cs typeface="Calibri"/>
              </a:rPr>
              <a:t> </a:t>
            </a:r>
            <a:r>
              <a:rPr sz="3200" spc="-10">
                <a:latin typeface="Calibri"/>
                <a:cs typeface="Calibri"/>
              </a:rPr>
              <a:t>by</a:t>
            </a:r>
            <a:r>
              <a:rPr sz="3200" spc="5">
                <a:latin typeface="Calibri"/>
                <a:cs typeface="Calibri"/>
              </a:rPr>
              <a:t> </a:t>
            </a:r>
            <a:r>
              <a:rPr sz="3200">
                <a:latin typeface="Calibri"/>
                <a:cs typeface="Calibri"/>
              </a:rPr>
              <a:t>a</a:t>
            </a:r>
            <a:r>
              <a:rPr sz="3200" spc="-5">
                <a:latin typeface="Calibri"/>
                <a:cs typeface="Calibri"/>
              </a:rPr>
              <a:t> </a:t>
            </a:r>
            <a:r>
              <a:rPr sz="3200" spc="-20">
                <a:latin typeface="Calibri"/>
                <a:cs typeface="Calibri"/>
              </a:rPr>
              <a:t>nation-state</a:t>
            </a:r>
            <a:r>
              <a:rPr sz="3200" spc="10">
                <a:latin typeface="Calibri"/>
                <a:cs typeface="Calibri"/>
              </a:rPr>
              <a:t> </a:t>
            </a:r>
            <a:r>
              <a:rPr sz="3200" spc="-5">
                <a:latin typeface="Calibri"/>
                <a:cs typeface="Calibri"/>
              </a:rPr>
              <a:t>or </a:t>
            </a:r>
            <a:r>
              <a:rPr sz="3200" spc="-710">
                <a:latin typeface="Calibri"/>
                <a:cs typeface="Calibri"/>
              </a:rPr>
              <a:t> </a:t>
            </a:r>
            <a:r>
              <a:rPr sz="3200" spc="-5">
                <a:latin typeface="Calibri"/>
                <a:cs typeface="Calibri"/>
              </a:rPr>
              <a:t>International</a:t>
            </a:r>
            <a:r>
              <a:rPr sz="3200" spc="20">
                <a:latin typeface="Calibri"/>
                <a:cs typeface="Calibri"/>
              </a:rPr>
              <a:t> </a:t>
            </a:r>
            <a:r>
              <a:rPr sz="3200" spc="-15">
                <a:latin typeface="Calibri"/>
                <a:cs typeface="Calibri"/>
              </a:rPr>
              <a:t>organization</a:t>
            </a:r>
            <a:r>
              <a:rPr sz="3200" spc="10">
                <a:latin typeface="Calibri"/>
                <a:cs typeface="Calibri"/>
              </a:rPr>
              <a:t> </a:t>
            </a:r>
            <a:r>
              <a:rPr sz="3200" spc="-20">
                <a:latin typeface="Calibri"/>
                <a:cs typeface="Calibri"/>
              </a:rPr>
              <a:t>to</a:t>
            </a:r>
            <a:r>
              <a:rPr sz="3200" spc="5">
                <a:latin typeface="Calibri"/>
                <a:cs typeface="Calibri"/>
              </a:rPr>
              <a:t> </a:t>
            </a:r>
            <a:r>
              <a:rPr sz="3200" spc="-20">
                <a:latin typeface="Calibri"/>
                <a:cs typeface="Calibri"/>
              </a:rPr>
              <a:t>attack</a:t>
            </a:r>
            <a:r>
              <a:rPr sz="3200">
                <a:latin typeface="Calibri"/>
                <a:cs typeface="Calibri"/>
              </a:rPr>
              <a:t> and</a:t>
            </a:r>
          </a:p>
          <a:p>
            <a:pPr marL="355600" marR="1509395" algn="just">
              <a:lnSpc>
                <a:spcPct val="100000"/>
              </a:lnSpc>
              <a:spcBef>
                <a:spcPts val="5"/>
              </a:spcBef>
            </a:pPr>
            <a:r>
              <a:rPr sz="3200" spc="-20">
                <a:latin typeface="Calibri"/>
                <a:cs typeface="Calibri"/>
              </a:rPr>
              <a:t>attempt</a:t>
            </a:r>
            <a:r>
              <a:rPr sz="3200" spc="10">
                <a:latin typeface="Calibri"/>
                <a:cs typeface="Calibri"/>
              </a:rPr>
              <a:t> </a:t>
            </a:r>
            <a:r>
              <a:rPr sz="3200" spc="-20">
                <a:latin typeface="Calibri"/>
                <a:cs typeface="Calibri"/>
              </a:rPr>
              <a:t>to</a:t>
            </a:r>
            <a:r>
              <a:rPr sz="3200" spc="10">
                <a:latin typeface="Calibri"/>
                <a:cs typeface="Calibri"/>
              </a:rPr>
              <a:t> </a:t>
            </a:r>
            <a:r>
              <a:rPr sz="3200" spc="-5">
                <a:latin typeface="Calibri"/>
                <a:cs typeface="Calibri"/>
              </a:rPr>
              <a:t>damage</a:t>
            </a:r>
            <a:r>
              <a:rPr sz="3200" spc="5">
                <a:latin typeface="Calibri"/>
                <a:cs typeface="Calibri"/>
              </a:rPr>
              <a:t> </a:t>
            </a:r>
            <a:r>
              <a:rPr sz="3200">
                <a:latin typeface="Calibri"/>
                <a:cs typeface="Calibri"/>
              </a:rPr>
              <a:t>another</a:t>
            </a:r>
            <a:r>
              <a:rPr sz="3200" spc="5">
                <a:latin typeface="Calibri"/>
                <a:cs typeface="Calibri"/>
              </a:rPr>
              <a:t> </a:t>
            </a:r>
            <a:r>
              <a:rPr sz="3200" spc="-30">
                <a:latin typeface="Calibri"/>
                <a:cs typeface="Calibri"/>
              </a:rPr>
              <a:t>nation’s </a:t>
            </a:r>
            <a:r>
              <a:rPr sz="3200" spc="-710">
                <a:latin typeface="Calibri"/>
                <a:cs typeface="Calibri"/>
              </a:rPr>
              <a:t> </a:t>
            </a:r>
            <a:r>
              <a:rPr sz="3200" spc="-15">
                <a:latin typeface="Calibri"/>
                <a:cs typeface="Calibri"/>
              </a:rPr>
              <a:t>computers</a:t>
            </a:r>
            <a:r>
              <a:rPr sz="3200" spc="-5">
                <a:latin typeface="Calibri"/>
                <a:cs typeface="Calibri"/>
              </a:rPr>
              <a:t> </a:t>
            </a:r>
            <a:r>
              <a:rPr sz="3200">
                <a:latin typeface="Calibri"/>
                <a:cs typeface="Calibri"/>
              </a:rPr>
              <a:t>and</a:t>
            </a:r>
            <a:r>
              <a:rPr sz="3200" spc="10">
                <a:latin typeface="Calibri"/>
                <a:cs typeface="Calibri"/>
              </a:rPr>
              <a:t> </a:t>
            </a:r>
            <a:r>
              <a:rPr sz="3200" spc="-10">
                <a:latin typeface="Calibri"/>
                <a:cs typeface="Calibri"/>
              </a:rPr>
              <a:t>information.</a:t>
            </a:r>
            <a:endParaRPr sz="3200">
              <a:latin typeface="Calibri"/>
              <a:cs typeface="Calibri"/>
            </a:endParaRPr>
          </a:p>
        </p:txBody>
      </p:sp>
      <p:pic>
        <p:nvPicPr>
          <p:cNvPr id="4" name="object 3"/>
          <p:cNvPicPr/>
          <p:nvPr/>
        </p:nvPicPr>
        <p:blipFill>
          <a:blip r:embed="rId2" cstate="print"/>
          <a:stretch>
            <a:fillRect/>
          </a:stretch>
        </p:blipFill>
        <p:spPr>
          <a:xfrm>
            <a:off x="5125211" y="4267200"/>
            <a:ext cx="4018789" cy="21336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to="" calcmode="lin" valueType="num">
                                      <p:cBhvr>
                                        <p:cTn id="7" dur="1" fill="hold"/>
                                        <p:tgtEl>
                                          <p:spTgt spid="3">
                                            <p:txEl>
                                              <p:pRg st="0" end="0"/>
                                            </p:txEl>
                                          </p:spTgt>
                                        </p:tgtEl>
                                        <p:attrNameLst>
                                          <p:attrName/>
                                        </p:attrNameLst>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to="" calcmode="lin" valueType="num">
                                      <p:cBhvr>
                                        <p:cTn id="12" dur="1" fill="hold"/>
                                        <p:tgtEl>
                                          <p:spTgt spid="3">
                                            <p:txEl>
                                              <p:pRg st="1" end="1"/>
                                            </p:txEl>
                                          </p:spTgt>
                                        </p:tgtEl>
                                        <p:attrNameLst>
                                          <p:attrName/>
                                        </p:attrNameLst>
                                      </p:cBhvr>
                                    </p:anim>
                                  </p:childTnLst>
                                </p:cTn>
                              </p:par>
                            </p:childTnLst>
                          </p:cTn>
                        </p:par>
                      </p:childTnLst>
                    </p:cTn>
                  </p:par>
                  <p:par>
                    <p:cTn id="13" fill="hold">
                      <p:stCondLst>
                        <p:cond delay="indefinite"/>
                      </p:stCondLst>
                      <p:childTnLst>
                        <p:par>
                          <p:cTn id="14" fill="hold">
                            <p:stCondLst>
                              <p:cond delay="0"/>
                            </p:stCondLst>
                            <p:childTnLst>
                              <p:par>
                                <p:cTn id="15" presetID="24"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to="" calcmode="lin" valueType="num">
                                      <p:cBhvr>
                                        <p:cTn id="17" dur="1" fill="hold"/>
                                        <p:tgtEl>
                                          <p:spTgt spid="3">
                                            <p:txEl>
                                              <p:pRg st="2" end="2"/>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8600" y="0"/>
            <a:ext cx="5248910" cy="696595"/>
          </a:xfrm>
          <a:prstGeom prst="rect">
            <a:avLst/>
          </a:prstGeom>
        </p:spPr>
        <p:txBody>
          <a:bodyPr vert="horz" wrap="square" lIns="0" tIns="13335" rIns="0" bIns="0" rtlCol="0">
            <a:spAutoFit/>
          </a:bodyPr>
          <a:lstStyle/>
          <a:p>
            <a:pPr marL="12700">
              <a:lnSpc>
                <a:spcPct val="100000"/>
              </a:lnSpc>
              <a:spcBef>
                <a:spcPts val="105"/>
              </a:spcBef>
            </a:pPr>
            <a:r>
              <a:rPr sz="4400" spc="-5"/>
              <a:t>CYBER</a:t>
            </a:r>
            <a:r>
              <a:rPr sz="4400" spc="-30"/>
              <a:t> </a:t>
            </a:r>
            <a:r>
              <a:rPr sz="4400" spc="-65"/>
              <a:t>WARFARE</a:t>
            </a:r>
            <a:r>
              <a:rPr sz="4400" spc="-25"/>
              <a:t> </a:t>
            </a:r>
            <a:r>
              <a:rPr sz="4400" spc="-40"/>
              <a:t>Types</a:t>
            </a:r>
            <a:endParaRPr sz="4400"/>
          </a:p>
        </p:txBody>
      </p:sp>
      <p:sp>
        <p:nvSpPr>
          <p:cNvPr id="3" name="object 3"/>
          <p:cNvSpPr txBox="1"/>
          <p:nvPr/>
        </p:nvSpPr>
        <p:spPr>
          <a:xfrm>
            <a:off x="993444" y="1525041"/>
            <a:ext cx="3360420" cy="3610610"/>
          </a:xfrm>
          <a:prstGeom prst="rect">
            <a:avLst/>
          </a:prstGeom>
        </p:spPr>
        <p:txBody>
          <a:bodyPr vert="horz" wrap="square" lIns="0" tIns="97790" rIns="0" bIns="0" rtlCol="0">
            <a:spAutoFit/>
          </a:bodyPr>
          <a:lstStyle/>
          <a:p>
            <a:pPr marL="354965" indent="-342900">
              <a:lnSpc>
                <a:spcPct val="100000"/>
              </a:lnSpc>
              <a:spcBef>
                <a:spcPts val="770"/>
              </a:spcBef>
              <a:buAutoNum type="arabicParenR"/>
              <a:tabLst>
                <a:tab pos="355600" algn="l"/>
              </a:tabLst>
            </a:pPr>
            <a:r>
              <a:rPr sz="2800" spc="-10">
                <a:latin typeface="Calibri"/>
                <a:cs typeface="Calibri"/>
              </a:rPr>
              <a:t>Espionage</a:t>
            </a:r>
            <a:endParaRPr sz="2800">
              <a:latin typeface="Calibri"/>
              <a:cs typeface="Calibri"/>
            </a:endParaRPr>
          </a:p>
          <a:p>
            <a:pPr marL="354965" indent="-342900">
              <a:lnSpc>
                <a:spcPct val="100000"/>
              </a:lnSpc>
              <a:spcBef>
                <a:spcPts val="675"/>
              </a:spcBef>
              <a:buAutoNum type="arabicParenR"/>
              <a:tabLst>
                <a:tab pos="355600" algn="l"/>
              </a:tabLst>
            </a:pPr>
            <a:r>
              <a:rPr sz="2800" spc="-15">
                <a:latin typeface="Calibri"/>
                <a:cs typeface="Calibri"/>
              </a:rPr>
              <a:t>Sabotage</a:t>
            </a:r>
            <a:endParaRPr sz="2800">
              <a:latin typeface="Calibri"/>
              <a:cs typeface="Calibri"/>
            </a:endParaRPr>
          </a:p>
          <a:p>
            <a:pPr marL="354965" indent="-342900">
              <a:lnSpc>
                <a:spcPct val="100000"/>
              </a:lnSpc>
              <a:spcBef>
                <a:spcPts val="670"/>
              </a:spcBef>
              <a:buAutoNum type="arabicParenR"/>
              <a:tabLst>
                <a:tab pos="355600" algn="l"/>
              </a:tabLst>
            </a:pPr>
            <a:r>
              <a:rPr sz="2800" spc="-5">
                <a:latin typeface="Calibri"/>
                <a:cs typeface="Calibri"/>
              </a:rPr>
              <a:t>DoS</a:t>
            </a:r>
            <a:r>
              <a:rPr sz="2800" spc="-30">
                <a:latin typeface="Calibri"/>
                <a:cs typeface="Calibri"/>
              </a:rPr>
              <a:t> Attack</a:t>
            </a:r>
            <a:endParaRPr sz="2800">
              <a:latin typeface="Calibri"/>
              <a:cs typeface="Calibri"/>
            </a:endParaRPr>
          </a:p>
          <a:p>
            <a:pPr marL="354965" indent="-342900">
              <a:lnSpc>
                <a:spcPct val="100000"/>
              </a:lnSpc>
              <a:spcBef>
                <a:spcPts val="675"/>
              </a:spcBef>
              <a:buAutoNum type="arabicParenR"/>
              <a:tabLst>
                <a:tab pos="355600" algn="l"/>
              </a:tabLst>
            </a:pPr>
            <a:r>
              <a:rPr sz="2800" spc="-10">
                <a:latin typeface="Calibri"/>
                <a:cs typeface="Calibri"/>
              </a:rPr>
              <a:t>Electrical</a:t>
            </a:r>
            <a:r>
              <a:rPr sz="2800" spc="-35">
                <a:latin typeface="Calibri"/>
                <a:cs typeface="Calibri"/>
              </a:rPr>
              <a:t> </a:t>
            </a:r>
            <a:r>
              <a:rPr sz="2800" spc="-25">
                <a:latin typeface="Calibri"/>
                <a:cs typeface="Calibri"/>
              </a:rPr>
              <a:t>Power</a:t>
            </a:r>
            <a:r>
              <a:rPr sz="2800" spc="-15">
                <a:latin typeface="Calibri"/>
                <a:cs typeface="Calibri"/>
              </a:rPr>
              <a:t> </a:t>
            </a:r>
            <a:r>
              <a:rPr sz="2800" spc="-10">
                <a:latin typeface="Calibri"/>
                <a:cs typeface="Calibri"/>
              </a:rPr>
              <a:t>Grid</a:t>
            </a:r>
            <a:endParaRPr sz="2800">
              <a:latin typeface="Calibri"/>
              <a:cs typeface="Calibri"/>
            </a:endParaRPr>
          </a:p>
          <a:p>
            <a:pPr marL="354965" indent="-342900">
              <a:lnSpc>
                <a:spcPct val="100000"/>
              </a:lnSpc>
              <a:spcBef>
                <a:spcPts val="670"/>
              </a:spcBef>
              <a:buAutoNum type="arabicParenR"/>
              <a:tabLst>
                <a:tab pos="355600" algn="l"/>
              </a:tabLst>
            </a:pPr>
            <a:r>
              <a:rPr sz="2800" spc="-15">
                <a:latin typeface="Calibri"/>
                <a:cs typeface="Calibri"/>
              </a:rPr>
              <a:t>Propaganda</a:t>
            </a:r>
            <a:r>
              <a:rPr sz="2800" spc="-5">
                <a:latin typeface="Calibri"/>
                <a:cs typeface="Calibri"/>
              </a:rPr>
              <a:t> </a:t>
            </a:r>
            <a:r>
              <a:rPr sz="2800" spc="-30">
                <a:latin typeface="Calibri"/>
                <a:cs typeface="Calibri"/>
              </a:rPr>
              <a:t>Attacks</a:t>
            </a:r>
            <a:endParaRPr sz="2800">
              <a:latin typeface="Calibri"/>
              <a:cs typeface="Calibri"/>
            </a:endParaRPr>
          </a:p>
          <a:p>
            <a:pPr marL="354965" indent="-342900">
              <a:lnSpc>
                <a:spcPct val="100000"/>
              </a:lnSpc>
              <a:spcBef>
                <a:spcPts val="675"/>
              </a:spcBef>
              <a:buAutoNum type="arabicParenR"/>
              <a:tabLst>
                <a:tab pos="355600" algn="l"/>
              </a:tabLst>
            </a:pPr>
            <a:r>
              <a:rPr sz="2800" spc="-15">
                <a:latin typeface="Calibri"/>
                <a:cs typeface="Calibri"/>
              </a:rPr>
              <a:t>Economic</a:t>
            </a:r>
            <a:r>
              <a:rPr sz="2800" spc="-35">
                <a:latin typeface="Calibri"/>
                <a:cs typeface="Calibri"/>
              </a:rPr>
              <a:t> </a:t>
            </a:r>
            <a:r>
              <a:rPr sz="2800" spc="-10">
                <a:latin typeface="Calibri"/>
                <a:cs typeface="Calibri"/>
              </a:rPr>
              <a:t>Disruption</a:t>
            </a:r>
            <a:endParaRPr sz="2800">
              <a:latin typeface="Calibri"/>
              <a:cs typeface="Calibri"/>
            </a:endParaRPr>
          </a:p>
          <a:p>
            <a:pPr marL="354965" indent="-342900">
              <a:lnSpc>
                <a:spcPct val="100000"/>
              </a:lnSpc>
              <a:spcBef>
                <a:spcPts val="675"/>
              </a:spcBef>
              <a:buAutoNum type="arabicParenR"/>
              <a:tabLst>
                <a:tab pos="355600" algn="l"/>
              </a:tabLst>
            </a:pPr>
            <a:r>
              <a:rPr sz="2800" spc="-10">
                <a:latin typeface="Calibri"/>
                <a:cs typeface="Calibri"/>
              </a:rPr>
              <a:t>Sunrise</a:t>
            </a:r>
            <a:r>
              <a:rPr sz="2800" spc="5">
                <a:latin typeface="Calibri"/>
                <a:cs typeface="Calibri"/>
              </a:rPr>
              <a:t> </a:t>
            </a:r>
            <a:r>
              <a:rPr sz="2800" spc="-30">
                <a:latin typeface="Calibri"/>
                <a:cs typeface="Calibri"/>
              </a:rPr>
              <a:t>Attack</a:t>
            </a:r>
            <a:endParaRPr sz="2800">
              <a:latin typeface="Calibri"/>
              <a:cs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4800" y="0"/>
            <a:ext cx="2334260" cy="696595"/>
          </a:xfrm>
          <a:prstGeom prst="rect">
            <a:avLst/>
          </a:prstGeom>
        </p:spPr>
        <p:txBody>
          <a:bodyPr vert="horz" wrap="square" lIns="0" tIns="13335" rIns="0" bIns="0" rtlCol="0">
            <a:spAutoFit/>
          </a:bodyPr>
          <a:lstStyle/>
          <a:p>
            <a:pPr marL="12700">
              <a:lnSpc>
                <a:spcPct val="100000"/>
              </a:lnSpc>
              <a:spcBef>
                <a:spcPts val="105"/>
              </a:spcBef>
            </a:pPr>
            <a:r>
              <a:rPr sz="4400" spc="-5"/>
              <a:t>Espio</a:t>
            </a:r>
            <a:r>
              <a:rPr sz="4400" spc="5"/>
              <a:t>n</a:t>
            </a:r>
            <a:r>
              <a:rPr sz="4400"/>
              <a:t>a</a:t>
            </a:r>
            <a:r>
              <a:rPr sz="4400" spc="-35"/>
              <a:t>g</a:t>
            </a:r>
            <a:r>
              <a:rPr sz="4400"/>
              <a:t>e</a:t>
            </a:r>
          </a:p>
        </p:txBody>
      </p:sp>
      <p:sp>
        <p:nvSpPr>
          <p:cNvPr id="3" name="object 3"/>
          <p:cNvSpPr txBox="1"/>
          <p:nvPr/>
        </p:nvSpPr>
        <p:spPr>
          <a:xfrm>
            <a:off x="533400" y="1219200"/>
            <a:ext cx="7702550" cy="1001394"/>
          </a:xfrm>
          <a:prstGeom prst="rect">
            <a:avLst/>
          </a:prstGeom>
        </p:spPr>
        <p:txBody>
          <a:bodyPr vert="horz" wrap="square" lIns="0" tIns="13335" rIns="0" bIns="0" rtlCol="0">
            <a:spAutoFit/>
          </a:bodyPr>
          <a:lstStyle/>
          <a:p>
            <a:pPr marL="355600" marR="5080" indent="-342900">
              <a:lnSpc>
                <a:spcPct val="100000"/>
              </a:lnSpc>
              <a:spcBef>
                <a:spcPts val="105"/>
              </a:spcBef>
              <a:buFont typeface="Arial MT"/>
              <a:buChar char="•"/>
              <a:tabLst>
                <a:tab pos="354965" algn="l"/>
                <a:tab pos="355600" algn="l"/>
              </a:tabLst>
            </a:pPr>
            <a:r>
              <a:rPr sz="3200" spc="-40">
                <a:latin typeface="Calibri"/>
                <a:cs typeface="Calibri"/>
              </a:rPr>
              <a:t>Refers</a:t>
            </a:r>
            <a:r>
              <a:rPr sz="3200" spc="-10">
                <a:latin typeface="Calibri"/>
                <a:cs typeface="Calibri"/>
              </a:rPr>
              <a:t> </a:t>
            </a:r>
            <a:r>
              <a:rPr sz="3200" spc="-25">
                <a:latin typeface="Calibri"/>
                <a:cs typeface="Calibri"/>
              </a:rPr>
              <a:t>to</a:t>
            </a:r>
            <a:r>
              <a:rPr sz="3200" spc="5">
                <a:latin typeface="Calibri"/>
                <a:cs typeface="Calibri"/>
              </a:rPr>
              <a:t> </a:t>
            </a:r>
            <a:r>
              <a:rPr sz="3200" spc="-5">
                <a:latin typeface="Calibri"/>
                <a:cs typeface="Calibri"/>
              </a:rPr>
              <a:t>monitoring</a:t>
            </a:r>
            <a:r>
              <a:rPr sz="3200" spc="35">
                <a:latin typeface="Calibri"/>
                <a:cs typeface="Calibri"/>
              </a:rPr>
              <a:t> </a:t>
            </a:r>
            <a:r>
              <a:rPr sz="3200" spc="-5">
                <a:latin typeface="Calibri"/>
                <a:cs typeface="Calibri"/>
              </a:rPr>
              <a:t>other</a:t>
            </a:r>
            <a:r>
              <a:rPr sz="3200" spc="-10">
                <a:latin typeface="Calibri"/>
                <a:cs typeface="Calibri"/>
              </a:rPr>
              <a:t> </a:t>
            </a:r>
            <a:r>
              <a:rPr sz="3200" spc="-5">
                <a:latin typeface="Calibri"/>
                <a:cs typeface="Calibri"/>
              </a:rPr>
              <a:t>countries </a:t>
            </a:r>
            <a:r>
              <a:rPr sz="3200" spc="-25">
                <a:latin typeface="Calibri"/>
                <a:cs typeface="Calibri"/>
              </a:rPr>
              <a:t>to</a:t>
            </a:r>
            <a:r>
              <a:rPr sz="3200" spc="5">
                <a:latin typeface="Calibri"/>
                <a:cs typeface="Calibri"/>
              </a:rPr>
              <a:t> </a:t>
            </a:r>
            <a:r>
              <a:rPr sz="3200" spc="-15">
                <a:latin typeface="Calibri"/>
                <a:cs typeface="Calibri"/>
              </a:rPr>
              <a:t>steal </a:t>
            </a:r>
            <a:r>
              <a:rPr sz="3200" spc="-710">
                <a:latin typeface="Calibri"/>
                <a:cs typeface="Calibri"/>
              </a:rPr>
              <a:t> </a:t>
            </a:r>
            <a:r>
              <a:rPr sz="3200" spc="-10">
                <a:latin typeface="Calibri"/>
                <a:cs typeface="Calibri"/>
              </a:rPr>
              <a:t>secrets.</a:t>
            </a:r>
            <a:endParaRPr sz="3200">
              <a:latin typeface="Calibri"/>
              <a:cs typeface="Calibri"/>
            </a:endParaRPr>
          </a:p>
        </p:txBody>
      </p:sp>
      <p:pic>
        <p:nvPicPr>
          <p:cNvPr id="4" name="object 2"/>
          <p:cNvPicPr/>
          <p:nvPr/>
        </p:nvPicPr>
        <p:blipFill>
          <a:blip r:embed="rId2" cstate="print"/>
          <a:stretch>
            <a:fillRect/>
          </a:stretch>
        </p:blipFill>
        <p:spPr>
          <a:xfrm>
            <a:off x="1905000" y="2667000"/>
            <a:ext cx="5410200" cy="3352800"/>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0" y="0"/>
            <a:ext cx="2127250" cy="696595"/>
          </a:xfrm>
          <a:prstGeom prst="rect">
            <a:avLst/>
          </a:prstGeom>
        </p:spPr>
        <p:txBody>
          <a:bodyPr vert="horz" wrap="square" lIns="0" tIns="13335" rIns="0" bIns="0" rtlCol="0">
            <a:spAutoFit/>
          </a:bodyPr>
          <a:lstStyle/>
          <a:p>
            <a:pPr marL="12700">
              <a:lnSpc>
                <a:spcPct val="100000"/>
              </a:lnSpc>
              <a:spcBef>
                <a:spcPts val="105"/>
              </a:spcBef>
            </a:pPr>
            <a:r>
              <a:rPr sz="4400" spc="-5"/>
              <a:t>Sab</a:t>
            </a:r>
            <a:r>
              <a:rPr sz="4400" spc="15"/>
              <a:t>o</a:t>
            </a:r>
            <a:r>
              <a:rPr sz="4400" spc="-50"/>
              <a:t>t</a:t>
            </a:r>
            <a:r>
              <a:rPr sz="4400"/>
              <a:t>a</a:t>
            </a:r>
            <a:r>
              <a:rPr sz="4400" spc="-35"/>
              <a:t>g</a:t>
            </a:r>
            <a:r>
              <a:rPr sz="4400"/>
              <a:t>e</a:t>
            </a:r>
          </a:p>
        </p:txBody>
      </p:sp>
      <p:sp>
        <p:nvSpPr>
          <p:cNvPr id="3" name="object 3"/>
          <p:cNvSpPr txBox="1"/>
          <p:nvPr/>
        </p:nvSpPr>
        <p:spPr>
          <a:xfrm>
            <a:off x="228600" y="990600"/>
            <a:ext cx="7532370" cy="4025900"/>
          </a:xfrm>
          <a:prstGeom prst="rect">
            <a:avLst/>
          </a:prstGeom>
        </p:spPr>
        <p:txBody>
          <a:bodyPr vert="horz" wrap="square" lIns="0" tIns="13335" rIns="0" bIns="0" rtlCol="0">
            <a:spAutoFit/>
          </a:bodyPr>
          <a:lstStyle/>
          <a:p>
            <a:pPr marL="355600" marR="43180" indent="-342900">
              <a:lnSpc>
                <a:spcPct val="100000"/>
              </a:lnSpc>
              <a:spcBef>
                <a:spcPts val="105"/>
              </a:spcBef>
              <a:buFont typeface="Arial MT"/>
              <a:buChar char="•"/>
              <a:tabLst>
                <a:tab pos="354965" algn="l"/>
                <a:tab pos="355600" algn="l"/>
              </a:tabLst>
            </a:pPr>
            <a:r>
              <a:rPr sz="3200" spc="-5">
                <a:latin typeface="Calibri"/>
                <a:cs typeface="Calibri"/>
              </a:rPr>
              <a:t>Government</a:t>
            </a:r>
            <a:r>
              <a:rPr sz="3200" spc="-15">
                <a:latin typeface="Calibri"/>
                <a:cs typeface="Calibri"/>
              </a:rPr>
              <a:t> organizations</a:t>
            </a:r>
            <a:r>
              <a:rPr sz="3200" spc="5">
                <a:latin typeface="Calibri"/>
                <a:cs typeface="Calibri"/>
              </a:rPr>
              <a:t> </a:t>
            </a:r>
            <a:r>
              <a:rPr sz="3200" spc="-10">
                <a:latin typeface="Calibri"/>
                <a:cs typeface="Calibri"/>
              </a:rPr>
              <a:t>must</a:t>
            </a:r>
            <a:r>
              <a:rPr sz="3200" spc="10">
                <a:latin typeface="Calibri"/>
                <a:cs typeface="Calibri"/>
              </a:rPr>
              <a:t> </a:t>
            </a:r>
            <a:r>
              <a:rPr sz="3200" spc="-5">
                <a:latin typeface="Calibri"/>
                <a:cs typeface="Calibri"/>
              </a:rPr>
              <a:t>determine </a:t>
            </a:r>
            <a:r>
              <a:rPr sz="3200" spc="-705">
                <a:latin typeface="Calibri"/>
                <a:cs typeface="Calibri"/>
              </a:rPr>
              <a:t> </a:t>
            </a:r>
            <a:r>
              <a:rPr sz="3200" spc="-10">
                <a:latin typeface="Calibri"/>
                <a:cs typeface="Calibri"/>
              </a:rPr>
              <a:t>sensitive</a:t>
            </a:r>
            <a:r>
              <a:rPr sz="3200" spc="25">
                <a:latin typeface="Calibri"/>
                <a:cs typeface="Calibri"/>
              </a:rPr>
              <a:t> </a:t>
            </a:r>
            <a:r>
              <a:rPr sz="3200" spc="-15">
                <a:latin typeface="Calibri"/>
                <a:cs typeface="Calibri"/>
              </a:rPr>
              <a:t>information</a:t>
            </a:r>
            <a:r>
              <a:rPr sz="3200" spc="30">
                <a:latin typeface="Calibri"/>
                <a:cs typeface="Calibri"/>
              </a:rPr>
              <a:t> </a:t>
            </a:r>
            <a:r>
              <a:rPr sz="3200">
                <a:latin typeface="Calibri"/>
                <a:cs typeface="Calibri"/>
              </a:rPr>
              <a:t>and</a:t>
            </a:r>
            <a:r>
              <a:rPr sz="3200" spc="20">
                <a:latin typeface="Calibri"/>
                <a:cs typeface="Calibri"/>
              </a:rPr>
              <a:t> </a:t>
            </a:r>
            <a:r>
              <a:rPr sz="3200">
                <a:latin typeface="Calibri"/>
                <a:cs typeface="Calibri"/>
              </a:rPr>
              <a:t>the</a:t>
            </a:r>
            <a:r>
              <a:rPr sz="3200" spc="10">
                <a:latin typeface="Calibri"/>
                <a:cs typeface="Calibri"/>
              </a:rPr>
              <a:t> </a:t>
            </a:r>
            <a:r>
              <a:rPr sz="3200" spc="-10">
                <a:latin typeface="Calibri"/>
                <a:cs typeface="Calibri"/>
              </a:rPr>
              <a:t>risks</a:t>
            </a:r>
            <a:r>
              <a:rPr sz="3200">
                <a:latin typeface="Calibri"/>
                <a:cs typeface="Calibri"/>
              </a:rPr>
              <a:t> if it</a:t>
            </a:r>
            <a:r>
              <a:rPr sz="3200" spc="20">
                <a:latin typeface="Calibri"/>
                <a:cs typeface="Calibri"/>
              </a:rPr>
              <a:t> </a:t>
            </a:r>
            <a:r>
              <a:rPr sz="3200">
                <a:latin typeface="Calibri"/>
                <a:cs typeface="Calibri"/>
              </a:rPr>
              <a:t>is </a:t>
            </a:r>
            <a:r>
              <a:rPr sz="3200" spc="5">
                <a:latin typeface="Calibri"/>
                <a:cs typeface="Calibri"/>
              </a:rPr>
              <a:t> </a:t>
            </a:r>
            <a:r>
              <a:rPr sz="3200" spc="-10">
                <a:latin typeface="Calibri"/>
                <a:cs typeface="Calibri"/>
              </a:rPr>
              <a:t>compromised.</a:t>
            </a:r>
            <a:endParaRPr sz="3200">
              <a:latin typeface="Calibri"/>
              <a:cs typeface="Calibri"/>
            </a:endParaRPr>
          </a:p>
          <a:p>
            <a:pPr marL="355600" marR="5080" indent="-342900">
              <a:lnSpc>
                <a:spcPct val="100000"/>
              </a:lnSpc>
              <a:spcBef>
                <a:spcPts val="765"/>
              </a:spcBef>
              <a:buFont typeface="Arial MT"/>
              <a:buChar char="•"/>
              <a:tabLst>
                <a:tab pos="354965" algn="l"/>
                <a:tab pos="355600" algn="l"/>
              </a:tabLst>
            </a:pPr>
            <a:r>
              <a:rPr sz="3200" spc="-10">
                <a:latin typeface="Calibri"/>
                <a:cs typeface="Calibri"/>
              </a:rPr>
              <a:t>Hostile</a:t>
            </a:r>
            <a:r>
              <a:rPr sz="3200" spc="-5">
                <a:latin typeface="Calibri"/>
                <a:cs typeface="Calibri"/>
              </a:rPr>
              <a:t> </a:t>
            </a:r>
            <a:r>
              <a:rPr sz="3200" spc="-10">
                <a:latin typeface="Calibri"/>
                <a:cs typeface="Calibri"/>
              </a:rPr>
              <a:t>governments</a:t>
            </a:r>
            <a:r>
              <a:rPr sz="3200" spc="-15">
                <a:latin typeface="Calibri"/>
                <a:cs typeface="Calibri"/>
              </a:rPr>
              <a:t> </a:t>
            </a:r>
            <a:r>
              <a:rPr sz="3200" spc="-5">
                <a:latin typeface="Calibri"/>
                <a:cs typeface="Calibri"/>
              </a:rPr>
              <a:t>or</a:t>
            </a:r>
            <a:r>
              <a:rPr sz="3200" spc="-10">
                <a:latin typeface="Calibri"/>
                <a:cs typeface="Calibri"/>
              </a:rPr>
              <a:t> </a:t>
            </a:r>
            <a:r>
              <a:rPr sz="3200" spc="-15">
                <a:latin typeface="Calibri"/>
                <a:cs typeface="Calibri"/>
              </a:rPr>
              <a:t>terrorists </a:t>
            </a:r>
            <a:r>
              <a:rPr sz="3200" spc="-25">
                <a:latin typeface="Calibri"/>
                <a:cs typeface="Calibri"/>
              </a:rPr>
              <a:t>may</a:t>
            </a:r>
            <a:r>
              <a:rPr sz="3200" spc="-5">
                <a:latin typeface="Calibri"/>
                <a:cs typeface="Calibri"/>
              </a:rPr>
              <a:t> </a:t>
            </a:r>
            <a:r>
              <a:rPr sz="3200" spc="-15">
                <a:latin typeface="Calibri"/>
                <a:cs typeface="Calibri"/>
              </a:rPr>
              <a:t>steal </a:t>
            </a:r>
            <a:r>
              <a:rPr sz="3200" spc="-705">
                <a:latin typeface="Calibri"/>
                <a:cs typeface="Calibri"/>
              </a:rPr>
              <a:t> </a:t>
            </a:r>
            <a:r>
              <a:rPr sz="3200" spc="-10">
                <a:latin typeface="Calibri"/>
                <a:cs typeface="Calibri"/>
              </a:rPr>
              <a:t>information, </a:t>
            </a:r>
            <a:r>
              <a:rPr sz="3200" spc="-15">
                <a:latin typeface="Calibri"/>
                <a:cs typeface="Calibri"/>
              </a:rPr>
              <a:t>destroy </a:t>
            </a:r>
            <a:r>
              <a:rPr sz="3200" spc="-5">
                <a:latin typeface="Calibri"/>
                <a:cs typeface="Calibri"/>
              </a:rPr>
              <a:t>it, </a:t>
            </a:r>
            <a:r>
              <a:rPr sz="3200">
                <a:latin typeface="Calibri"/>
                <a:cs typeface="Calibri"/>
              </a:rPr>
              <a:t>or </a:t>
            </a:r>
            <a:r>
              <a:rPr sz="3200" spc="-15">
                <a:latin typeface="Calibri"/>
                <a:cs typeface="Calibri"/>
              </a:rPr>
              <a:t>leverage </a:t>
            </a:r>
            <a:r>
              <a:rPr sz="3200" spc="-5">
                <a:latin typeface="Calibri"/>
                <a:cs typeface="Calibri"/>
              </a:rPr>
              <a:t>insider </a:t>
            </a:r>
            <a:r>
              <a:rPr sz="3200">
                <a:latin typeface="Calibri"/>
                <a:cs typeface="Calibri"/>
              </a:rPr>
              <a:t> </a:t>
            </a:r>
            <a:r>
              <a:rPr sz="3200" spc="-10">
                <a:latin typeface="Calibri"/>
                <a:cs typeface="Calibri"/>
              </a:rPr>
              <a:t>threats</a:t>
            </a:r>
            <a:r>
              <a:rPr sz="3200" spc="-5">
                <a:latin typeface="Calibri"/>
                <a:cs typeface="Calibri"/>
              </a:rPr>
              <a:t> such</a:t>
            </a:r>
            <a:r>
              <a:rPr sz="3200" spc="-15">
                <a:latin typeface="Calibri"/>
                <a:cs typeface="Calibri"/>
              </a:rPr>
              <a:t> </a:t>
            </a:r>
            <a:r>
              <a:rPr sz="3200">
                <a:latin typeface="Calibri"/>
                <a:cs typeface="Calibri"/>
              </a:rPr>
              <a:t>as </a:t>
            </a:r>
            <a:r>
              <a:rPr sz="3200" spc="-10">
                <a:latin typeface="Calibri"/>
                <a:cs typeface="Calibri"/>
              </a:rPr>
              <a:t>dissatisfied</a:t>
            </a:r>
            <a:r>
              <a:rPr sz="3200" spc="15">
                <a:latin typeface="Calibri"/>
                <a:cs typeface="Calibri"/>
              </a:rPr>
              <a:t> </a:t>
            </a:r>
            <a:r>
              <a:rPr sz="3200" spc="-5">
                <a:latin typeface="Calibri"/>
                <a:cs typeface="Calibri"/>
              </a:rPr>
              <a:t>or </a:t>
            </a:r>
            <a:r>
              <a:rPr sz="3200" spc="-10">
                <a:latin typeface="Calibri"/>
                <a:cs typeface="Calibri"/>
              </a:rPr>
              <a:t>careless </a:t>
            </a:r>
            <a:r>
              <a:rPr sz="3200" spc="-5">
                <a:latin typeface="Calibri"/>
                <a:cs typeface="Calibri"/>
              </a:rPr>
              <a:t> employees, or </a:t>
            </a:r>
            <a:r>
              <a:rPr sz="3200" spc="-10">
                <a:latin typeface="Calibri"/>
                <a:cs typeface="Calibri"/>
              </a:rPr>
              <a:t>government </a:t>
            </a:r>
            <a:r>
              <a:rPr sz="3200" spc="-5">
                <a:latin typeface="Calibri"/>
                <a:cs typeface="Calibri"/>
              </a:rPr>
              <a:t>employees </a:t>
            </a:r>
            <a:r>
              <a:rPr sz="3200">
                <a:latin typeface="Calibri"/>
                <a:cs typeface="Calibri"/>
              </a:rPr>
              <a:t>with </a:t>
            </a:r>
            <a:r>
              <a:rPr sz="3200" spc="-710">
                <a:latin typeface="Calibri"/>
                <a:cs typeface="Calibri"/>
              </a:rPr>
              <a:t> </a:t>
            </a:r>
            <a:r>
              <a:rPr sz="3200" spc="-10">
                <a:latin typeface="Calibri"/>
                <a:cs typeface="Calibri"/>
              </a:rPr>
              <a:t>affiliation</a:t>
            </a:r>
            <a:r>
              <a:rPr sz="3200" spc="40">
                <a:latin typeface="Calibri"/>
                <a:cs typeface="Calibri"/>
              </a:rPr>
              <a:t> </a:t>
            </a:r>
            <a:r>
              <a:rPr sz="3200" spc="-20">
                <a:latin typeface="Calibri"/>
                <a:cs typeface="Calibri"/>
              </a:rPr>
              <a:t>to</a:t>
            </a:r>
            <a:r>
              <a:rPr sz="3200" spc="10">
                <a:latin typeface="Calibri"/>
                <a:cs typeface="Calibri"/>
              </a:rPr>
              <a:t> </a:t>
            </a:r>
            <a:r>
              <a:rPr sz="3200">
                <a:latin typeface="Calibri"/>
                <a:cs typeface="Calibri"/>
              </a:rPr>
              <a:t>the</a:t>
            </a:r>
            <a:r>
              <a:rPr sz="3200" spc="5">
                <a:latin typeface="Calibri"/>
                <a:cs typeface="Calibri"/>
              </a:rPr>
              <a:t> </a:t>
            </a:r>
            <a:r>
              <a:rPr sz="3200" spc="-15">
                <a:latin typeface="Calibri"/>
                <a:cs typeface="Calibri"/>
              </a:rPr>
              <a:t>attacking</a:t>
            </a:r>
            <a:r>
              <a:rPr sz="3200" spc="25">
                <a:latin typeface="Calibri"/>
                <a:cs typeface="Calibri"/>
              </a:rPr>
              <a:t> </a:t>
            </a:r>
            <a:r>
              <a:rPr sz="3200" spc="-35">
                <a:latin typeface="Calibri"/>
                <a:cs typeface="Calibri"/>
              </a:rPr>
              <a:t>country.</a:t>
            </a:r>
            <a:endParaRPr sz="3200">
              <a:latin typeface="Calibri"/>
              <a:cs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to="" calcmode="lin" valueType="num">
                                      <p:cBhvr>
                                        <p:cTn id="7" dur="1" fill="hold"/>
                                        <p:tgtEl>
                                          <p:spTgt spid="3">
                                            <p:txEl>
                                              <p:pRg st="0" end="0"/>
                                            </p:txEl>
                                          </p:spTgt>
                                        </p:tgtEl>
                                        <p:attrNameLst>
                                          <p:attrName/>
                                        </p:attrNameLst>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to="" calcmode="lin" valueType="num">
                                      <p:cBhvr>
                                        <p:cTn id="12" dur="1" fill="hold"/>
                                        <p:tgtEl>
                                          <p:spTgt spid="3">
                                            <p:txEl>
                                              <p:pRg st="1" end="1"/>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25648" y="461899"/>
            <a:ext cx="4091940" cy="696595"/>
          </a:xfrm>
          <a:prstGeom prst="rect">
            <a:avLst/>
          </a:prstGeom>
        </p:spPr>
        <p:txBody>
          <a:bodyPr vert="horz" wrap="square" lIns="0" tIns="13335" rIns="0" bIns="0" rtlCol="0">
            <a:spAutoFit/>
          </a:bodyPr>
          <a:lstStyle/>
          <a:p>
            <a:pPr marL="12700">
              <a:lnSpc>
                <a:spcPct val="100000"/>
              </a:lnSpc>
              <a:spcBef>
                <a:spcPts val="105"/>
              </a:spcBef>
            </a:pPr>
            <a:r>
              <a:rPr sz="4400" spc="-10"/>
              <a:t>Sabotage</a:t>
            </a:r>
            <a:r>
              <a:rPr sz="4400" spc="-60"/>
              <a:t> </a:t>
            </a:r>
            <a:r>
              <a:rPr sz="4400" spc="-15"/>
              <a:t>(Contd.)</a:t>
            </a:r>
            <a:endParaRPr sz="4400"/>
          </a:p>
        </p:txBody>
      </p:sp>
      <p:pic>
        <p:nvPicPr>
          <p:cNvPr id="3" name="object 3"/>
          <p:cNvPicPr/>
          <p:nvPr/>
        </p:nvPicPr>
        <p:blipFill>
          <a:blip r:embed="rId2" cstate="print"/>
          <a:stretch>
            <a:fillRect/>
          </a:stretch>
        </p:blipFill>
        <p:spPr>
          <a:xfrm>
            <a:off x="990600" y="1752600"/>
            <a:ext cx="7306056" cy="4114800"/>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7200" y="0"/>
            <a:ext cx="5180965" cy="696595"/>
          </a:xfrm>
          <a:prstGeom prst="rect">
            <a:avLst/>
          </a:prstGeom>
        </p:spPr>
        <p:txBody>
          <a:bodyPr vert="horz" wrap="square" lIns="0" tIns="13335" rIns="0" bIns="0" rtlCol="0">
            <a:spAutoFit/>
          </a:bodyPr>
          <a:lstStyle/>
          <a:p>
            <a:pPr marL="12700">
              <a:lnSpc>
                <a:spcPct val="100000"/>
              </a:lnSpc>
              <a:spcBef>
                <a:spcPts val="105"/>
              </a:spcBef>
            </a:pPr>
            <a:r>
              <a:rPr sz="4400" spc="-5"/>
              <a:t>Denial</a:t>
            </a:r>
            <a:r>
              <a:rPr sz="4400" spc="-20"/>
              <a:t> </a:t>
            </a:r>
            <a:r>
              <a:rPr sz="4400" spc="-5"/>
              <a:t>of</a:t>
            </a:r>
            <a:r>
              <a:rPr sz="4400" spc="-20"/>
              <a:t> </a:t>
            </a:r>
            <a:r>
              <a:rPr sz="4400" spc="5"/>
              <a:t>Service</a:t>
            </a:r>
            <a:r>
              <a:rPr sz="4400" spc="-25"/>
              <a:t> </a:t>
            </a:r>
            <a:r>
              <a:rPr sz="4400" spc="5"/>
              <a:t>(DoS)</a:t>
            </a:r>
            <a:endParaRPr sz="4400"/>
          </a:p>
        </p:txBody>
      </p:sp>
      <p:sp>
        <p:nvSpPr>
          <p:cNvPr id="3" name="object 3"/>
          <p:cNvSpPr txBox="1"/>
          <p:nvPr/>
        </p:nvSpPr>
        <p:spPr>
          <a:xfrm>
            <a:off x="535940" y="1607946"/>
            <a:ext cx="7473315" cy="1977389"/>
          </a:xfrm>
          <a:prstGeom prst="rect">
            <a:avLst/>
          </a:prstGeom>
        </p:spPr>
        <p:txBody>
          <a:bodyPr vert="horz" wrap="square" lIns="0" tIns="13335" rIns="0" bIns="0" rtlCol="0">
            <a:spAutoFit/>
          </a:bodyPr>
          <a:lstStyle/>
          <a:p>
            <a:pPr marL="355600" marR="5080" indent="-342900">
              <a:lnSpc>
                <a:spcPct val="100000"/>
              </a:lnSpc>
              <a:spcBef>
                <a:spcPts val="105"/>
              </a:spcBef>
              <a:buFont typeface="Arial MT"/>
              <a:buChar char="•"/>
              <a:tabLst>
                <a:tab pos="354965" algn="l"/>
                <a:tab pos="355600" algn="l"/>
              </a:tabLst>
            </a:pPr>
            <a:r>
              <a:rPr sz="3200" spc="-5">
                <a:latin typeface="Calibri"/>
                <a:cs typeface="Calibri"/>
              </a:rPr>
              <a:t>DoS</a:t>
            </a:r>
            <a:r>
              <a:rPr sz="3200" spc="15">
                <a:latin typeface="Calibri"/>
                <a:cs typeface="Calibri"/>
              </a:rPr>
              <a:t> </a:t>
            </a:r>
            <a:r>
              <a:rPr sz="3200" spc="-25">
                <a:latin typeface="Calibri"/>
                <a:cs typeface="Calibri"/>
              </a:rPr>
              <a:t>attacks</a:t>
            </a:r>
            <a:r>
              <a:rPr sz="3200">
                <a:latin typeface="Calibri"/>
                <a:cs typeface="Calibri"/>
              </a:rPr>
              <a:t> </a:t>
            </a:r>
            <a:r>
              <a:rPr sz="3200" spc="-20">
                <a:latin typeface="Calibri"/>
                <a:cs typeface="Calibri"/>
              </a:rPr>
              <a:t>prevent </a:t>
            </a:r>
            <a:r>
              <a:rPr sz="3200" spc="-10">
                <a:latin typeface="Calibri"/>
                <a:cs typeface="Calibri"/>
              </a:rPr>
              <a:t>legitimate</a:t>
            </a:r>
            <a:r>
              <a:rPr sz="3200" spc="20">
                <a:latin typeface="Calibri"/>
                <a:cs typeface="Calibri"/>
              </a:rPr>
              <a:t> </a:t>
            </a:r>
            <a:r>
              <a:rPr sz="3200" spc="-20">
                <a:latin typeface="Calibri"/>
                <a:cs typeface="Calibri"/>
              </a:rPr>
              <a:t>users</a:t>
            </a:r>
            <a:r>
              <a:rPr sz="3200" spc="5">
                <a:latin typeface="Calibri"/>
                <a:cs typeface="Calibri"/>
              </a:rPr>
              <a:t> </a:t>
            </a:r>
            <a:r>
              <a:rPr sz="3200" spc="-20">
                <a:latin typeface="Calibri"/>
                <a:cs typeface="Calibri"/>
              </a:rPr>
              <a:t>from </a:t>
            </a:r>
            <a:r>
              <a:rPr sz="3200" spc="-15">
                <a:latin typeface="Calibri"/>
                <a:cs typeface="Calibri"/>
              </a:rPr>
              <a:t> </a:t>
            </a:r>
            <a:r>
              <a:rPr sz="3200">
                <a:latin typeface="Calibri"/>
                <a:cs typeface="Calibri"/>
              </a:rPr>
              <a:t>accessing</a:t>
            </a:r>
            <a:r>
              <a:rPr sz="3200" spc="-5">
                <a:latin typeface="Calibri"/>
                <a:cs typeface="Calibri"/>
              </a:rPr>
              <a:t> </a:t>
            </a:r>
            <a:r>
              <a:rPr sz="3200">
                <a:latin typeface="Calibri"/>
                <a:cs typeface="Calibri"/>
              </a:rPr>
              <a:t>a</a:t>
            </a:r>
            <a:r>
              <a:rPr sz="3200" spc="5">
                <a:latin typeface="Calibri"/>
                <a:cs typeface="Calibri"/>
              </a:rPr>
              <a:t> </a:t>
            </a:r>
            <a:r>
              <a:rPr sz="3200" spc="-10">
                <a:latin typeface="Calibri"/>
                <a:cs typeface="Calibri"/>
              </a:rPr>
              <a:t>website</a:t>
            </a:r>
            <a:r>
              <a:rPr sz="3200">
                <a:latin typeface="Calibri"/>
                <a:cs typeface="Calibri"/>
              </a:rPr>
              <a:t> </a:t>
            </a:r>
            <a:r>
              <a:rPr sz="3200" spc="-10">
                <a:latin typeface="Calibri"/>
                <a:cs typeface="Calibri"/>
              </a:rPr>
              <a:t>by</a:t>
            </a:r>
            <a:r>
              <a:rPr sz="3200" spc="-5">
                <a:latin typeface="Calibri"/>
                <a:cs typeface="Calibri"/>
              </a:rPr>
              <a:t> flooding</a:t>
            </a:r>
            <a:r>
              <a:rPr sz="3200" spc="35">
                <a:latin typeface="Calibri"/>
                <a:cs typeface="Calibri"/>
              </a:rPr>
              <a:t> </a:t>
            </a:r>
            <a:r>
              <a:rPr sz="3200">
                <a:latin typeface="Calibri"/>
                <a:cs typeface="Calibri"/>
              </a:rPr>
              <a:t>it</a:t>
            </a:r>
            <a:r>
              <a:rPr sz="3200" spc="-5">
                <a:latin typeface="Calibri"/>
                <a:cs typeface="Calibri"/>
              </a:rPr>
              <a:t> </a:t>
            </a:r>
            <a:r>
              <a:rPr sz="3200">
                <a:latin typeface="Calibri"/>
                <a:cs typeface="Calibri"/>
              </a:rPr>
              <a:t>with</a:t>
            </a:r>
            <a:r>
              <a:rPr sz="3200" spc="15">
                <a:latin typeface="Calibri"/>
                <a:cs typeface="Calibri"/>
              </a:rPr>
              <a:t> </a:t>
            </a:r>
            <a:r>
              <a:rPr sz="3200" spc="-45">
                <a:latin typeface="Calibri"/>
                <a:cs typeface="Calibri"/>
              </a:rPr>
              <a:t>fake </a:t>
            </a:r>
            <a:r>
              <a:rPr sz="3200" spc="-705">
                <a:latin typeface="Calibri"/>
                <a:cs typeface="Calibri"/>
              </a:rPr>
              <a:t> </a:t>
            </a:r>
            <a:r>
              <a:rPr sz="3200" spc="-10">
                <a:latin typeface="Calibri"/>
                <a:cs typeface="Calibri"/>
              </a:rPr>
              <a:t>requests</a:t>
            </a:r>
            <a:r>
              <a:rPr sz="3200">
                <a:latin typeface="Calibri"/>
                <a:cs typeface="Calibri"/>
              </a:rPr>
              <a:t> and</a:t>
            </a:r>
            <a:r>
              <a:rPr sz="3200" spc="15">
                <a:latin typeface="Calibri"/>
                <a:cs typeface="Calibri"/>
              </a:rPr>
              <a:t> </a:t>
            </a:r>
            <a:r>
              <a:rPr sz="3200" spc="-20">
                <a:latin typeface="Calibri"/>
                <a:cs typeface="Calibri"/>
              </a:rPr>
              <a:t>forcing</a:t>
            </a:r>
            <a:r>
              <a:rPr sz="3200" spc="10">
                <a:latin typeface="Calibri"/>
                <a:cs typeface="Calibri"/>
              </a:rPr>
              <a:t> </a:t>
            </a:r>
            <a:r>
              <a:rPr sz="3200">
                <a:latin typeface="Calibri"/>
                <a:cs typeface="Calibri"/>
              </a:rPr>
              <a:t>the</a:t>
            </a:r>
            <a:r>
              <a:rPr sz="3200" spc="5">
                <a:latin typeface="Calibri"/>
                <a:cs typeface="Calibri"/>
              </a:rPr>
              <a:t> </a:t>
            </a:r>
            <a:r>
              <a:rPr sz="3200" spc="-15">
                <a:latin typeface="Calibri"/>
                <a:cs typeface="Calibri"/>
              </a:rPr>
              <a:t>website</a:t>
            </a:r>
            <a:r>
              <a:rPr sz="3200">
                <a:latin typeface="Calibri"/>
                <a:cs typeface="Calibri"/>
              </a:rPr>
              <a:t> </a:t>
            </a:r>
            <a:r>
              <a:rPr sz="3200" spc="-20">
                <a:latin typeface="Calibri"/>
                <a:cs typeface="Calibri"/>
              </a:rPr>
              <a:t>to</a:t>
            </a:r>
            <a:r>
              <a:rPr sz="3200" spc="10">
                <a:latin typeface="Calibri"/>
                <a:cs typeface="Calibri"/>
              </a:rPr>
              <a:t> </a:t>
            </a:r>
            <a:r>
              <a:rPr sz="3200" spc="-5">
                <a:latin typeface="Calibri"/>
                <a:cs typeface="Calibri"/>
              </a:rPr>
              <a:t>handle </a:t>
            </a:r>
            <a:r>
              <a:rPr sz="3200" spc="-710">
                <a:latin typeface="Calibri"/>
                <a:cs typeface="Calibri"/>
              </a:rPr>
              <a:t> </a:t>
            </a:r>
            <a:r>
              <a:rPr sz="3200">
                <a:latin typeface="Calibri"/>
                <a:cs typeface="Calibri"/>
              </a:rPr>
              <a:t>these</a:t>
            </a:r>
            <a:r>
              <a:rPr sz="3200" spc="-5">
                <a:latin typeface="Calibri"/>
                <a:cs typeface="Calibri"/>
              </a:rPr>
              <a:t> </a:t>
            </a:r>
            <a:r>
              <a:rPr sz="3200" spc="-10">
                <a:latin typeface="Calibri"/>
                <a:cs typeface="Calibri"/>
              </a:rPr>
              <a:t>requests.</a:t>
            </a:r>
            <a:endParaRPr sz="3200">
              <a:latin typeface="Calibri"/>
              <a:cs typeface="Calibri"/>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219200" y="533400"/>
            <a:ext cx="6858000" cy="5593080"/>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7200" y="0"/>
            <a:ext cx="4744720" cy="696595"/>
          </a:xfrm>
          <a:prstGeom prst="rect">
            <a:avLst/>
          </a:prstGeom>
        </p:spPr>
        <p:txBody>
          <a:bodyPr vert="horz" wrap="square" lIns="0" tIns="13335" rIns="0" bIns="0" rtlCol="0">
            <a:spAutoFit/>
          </a:bodyPr>
          <a:lstStyle/>
          <a:p>
            <a:pPr marL="12700">
              <a:lnSpc>
                <a:spcPct val="100000"/>
              </a:lnSpc>
              <a:spcBef>
                <a:spcPts val="105"/>
              </a:spcBef>
            </a:pPr>
            <a:r>
              <a:rPr sz="4400" spc="-10"/>
              <a:t>Electrical</a:t>
            </a:r>
            <a:r>
              <a:rPr sz="4400" spc="-25"/>
              <a:t> Power </a:t>
            </a:r>
            <a:r>
              <a:rPr sz="4400"/>
              <a:t>Grid</a:t>
            </a:r>
          </a:p>
        </p:txBody>
      </p:sp>
      <p:sp>
        <p:nvSpPr>
          <p:cNvPr id="3" name="object 3"/>
          <p:cNvSpPr txBox="1"/>
          <p:nvPr/>
        </p:nvSpPr>
        <p:spPr>
          <a:xfrm>
            <a:off x="304800" y="914400"/>
            <a:ext cx="7953375" cy="2952750"/>
          </a:xfrm>
          <a:prstGeom prst="rect">
            <a:avLst/>
          </a:prstGeom>
        </p:spPr>
        <p:txBody>
          <a:bodyPr vert="horz" wrap="square" lIns="0" tIns="13335" rIns="0" bIns="0" rtlCol="0">
            <a:spAutoFit/>
          </a:bodyPr>
          <a:lstStyle/>
          <a:p>
            <a:pPr marL="355600" marR="5080" indent="-342900">
              <a:lnSpc>
                <a:spcPct val="100000"/>
              </a:lnSpc>
              <a:spcBef>
                <a:spcPts val="105"/>
              </a:spcBef>
              <a:buFont typeface="Arial MT"/>
              <a:buChar char="•"/>
              <a:tabLst>
                <a:tab pos="354965" algn="l"/>
                <a:tab pos="355600" algn="l"/>
              </a:tabLst>
            </a:pPr>
            <a:r>
              <a:rPr sz="3200" spc="-20">
                <a:latin typeface="Calibri"/>
                <a:cs typeface="Calibri"/>
              </a:rPr>
              <a:t>Attacking</a:t>
            </a:r>
            <a:r>
              <a:rPr sz="3200" spc="30">
                <a:latin typeface="Calibri"/>
                <a:cs typeface="Calibri"/>
              </a:rPr>
              <a:t> </a:t>
            </a:r>
            <a:r>
              <a:rPr sz="3200">
                <a:latin typeface="Calibri"/>
                <a:cs typeface="Calibri"/>
              </a:rPr>
              <a:t>the </a:t>
            </a:r>
            <a:r>
              <a:rPr sz="3200" spc="-10">
                <a:latin typeface="Calibri"/>
                <a:cs typeface="Calibri"/>
              </a:rPr>
              <a:t>power </a:t>
            </a:r>
            <a:r>
              <a:rPr sz="3200">
                <a:latin typeface="Calibri"/>
                <a:cs typeface="Calibri"/>
              </a:rPr>
              <a:t>grid</a:t>
            </a:r>
            <a:r>
              <a:rPr sz="3200" spc="25">
                <a:latin typeface="Calibri"/>
                <a:cs typeface="Calibri"/>
              </a:rPr>
              <a:t> </a:t>
            </a:r>
            <a:r>
              <a:rPr sz="3200" spc="-5">
                <a:latin typeface="Calibri"/>
                <a:cs typeface="Calibri"/>
              </a:rPr>
              <a:t>allows</a:t>
            </a:r>
            <a:r>
              <a:rPr sz="3200">
                <a:latin typeface="Calibri"/>
                <a:cs typeface="Calibri"/>
              </a:rPr>
              <a:t> </a:t>
            </a:r>
            <a:r>
              <a:rPr sz="3200" spc="-35">
                <a:latin typeface="Calibri"/>
                <a:cs typeface="Calibri"/>
              </a:rPr>
              <a:t>attackers</a:t>
            </a:r>
            <a:r>
              <a:rPr sz="3200" spc="-5">
                <a:latin typeface="Calibri"/>
                <a:cs typeface="Calibri"/>
              </a:rPr>
              <a:t> </a:t>
            </a:r>
            <a:r>
              <a:rPr sz="3200" spc="-20">
                <a:latin typeface="Calibri"/>
                <a:cs typeface="Calibri"/>
              </a:rPr>
              <a:t>to </a:t>
            </a:r>
            <a:r>
              <a:rPr sz="3200" spc="-15">
                <a:latin typeface="Calibri"/>
                <a:cs typeface="Calibri"/>
              </a:rPr>
              <a:t> </a:t>
            </a:r>
            <a:r>
              <a:rPr sz="3200" spc="-5">
                <a:latin typeface="Calibri"/>
                <a:cs typeface="Calibri"/>
              </a:rPr>
              <a:t>disable</a:t>
            </a:r>
            <a:r>
              <a:rPr sz="3200" spc="15">
                <a:latin typeface="Calibri"/>
                <a:cs typeface="Calibri"/>
              </a:rPr>
              <a:t> </a:t>
            </a:r>
            <a:r>
              <a:rPr sz="3200" spc="-5">
                <a:latin typeface="Calibri"/>
                <a:cs typeface="Calibri"/>
              </a:rPr>
              <a:t>critical</a:t>
            </a:r>
            <a:r>
              <a:rPr sz="3200" spc="15">
                <a:latin typeface="Calibri"/>
                <a:cs typeface="Calibri"/>
              </a:rPr>
              <a:t> </a:t>
            </a:r>
            <a:r>
              <a:rPr sz="3200" spc="-20">
                <a:latin typeface="Calibri"/>
                <a:cs typeface="Calibri"/>
              </a:rPr>
              <a:t>systems,</a:t>
            </a:r>
            <a:r>
              <a:rPr sz="3200" spc="20">
                <a:latin typeface="Calibri"/>
                <a:cs typeface="Calibri"/>
              </a:rPr>
              <a:t> </a:t>
            </a:r>
            <a:r>
              <a:rPr sz="3200" spc="-5">
                <a:latin typeface="Calibri"/>
                <a:cs typeface="Calibri"/>
              </a:rPr>
              <a:t>disrupt</a:t>
            </a:r>
            <a:r>
              <a:rPr sz="3200" spc="30">
                <a:latin typeface="Calibri"/>
                <a:cs typeface="Calibri"/>
              </a:rPr>
              <a:t> </a:t>
            </a:r>
            <a:r>
              <a:rPr sz="3200" spc="-15">
                <a:latin typeface="Calibri"/>
                <a:cs typeface="Calibri"/>
              </a:rPr>
              <a:t>infrastructure, </a:t>
            </a:r>
            <a:r>
              <a:rPr sz="3200" spc="-710">
                <a:latin typeface="Calibri"/>
                <a:cs typeface="Calibri"/>
              </a:rPr>
              <a:t> </a:t>
            </a:r>
            <a:r>
              <a:rPr sz="3200">
                <a:latin typeface="Calibri"/>
                <a:cs typeface="Calibri"/>
              </a:rPr>
              <a:t>and</a:t>
            </a:r>
            <a:r>
              <a:rPr sz="3200" spc="20">
                <a:latin typeface="Calibri"/>
                <a:cs typeface="Calibri"/>
              </a:rPr>
              <a:t> </a:t>
            </a:r>
            <a:r>
              <a:rPr sz="3200" spc="-10">
                <a:latin typeface="Calibri"/>
                <a:cs typeface="Calibri"/>
              </a:rPr>
              <a:t>potentially</a:t>
            </a:r>
            <a:r>
              <a:rPr sz="3200" spc="40">
                <a:latin typeface="Calibri"/>
                <a:cs typeface="Calibri"/>
              </a:rPr>
              <a:t> </a:t>
            </a:r>
            <a:r>
              <a:rPr sz="3200" spc="-5">
                <a:latin typeface="Calibri"/>
                <a:cs typeface="Calibri"/>
              </a:rPr>
              <a:t>result </a:t>
            </a:r>
            <a:r>
              <a:rPr sz="3200">
                <a:latin typeface="Calibri"/>
                <a:cs typeface="Calibri"/>
              </a:rPr>
              <a:t>in</a:t>
            </a:r>
            <a:r>
              <a:rPr sz="3200" spc="25">
                <a:latin typeface="Calibri"/>
                <a:cs typeface="Calibri"/>
              </a:rPr>
              <a:t> </a:t>
            </a:r>
            <a:r>
              <a:rPr sz="3200" spc="-5">
                <a:latin typeface="Calibri"/>
                <a:cs typeface="Calibri"/>
              </a:rPr>
              <a:t>bodily</a:t>
            </a:r>
            <a:r>
              <a:rPr sz="3200" spc="15">
                <a:latin typeface="Calibri"/>
                <a:cs typeface="Calibri"/>
              </a:rPr>
              <a:t> </a:t>
            </a:r>
            <a:r>
              <a:rPr sz="3200" spc="-5">
                <a:latin typeface="Calibri"/>
                <a:cs typeface="Calibri"/>
              </a:rPr>
              <a:t>harm.</a:t>
            </a:r>
            <a:r>
              <a:rPr sz="3200" spc="15">
                <a:latin typeface="Calibri"/>
                <a:cs typeface="Calibri"/>
              </a:rPr>
              <a:t> </a:t>
            </a:r>
            <a:r>
              <a:rPr sz="3200" spc="-30">
                <a:latin typeface="Calibri"/>
                <a:cs typeface="Calibri"/>
              </a:rPr>
              <a:t>Attacks </a:t>
            </a:r>
            <a:r>
              <a:rPr sz="3200" spc="-25">
                <a:latin typeface="Calibri"/>
                <a:cs typeface="Calibri"/>
              </a:rPr>
              <a:t> </a:t>
            </a:r>
            <a:r>
              <a:rPr sz="3200" spc="-5">
                <a:latin typeface="Calibri"/>
                <a:cs typeface="Calibri"/>
              </a:rPr>
              <a:t>on</a:t>
            </a:r>
            <a:r>
              <a:rPr sz="3200" spc="5">
                <a:latin typeface="Calibri"/>
                <a:cs typeface="Calibri"/>
              </a:rPr>
              <a:t> </a:t>
            </a:r>
            <a:r>
              <a:rPr sz="3200">
                <a:latin typeface="Calibri"/>
                <a:cs typeface="Calibri"/>
              </a:rPr>
              <a:t>the</a:t>
            </a:r>
            <a:r>
              <a:rPr sz="3200" spc="5">
                <a:latin typeface="Calibri"/>
                <a:cs typeface="Calibri"/>
              </a:rPr>
              <a:t> </a:t>
            </a:r>
            <a:r>
              <a:rPr sz="3200" spc="-10">
                <a:latin typeface="Calibri"/>
                <a:cs typeface="Calibri"/>
              </a:rPr>
              <a:t>power </a:t>
            </a:r>
            <a:r>
              <a:rPr sz="3200">
                <a:latin typeface="Calibri"/>
                <a:cs typeface="Calibri"/>
              </a:rPr>
              <a:t>grid</a:t>
            </a:r>
            <a:r>
              <a:rPr sz="3200" spc="5">
                <a:latin typeface="Calibri"/>
                <a:cs typeface="Calibri"/>
              </a:rPr>
              <a:t> </a:t>
            </a:r>
            <a:r>
              <a:rPr sz="3200" spc="-10">
                <a:latin typeface="Calibri"/>
                <a:cs typeface="Calibri"/>
              </a:rPr>
              <a:t>can</a:t>
            </a:r>
            <a:r>
              <a:rPr sz="3200">
                <a:latin typeface="Calibri"/>
                <a:cs typeface="Calibri"/>
              </a:rPr>
              <a:t> also</a:t>
            </a:r>
            <a:r>
              <a:rPr sz="3200" spc="10">
                <a:latin typeface="Calibri"/>
                <a:cs typeface="Calibri"/>
              </a:rPr>
              <a:t> </a:t>
            </a:r>
            <a:r>
              <a:rPr sz="3200" spc="-5">
                <a:latin typeface="Calibri"/>
                <a:cs typeface="Calibri"/>
              </a:rPr>
              <a:t>disrupt </a:t>
            </a:r>
            <a:r>
              <a:rPr sz="3200">
                <a:latin typeface="Calibri"/>
                <a:cs typeface="Calibri"/>
              </a:rPr>
              <a:t> </a:t>
            </a:r>
            <a:r>
              <a:rPr sz="3200" spc="-5">
                <a:latin typeface="Calibri"/>
                <a:cs typeface="Calibri"/>
              </a:rPr>
              <a:t>communications</a:t>
            </a:r>
            <a:r>
              <a:rPr sz="3200" spc="20">
                <a:latin typeface="Calibri"/>
                <a:cs typeface="Calibri"/>
              </a:rPr>
              <a:t> </a:t>
            </a:r>
            <a:r>
              <a:rPr sz="3200">
                <a:latin typeface="Calibri"/>
                <a:cs typeface="Calibri"/>
              </a:rPr>
              <a:t>and </a:t>
            </a:r>
            <a:r>
              <a:rPr sz="3200" spc="-5">
                <a:latin typeface="Calibri"/>
                <a:cs typeface="Calibri"/>
              </a:rPr>
              <a:t>render </a:t>
            </a:r>
            <a:r>
              <a:rPr sz="3200">
                <a:latin typeface="Calibri"/>
                <a:cs typeface="Calibri"/>
              </a:rPr>
              <a:t>services</a:t>
            </a:r>
            <a:r>
              <a:rPr sz="3200" spc="-10">
                <a:latin typeface="Calibri"/>
                <a:cs typeface="Calibri"/>
              </a:rPr>
              <a:t> </a:t>
            </a:r>
            <a:r>
              <a:rPr sz="3200" spc="-5">
                <a:latin typeface="Calibri"/>
                <a:cs typeface="Calibri"/>
              </a:rPr>
              <a:t>such </a:t>
            </a:r>
            <a:r>
              <a:rPr sz="3200">
                <a:latin typeface="Calibri"/>
                <a:cs typeface="Calibri"/>
              </a:rPr>
              <a:t>as </a:t>
            </a:r>
            <a:r>
              <a:rPr sz="3200" spc="5">
                <a:latin typeface="Calibri"/>
                <a:cs typeface="Calibri"/>
              </a:rPr>
              <a:t> </a:t>
            </a:r>
            <a:r>
              <a:rPr sz="3200" spc="-20">
                <a:latin typeface="Calibri"/>
                <a:cs typeface="Calibri"/>
              </a:rPr>
              <a:t>text</a:t>
            </a:r>
            <a:r>
              <a:rPr sz="3200" spc="5">
                <a:latin typeface="Calibri"/>
                <a:cs typeface="Calibri"/>
              </a:rPr>
              <a:t> </a:t>
            </a:r>
            <a:r>
              <a:rPr sz="3200" spc="-5">
                <a:latin typeface="Calibri"/>
                <a:cs typeface="Calibri"/>
              </a:rPr>
              <a:t>messages</a:t>
            </a:r>
            <a:r>
              <a:rPr sz="3200" spc="10">
                <a:latin typeface="Calibri"/>
                <a:cs typeface="Calibri"/>
              </a:rPr>
              <a:t> </a:t>
            </a:r>
            <a:r>
              <a:rPr sz="3200">
                <a:latin typeface="Calibri"/>
                <a:cs typeface="Calibri"/>
              </a:rPr>
              <a:t>and</a:t>
            </a:r>
            <a:r>
              <a:rPr sz="3200" spc="30">
                <a:latin typeface="Calibri"/>
                <a:cs typeface="Calibri"/>
              </a:rPr>
              <a:t> </a:t>
            </a:r>
            <a:r>
              <a:rPr sz="3200" spc="-10">
                <a:latin typeface="Calibri"/>
                <a:cs typeface="Calibri"/>
              </a:rPr>
              <a:t>communications</a:t>
            </a:r>
            <a:r>
              <a:rPr sz="3200" spc="30">
                <a:latin typeface="Calibri"/>
                <a:cs typeface="Calibri"/>
              </a:rPr>
              <a:t> </a:t>
            </a:r>
            <a:r>
              <a:rPr sz="3200" spc="-5">
                <a:latin typeface="Calibri"/>
                <a:cs typeface="Calibri"/>
              </a:rPr>
              <a:t>unusable.</a:t>
            </a:r>
            <a:endParaRPr sz="3200">
              <a:latin typeface="Calibri"/>
              <a:cs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355600" marR="5080" algn="just">
              <a:lnSpc>
                <a:spcPct val="80000"/>
              </a:lnSpc>
              <a:spcBef>
                <a:spcPts val="820"/>
              </a:spcBef>
              <a:buFont typeface="Arial MT"/>
              <a:buChar char="•"/>
              <a:tabLst>
                <a:tab pos="355600" algn="l"/>
              </a:tabLst>
            </a:pPr>
            <a:r>
              <a:rPr lang="en-US" spc="-5">
                <a:cs typeface="Calibri"/>
              </a:rPr>
              <a:t>Cyber</a:t>
            </a:r>
            <a:r>
              <a:rPr lang="en-US">
                <a:cs typeface="Calibri"/>
              </a:rPr>
              <a:t> </a:t>
            </a:r>
            <a:r>
              <a:rPr lang="en-US" spc="-5">
                <a:cs typeface="Calibri"/>
              </a:rPr>
              <a:t>security</a:t>
            </a:r>
            <a:r>
              <a:rPr lang="en-US">
                <a:cs typeface="Calibri"/>
              </a:rPr>
              <a:t> </a:t>
            </a:r>
            <a:r>
              <a:rPr lang="en-US" spc="-5">
                <a:cs typeface="Calibri"/>
              </a:rPr>
              <a:t>is</a:t>
            </a:r>
            <a:r>
              <a:rPr lang="en-US">
                <a:cs typeface="Calibri"/>
              </a:rPr>
              <a:t> </a:t>
            </a:r>
            <a:r>
              <a:rPr lang="en-US" spc="-10">
                <a:cs typeface="Calibri"/>
              </a:rPr>
              <a:t>combination</a:t>
            </a:r>
            <a:r>
              <a:rPr lang="en-US" spc="-5">
                <a:cs typeface="Calibri"/>
              </a:rPr>
              <a:t> </a:t>
            </a:r>
            <a:r>
              <a:rPr lang="en-US">
                <a:cs typeface="Calibri"/>
              </a:rPr>
              <a:t>of</a:t>
            </a:r>
            <a:r>
              <a:rPr lang="en-US" spc="5">
                <a:cs typeface="Calibri"/>
              </a:rPr>
              <a:t> </a:t>
            </a:r>
            <a:r>
              <a:rPr lang="en-US" spc="-10">
                <a:cs typeface="Calibri"/>
              </a:rPr>
              <a:t>two</a:t>
            </a:r>
            <a:r>
              <a:rPr lang="en-US" spc="660">
                <a:cs typeface="Calibri"/>
              </a:rPr>
              <a:t> </a:t>
            </a:r>
            <a:r>
              <a:rPr lang="en-US" spc="-20">
                <a:cs typeface="Calibri"/>
              </a:rPr>
              <a:t>words </a:t>
            </a:r>
            <a:r>
              <a:rPr lang="en-US" spc="-665">
                <a:cs typeface="Calibri"/>
              </a:rPr>
              <a:t> </a:t>
            </a:r>
            <a:r>
              <a:rPr lang="en-US" spc="-5">
                <a:cs typeface="Calibri"/>
              </a:rPr>
              <a:t>CYBER</a:t>
            </a:r>
            <a:r>
              <a:rPr lang="en-US">
                <a:cs typeface="Calibri"/>
              </a:rPr>
              <a:t> </a:t>
            </a:r>
            <a:r>
              <a:rPr lang="en-US" spc="-5">
                <a:cs typeface="Calibri"/>
              </a:rPr>
              <a:t>and</a:t>
            </a:r>
            <a:r>
              <a:rPr lang="en-US">
                <a:cs typeface="Calibri"/>
              </a:rPr>
              <a:t> </a:t>
            </a:r>
            <a:r>
              <a:rPr lang="en-US" spc="-50">
                <a:cs typeface="Calibri"/>
              </a:rPr>
              <a:t>SECURITY.</a:t>
            </a:r>
            <a:r>
              <a:rPr lang="en-US" spc="-45">
                <a:cs typeface="Calibri"/>
              </a:rPr>
              <a:t> </a:t>
            </a:r>
          </a:p>
          <a:p>
            <a:pPr marL="755650" marR="5080" lvl="1" algn="just">
              <a:lnSpc>
                <a:spcPct val="80000"/>
              </a:lnSpc>
              <a:spcBef>
                <a:spcPts val="820"/>
              </a:spcBef>
              <a:buFont typeface="Arial MT"/>
              <a:buChar char="•"/>
              <a:tabLst>
                <a:tab pos="355600" algn="l"/>
              </a:tabLst>
            </a:pPr>
            <a:r>
              <a:rPr lang="en-US" spc="-5">
                <a:cs typeface="Calibri"/>
              </a:rPr>
              <a:t>Cyber</a:t>
            </a:r>
            <a:r>
              <a:rPr lang="en-US">
                <a:cs typeface="Calibri"/>
              </a:rPr>
              <a:t> means</a:t>
            </a:r>
            <a:r>
              <a:rPr lang="en-US" spc="5">
                <a:cs typeface="Calibri"/>
              </a:rPr>
              <a:t> </a:t>
            </a:r>
            <a:r>
              <a:rPr lang="en-US" spc="-15">
                <a:cs typeface="Calibri"/>
              </a:rPr>
              <a:t>information </a:t>
            </a:r>
            <a:r>
              <a:rPr lang="en-US" spc="-665">
                <a:cs typeface="Calibri"/>
              </a:rPr>
              <a:t> </a:t>
            </a:r>
            <a:r>
              <a:rPr lang="en-US" spc="-10">
                <a:cs typeface="Calibri"/>
              </a:rPr>
              <a:t>that</a:t>
            </a:r>
            <a:r>
              <a:rPr lang="en-US" spc="-5">
                <a:cs typeface="Calibri"/>
              </a:rPr>
              <a:t> is</a:t>
            </a:r>
            <a:r>
              <a:rPr lang="en-US">
                <a:cs typeface="Calibri"/>
              </a:rPr>
              <a:t> </a:t>
            </a:r>
            <a:r>
              <a:rPr lang="en-US" spc="-5">
                <a:cs typeface="Calibri"/>
              </a:rPr>
              <a:t>in</a:t>
            </a:r>
            <a:r>
              <a:rPr lang="en-US">
                <a:cs typeface="Calibri"/>
              </a:rPr>
              <a:t> </a:t>
            </a:r>
            <a:r>
              <a:rPr lang="en-US" spc="-10">
                <a:cs typeface="Calibri"/>
              </a:rPr>
              <a:t>digital</a:t>
            </a:r>
            <a:r>
              <a:rPr lang="en-US" spc="-5">
                <a:cs typeface="Calibri"/>
              </a:rPr>
              <a:t> </a:t>
            </a:r>
            <a:r>
              <a:rPr lang="en-US" spc="-25">
                <a:cs typeface="Calibri"/>
              </a:rPr>
              <a:t>form</a:t>
            </a:r>
            <a:r>
              <a:rPr lang="en-US" spc="-20">
                <a:cs typeface="Calibri"/>
              </a:rPr>
              <a:t> </a:t>
            </a:r>
            <a:r>
              <a:rPr lang="en-US">
                <a:cs typeface="Calibri"/>
              </a:rPr>
              <a:t>on</a:t>
            </a:r>
            <a:r>
              <a:rPr lang="en-US" spc="5">
                <a:cs typeface="Calibri"/>
              </a:rPr>
              <a:t> </a:t>
            </a:r>
            <a:r>
              <a:rPr lang="en-US" spc="-15">
                <a:cs typeface="Calibri"/>
              </a:rPr>
              <a:t>Internet</a:t>
            </a:r>
            <a:r>
              <a:rPr lang="en-US" spc="-10">
                <a:cs typeface="Calibri"/>
              </a:rPr>
              <a:t> </a:t>
            </a:r>
            <a:r>
              <a:rPr lang="en-US" spc="-5">
                <a:cs typeface="Calibri"/>
              </a:rPr>
              <a:t>and</a:t>
            </a:r>
            <a:r>
              <a:rPr lang="en-US">
                <a:cs typeface="Calibri"/>
              </a:rPr>
              <a:t> </a:t>
            </a:r>
            <a:r>
              <a:rPr lang="en-US" spc="-5">
                <a:cs typeface="Calibri"/>
              </a:rPr>
              <a:t>publicly </a:t>
            </a:r>
            <a:r>
              <a:rPr lang="en-US" spc="-665">
                <a:cs typeface="Calibri"/>
              </a:rPr>
              <a:t> </a:t>
            </a:r>
            <a:r>
              <a:rPr lang="en-US" spc="-15">
                <a:cs typeface="Calibri"/>
              </a:rPr>
              <a:t>available.</a:t>
            </a:r>
            <a:r>
              <a:rPr lang="en-US" spc="-10">
                <a:cs typeface="Calibri"/>
              </a:rPr>
              <a:t> </a:t>
            </a:r>
          </a:p>
          <a:p>
            <a:pPr marL="755650" marR="5080" lvl="1" algn="just">
              <a:lnSpc>
                <a:spcPct val="80000"/>
              </a:lnSpc>
              <a:spcBef>
                <a:spcPts val="820"/>
              </a:spcBef>
              <a:buFont typeface="Arial MT"/>
              <a:buChar char="•"/>
              <a:tabLst>
                <a:tab pos="355600" algn="l"/>
              </a:tabLst>
            </a:pPr>
            <a:r>
              <a:rPr lang="en-US" spc="-5">
                <a:cs typeface="Calibri"/>
              </a:rPr>
              <a:t>Security</a:t>
            </a:r>
            <a:r>
              <a:rPr lang="en-US">
                <a:cs typeface="Calibri"/>
              </a:rPr>
              <a:t> means</a:t>
            </a:r>
            <a:r>
              <a:rPr lang="en-US" spc="5">
                <a:cs typeface="Calibri"/>
              </a:rPr>
              <a:t> </a:t>
            </a:r>
            <a:r>
              <a:rPr lang="en-US" spc="-15">
                <a:cs typeface="Calibri"/>
              </a:rPr>
              <a:t>we</a:t>
            </a:r>
            <a:r>
              <a:rPr lang="en-US" spc="-10">
                <a:cs typeface="Calibri"/>
              </a:rPr>
              <a:t> </a:t>
            </a:r>
            <a:r>
              <a:rPr lang="en-US" spc="-25">
                <a:cs typeface="Calibri"/>
              </a:rPr>
              <a:t>have</a:t>
            </a:r>
            <a:r>
              <a:rPr lang="en-US" spc="-20">
                <a:cs typeface="Calibri"/>
              </a:rPr>
              <a:t> </a:t>
            </a:r>
            <a:r>
              <a:rPr lang="en-US" spc="-15">
                <a:cs typeface="Calibri"/>
              </a:rPr>
              <a:t>to</a:t>
            </a:r>
            <a:r>
              <a:rPr lang="en-US" spc="-10">
                <a:cs typeface="Calibri"/>
              </a:rPr>
              <a:t> </a:t>
            </a:r>
            <a:r>
              <a:rPr lang="en-US" spc="-15">
                <a:cs typeface="Calibri"/>
              </a:rPr>
              <a:t>provide </a:t>
            </a:r>
            <a:r>
              <a:rPr lang="en-US" spc="-10">
                <a:cs typeface="Calibri"/>
              </a:rPr>
              <a:t> protection</a:t>
            </a:r>
            <a:r>
              <a:rPr lang="en-US" spc="-5">
                <a:cs typeface="Calibri"/>
              </a:rPr>
              <a:t> </a:t>
            </a:r>
            <a:r>
              <a:rPr lang="en-US" spc="-15">
                <a:cs typeface="Calibri"/>
              </a:rPr>
              <a:t>to</a:t>
            </a:r>
            <a:r>
              <a:rPr lang="en-US" spc="-10">
                <a:cs typeface="Calibri"/>
              </a:rPr>
              <a:t> </a:t>
            </a:r>
            <a:r>
              <a:rPr lang="en-US">
                <a:cs typeface="Calibri"/>
              </a:rPr>
              <a:t>these</a:t>
            </a:r>
            <a:r>
              <a:rPr lang="en-US" spc="5">
                <a:cs typeface="Calibri"/>
              </a:rPr>
              <a:t> </a:t>
            </a:r>
            <a:r>
              <a:rPr lang="en-US" spc="-20">
                <a:cs typeface="Calibri"/>
              </a:rPr>
              <a:t>data</a:t>
            </a:r>
            <a:r>
              <a:rPr lang="en-US" spc="-15">
                <a:cs typeface="Calibri"/>
              </a:rPr>
              <a:t> </a:t>
            </a:r>
            <a:r>
              <a:rPr lang="en-US" spc="-10">
                <a:cs typeface="Calibri"/>
              </a:rPr>
              <a:t>that</a:t>
            </a:r>
            <a:r>
              <a:rPr lang="en-US" spc="-5">
                <a:cs typeface="Calibri"/>
              </a:rPr>
              <a:t> is</a:t>
            </a:r>
            <a:r>
              <a:rPr lang="en-US">
                <a:cs typeface="Calibri"/>
              </a:rPr>
              <a:t> </a:t>
            </a:r>
            <a:r>
              <a:rPr lang="en-US" spc="-15">
                <a:cs typeface="Calibri"/>
              </a:rPr>
              <a:t>available</a:t>
            </a:r>
            <a:r>
              <a:rPr lang="en-US" spc="-10">
                <a:cs typeface="Calibri"/>
              </a:rPr>
              <a:t> </a:t>
            </a:r>
            <a:r>
              <a:rPr lang="en-US">
                <a:cs typeface="Calibri"/>
              </a:rPr>
              <a:t>on </a:t>
            </a:r>
            <a:r>
              <a:rPr lang="en-US" spc="5">
                <a:cs typeface="Calibri"/>
              </a:rPr>
              <a:t> </a:t>
            </a:r>
            <a:r>
              <a:rPr lang="en-US" spc="-15">
                <a:cs typeface="Calibri"/>
              </a:rPr>
              <a:t>internet.</a:t>
            </a:r>
            <a:endParaRPr lang="en-US">
              <a:cs typeface="Calibri"/>
            </a:endParaRPr>
          </a:p>
          <a:p>
            <a:pPr marL="355600" marR="5080" algn="just">
              <a:lnSpc>
                <a:spcPct val="80000"/>
              </a:lnSpc>
              <a:spcBef>
                <a:spcPts val="720"/>
              </a:spcBef>
              <a:buFont typeface="Arial MT"/>
              <a:buChar char="•"/>
              <a:tabLst>
                <a:tab pos="355600" algn="l"/>
              </a:tabLst>
            </a:pPr>
            <a:r>
              <a:rPr lang="en-US" spc="-5">
                <a:cs typeface="Calibri"/>
              </a:rPr>
              <a:t>Definition</a:t>
            </a:r>
            <a:r>
              <a:rPr lang="en-US">
                <a:cs typeface="Calibri"/>
              </a:rPr>
              <a:t> of</a:t>
            </a:r>
            <a:r>
              <a:rPr lang="en-US" spc="5">
                <a:cs typeface="Calibri"/>
              </a:rPr>
              <a:t> </a:t>
            </a:r>
            <a:r>
              <a:rPr lang="en-US" spc="-5">
                <a:cs typeface="Calibri"/>
              </a:rPr>
              <a:t>Cyber</a:t>
            </a:r>
            <a:r>
              <a:rPr lang="en-US">
                <a:cs typeface="Calibri"/>
              </a:rPr>
              <a:t> </a:t>
            </a:r>
            <a:r>
              <a:rPr lang="en-US" spc="-10">
                <a:cs typeface="Calibri"/>
              </a:rPr>
              <a:t>Security</a:t>
            </a:r>
          </a:p>
          <a:p>
            <a:pPr marL="755650" marR="5080" lvl="1" algn="just">
              <a:lnSpc>
                <a:spcPct val="80000"/>
              </a:lnSpc>
              <a:spcBef>
                <a:spcPts val="720"/>
              </a:spcBef>
              <a:buFont typeface="Arial MT"/>
              <a:buChar char="•"/>
              <a:tabLst>
                <a:tab pos="355600" algn="l"/>
              </a:tabLst>
            </a:pPr>
            <a:r>
              <a:rPr lang="en-US" spc="-10">
                <a:cs typeface="Calibri"/>
              </a:rPr>
              <a:t>Practice</a:t>
            </a:r>
            <a:r>
              <a:rPr lang="en-US" spc="660">
                <a:cs typeface="Calibri"/>
              </a:rPr>
              <a:t> </a:t>
            </a:r>
            <a:r>
              <a:rPr lang="en-US" spc="-15">
                <a:cs typeface="Calibri"/>
              </a:rPr>
              <a:t>of </a:t>
            </a:r>
            <a:r>
              <a:rPr lang="en-US" spc="-10">
                <a:cs typeface="Calibri"/>
              </a:rPr>
              <a:t> protecting</a:t>
            </a:r>
            <a:r>
              <a:rPr lang="en-US" spc="-5">
                <a:cs typeface="Calibri"/>
              </a:rPr>
              <a:t> </a:t>
            </a:r>
            <a:r>
              <a:rPr lang="en-US" spc="-25">
                <a:cs typeface="Calibri"/>
              </a:rPr>
              <a:t>systems,</a:t>
            </a:r>
            <a:r>
              <a:rPr lang="en-US" spc="-20">
                <a:cs typeface="Calibri"/>
              </a:rPr>
              <a:t> </a:t>
            </a:r>
            <a:r>
              <a:rPr lang="en-US" spc="-10">
                <a:cs typeface="Calibri"/>
              </a:rPr>
              <a:t>networks,</a:t>
            </a:r>
            <a:r>
              <a:rPr lang="en-US" spc="-5">
                <a:cs typeface="Calibri"/>
              </a:rPr>
              <a:t> </a:t>
            </a:r>
            <a:r>
              <a:rPr lang="en-US" spc="-20">
                <a:cs typeface="Calibri"/>
              </a:rPr>
              <a:t>programs</a:t>
            </a:r>
            <a:r>
              <a:rPr lang="en-US" spc="-15">
                <a:cs typeface="Calibri"/>
              </a:rPr>
              <a:t> </a:t>
            </a:r>
            <a:r>
              <a:rPr lang="en-US" spc="-20">
                <a:cs typeface="Calibri"/>
              </a:rPr>
              <a:t>from </a:t>
            </a:r>
            <a:r>
              <a:rPr lang="en-US" spc="-665">
                <a:cs typeface="Calibri"/>
              </a:rPr>
              <a:t> </a:t>
            </a:r>
            <a:r>
              <a:rPr lang="en-US" spc="-10">
                <a:cs typeface="Calibri"/>
              </a:rPr>
              <a:t>Digital</a:t>
            </a:r>
            <a:r>
              <a:rPr lang="en-US" spc="-5">
                <a:cs typeface="Calibri"/>
              </a:rPr>
              <a:t> </a:t>
            </a:r>
            <a:r>
              <a:rPr lang="en-US">
                <a:cs typeface="Calibri"/>
              </a:rPr>
              <a:t>or</a:t>
            </a:r>
            <a:r>
              <a:rPr lang="en-US" spc="5">
                <a:cs typeface="Calibri"/>
              </a:rPr>
              <a:t> </a:t>
            </a:r>
            <a:r>
              <a:rPr lang="en-US">
                <a:cs typeface="Calibri"/>
              </a:rPr>
              <a:t>Malicious</a:t>
            </a:r>
            <a:r>
              <a:rPr lang="en-US" spc="5">
                <a:cs typeface="Calibri"/>
              </a:rPr>
              <a:t> </a:t>
            </a:r>
            <a:r>
              <a:rPr lang="en-US" spc="-30">
                <a:cs typeface="Calibri"/>
              </a:rPr>
              <a:t>Attacks.</a:t>
            </a:r>
            <a:r>
              <a:rPr lang="en-US" spc="-25">
                <a:cs typeface="Calibri"/>
              </a:rPr>
              <a:t> </a:t>
            </a:r>
          </a:p>
          <a:p>
            <a:pPr marL="755650" marR="5080" lvl="1" algn="just">
              <a:lnSpc>
                <a:spcPct val="80000"/>
              </a:lnSpc>
              <a:spcBef>
                <a:spcPts val="720"/>
              </a:spcBef>
              <a:buFont typeface="Arial MT"/>
              <a:buChar char="•"/>
              <a:tabLst>
                <a:tab pos="355600" algn="l"/>
              </a:tabLst>
            </a:pPr>
            <a:r>
              <a:rPr lang="en-US" spc="-5">
                <a:cs typeface="Calibri"/>
              </a:rPr>
              <a:t>These</a:t>
            </a:r>
            <a:r>
              <a:rPr lang="en-US">
                <a:cs typeface="Calibri"/>
              </a:rPr>
              <a:t> </a:t>
            </a:r>
            <a:r>
              <a:rPr lang="en-US" spc="-25">
                <a:cs typeface="Calibri"/>
              </a:rPr>
              <a:t>attacks</a:t>
            </a:r>
            <a:r>
              <a:rPr lang="en-US" spc="-20">
                <a:cs typeface="Calibri"/>
              </a:rPr>
              <a:t> are </a:t>
            </a:r>
            <a:r>
              <a:rPr lang="en-US" spc="-15">
                <a:cs typeface="Calibri"/>
              </a:rPr>
              <a:t> </a:t>
            </a:r>
            <a:r>
              <a:rPr lang="en-US" spc="-5">
                <a:cs typeface="Calibri"/>
              </a:rPr>
              <a:t>usually</a:t>
            </a:r>
            <a:r>
              <a:rPr lang="en-US">
                <a:cs typeface="Calibri"/>
              </a:rPr>
              <a:t> aim</a:t>
            </a:r>
            <a:r>
              <a:rPr lang="en-US" spc="5">
                <a:cs typeface="Calibri"/>
              </a:rPr>
              <a:t> </a:t>
            </a:r>
            <a:r>
              <a:rPr lang="en-US" spc="-15">
                <a:cs typeface="Calibri"/>
              </a:rPr>
              <a:t>to</a:t>
            </a:r>
            <a:r>
              <a:rPr lang="en-US" spc="650">
                <a:cs typeface="Calibri"/>
              </a:rPr>
              <a:t> </a:t>
            </a:r>
            <a:r>
              <a:rPr lang="en-US" spc="-5">
                <a:cs typeface="Calibri"/>
              </a:rPr>
              <a:t>accessing</a:t>
            </a:r>
            <a:r>
              <a:rPr lang="en-US">
                <a:cs typeface="Calibri"/>
              </a:rPr>
              <a:t> the</a:t>
            </a:r>
            <a:r>
              <a:rPr lang="en-US" spc="5">
                <a:cs typeface="Calibri"/>
              </a:rPr>
              <a:t> </a:t>
            </a:r>
            <a:r>
              <a:rPr lang="en-US" spc="-15">
                <a:cs typeface="Calibri"/>
              </a:rPr>
              <a:t>information</a:t>
            </a:r>
            <a:r>
              <a:rPr lang="en-US" spc="650">
                <a:cs typeface="Calibri"/>
              </a:rPr>
              <a:t> </a:t>
            </a:r>
            <a:r>
              <a:rPr lang="en-US">
                <a:cs typeface="Calibri"/>
              </a:rPr>
              <a:t>or </a:t>
            </a:r>
            <a:r>
              <a:rPr lang="en-US" spc="-665">
                <a:cs typeface="Calibri"/>
              </a:rPr>
              <a:t> </a:t>
            </a:r>
            <a:r>
              <a:rPr lang="en-US" spc="-15">
                <a:cs typeface="Calibri"/>
              </a:rPr>
              <a:t>destroying</a:t>
            </a:r>
            <a:r>
              <a:rPr lang="en-US" spc="-10">
                <a:cs typeface="Calibri"/>
              </a:rPr>
              <a:t> sensitive</a:t>
            </a:r>
            <a:r>
              <a:rPr lang="en-US" spc="-15">
                <a:cs typeface="Calibri"/>
              </a:rPr>
              <a:t> </a:t>
            </a:r>
            <a:r>
              <a:rPr lang="en-US" spc="-10">
                <a:cs typeface="Calibri"/>
              </a:rPr>
              <a:t>information.</a:t>
            </a:r>
            <a:endParaRPr lang="en-US">
              <a:cs typeface="Calibri"/>
            </a:endParaRPr>
          </a:p>
          <a:p>
            <a:endParaRPr lang="en-US"/>
          </a:p>
        </p:txBody>
      </p:sp>
      <p:sp>
        <p:nvSpPr>
          <p:cNvPr id="3" name="Title 2"/>
          <p:cNvSpPr>
            <a:spLocks noGrp="1"/>
          </p:cNvSpPr>
          <p:nvPr>
            <p:ph type="title"/>
          </p:nvPr>
        </p:nvSpPr>
        <p:spPr/>
        <p:txBody>
          <a:bodyPr/>
          <a:lstStyle/>
          <a:p>
            <a:r>
              <a:rPr lang="en-US"/>
              <a:t>Cyber Security Intro</a:t>
            </a:r>
          </a:p>
        </p:txBody>
      </p:sp>
      <p:sp>
        <p:nvSpPr>
          <p:cNvPr id="4" name="Slide Number Placeholder 3"/>
          <p:cNvSpPr>
            <a:spLocks noGrp="1"/>
          </p:cNvSpPr>
          <p:nvPr>
            <p:ph type="sldNum" sz="quarter" idx="11"/>
          </p:nvPr>
        </p:nvSpPr>
        <p:spPr/>
        <p:txBody>
          <a:bodyPr/>
          <a:lstStyle/>
          <a:p>
            <a:pPr>
              <a:defRPr/>
            </a:pPr>
            <a:fld id="{B555C0A6-CC40-475C-9F6D-DF0E8A0CF9FD}" type="slidenum">
              <a:rPr lang="en-US" smtClean="0"/>
              <a:pPr>
                <a:defRPr/>
              </a:pPr>
              <a:t>3</a:t>
            </a:fld>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16558" y="461899"/>
            <a:ext cx="6711315" cy="696595"/>
          </a:xfrm>
          <a:prstGeom prst="rect">
            <a:avLst/>
          </a:prstGeom>
        </p:spPr>
        <p:txBody>
          <a:bodyPr vert="horz" wrap="square" lIns="0" tIns="13335" rIns="0" bIns="0" rtlCol="0">
            <a:spAutoFit/>
          </a:bodyPr>
          <a:lstStyle/>
          <a:p>
            <a:pPr marL="12700">
              <a:lnSpc>
                <a:spcPct val="100000"/>
              </a:lnSpc>
              <a:spcBef>
                <a:spcPts val="105"/>
              </a:spcBef>
            </a:pPr>
            <a:r>
              <a:rPr sz="4400" spc="-10"/>
              <a:t>Electrical </a:t>
            </a:r>
            <a:r>
              <a:rPr sz="4400" spc="-25"/>
              <a:t>Power</a:t>
            </a:r>
            <a:r>
              <a:rPr sz="4400" spc="5"/>
              <a:t> </a:t>
            </a:r>
            <a:r>
              <a:rPr sz="4400"/>
              <a:t>Grid</a:t>
            </a:r>
            <a:r>
              <a:rPr sz="4400" spc="-5"/>
              <a:t> </a:t>
            </a:r>
            <a:r>
              <a:rPr sz="4400" spc="-15"/>
              <a:t>(Contd.)</a:t>
            </a:r>
            <a:endParaRPr sz="4400"/>
          </a:p>
        </p:txBody>
      </p:sp>
      <p:pic>
        <p:nvPicPr>
          <p:cNvPr id="3" name="object 3"/>
          <p:cNvPicPr/>
          <p:nvPr/>
        </p:nvPicPr>
        <p:blipFill>
          <a:blip r:embed="rId2" cstate="print"/>
          <a:stretch>
            <a:fillRect/>
          </a:stretch>
        </p:blipFill>
        <p:spPr>
          <a:xfrm>
            <a:off x="1447800" y="1749551"/>
            <a:ext cx="6553200" cy="4498848"/>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3400" y="0"/>
            <a:ext cx="4508500" cy="696595"/>
          </a:xfrm>
          <a:prstGeom prst="rect">
            <a:avLst/>
          </a:prstGeom>
        </p:spPr>
        <p:txBody>
          <a:bodyPr vert="horz" wrap="square" lIns="0" tIns="13335" rIns="0" bIns="0" rtlCol="0">
            <a:spAutoFit/>
          </a:bodyPr>
          <a:lstStyle/>
          <a:p>
            <a:pPr marL="12700">
              <a:lnSpc>
                <a:spcPct val="100000"/>
              </a:lnSpc>
              <a:spcBef>
                <a:spcPts val="105"/>
              </a:spcBef>
            </a:pPr>
            <a:r>
              <a:rPr sz="4400" spc="-15"/>
              <a:t>Propaganda</a:t>
            </a:r>
            <a:r>
              <a:rPr sz="4400" spc="-30"/>
              <a:t> </a:t>
            </a:r>
            <a:r>
              <a:rPr sz="4400" spc="-40"/>
              <a:t>Attacks</a:t>
            </a:r>
            <a:endParaRPr sz="4400"/>
          </a:p>
        </p:txBody>
      </p:sp>
      <p:sp>
        <p:nvSpPr>
          <p:cNvPr id="3" name="object 3"/>
          <p:cNvSpPr txBox="1"/>
          <p:nvPr/>
        </p:nvSpPr>
        <p:spPr>
          <a:xfrm>
            <a:off x="535940" y="1607946"/>
            <a:ext cx="8064500" cy="1001394"/>
          </a:xfrm>
          <a:prstGeom prst="rect">
            <a:avLst/>
          </a:prstGeom>
        </p:spPr>
        <p:txBody>
          <a:bodyPr vert="horz" wrap="square" lIns="0" tIns="13335" rIns="0" bIns="0" rtlCol="0">
            <a:spAutoFit/>
          </a:bodyPr>
          <a:lstStyle/>
          <a:p>
            <a:pPr marL="355600" marR="5080" indent="-342900">
              <a:lnSpc>
                <a:spcPct val="100000"/>
              </a:lnSpc>
              <a:spcBef>
                <a:spcPts val="105"/>
              </a:spcBef>
              <a:buFont typeface="Arial MT"/>
              <a:buChar char="•"/>
              <a:tabLst>
                <a:tab pos="354965" algn="l"/>
                <a:tab pos="355600" algn="l"/>
              </a:tabLst>
            </a:pPr>
            <a:r>
              <a:rPr sz="3200" spc="-25">
                <a:latin typeface="Calibri"/>
                <a:cs typeface="Calibri"/>
              </a:rPr>
              <a:t>Attempts</a:t>
            </a:r>
            <a:r>
              <a:rPr sz="3200" spc="20">
                <a:latin typeface="Calibri"/>
                <a:cs typeface="Calibri"/>
              </a:rPr>
              <a:t> </a:t>
            </a:r>
            <a:r>
              <a:rPr sz="3200" spc="-20">
                <a:latin typeface="Calibri"/>
                <a:cs typeface="Calibri"/>
              </a:rPr>
              <a:t>to</a:t>
            </a:r>
            <a:r>
              <a:rPr sz="3200" spc="10">
                <a:latin typeface="Calibri"/>
                <a:cs typeface="Calibri"/>
              </a:rPr>
              <a:t> </a:t>
            </a:r>
            <a:r>
              <a:rPr sz="3200" spc="-15">
                <a:latin typeface="Calibri"/>
                <a:cs typeface="Calibri"/>
              </a:rPr>
              <a:t>control</a:t>
            </a:r>
            <a:r>
              <a:rPr sz="3200" spc="-10">
                <a:latin typeface="Calibri"/>
                <a:cs typeface="Calibri"/>
              </a:rPr>
              <a:t> </a:t>
            </a:r>
            <a:r>
              <a:rPr sz="3200">
                <a:latin typeface="Calibri"/>
                <a:cs typeface="Calibri"/>
              </a:rPr>
              <a:t>the</a:t>
            </a:r>
            <a:r>
              <a:rPr sz="3200" spc="10">
                <a:latin typeface="Calibri"/>
                <a:cs typeface="Calibri"/>
              </a:rPr>
              <a:t> </a:t>
            </a:r>
            <a:r>
              <a:rPr sz="3200">
                <a:latin typeface="Calibri"/>
                <a:cs typeface="Calibri"/>
              </a:rPr>
              <a:t>minds</a:t>
            </a:r>
            <a:r>
              <a:rPr sz="3200" spc="20">
                <a:latin typeface="Calibri"/>
                <a:cs typeface="Calibri"/>
              </a:rPr>
              <a:t> </a:t>
            </a:r>
            <a:r>
              <a:rPr sz="3200">
                <a:latin typeface="Calibri"/>
                <a:cs typeface="Calibri"/>
              </a:rPr>
              <a:t>and</a:t>
            </a:r>
            <a:r>
              <a:rPr sz="3200" spc="10">
                <a:latin typeface="Calibri"/>
                <a:cs typeface="Calibri"/>
              </a:rPr>
              <a:t> </a:t>
            </a:r>
            <a:r>
              <a:rPr sz="3200" spc="-5">
                <a:latin typeface="Calibri"/>
                <a:cs typeface="Calibri"/>
              </a:rPr>
              <a:t>thoughts</a:t>
            </a:r>
            <a:r>
              <a:rPr sz="3200" spc="20">
                <a:latin typeface="Calibri"/>
                <a:cs typeface="Calibri"/>
              </a:rPr>
              <a:t> </a:t>
            </a:r>
            <a:r>
              <a:rPr sz="3200" spc="-5">
                <a:latin typeface="Calibri"/>
                <a:cs typeface="Calibri"/>
              </a:rPr>
              <a:t>of </a:t>
            </a:r>
            <a:r>
              <a:rPr sz="3200" spc="-705">
                <a:latin typeface="Calibri"/>
                <a:cs typeface="Calibri"/>
              </a:rPr>
              <a:t> </a:t>
            </a:r>
            <a:r>
              <a:rPr sz="3200" spc="-5">
                <a:latin typeface="Calibri"/>
                <a:cs typeface="Calibri"/>
              </a:rPr>
              <a:t>people </a:t>
            </a:r>
            <a:r>
              <a:rPr sz="3200">
                <a:latin typeface="Calibri"/>
                <a:cs typeface="Calibri"/>
              </a:rPr>
              <a:t>living</a:t>
            </a:r>
            <a:r>
              <a:rPr sz="3200" spc="40">
                <a:latin typeface="Calibri"/>
                <a:cs typeface="Calibri"/>
              </a:rPr>
              <a:t> </a:t>
            </a:r>
            <a:r>
              <a:rPr sz="3200">
                <a:latin typeface="Calibri"/>
                <a:cs typeface="Calibri"/>
              </a:rPr>
              <a:t>in or</a:t>
            </a:r>
            <a:r>
              <a:rPr sz="3200" spc="5">
                <a:latin typeface="Calibri"/>
                <a:cs typeface="Calibri"/>
              </a:rPr>
              <a:t> </a:t>
            </a:r>
            <a:r>
              <a:rPr sz="3200" spc="-5">
                <a:latin typeface="Calibri"/>
                <a:cs typeface="Calibri"/>
              </a:rPr>
              <a:t>fighting</a:t>
            </a:r>
            <a:r>
              <a:rPr sz="3200" spc="30">
                <a:latin typeface="Calibri"/>
                <a:cs typeface="Calibri"/>
              </a:rPr>
              <a:t> </a:t>
            </a:r>
            <a:r>
              <a:rPr sz="3200" spc="-30">
                <a:latin typeface="Calibri"/>
                <a:cs typeface="Calibri"/>
              </a:rPr>
              <a:t>for</a:t>
            </a:r>
            <a:r>
              <a:rPr sz="3200" spc="-5">
                <a:latin typeface="Calibri"/>
                <a:cs typeface="Calibri"/>
              </a:rPr>
              <a:t> </a:t>
            </a:r>
            <a:r>
              <a:rPr sz="3200">
                <a:latin typeface="Calibri"/>
                <a:cs typeface="Calibri"/>
              </a:rPr>
              <a:t>a</a:t>
            </a:r>
            <a:r>
              <a:rPr sz="3200" spc="15">
                <a:latin typeface="Calibri"/>
                <a:cs typeface="Calibri"/>
              </a:rPr>
              <a:t> </a:t>
            </a:r>
            <a:r>
              <a:rPr sz="3200" spc="-20">
                <a:latin typeface="Calibri"/>
                <a:cs typeface="Calibri"/>
              </a:rPr>
              <a:t>target</a:t>
            </a:r>
            <a:r>
              <a:rPr sz="3200" spc="-10">
                <a:latin typeface="Calibri"/>
                <a:cs typeface="Calibri"/>
              </a:rPr>
              <a:t> country</a:t>
            </a:r>
            <a:endParaRPr sz="3200">
              <a:latin typeface="Calibri"/>
              <a:cs typeface="Calibri"/>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36928" y="461899"/>
            <a:ext cx="6470650" cy="696595"/>
          </a:xfrm>
          <a:prstGeom prst="rect">
            <a:avLst/>
          </a:prstGeom>
        </p:spPr>
        <p:txBody>
          <a:bodyPr vert="horz" wrap="square" lIns="0" tIns="13335" rIns="0" bIns="0" rtlCol="0">
            <a:spAutoFit/>
          </a:bodyPr>
          <a:lstStyle/>
          <a:p>
            <a:pPr marL="12700">
              <a:lnSpc>
                <a:spcPct val="100000"/>
              </a:lnSpc>
              <a:spcBef>
                <a:spcPts val="105"/>
              </a:spcBef>
            </a:pPr>
            <a:r>
              <a:rPr sz="4400" spc="-15"/>
              <a:t>Propaganda </a:t>
            </a:r>
            <a:r>
              <a:rPr sz="4400" spc="-40"/>
              <a:t>Attacks</a:t>
            </a:r>
            <a:r>
              <a:rPr sz="4400" spc="-20"/>
              <a:t> </a:t>
            </a:r>
            <a:r>
              <a:rPr sz="4400" spc="-15"/>
              <a:t>(Contd.)</a:t>
            </a:r>
            <a:endParaRPr sz="4400"/>
          </a:p>
        </p:txBody>
      </p:sp>
      <p:pic>
        <p:nvPicPr>
          <p:cNvPr id="3" name="object 3"/>
          <p:cNvPicPr/>
          <p:nvPr/>
        </p:nvPicPr>
        <p:blipFill>
          <a:blip r:embed="rId2" cstate="print"/>
          <a:stretch>
            <a:fillRect/>
          </a:stretch>
        </p:blipFill>
        <p:spPr>
          <a:xfrm>
            <a:off x="1120139" y="1600200"/>
            <a:ext cx="6903720" cy="4526280"/>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0" y="0"/>
            <a:ext cx="4720590" cy="696595"/>
          </a:xfrm>
          <a:prstGeom prst="rect">
            <a:avLst/>
          </a:prstGeom>
        </p:spPr>
        <p:txBody>
          <a:bodyPr vert="horz" wrap="square" lIns="0" tIns="13335" rIns="0" bIns="0" rtlCol="0">
            <a:spAutoFit/>
          </a:bodyPr>
          <a:lstStyle/>
          <a:p>
            <a:pPr marL="12700">
              <a:lnSpc>
                <a:spcPct val="100000"/>
              </a:lnSpc>
              <a:spcBef>
                <a:spcPts val="105"/>
              </a:spcBef>
            </a:pPr>
            <a:r>
              <a:rPr sz="4400" spc="-15"/>
              <a:t>Economic</a:t>
            </a:r>
            <a:r>
              <a:rPr sz="4400" spc="-50"/>
              <a:t> </a:t>
            </a:r>
            <a:r>
              <a:rPr sz="4400" spc="-5"/>
              <a:t>Disruption</a:t>
            </a:r>
            <a:endParaRPr sz="4400"/>
          </a:p>
        </p:txBody>
      </p:sp>
      <p:sp>
        <p:nvSpPr>
          <p:cNvPr id="3" name="object 3"/>
          <p:cNvSpPr txBox="1"/>
          <p:nvPr/>
        </p:nvSpPr>
        <p:spPr>
          <a:xfrm>
            <a:off x="535940" y="1607946"/>
            <a:ext cx="8068309" cy="3538220"/>
          </a:xfrm>
          <a:prstGeom prst="rect">
            <a:avLst/>
          </a:prstGeom>
        </p:spPr>
        <p:txBody>
          <a:bodyPr vert="horz" wrap="square" lIns="0" tIns="13335" rIns="0" bIns="0" rtlCol="0">
            <a:spAutoFit/>
          </a:bodyPr>
          <a:lstStyle/>
          <a:p>
            <a:pPr marL="355600" marR="5080" indent="-342900">
              <a:lnSpc>
                <a:spcPct val="100000"/>
              </a:lnSpc>
              <a:spcBef>
                <a:spcPts val="105"/>
              </a:spcBef>
              <a:buFont typeface="Arial MT"/>
              <a:buChar char="•"/>
              <a:tabLst>
                <a:tab pos="354965" algn="l"/>
                <a:tab pos="355600" algn="l"/>
              </a:tabLst>
            </a:pPr>
            <a:r>
              <a:rPr sz="3200" spc="-10">
                <a:latin typeface="Calibri"/>
                <a:cs typeface="Calibri"/>
              </a:rPr>
              <a:t>Most</a:t>
            </a:r>
            <a:r>
              <a:rPr sz="3200">
                <a:latin typeface="Calibri"/>
                <a:cs typeface="Calibri"/>
              </a:rPr>
              <a:t> modern</a:t>
            </a:r>
            <a:r>
              <a:rPr sz="3200" spc="5">
                <a:latin typeface="Calibri"/>
                <a:cs typeface="Calibri"/>
              </a:rPr>
              <a:t> </a:t>
            </a:r>
            <a:r>
              <a:rPr sz="3200" spc="-5">
                <a:latin typeface="Calibri"/>
                <a:cs typeface="Calibri"/>
              </a:rPr>
              <a:t>economic</a:t>
            </a:r>
            <a:r>
              <a:rPr sz="3200" spc="-10">
                <a:latin typeface="Calibri"/>
                <a:cs typeface="Calibri"/>
              </a:rPr>
              <a:t> </a:t>
            </a:r>
            <a:r>
              <a:rPr sz="3200" spc="-25">
                <a:latin typeface="Calibri"/>
                <a:cs typeface="Calibri"/>
              </a:rPr>
              <a:t>systems</a:t>
            </a:r>
            <a:r>
              <a:rPr sz="3200">
                <a:latin typeface="Calibri"/>
                <a:cs typeface="Calibri"/>
              </a:rPr>
              <a:t> </a:t>
            </a:r>
            <a:r>
              <a:rPr sz="3200" spc="-20">
                <a:latin typeface="Calibri"/>
                <a:cs typeface="Calibri"/>
              </a:rPr>
              <a:t>operate</a:t>
            </a:r>
            <a:r>
              <a:rPr sz="3200" spc="-5">
                <a:latin typeface="Calibri"/>
                <a:cs typeface="Calibri"/>
              </a:rPr>
              <a:t> using </a:t>
            </a:r>
            <a:r>
              <a:rPr sz="3200" spc="-710">
                <a:latin typeface="Calibri"/>
                <a:cs typeface="Calibri"/>
              </a:rPr>
              <a:t> </a:t>
            </a:r>
            <a:r>
              <a:rPr sz="3200" spc="-15">
                <a:latin typeface="Calibri"/>
                <a:cs typeface="Calibri"/>
              </a:rPr>
              <a:t>computers.</a:t>
            </a:r>
            <a:endParaRPr sz="3200">
              <a:latin typeface="Calibri"/>
              <a:cs typeface="Calibri"/>
            </a:endParaRPr>
          </a:p>
          <a:p>
            <a:pPr marL="355600" marR="133985" indent="-342900">
              <a:lnSpc>
                <a:spcPct val="100000"/>
              </a:lnSpc>
              <a:spcBef>
                <a:spcPts val="770"/>
              </a:spcBef>
              <a:buFont typeface="Arial MT"/>
              <a:buChar char="•"/>
              <a:tabLst>
                <a:tab pos="354965" algn="l"/>
                <a:tab pos="355600" algn="l"/>
              </a:tabLst>
            </a:pPr>
            <a:r>
              <a:rPr sz="3200" spc="-40">
                <a:latin typeface="Calibri"/>
                <a:cs typeface="Calibri"/>
              </a:rPr>
              <a:t>Attackers</a:t>
            </a:r>
            <a:r>
              <a:rPr sz="3200" spc="-15">
                <a:latin typeface="Calibri"/>
                <a:cs typeface="Calibri"/>
              </a:rPr>
              <a:t> </a:t>
            </a:r>
            <a:r>
              <a:rPr sz="3200" spc="-10">
                <a:latin typeface="Calibri"/>
                <a:cs typeface="Calibri"/>
              </a:rPr>
              <a:t>can</a:t>
            </a:r>
            <a:r>
              <a:rPr sz="3200" spc="-5">
                <a:latin typeface="Calibri"/>
                <a:cs typeface="Calibri"/>
              </a:rPr>
              <a:t> </a:t>
            </a:r>
            <a:r>
              <a:rPr sz="3200" spc="-20">
                <a:latin typeface="Calibri"/>
                <a:cs typeface="Calibri"/>
              </a:rPr>
              <a:t>target</a:t>
            </a:r>
            <a:r>
              <a:rPr sz="3200">
                <a:latin typeface="Calibri"/>
                <a:cs typeface="Calibri"/>
              </a:rPr>
              <a:t> </a:t>
            </a:r>
            <a:r>
              <a:rPr sz="3200" spc="-15">
                <a:latin typeface="Calibri"/>
                <a:cs typeface="Calibri"/>
              </a:rPr>
              <a:t>computer</a:t>
            </a:r>
            <a:r>
              <a:rPr sz="3200" spc="-5">
                <a:latin typeface="Calibri"/>
                <a:cs typeface="Calibri"/>
              </a:rPr>
              <a:t> </a:t>
            </a:r>
            <a:r>
              <a:rPr sz="3200" spc="-10">
                <a:latin typeface="Calibri"/>
                <a:cs typeface="Calibri"/>
              </a:rPr>
              <a:t>networks</a:t>
            </a:r>
            <a:r>
              <a:rPr sz="3200" spc="-35">
                <a:latin typeface="Calibri"/>
                <a:cs typeface="Calibri"/>
              </a:rPr>
              <a:t> </a:t>
            </a:r>
            <a:r>
              <a:rPr sz="3200" spc="-5">
                <a:latin typeface="Calibri"/>
                <a:cs typeface="Calibri"/>
              </a:rPr>
              <a:t>of </a:t>
            </a:r>
            <a:r>
              <a:rPr sz="3200">
                <a:latin typeface="Calibri"/>
                <a:cs typeface="Calibri"/>
              </a:rPr>
              <a:t> </a:t>
            </a:r>
            <a:r>
              <a:rPr sz="3200" spc="-5">
                <a:latin typeface="Calibri"/>
                <a:cs typeface="Calibri"/>
              </a:rPr>
              <a:t>economic</a:t>
            </a:r>
            <a:r>
              <a:rPr sz="3200" spc="-15">
                <a:latin typeface="Calibri"/>
                <a:cs typeface="Calibri"/>
              </a:rPr>
              <a:t> </a:t>
            </a:r>
            <a:r>
              <a:rPr sz="3200" spc="-10">
                <a:latin typeface="Calibri"/>
                <a:cs typeface="Calibri"/>
              </a:rPr>
              <a:t>establishments</a:t>
            </a:r>
            <a:r>
              <a:rPr sz="3200" spc="35">
                <a:latin typeface="Calibri"/>
                <a:cs typeface="Calibri"/>
              </a:rPr>
              <a:t> </a:t>
            </a:r>
            <a:r>
              <a:rPr sz="3200" spc="-5">
                <a:latin typeface="Calibri"/>
                <a:cs typeface="Calibri"/>
              </a:rPr>
              <a:t>such</a:t>
            </a:r>
            <a:r>
              <a:rPr sz="3200" spc="5">
                <a:latin typeface="Calibri"/>
                <a:cs typeface="Calibri"/>
              </a:rPr>
              <a:t> </a:t>
            </a:r>
            <a:r>
              <a:rPr sz="3200">
                <a:latin typeface="Calibri"/>
                <a:cs typeface="Calibri"/>
              </a:rPr>
              <a:t>as</a:t>
            </a:r>
            <a:r>
              <a:rPr sz="3200" spc="10">
                <a:latin typeface="Calibri"/>
                <a:cs typeface="Calibri"/>
              </a:rPr>
              <a:t> </a:t>
            </a:r>
            <a:r>
              <a:rPr sz="3200" spc="-20">
                <a:latin typeface="Calibri"/>
                <a:cs typeface="Calibri"/>
              </a:rPr>
              <a:t>stock </a:t>
            </a:r>
            <a:r>
              <a:rPr sz="3200" spc="-15">
                <a:latin typeface="Calibri"/>
                <a:cs typeface="Calibri"/>
              </a:rPr>
              <a:t> markets,</a:t>
            </a:r>
            <a:r>
              <a:rPr sz="3200" spc="-5">
                <a:latin typeface="Calibri"/>
                <a:cs typeface="Calibri"/>
              </a:rPr>
              <a:t> </a:t>
            </a:r>
            <a:r>
              <a:rPr sz="3200" spc="-15">
                <a:latin typeface="Calibri"/>
                <a:cs typeface="Calibri"/>
              </a:rPr>
              <a:t>payment</a:t>
            </a:r>
            <a:r>
              <a:rPr sz="3200" spc="10">
                <a:latin typeface="Calibri"/>
                <a:cs typeface="Calibri"/>
              </a:rPr>
              <a:t> </a:t>
            </a:r>
            <a:r>
              <a:rPr sz="3200" spc="-20">
                <a:latin typeface="Calibri"/>
                <a:cs typeface="Calibri"/>
              </a:rPr>
              <a:t>systems,</a:t>
            </a:r>
            <a:r>
              <a:rPr sz="3200">
                <a:latin typeface="Calibri"/>
                <a:cs typeface="Calibri"/>
              </a:rPr>
              <a:t> and</a:t>
            </a:r>
            <a:r>
              <a:rPr sz="3200" spc="-10">
                <a:latin typeface="Calibri"/>
                <a:cs typeface="Calibri"/>
              </a:rPr>
              <a:t> </a:t>
            </a:r>
            <a:r>
              <a:rPr sz="3200" spc="-5">
                <a:latin typeface="Calibri"/>
                <a:cs typeface="Calibri"/>
              </a:rPr>
              <a:t>banks</a:t>
            </a:r>
            <a:r>
              <a:rPr sz="3200" spc="10">
                <a:latin typeface="Calibri"/>
                <a:cs typeface="Calibri"/>
              </a:rPr>
              <a:t> </a:t>
            </a:r>
            <a:r>
              <a:rPr sz="3200" spc="-20">
                <a:latin typeface="Calibri"/>
                <a:cs typeface="Calibri"/>
              </a:rPr>
              <a:t>to</a:t>
            </a:r>
            <a:r>
              <a:rPr sz="3200" spc="5">
                <a:latin typeface="Calibri"/>
                <a:cs typeface="Calibri"/>
              </a:rPr>
              <a:t> </a:t>
            </a:r>
            <a:r>
              <a:rPr sz="3200" spc="-15">
                <a:latin typeface="Calibri"/>
                <a:cs typeface="Calibri"/>
              </a:rPr>
              <a:t>steal </a:t>
            </a:r>
            <a:r>
              <a:rPr sz="3200" spc="-710">
                <a:latin typeface="Calibri"/>
                <a:cs typeface="Calibri"/>
              </a:rPr>
              <a:t> </a:t>
            </a:r>
            <a:r>
              <a:rPr sz="3200" spc="-5">
                <a:latin typeface="Calibri"/>
                <a:cs typeface="Calibri"/>
              </a:rPr>
              <a:t>money</a:t>
            </a:r>
            <a:r>
              <a:rPr sz="3200" spc="5">
                <a:latin typeface="Calibri"/>
                <a:cs typeface="Calibri"/>
              </a:rPr>
              <a:t> </a:t>
            </a:r>
            <a:r>
              <a:rPr sz="3200" spc="-5">
                <a:latin typeface="Calibri"/>
                <a:cs typeface="Calibri"/>
              </a:rPr>
              <a:t>or block</a:t>
            </a:r>
            <a:r>
              <a:rPr sz="3200" spc="10">
                <a:latin typeface="Calibri"/>
                <a:cs typeface="Calibri"/>
              </a:rPr>
              <a:t> </a:t>
            </a:r>
            <a:r>
              <a:rPr sz="3200" spc="-5">
                <a:latin typeface="Calibri"/>
                <a:cs typeface="Calibri"/>
              </a:rPr>
              <a:t>people</a:t>
            </a:r>
            <a:r>
              <a:rPr sz="3200" spc="-10">
                <a:latin typeface="Calibri"/>
                <a:cs typeface="Calibri"/>
              </a:rPr>
              <a:t> </a:t>
            </a:r>
            <a:r>
              <a:rPr sz="3200" spc="-15">
                <a:latin typeface="Calibri"/>
                <a:cs typeface="Calibri"/>
              </a:rPr>
              <a:t>from</a:t>
            </a:r>
            <a:r>
              <a:rPr sz="3200" spc="-5">
                <a:latin typeface="Calibri"/>
                <a:cs typeface="Calibri"/>
              </a:rPr>
              <a:t> </a:t>
            </a:r>
            <a:r>
              <a:rPr sz="3200">
                <a:latin typeface="Calibri"/>
                <a:cs typeface="Calibri"/>
              </a:rPr>
              <a:t>accessing</a:t>
            </a:r>
            <a:r>
              <a:rPr sz="3200" spc="10">
                <a:latin typeface="Calibri"/>
                <a:cs typeface="Calibri"/>
              </a:rPr>
              <a:t> </a:t>
            </a:r>
            <a:r>
              <a:rPr sz="3200">
                <a:latin typeface="Calibri"/>
                <a:cs typeface="Calibri"/>
              </a:rPr>
              <a:t>the </a:t>
            </a:r>
            <a:r>
              <a:rPr sz="3200" spc="5">
                <a:latin typeface="Calibri"/>
                <a:cs typeface="Calibri"/>
              </a:rPr>
              <a:t> </a:t>
            </a:r>
            <a:r>
              <a:rPr sz="3200" spc="-5">
                <a:latin typeface="Calibri"/>
                <a:cs typeface="Calibri"/>
              </a:rPr>
              <a:t>funds</a:t>
            </a:r>
            <a:r>
              <a:rPr sz="3200" spc="20">
                <a:latin typeface="Calibri"/>
                <a:cs typeface="Calibri"/>
              </a:rPr>
              <a:t> </a:t>
            </a:r>
            <a:r>
              <a:rPr sz="3200" spc="-5">
                <a:latin typeface="Calibri"/>
                <a:cs typeface="Calibri"/>
              </a:rPr>
              <a:t>they</a:t>
            </a:r>
            <a:r>
              <a:rPr sz="3200" spc="10">
                <a:latin typeface="Calibri"/>
                <a:cs typeface="Calibri"/>
              </a:rPr>
              <a:t> </a:t>
            </a:r>
            <a:r>
              <a:rPr sz="3200" spc="-5">
                <a:latin typeface="Calibri"/>
                <a:cs typeface="Calibri"/>
              </a:rPr>
              <a:t>need.</a:t>
            </a:r>
            <a:endParaRPr sz="3200">
              <a:latin typeface="Calibri"/>
              <a:cs typeface="Calibri"/>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1000" y="0"/>
            <a:ext cx="3461385" cy="696595"/>
          </a:xfrm>
          <a:prstGeom prst="rect">
            <a:avLst/>
          </a:prstGeom>
        </p:spPr>
        <p:txBody>
          <a:bodyPr vert="horz" wrap="square" lIns="0" tIns="13335" rIns="0" bIns="0" rtlCol="0">
            <a:spAutoFit/>
          </a:bodyPr>
          <a:lstStyle/>
          <a:p>
            <a:pPr marL="12700">
              <a:lnSpc>
                <a:spcPct val="100000"/>
              </a:lnSpc>
              <a:spcBef>
                <a:spcPts val="105"/>
              </a:spcBef>
            </a:pPr>
            <a:r>
              <a:rPr sz="4400"/>
              <a:t>Sunrise</a:t>
            </a:r>
            <a:r>
              <a:rPr sz="4400" spc="-70"/>
              <a:t> </a:t>
            </a:r>
            <a:r>
              <a:rPr sz="4400" spc="-40"/>
              <a:t>Attacks</a:t>
            </a:r>
            <a:endParaRPr sz="4400"/>
          </a:p>
        </p:txBody>
      </p:sp>
      <p:sp>
        <p:nvSpPr>
          <p:cNvPr id="3" name="object 3"/>
          <p:cNvSpPr txBox="1"/>
          <p:nvPr/>
        </p:nvSpPr>
        <p:spPr>
          <a:xfrm>
            <a:off x="535940" y="1607946"/>
            <a:ext cx="7867650" cy="2562860"/>
          </a:xfrm>
          <a:prstGeom prst="rect">
            <a:avLst/>
          </a:prstGeom>
        </p:spPr>
        <p:txBody>
          <a:bodyPr vert="horz" wrap="square" lIns="0" tIns="13335" rIns="0" bIns="0" rtlCol="0">
            <a:spAutoFit/>
          </a:bodyPr>
          <a:lstStyle/>
          <a:p>
            <a:pPr marL="355600" marR="78105" indent="-342900">
              <a:lnSpc>
                <a:spcPct val="100000"/>
              </a:lnSpc>
              <a:spcBef>
                <a:spcPts val="105"/>
              </a:spcBef>
              <a:buFont typeface="Arial MT"/>
              <a:buChar char="•"/>
              <a:tabLst>
                <a:tab pos="354965" algn="l"/>
                <a:tab pos="355600" algn="l"/>
              </a:tabLst>
            </a:pPr>
            <a:r>
              <a:rPr sz="3200" spc="-5">
                <a:latin typeface="Calibri"/>
                <a:cs typeface="Calibri"/>
              </a:rPr>
              <a:t>These</a:t>
            </a:r>
            <a:r>
              <a:rPr sz="3200" spc="-15">
                <a:latin typeface="Calibri"/>
                <a:cs typeface="Calibri"/>
              </a:rPr>
              <a:t> </a:t>
            </a:r>
            <a:r>
              <a:rPr sz="3200" spc="-10">
                <a:latin typeface="Calibri"/>
                <a:cs typeface="Calibri"/>
              </a:rPr>
              <a:t>are</a:t>
            </a:r>
            <a:r>
              <a:rPr sz="3200" spc="-15">
                <a:latin typeface="Calibri"/>
                <a:cs typeface="Calibri"/>
              </a:rPr>
              <a:t> </a:t>
            </a:r>
            <a:r>
              <a:rPr sz="3200">
                <a:latin typeface="Calibri"/>
                <a:cs typeface="Calibri"/>
              </a:rPr>
              <a:t>the cyber</a:t>
            </a:r>
            <a:r>
              <a:rPr sz="3200" spc="-5">
                <a:latin typeface="Calibri"/>
                <a:cs typeface="Calibri"/>
              </a:rPr>
              <a:t> equivalent</a:t>
            </a:r>
            <a:r>
              <a:rPr sz="3200" spc="10">
                <a:latin typeface="Calibri"/>
                <a:cs typeface="Calibri"/>
              </a:rPr>
              <a:t> </a:t>
            </a:r>
            <a:r>
              <a:rPr sz="3200" spc="-5">
                <a:latin typeface="Calibri"/>
                <a:cs typeface="Calibri"/>
              </a:rPr>
              <a:t>of</a:t>
            </a:r>
            <a:r>
              <a:rPr sz="3200">
                <a:latin typeface="Calibri"/>
                <a:cs typeface="Calibri"/>
              </a:rPr>
              <a:t> </a:t>
            </a:r>
            <a:r>
              <a:rPr sz="3200" spc="-20">
                <a:latin typeface="Calibri"/>
                <a:cs typeface="Calibri"/>
              </a:rPr>
              <a:t>attacks</a:t>
            </a:r>
            <a:r>
              <a:rPr sz="3200" spc="-5">
                <a:latin typeface="Calibri"/>
                <a:cs typeface="Calibri"/>
              </a:rPr>
              <a:t> </a:t>
            </a:r>
            <a:r>
              <a:rPr sz="3200" spc="-30">
                <a:latin typeface="Calibri"/>
                <a:cs typeface="Calibri"/>
              </a:rPr>
              <a:t>like </a:t>
            </a:r>
            <a:r>
              <a:rPr sz="3200" spc="-710">
                <a:latin typeface="Calibri"/>
                <a:cs typeface="Calibri"/>
              </a:rPr>
              <a:t> </a:t>
            </a:r>
            <a:r>
              <a:rPr sz="3200" spc="-15">
                <a:latin typeface="Calibri"/>
                <a:cs typeface="Calibri"/>
              </a:rPr>
              <a:t>Pearl</a:t>
            </a:r>
            <a:r>
              <a:rPr sz="3200" spc="-5">
                <a:latin typeface="Calibri"/>
                <a:cs typeface="Calibri"/>
              </a:rPr>
              <a:t> </a:t>
            </a:r>
            <a:r>
              <a:rPr sz="3200">
                <a:latin typeface="Calibri"/>
                <a:cs typeface="Calibri"/>
              </a:rPr>
              <a:t>Harbor</a:t>
            </a:r>
            <a:r>
              <a:rPr sz="3200" spc="5">
                <a:latin typeface="Calibri"/>
                <a:cs typeface="Calibri"/>
              </a:rPr>
              <a:t> </a:t>
            </a:r>
            <a:r>
              <a:rPr sz="3200">
                <a:latin typeface="Calibri"/>
                <a:cs typeface="Calibri"/>
              </a:rPr>
              <a:t>and</a:t>
            </a:r>
            <a:r>
              <a:rPr sz="3200" spc="20">
                <a:latin typeface="Calibri"/>
                <a:cs typeface="Calibri"/>
              </a:rPr>
              <a:t> </a:t>
            </a:r>
            <a:r>
              <a:rPr sz="3200">
                <a:latin typeface="Calibri"/>
                <a:cs typeface="Calibri"/>
              </a:rPr>
              <a:t>9/11.</a:t>
            </a:r>
          </a:p>
          <a:p>
            <a:pPr marL="355600" marR="5080" indent="-342900">
              <a:lnSpc>
                <a:spcPct val="100000"/>
              </a:lnSpc>
              <a:spcBef>
                <a:spcPts val="770"/>
              </a:spcBef>
              <a:buFont typeface="Arial MT"/>
              <a:buChar char="•"/>
              <a:tabLst>
                <a:tab pos="354965" algn="l"/>
                <a:tab pos="355600" algn="l"/>
              </a:tabLst>
            </a:pPr>
            <a:r>
              <a:rPr sz="3200" spc="-5">
                <a:latin typeface="Calibri"/>
                <a:cs typeface="Calibri"/>
              </a:rPr>
              <a:t>The</a:t>
            </a:r>
            <a:r>
              <a:rPr sz="3200" spc="5">
                <a:latin typeface="Calibri"/>
                <a:cs typeface="Calibri"/>
              </a:rPr>
              <a:t> </a:t>
            </a:r>
            <a:r>
              <a:rPr sz="3200" spc="-10">
                <a:latin typeface="Calibri"/>
                <a:cs typeface="Calibri"/>
              </a:rPr>
              <a:t>point</a:t>
            </a:r>
            <a:r>
              <a:rPr sz="3200">
                <a:latin typeface="Calibri"/>
                <a:cs typeface="Calibri"/>
              </a:rPr>
              <a:t> is </a:t>
            </a:r>
            <a:r>
              <a:rPr sz="3200" spc="-25">
                <a:latin typeface="Calibri"/>
                <a:cs typeface="Calibri"/>
              </a:rPr>
              <a:t>to</a:t>
            </a:r>
            <a:r>
              <a:rPr sz="3200">
                <a:latin typeface="Calibri"/>
                <a:cs typeface="Calibri"/>
              </a:rPr>
              <a:t> </a:t>
            </a:r>
            <a:r>
              <a:rPr sz="3200" spc="-5">
                <a:latin typeface="Calibri"/>
                <a:cs typeface="Calibri"/>
              </a:rPr>
              <a:t>carry</a:t>
            </a:r>
            <a:r>
              <a:rPr sz="3200">
                <a:latin typeface="Calibri"/>
                <a:cs typeface="Calibri"/>
              </a:rPr>
              <a:t> </a:t>
            </a:r>
            <a:r>
              <a:rPr sz="3200" spc="-5">
                <a:latin typeface="Calibri"/>
                <a:cs typeface="Calibri"/>
              </a:rPr>
              <a:t>out </a:t>
            </a:r>
            <a:r>
              <a:rPr sz="3200">
                <a:latin typeface="Calibri"/>
                <a:cs typeface="Calibri"/>
              </a:rPr>
              <a:t>a </a:t>
            </a:r>
            <a:r>
              <a:rPr sz="3200" spc="-5">
                <a:latin typeface="Calibri"/>
                <a:cs typeface="Calibri"/>
              </a:rPr>
              <a:t>massive</a:t>
            </a:r>
            <a:r>
              <a:rPr sz="3200">
                <a:latin typeface="Calibri"/>
                <a:cs typeface="Calibri"/>
              </a:rPr>
              <a:t> </a:t>
            </a:r>
            <a:r>
              <a:rPr sz="3200" spc="-20">
                <a:latin typeface="Calibri"/>
                <a:cs typeface="Calibri"/>
              </a:rPr>
              <a:t>attack</a:t>
            </a:r>
            <a:r>
              <a:rPr sz="3200">
                <a:latin typeface="Calibri"/>
                <a:cs typeface="Calibri"/>
              </a:rPr>
              <a:t> </a:t>
            </a:r>
            <a:r>
              <a:rPr sz="3200" spc="-10">
                <a:latin typeface="Calibri"/>
                <a:cs typeface="Calibri"/>
              </a:rPr>
              <a:t>that </a:t>
            </a:r>
            <a:r>
              <a:rPr sz="3200" spc="-710">
                <a:latin typeface="Calibri"/>
                <a:cs typeface="Calibri"/>
              </a:rPr>
              <a:t> </a:t>
            </a:r>
            <a:r>
              <a:rPr sz="3200">
                <a:latin typeface="Calibri"/>
                <a:cs typeface="Calibri"/>
              </a:rPr>
              <a:t>the </a:t>
            </a:r>
            <a:r>
              <a:rPr sz="3200" spc="-10">
                <a:latin typeface="Calibri"/>
                <a:cs typeface="Calibri"/>
              </a:rPr>
              <a:t>enemy</a:t>
            </a:r>
            <a:r>
              <a:rPr sz="3200">
                <a:latin typeface="Calibri"/>
                <a:cs typeface="Calibri"/>
              </a:rPr>
              <a:t> isn’t</a:t>
            </a:r>
            <a:r>
              <a:rPr sz="3200" spc="15">
                <a:latin typeface="Calibri"/>
                <a:cs typeface="Calibri"/>
              </a:rPr>
              <a:t> </a:t>
            </a:r>
            <a:r>
              <a:rPr sz="3200">
                <a:latin typeface="Calibri"/>
                <a:cs typeface="Calibri"/>
              </a:rPr>
              <a:t>expecting, </a:t>
            </a:r>
            <a:r>
              <a:rPr sz="3200" spc="-5">
                <a:latin typeface="Calibri"/>
                <a:cs typeface="Calibri"/>
              </a:rPr>
              <a:t>enabling</a:t>
            </a:r>
            <a:r>
              <a:rPr sz="3200" spc="25">
                <a:latin typeface="Calibri"/>
                <a:cs typeface="Calibri"/>
              </a:rPr>
              <a:t> </a:t>
            </a:r>
            <a:r>
              <a:rPr sz="3200">
                <a:latin typeface="Calibri"/>
                <a:cs typeface="Calibri"/>
              </a:rPr>
              <a:t>the </a:t>
            </a:r>
            <a:r>
              <a:rPr sz="3200" spc="5">
                <a:latin typeface="Calibri"/>
                <a:cs typeface="Calibri"/>
              </a:rPr>
              <a:t> </a:t>
            </a:r>
            <a:r>
              <a:rPr sz="3200" spc="-30">
                <a:latin typeface="Calibri"/>
                <a:cs typeface="Calibri"/>
              </a:rPr>
              <a:t>attacker</a:t>
            </a:r>
            <a:r>
              <a:rPr sz="3200" spc="-5">
                <a:latin typeface="Calibri"/>
                <a:cs typeface="Calibri"/>
              </a:rPr>
              <a:t> </a:t>
            </a:r>
            <a:r>
              <a:rPr sz="3200" spc="-20">
                <a:latin typeface="Calibri"/>
                <a:cs typeface="Calibri"/>
              </a:rPr>
              <a:t>to</a:t>
            </a:r>
            <a:r>
              <a:rPr sz="3200" spc="5">
                <a:latin typeface="Calibri"/>
                <a:cs typeface="Calibri"/>
              </a:rPr>
              <a:t> </a:t>
            </a:r>
            <a:r>
              <a:rPr sz="3200" spc="-20">
                <a:latin typeface="Calibri"/>
                <a:cs typeface="Calibri"/>
              </a:rPr>
              <a:t>weaken</a:t>
            </a:r>
            <a:r>
              <a:rPr sz="3200" spc="-10">
                <a:latin typeface="Calibri"/>
                <a:cs typeface="Calibri"/>
              </a:rPr>
              <a:t> </a:t>
            </a:r>
            <a:r>
              <a:rPr sz="3200">
                <a:latin typeface="Calibri"/>
                <a:cs typeface="Calibri"/>
              </a:rPr>
              <a:t>their </a:t>
            </a:r>
            <a:r>
              <a:rPr sz="3200" spc="-15">
                <a:latin typeface="Calibri"/>
                <a:cs typeface="Calibri"/>
              </a:rPr>
              <a:t>defenses</a:t>
            </a:r>
            <a:endParaRPr sz="3200">
              <a:latin typeface="Calibri"/>
              <a:cs typeface="Calibri"/>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09600" y="0"/>
            <a:ext cx="2622550" cy="696595"/>
          </a:xfrm>
          <a:prstGeom prst="rect">
            <a:avLst/>
          </a:prstGeom>
        </p:spPr>
        <p:txBody>
          <a:bodyPr vert="horz" wrap="square" lIns="0" tIns="13335" rIns="0" bIns="0" rtlCol="0">
            <a:spAutoFit/>
          </a:bodyPr>
          <a:lstStyle/>
          <a:p>
            <a:pPr marL="12700">
              <a:lnSpc>
                <a:spcPct val="100000"/>
              </a:lnSpc>
              <a:spcBef>
                <a:spcPts val="105"/>
              </a:spcBef>
            </a:pPr>
            <a:r>
              <a:rPr sz="4400" spc="-10"/>
              <a:t>Cybercrime</a:t>
            </a:r>
            <a:endParaRPr sz="4400"/>
          </a:p>
        </p:txBody>
      </p:sp>
      <p:sp>
        <p:nvSpPr>
          <p:cNvPr id="3" name="object 3"/>
          <p:cNvSpPr txBox="1"/>
          <p:nvPr/>
        </p:nvSpPr>
        <p:spPr>
          <a:xfrm>
            <a:off x="535940" y="1607946"/>
            <a:ext cx="7200900" cy="3050540"/>
          </a:xfrm>
          <a:prstGeom prst="rect">
            <a:avLst/>
          </a:prstGeom>
        </p:spPr>
        <p:txBody>
          <a:bodyPr vert="horz" wrap="square" lIns="0" tIns="13335" rIns="0" bIns="0" rtlCol="0">
            <a:spAutoFit/>
          </a:bodyPr>
          <a:lstStyle/>
          <a:p>
            <a:pPr marL="355600" marR="1064895" indent="-342900">
              <a:lnSpc>
                <a:spcPct val="100000"/>
              </a:lnSpc>
              <a:spcBef>
                <a:spcPts val="105"/>
              </a:spcBef>
              <a:buFont typeface="Arial MT"/>
              <a:buChar char="•"/>
              <a:tabLst>
                <a:tab pos="354965" algn="l"/>
                <a:tab pos="355600" algn="l"/>
              </a:tabLst>
            </a:pPr>
            <a:r>
              <a:rPr sz="3200" b="1" spc="-10">
                <a:latin typeface="Calibri"/>
                <a:cs typeface="Calibri"/>
              </a:rPr>
              <a:t>Cybercrime</a:t>
            </a:r>
            <a:r>
              <a:rPr sz="3200" b="1" spc="-20">
                <a:latin typeface="Calibri"/>
                <a:cs typeface="Calibri"/>
              </a:rPr>
              <a:t> </a:t>
            </a:r>
            <a:r>
              <a:rPr sz="3200">
                <a:latin typeface="Calibri"/>
                <a:cs typeface="Calibri"/>
              </a:rPr>
              <a:t>is</a:t>
            </a:r>
            <a:r>
              <a:rPr sz="3200" spc="-10">
                <a:latin typeface="Calibri"/>
                <a:cs typeface="Calibri"/>
              </a:rPr>
              <a:t> </a:t>
            </a:r>
            <a:r>
              <a:rPr sz="3200">
                <a:latin typeface="Calibri"/>
                <a:cs typeface="Calibri"/>
              </a:rPr>
              <a:t>a</a:t>
            </a:r>
            <a:r>
              <a:rPr sz="3200" spc="10">
                <a:latin typeface="Calibri"/>
                <a:cs typeface="Calibri"/>
              </a:rPr>
              <a:t> </a:t>
            </a:r>
            <a:r>
              <a:rPr sz="3200" spc="-5">
                <a:latin typeface="Calibri"/>
                <a:cs typeface="Calibri"/>
              </a:rPr>
              <a:t>crime</a:t>
            </a:r>
            <a:r>
              <a:rPr sz="3200">
                <a:latin typeface="Calibri"/>
                <a:cs typeface="Calibri"/>
              </a:rPr>
              <a:t> </a:t>
            </a:r>
            <a:r>
              <a:rPr sz="3200" spc="-10">
                <a:latin typeface="Calibri"/>
                <a:cs typeface="Calibri"/>
              </a:rPr>
              <a:t>that</a:t>
            </a:r>
            <a:r>
              <a:rPr sz="3200" spc="10">
                <a:latin typeface="Calibri"/>
                <a:cs typeface="Calibri"/>
              </a:rPr>
              <a:t> </a:t>
            </a:r>
            <a:r>
              <a:rPr sz="3200" spc="-15">
                <a:latin typeface="Calibri"/>
                <a:cs typeface="Calibri"/>
              </a:rPr>
              <a:t>involves </a:t>
            </a:r>
            <a:r>
              <a:rPr sz="3200" spc="-710">
                <a:latin typeface="Calibri"/>
                <a:cs typeface="Calibri"/>
              </a:rPr>
              <a:t> </a:t>
            </a:r>
            <a:r>
              <a:rPr sz="3200">
                <a:latin typeface="Calibri"/>
                <a:cs typeface="Calibri"/>
              </a:rPr>
              <a:t>a</a:t>
            </a:r>
            <a:r>
              <a:rPr sz="3200" spc="5">
                <a:latin typeface="Calibri"/>
                <a:cs typeface="Calibri"/>
              </a:rPr>
              <a:t> </a:t>
            </a:r>
            <a:r>
              <a:rPr sz="3200" spc="-10">
                <a:latin typeface="Calibri"/>
                <a:cs typeface="Calibri"/>
              </a:rPr>
              <a:t>computer </a:t>
            </a:r>
            <a:r>
              <a:rPr sz="3200">
                <a:latin typeface="Calibri"/>
                <a:cs typeface="Calibri"/>
              </a:rPr>
              <a:t>and</a:t>
            </a:r>
            <a:r>
              <a:rPr sz="3200" spc="5">
                <a:latin typeface="Calibri"/>
                <a:cs typeface="Calibri"/>
              </a:rPr>
              <a:t> </a:t>
            </a:r>
            <a:r>
              <a:rPr sz="3200">
                <a:latin typeface="Calibri"/>
                <a:cs typeface="Calibri"/>
              </a:rPr>
              <a:t>a</a:t>
            </a:r>
            <a:r>
              <a:rPr sz="3200" spc="10">
                <a:latin typeface="Calibri"/>
                <a:cs typeface="Calibri"/>
              </a:rPr>
              <a:t> </a:t>
            </a:r>
            <a:r>
              <a:rPr sz="3200" spc="-10">
                <a:latin typeface="Calibri"/>
                <a:cs typeface="Calibri"/>
              </a:rPr>
              <a:t>network.</a:t>
            </a:r>
            <a:endParaRPr sz="3200">
              <a:latin typeface="Calibri"/>
              <a:cs typeface="Calibri"/>
            </a:endParaRPr>
          </a:p>
          <a:p>
            <a:pPr marL="355600" marR="5080" indent="-342900">
              <a:lnSpc>
                <a:spcPct val="100000"/>
              </a:lnSpc>
              <a:spcBef>
                <a:spcPts val="770"/>
              </a:spcBef>
              <a:buFont typeface="Arial MT"/>
              <a:buChar char="•"/>
              <a:tabLst>
                <a:tab pos="354965" algn="l"/>
                <a:tab pos="355600" algn="l"/>
              </a:tabLst>
            </a:pPr>
            <a:r>
              <a:rPr sz="3200" spc="-5">
                <a:latin typeface="Calibri"/>
                <a:cs typeface="Calibri"/>
              </a:rPr>
              <a:t>The</a:t>
            </a:r>
            <a:r>
              <a:rPr sz="3200">
                <a:latin typeface="Calibri"/>
                <a:cs typeface="Calibri"/>
              </a:rPr>
              <a:t> </a:t>
            </a:r>
            <a:r>
              <a:rPr sz="3200" spc="-10">
                <a:latin typeface="Calibri"/>
                <a:cs typeface="Calibri"/>
              </a:rPr>
              <a:t>computer</a:t>
            </a:r>
            <a:r>
              <a:rPr sz="3200" spc="-5">
                <a:latin typeface="Calibri"/>
                <a:cs typeface="Calibri"/>
              </a:rPr>
              <a:t> </a:t>
            </a:r>
            <a:r>
              <a:rPr sz="3200" spc="-25">
                <a:latin typeface="Calibri"/>
                <a:cs typeface="Calibri"/>
              </a:rPr>
              <a:t>may</a:t>
            </a:r>
            <a:r>
              <a:rPr sz="3200" spc="-5">
                <a:latin typeface="Calibri"/>
                <a:cs typeface="Calibri"/>
              </a:rPr>
              <a:t> </a:t>
            </a:r>
            <a:r>
              <a:rPr sz="3200" spc="-20">
                <a:latin typeface="Calibri"/>
                <a:cs typeface="Calibri"/>
              </a:rPr>
              <a:t>have</a:t>
            </a:r>
            <a:r>
              <a:rPr sz="3200" spc="-5">
                <a:latin typeface="Calibri"/>
                <a:cs typeface="Calibri"/>
              </a:rPr>
              <a:t> been</a:t>
            </a:r>
            <a:r>
              <a:rPr sz="3200" spc="-10">
                <a:latin typeface="Calibri"/>
                <a:cs typeface="Calibri"/>
              </a:rPr>
              <a:t> </a:t>
            </a:r>
            <a:r>
              <a:rPr sz="3200" spc="-5">
                <a:latin typeface="Calibri"/>
                <a:cs typeface="Calibri"/>
              </a:rPr>
              <a:t>used</a:t>
            </a:r>
            <a:r>
              <a:rPr sz="3200" spc="-10">
                <a:latin typeface="Calibri"/>
                <a:cs typeface="Calibri"/>
              </a:rPr>
              <a:t> </a:t>
            </a:r>
            <a:r>
              <a:rPr sz="3200">
                <a:latin typeface="Calibri"/>
                <a:cs typeface="Calibri"/>
              </a:rPr>
              <a:t>in</a:t>
            </a:r>
            <a:r>
              <a:rPr sz="3200" spc="-5">
                <a:latin typeface="Calibri"/>
                <a:cs typeface="Calibri"/>
              </a:rPr>
              <a:t> </a:t>
            </a:r>
            <a:r>
              <a:rPr sz="3200">
                <a:latin typeface="Calibri"/>
                <a:cs typeface="Calibri"/>
              </a:rPr>
              <a:t>the </a:t>
            </a:r>
            <a:r>
              <a:rPr sz="3200" spc="-710">
                <a:latin typeface="Calibri"/>
                <a:cs typeface="Calibri"/>
              </a:rPr>
              <a:t> </a:t>
            </a:r>
            <a:r>
              <a:rPr sz="3200" spc="-5">
                <a:latin typeface="Calibri"/>
                <a:cs typeface="Calibri"/>
              </a:rPr>
              <a:t>commission</a:t>
            </a:r>
            <a:r>
              <a:rPr sz="3200" spc="10">
                <a:latin typeface="Calibri"/>
                <a:cs typeface="Calibri"/>
              </a:rPr>
              <a:t> </a:t>
            </a:r>
            <a:r>
              <a:rPr sz="3200" spc="-5">
                <a:latin typeface="Calibri"/>
                <a:cs typeface="Calibri"/>
              </a:rPr>
              <a:t>of</a:t>
            </a:r>
            <a:r>
              <a:rPr sz="3200" spc="-10">
                <a:latin typeface="Calibri"/>
                <a:cs typeface="Calibri"/>
              </a:rPr>
              <a:t> </a:t>
            </a:r>
            <a:r>
              <a:rPr sz="3200">
                <a:latin typeface="Calibri"/>
                <a:cs typeface="Calibri"/>
              </a:rPr>
              <a:t>a</a:t>
            </a:r>
            <a:r>
              <a:rPr sz="3200" spc="5">
                <a:latin typeface="Calibri"/>
                <a:cs typeface="Calibri"/>
              </a:rPr>
              <a:t> </a:t>
            </a:r>
            <a:r>
              <a:rPr sz="3200">
                <a:latin typeface="Calibri"/>
                <a:cs typeface="Calibri"/>
              </a:rPr>
              <a:t>crime,</a:t>
            </a:r>
            <a:r>
              <a:rPr sz="3200" spc="-5">
                <a:latin typeface="Calibri"/>
                <a:cs typeface="Calibri"/>
              </a:rPr>
              <a:t> or </a:t>
            </a:r>
            <a:r>
              <a:rPr sz="3200">
                <a:latin typeface="Calibri"/>
                <a:cs typeface="Calibri"/>
              </a:rPr>
              <a:t>it</a:t>
            </a:r>
            <a:r>
              <a:rPr sz="3200" spc="10">
                <a:latin typeface="Calibri"/>
                <a:cs typeface="Calibri"/>
              </a:rPr>
              <a:t> </a:t>
            </a:r>
            <a:r>
              <a:rPr sz="3200" spc="-20">
                <a:latin typeface="Calibri"/>
                <a:cs typeface="Calibri"/>
              </a:rPr>
              <a:t>may</a:t>
            </a:r>
            <a:r>
              <a:rPr sz="3200" spc="5">
                <a:latin typeface="Calibri"/>
                <a:cs typeface="Calibri"/>
              </a:rPr>
              <a:t> </a:t>
            </a:r>
            <a:r>
              <a:rPr sz="3200" spc="-5">
                <a:latin typeface="Calibri"/>
                <a:cs typeface="Calibri"/>
              </a:rPr>
              <a:t>be</a:t>
            </a:r>
            <a:r>
              <a:rPr sz="3200" spc="-10">
                <a:latin typeface="Calibri"/>
                <a:cs typeface="Calibri"/>
              </a:rPr>
              <a:t> </a:t>
            </a:r>
            <a:r>
              <a:rPr sz="3200">
                <a:latin typeface="Calibri"/>
                <a:cs typeface="Calibri"/>
              </a:rPr>
              <a:t>the </a:t>
            </a:r>
            <a:r>
              <a:rPr sz="3200" spc="5">
                <a:latin typeface="Calibri"/>
                <a:cs typeface="Calibri"/>
              </a:rPr>
              <a:t> </a:t>
            </a:r>
            <a:r>
              <a:rPr sz="3200" spc="-40">
                <a:latin typeface="Calibri"/>
                <a:cs typeface="Calibri"/>
              </a:rPr>
              <a:t>t</a:t>
            </a:r>
            <a:r>
              <a:rPr sz="3200">
                <a:latin typeface="Calibri"/>
                <a:cs typeface="Calibri"/>
              </a:rPr>
              <a:t>a</a:t>
            </a:r>
            <a:r>
              <a:rPr sz="3200" spc="-45">
                <a:latin typeface="Calibri"/>
                <a:cs typeface="Calibri"/>
              </a:rPr>
              <a:t>r</a:t>
            </a:r>
            <a:r>
              <a:rPr sz="3200" spc="-20">
                <a:latin typeface="Calibri"/>
                <a:cs typeface="Calibri"/>
              </a:rPr>
              <a:t>g</a:t>
            </a:r>
            <a:r>
              <a:rPr sz="3200" spc="-10">
                <a:latin typeface="Calibri"/>
                <a:cs typeface="Calibri"/>
              </a:rPr>
              <a:t>e</a:t>
            </a:r>
            <a:r>
              <a:rPr sz="3200">
                <a:latin typeface="Calibri"/>
                <a:cs typeface="Calibri"/>
              </a:rPr>
              <a:t>t.</a:t>
            </a:r>
            <a:r>
              <a:rPr sz="3200" spc="-260">
                <a:latin typeface="Calibri"/>
                <a:cs typeface="Calibri"/>
              </a:rPr>
              <a:t> </a:t>
            </a:r>
            <a:r>
              <a:rPr sz="3200" spc="-5">
                <a:latin typeface="Calibri"/>
                <a:cs typeface="Calibri"/>
              </a:rPr>
              <a:t>Cyb</a:t>
            </a:r>
            <a:r>
              <a:rPr sz="3200" spc="-15">
                <a:latin typeface="Calibri"/>
                <a:cs typeface="Calibri"/>
              </a:rPr>
              <a:t>e</a:t>
            </a:r>
            <a:r>
              <a:rPr sz="3200" spc="-55">
                <a:latin typeface="Calibri"/>
                <a:cs typeface="Calibri"/>
              </a:rPr>
              <a:t>r</a:t>
            </a:r>
            <a:r>
              <a:rPr sz="3200">
                <a:latin typeface="Calibri"/>
                <a:cs typeface="Calibri"/>
              </a:rPr>
              <a:t>cri</a:t>
            </a:r>
            <a:r>
              <a:rPr sz="3200" spc="-15">
                <a:latin typeface="Calibri"/>
                <a:cs typeface="Calibri"/>
              </a:rPr>
              <a:t>m</a:t>
            </a:r>
            <a:r>
              <a:rPr sz="3200">
                <a:latin typeface="Calibri"/>
                <a:cs typeface="Calibri"/>
              </a:rPr>
              <a:t>e </a:t>
            </a:r>
            <a:r>
              <a:rPr sz="3200" spc="-10">
                <a:latin typeface="Calibri"/>
                <a:cs typeface="Calibri"/>
              </a:rPr>
              <a:t>m</a:t>
            </a:r>
            <a:r>
              <a:rPr sz="3200" spc="-65">
                <a:latin typeface="Calibri"/>
                <a:cs typeface="Calibri"/>
              </a:rPr>
              <a:t>a</a:t>
            </a:r>
            <a:r>
              <a:rPr sz="3200">
                <a:latin typeface="Calibri"/>
                <a:cs typeface="Calibri"/>
              </a:rPr>
              <a:t>y </a:t>
            </a:r>
            <a:r>
              <a:rPr sz="3200" spc="-5">
                <a:latin typeface="Calibri"/>
                <a:cs typeface="Calibri"/>
              </a:rPr>
              <a:t>har</a:t>
            </a:r>
            <a:r>
              <a:rPr sz="3200" spc="5">
                <a:latin typeface="Calibri"/>
                <a:cs typeface="Calibri"/>
              </a:rPr>
              <a:t>m </a:t>
            </a:r>
            <a:r>
              <a:rPr sz="3200" spc="-5">
                <a:latin typeface="Calibri"/>
                <a:cs typeface="Calibri"/>
              </a:rPr>
              <a:t>som</a:t>
            </a:r>
            <a:r>
              <a:rPr sz="3200" spc="-10">
                <a:latin typeface="Calibri"/>
                <a:cs typeface="Calibri"/>
              </a:rPr>
              <a:t>e</a:t>
            </a:r>
            <a:r>
              <a:rPr sz="3200" spc="-5">
                <a:latin typeface="Calibri"/>
                <a:cs typeface="Calibri"/>
              </a:rPr>
              <a:t>one's  security</a:t>
            </a:r>
            <a:r>
              <a:rPr sz="3200">
                <a:latin typeface="Calibri"/>
                <a:cs typeface="Calibri"/>
              </a:rPr>
              <a:t> and</a:t>
            </a:r>
            <a:r>
              <a:rPr sz="3200" spc="10">
                <a:latin typeface="Calibri"/>
                <a:cs typeface="Calibri"/>
              </a:rPr>
              <a:t> </a:t>
            </a:r>
            <a:r>
              <a:rPr sz="3200" spc="-5">
                <a:latin typeface="Calibri"/>
                <a:cs typeface="Calibri"/>
              </a:rPr>
              <a:t>financial</a:t>
            </a:r>
            <a:r>
              <a:rPr sz="3200" spc="25">
                <a:latin typeface="Calibri"/>
                <a:cs typeface="Calibri"/>
              </a:rPr>
              <a:t> </a:t>
            </a:r>
            <a:r>
              <a:rPr sz="3200" spc="-5">
                <a:latin typeface="Calibri"/>
                <a:cs typeface="Calibri"/>
              </a:rPr>
              <a:t>health.</a:t>
            </a:r>
            <a:endParaRPr sz="3200">
              <a:latin typeface="Calibri"/>
              <a:cs typeface="Calibri"/>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4800" y="0"/>
            <a:ext cx="7272020" cy="696595"/>
          </a:xfrm>
          <a:prstGeom prst="rect">
            <a:avLst/>
          </a:prstGeom>
        </p:spPr>
        <p:txBody>
          <a:bodyPr vert="horz" wrap="square" lIns="0" tIns="13335" rIns="0" bIns="0" rtlCol="0">
            <a:spAutoFit/>
          </a:bodyPr>
          <a:lstStyle/>
          <a:p>
            <a:pPr marL="12700">
              <a:lnSpc>
                <a:spcPct val="100000"/>
              </a:lnSpc>
              <a:spcBef>
                <a:spcPts val="105"/>
              </a:spcBef>
            </a:pPr>
            <a:r>
              <a:rPr sz="4400" spc="-5"/>
              <a:t>Cyber</a:t>
            </a:r>
            <a:r>
              <a:rPr sz="4400" spc="-20"/>
              <a:t> </a:t>
            </a:r>
            <a:r>
              <a:rPr sz="4400" spc="-5"/>
              <a:t>Crime</a:t>
            </a:r>
            <a:r>
              <a:rPr sz="4400" spc="-10"/>
              <a:t> </a:t>
            </a:r>
            <a:r>
              <a:rPr sz="4400" spc="-5"/>
              <a:t>Case</a:t>
            </a:r>
            <a:r>
              <a:rPr sz="4400" spc="5"/>
              <a:t> </a:t>
            </a:r>
            <a:r>
              <a:rPr sz="4400" spc="-5"/>
              <a:t>Studies</a:t>
            </a:r>
            <a:endParaRPr sz="4400"/>
          </a:p>
        </p:txBody>
      </p:sp>
      <p:sp>
        <p:nvSpPr>
          <p:cNvPr id="3" name="object 3"/>
          <p:cNvSpPr txBox="1"/>
          <p:nvPr/>
        </p:nvSpPr>
        <p:spPr>
          <a:xfrm>
            <a:off x="535940" y="1607946"/>
            <a:ext cx="7861300" cy="3440429"/>
          </a:xfrm>
          <a:prstGeom prst="rect">
            <a:avLst/>
          </a:prstGeom>
        </p:spPr>
        <p:txBody>
          <a:bodyPr vert="horz" wrap="square" lIns="0" tIns="13335" rIns="0" bIns="0" rtlCol="0">
            <a:spAutoFit/>
          </a:bodyPr>
          <a:lstStyle/>
          <a:p>
            <a:pPr marL="355600" marR="5080" indent="-342900">
              <a:lnSpc>
                <a:spcPct val="100000"/>
              </a:lnSpc>
              <a:spcBef>
                <a:spcPts val="105"/>
              </a:spcBef>
              <a:buFont typeface="Arial MT"/>
              <a:buChar char="•"/>
              <a:tabLst>
                <a:tab pos="354965" algn="l"/>
                <a:tab pos="355600" algn="l"/>
              </a:tabLst>
            </a:pPr>
            <a:r>
              <a:rPr sz="3200">
                <a:latin typeface="Calibri"/>
                <a:cs typeface="Calibri"/>
              </a:rPr>
              <a:t>On</a:t>
            </a:r>
            <a:r>
              <a:rPr sz="3200" spc="-5">
                <a:latin typeface="Calibri"/>
                <a:cs typeface="Calibri"/>
              </a:rPr>
              <a:t> </a:t>
            </a:r>
            <a:r>
              <a:rPr sz="3200" b="1">
                <a:latin typeface="Calibri"/>
                <a:cs typeface="Calibri"/>
              </a:rPr>
              <a:t>21</a:t>
            </a:r>
            <a:r>
              <a:rPr sz="3200" b="1" spc="-5">
                <a:latin typeface="Calibri"/>
                <a:cs typeface="Calibri"/>
              </a:rPr>
              <a:t> </a:t>
            </a:r>
            <a:r>
              <a:rPr sz="3200" b="1" spc="-25">
                <a:latin typeface="Calibri"/>
                <a:cs typeface="Calibri"/>
              </a:rPr>
              <a:t>May</a:t>
            </a:r>
            <a:r>
              <a:rPr sz="3200" b="1">
                <a:latin typeface="Calibri"/>
                <a:cs typeface="Calibri"/>
              </a:rPr>
              <a:t> </a:t>
            </a:r>
            <a:r>
              <a:rPr sz="3200" b="1" spc="-5">
                <a:latin typeface="Calibri"/>
                <a:cs typeface="Calibri"/>
              </a:rPr>
              <a:t>2021</a:t>
            </a:r>
            <a:r>
              <a:rPr sz="3200" spc="-5">
                <a:latin typeface="Calibri"/>
                <a:cs typeface="Calibri"/>
              </a:rPr>
              <a:t>,</a:t>
            </a:r>
            <a:r>
              <a:rPr sz="3200" spc="5">
                <a:latin typeface="Calibri"/>
                <a:cs typeface="Calibri"/>
              </a:rPr>
              <a:t> </a:t>
            </a:r>
            <a:r>
              <a:rPr sz="3200">
                <a:latin typeface="Calibri"/>
                <a:cs typeface="Calibri"/>
              </a:rPr>
              <a:t>it</a:t>
            </a:r>
            <a:r>
              <a:rPr sz="3200" spc="5">
                <a:latin typeface="Calibri"/>
                <a:cs typeface="Calibri"/>
              </a:rPr>
              <a:t> </a:t>
            </a:r>
            <a:r>
              <a:rPr sz="3200" spc="-10">
                <a:latin typeface="Calibri"/>
                <a:cs typeface="Calibri"/>
              </a:rPr>
              <a:t>was</a:t>
            </a:r>
            <a:r>
              <a:rPr sz="3200" spc="-5">
                <a:latin typeface="Calibri"/>
                <a:cs typeface="Calibri"/>
              </a:rPr>
              <a:t> </a:t>
            </a:r>
            <a:r>
              <a:rPr sz="3200" spc="-10">
                <a:latin typeface="Calibri"/>
                <a:cs typeface="Calibri"/>
              </a:rPr>
              <a:t>reported</a:t>
            </a:r>
            <a:r>
              <a:rPr sz="3200" spc="-5">
                <a:latin typeface="Calibri"/>
                <a:cs typeface="Calibri"/>
              </a:rPr>
              <a:t> </a:t>
            </a:r>
            <a:r>
              <a:rPr sz="3200" spc="-10">
                <a:latin typeface="Calibri"/>
                <a:cs typeface="Calibri"/>
              </a:rPr>
              <a:t>that</a:t>
            </a:r>
            <a:r>
              <a:rPr sz="3200" spc="10">
                <a:latin typeface="Calibri"/>
                <a:cs typeface="Calibri"/>
              </a:rPr>
              <a:t> </a:t>
            </a:r>
            <a:r>
              <a:rPr sz="3200" b="1">
                <a:latin typeface="Calibri"/>
                <a:cs typeface="Calibri"/>
              </a:rPr>
              <a:t>Air </a:t>
            </a:r>
            <a:r>
              <a:rPr sz="3200" b="1" spc="5">
                <a:latin typeface="Calibri"/>
                <a:cs typeface="Calibri"/>
              </a:rPr>
              <a:t> </a:t>
            </a:r>
            <a:r>
              <a:rPr sz="3200" b="1">
                <a:latin typeface="Calibri"/>
                <a:cs typeface="Calibri"/>
              </a:rPr>
              <a:t>India</a:t>
            </a:r>
            <a:r>
              <a:rPr sz="3200" b="1" spc="-25">
                <a:latin typeface="Calibri"/>
                <a:cs typeface="Calibri"/>
              </a:rPr>
              <a:t> </a:t>
            </a:r>
            <a:r>
              <a:rPr sz="3200" spc="-10">
                <a:latin typeface="Calibri"/>
                <a:cs typeface="Calibri"/>
              </a:rPr>
              <a:t>was</a:t>
            </a:r>
            <a:r>
              <a:rPr sz="3200">
                <a:latin typeface="Calibri"/>
                <a:cs typeface="Calibri"/>
              </a:rPr>
              <a:t> </a:t>
            </a:r>
            <a:r>
              <a:rPr sz="3200" spc="-10">
                <a:latin typeface="Calibri"/>
                <a:cs typeface="Calibri"/>
              </a:rPr>
              <a:t>subjected</a:t>
            </a:r>
            <a:r>
              <a:rPr sz="3200">
                <a:latin typeface="Calibri"/>
                <a:cs typeface="Calibri"/>
              </a:rPr>
              <a:t> </a:t>
            </a:r>
            <a:r>
              <a:rPr sz="3200" spc="-20">
                <a:latin typeface="Calibri"/>
                <a:cs typeface="Calibri"/>
              </a:rPr>
              <a:t>to</a:t>
            </a:r>
            <a:r>
              <a:rPr sz="3200" spc="5">
                <a:latin typeface="Calibri"/>
                <a:cs typeface="Calibri"/>
              </a:rPr>
              <a:t> </a:t>
            </a:r>
            <a:r>
              <a:rPr sz="3200">
                <a:latin typeface="Calibri"/>
                <a:cs typeface="Calibri"/>
              </a:rPr>
              <a:t>a</a:t>
            </a:r>
            <a:r>
              <a:rPr sz="3200" spc="-5">
                <a:latin typeface="Calibri"/>
                <a:cs typeface="Calibri"/>
              </a:rPr>
              <a:t> </a:t>
            </a:r>
            <a:r>
              <a:rPr sz="3200" spc="-20">
                <a:latin typeface="Calibri"/>
                <a:cs typeface="Calibri"/>
              </a:rPr>
              <a:t>cyberattack </a:t>
            </a:r>
            <a:r>
              <a:rPr sz="3200" spc="-5">
                <a:latin typeface="Calibri"/>
                <a:cs typeface="Calibri"/>
              </a:rPr>
              <a:t>whereas </a:t>
            </a:r>
            <a:r>
              <a:rPr sz="3200" spc="-705">
                <a:latin typeface="Calibri"/>
                <a:cs typeface="Calibri"/>
              </a:rPr>
              <a:t> </a:t>
            </a:r>
            <a:r>
              <a:rPr sz="3200">
                <a:latin typeface="Calibri"/>
                <a:cs typeface="Calibri"/>
              </a:rPr>
              <a:t>the</a:t>
            </a:r>
            <a:r>
              <a:rPr sz="3200" spc="-5">
                <a:latin typeface="Calibri"/>
                <a:cs typeface="Calibri"/>
              </a:rPr>
              <a:t> </a:t>
            </a:r>
            <a:r>
              <a:rPr sz="3200" spc="-10">
                <a:latin typeface="Calibri"/>
                <a:cs typeface="Calibri"/>
              </a:rPr>
              <a:t>personal</a:t>
            </a:r>
            <a:r>
              <a:rPr sz="3200">
                <a:latin typeface="Calibri"/>
                <a:cs typeface="Calibri"/>
              </a:rPr>
              <a:t> </a:t>
            </a:r>
            <a:r>
              <a:rPr sz="3200" spc="-10">
                <a:latin typeface="Calibri"/>
                <a:cs typeface="Calibri"/>
              </a:rPr>
              <a:t>details</a:t>
            </a:r>
            <a:r>
              <a:rPr sz="3200" spc="10">
                <a:latin typeface="Calibri"/>
                <a:cs typeface="Calibri"/>
              </a:rPr>
              <a:t> </a:t>
            </a:r>
            <a:r>
              <a:rPr sz="3200">
                <a:latin typeface="Calibri"/>
                <a:cs typeface="Calibri"/>
              </a:rPr>
              <a:t>of</a:t>
            </a:r>
            <a:r>
              <a:rPr sz="3200" spc="-5">
                <a:latin typeface="Calibri"/>
                <a:cs typeface="Calibri"/>
              </a:rPr>
              <a:t> </a:t>
            </a:r>
            <a:r>
              <a:rPr sz="3200">
                <a:latin typeface="Calibri"/>
                <a:cs typeface="Calibri"/>
              </a:rPr>
              <a:t>about</a:t>
            </a:r>
            <a:r>
              <a:rPr sz="3200" spc="20">
                <a:latin typeface="Calibri"/>
                <a:cs typeface="Calibri"/>
              </a:rPr>
              <a:t> </a:t>
            </a:r>
            <a:r>
              <a:rPr sz="3200">
                <a:latin typeface="Calibri"/>
                <a:cs typeface="Calibri"/>
              </a:rPr>
              <a:t>4.5</a:t>
            </a:r>
            <a:r>
              <a:rPr sz="3200" spc="5">
                <a:latin typeface="Calibri"/>
                <a:cs typeface="Calibri"/>
              </a:rPr>
              <a:t> </a:t>
            </a:r>
            <a:r>
              <a:rPr sz="3200">
                <a:latin typeface="Calibri"/>
                <a:cs typeface="Calibri"/>
              </a:rPr>
              <a:t>million </a:t>
            </a:r>
            <a:r>
              <a:rPr sz="3200" spc="5">
                <a:latin typeface="Calibri"/>
                <a:cs typeface="Calibri"/>
              </a:rPr>
              <a:t> </a:t>
            </a:r>
            <a:r>
              <a:rPr sz="3200" spc="-15">
                <a:latin typeface="Calibri"/>
                <a:cs typeface="Calibri"/>
              </a:rPr>
              <a:t>customers</a:t>
            </a:r>
            <a:r>
              <a:rPr sz="3200" spc="-5">
                <a:latin typeface="Calibri"/>
                <a:cs typeface="Calibri"/>
              </a:rPr>
              <a:t> </a:t>
            </a:r>
            <a:r>
              <a:rPr sz="3200" spc="-10">
                <a:latin typeface="Calibri"/>
                <a:cs typeface="Calibri"/>
              </a:rPr>
              <a:t>around</a:t>
            </a:r>
            <a:r>
              <a:rPr sz="3200" spc="20">
                <a:latin typeface="Calibri"/>
                <a:cs typeface="Calibri"/>
              </a:rPr>
              <a:t> </a:t>
            </a:r>
            <a:r>
              <a:rPr sz="3200">
                <a:latin typeface="Calibri"/>
                <a:cs typeface="Calibri"/>
              </a:rPr>
              <a:t>the</a:t>
            </a:r>
            <a:r>
              <a:rPr sz="3200" spc="5">
                <a:latin typeface="Calibri"/>
                <a:cs typeface="Calibri"/>
              </a:rPr>
              <a:t> </a:t>
            </a:r>
            <a:r>
              <a:rPr sz="3200" spc="-10">
                <a:latin typeface="Calibri"/>
                <a:cs typeface="Calibri"/>
              </a:rPr>
              <a:t>world </a:t>
            </a:r>
            <a:r>
              <a:rPr sz="3200" spc="-15">
                <a:latin typeface="Calibri"/>
                <a:cs typeface="Calibri"/>
              </a:rPr>
              <a:t>were </a:t>
            </a:r>
            <a:r>
              <a:rPr sz="3200" spc="-10">
                <a:latin typeface="Calibri"/>
                <a:cs typeface="Calibri"/>
              </a:rPr>
              <a:t> compromised</a:t>
            </a:r>
            <a:r>
              <a:rPr sz="3200" spc="-5">
                <a:latin typeface="Calibri"/>
                <a:cs typeface="Calibri"/>
              </a:rPr>
              <a:t> </a:t>
            </a:r>
            <a:r>
              <a:rPr sz="3200">
                <a:latin typeface="Calibri"/>
                <a:cs typeface="Calibri"/>
              </a:rPr>
              <a:t>including</a:t>
            </a:r>
            <a:r>
              <a:rPr sz="3200" spc="30">
                <a:latin typeface="Calibri"/>
                <a:cs typeface="Calibri"/>
              </a:rPr>
              <a:t> </a:t>
            </a:r>
            <a:r>
              <a:rPr sz="3200" spc="-5">
                <a:latin typeface="Calibri"/>
                <a:cs typeface="Calibri"/>
              </a:rPr>
              <a:t>passport,</a:t>
            </a:r>
            <a:r>
              <a:rPr sz="3200" spc="15">
                <a:latin typeface="Calibri"/>
                <a:cs typeface="Calibri"/>
              </a:rPr>
              <a:t> </a:t>
            </a:r>
            <a:r>
              <a:rPr sz="3200" spc="-5">
                <a:latin typeface="Calibri"/>
                <a:cs typeface="Calibri"/>
              </a:rPr>
              <a:t>credit</a:t>
            </a:r>
            <a:r>
              <a:rPr sz="3200">
                <a:latin typeface="Calibri"/>
                <a:cs typeface="Calibri"/>
              </a:rPr>
              <a:t> </a:t>
            </a:r>
            <a:r>
              <a:rPr sz="3200" spc="-20">
                <a:latin typeface="Calibri"/>
                <a:cs typeface="Calibri"/>
              </a:rPr>
              <a:t>card </a:t>
            </a:r>
            <a:r>
              <a:rPr sz="3200" spc="-15">
                <a:latin typeface="Calibri"/>
                <a:cs typeface="Calibri"/>
              </a:rPr>
              <a:t> </a:t>
            </a:r>
            <a:r>
              <a:rPr sz="3200" spc="-10">
                <a:latin typeface="Calibri"/>
                <a:cs typeface="Calibri"/>
              </a:rPr>
              <a:t>details,</a:t>
            </a:r>
            <a:r>
              <a:rPr sz="3200" spc="5">
                <a:latin typeface="Calibri"/>
                <a:cs typeface="Calibri"/>
              </a:rPr>
              <a:t> </a:t>
            </a:r>
            <a:r>
              <a:rPr sz="3200" spc="-5">
                <a:latin typeface="Calibri"/>
                <a:cs typeface="Calibri"/>
              </a:rPr>
              <a:t>birth</a:t>
            </a:r>
            <a:r>
              <a:rPr sz="3200" spc="20">
                <a:latin typeface="Calibri"/>
                <a:cs typeface="Calibri"/>
              </a:rPr>
              <a:t> </a:t>
            </a:r>
            <a:r>
              <a:rPr sz="3200" spc="-10">
                <a:latin typeface="Calibri"/>
                <a:cs typeface="Calibri"/>
              </a:rPr>
              <a:t>dates,</a:t>
            </a:r>
            <a:r>
              <a:rPr sz="3200">
                <a:latin typeface="Calibri"/>
                <a:cs typeface="Calibri"/>
              </a:rPr>
              <a:t> </a:t>
            </a:r>
            <a:r>
              <a:rPr sz="3200" spc="-5">
                <a:latin typeface="Calibri"/>
                <a:cs typeface="Calibri"/>
              </a:rPr>
              <a:t>name</a:t>
            </a:r>
            <a:r>
              <a:rPr sz="3200" spc="10">
                <a:latin typeface="Calibri"/>
                <a:cs typeface="Calibri"/>
              </a:rPr>
              <a:t> </a:t>
            </a:r>
            <a:r>
              <a:rPr sz="3200">
                <a:latin typeface="Calibri"/>
                <a:cs typeface="Calibri"/>
              </a:rPr>
              <a:t>and</a:t>
            </a:r>
            <a:r>
              <a:rPr sz="3200" spc="15">
                <a:latin typeface="Calibri"/>
                <a:cs typeface="Calibri"/>
              </a:rPr>
              <a:t> </a:t>
            </a:r>
            <a:r>
              <a:rPr sz="3200" spc="-20">
                <a:latin typeface="Calibri"/>
                <a:cs typeface="Calibri"/>
              </a:rPr>
              <a:t>ticket </a:t>
            </a:r>
            <a:r>
              <a:rPr sz="3200" spc="-15">
                <a:latin typeface="Calibri"/>
                <a:cs typeface="Calibri"/>
              </a:rPr>
              <a:t> </a:t>
            </a:r>
            <a:r>
              <a:rPr sz="3200" spc="-10">
                <a:latin typeface="Calibri"/>
                <a:cs typeface="Calibri"/>
              </a:rPr>
              <a:t>information.</a:t>
            </a:r>
            <a:endParaRPr sz="3200">
              <a:latin typeface="Calibri"/>
              <a:cs typeface="Calibri"/>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1000" y="0"/>
            <a:ext cx="7272020" cy="696595"/>
          </a:xfrm>
          <a:prstGeom prst="rect">
            <a:avLst/>
          </a:prstGeom>
        </p:spPr>
        <p:txBody>
          <a:bodyPr vert="horz" wrap="square" lIns="0" tIns="13335" rIns="0" bIns="0" rtlCol="0">
            <a:spAutoFit/>
          </a:bodyPr>
          <a:lstStyle/>
          <a:p>
            <a:pPr marL="12700">
              <a:lnSpc>
                <a:spcPct val="100000"/>
              </a:lnSpc>
              <a:spcBef>
                <a:spcPts val="105"/>
              </a:spcBef>
            </a:pPr>
            <a:r>
              <a:rPr sz="4400" spc="-5"/>
              <a:t>Cyber</a:t>
            </a:r>
            <a:r>
              <a:rPr sz="4400" spc="-20"/>
              <a:t> </a:t>
            </a:r>
            <a:r>
              <a:rPr sz="4400" spc="-5"/>
              <a:t>Crime</a:t>
            </a:r>
            <a:r>
              <a:rPr sz="4400" spc="-10"/>
              <a:t> </a:t>
            </a:r>
            <a:r>
              <a:rPr sz="4400" spc="-5"/>
              <a:t>Case</a:t>
            </a:r>
            <a:r>
              <a:rPr sz="4400" spc="5"/>
              <a:t> </a:t>
            </a:r>
            <a:r>
              <a:rPr sz="4400" spc="-5"/>
              <a:t>Studies</a:t>
            </a:r>
            <a:endParaRPr sz="4400"/>
          </a:p>
        </p:txBody>
      </p:sp>
      <p:sp>
        <p:nvSpPr>
          <p:cNvPr id="3" name="object 3"/>
          <p:cNvSpPr txBox="1"/>
          <p:nvPr/>
        </p:nvSpPr>
        <p:spPr>
          <a:xfrm>
            <a:off x="535940" y="1563751"/>
            <a:ext cx="8057515" cy="4370070"/>
          </a:xfrm>
          <a:prstGeom prst="rect">
            <a:avLst/>
          </a:prstGeom>
        </p:spPr>
        <p:txBody>
          <a:bodyPr vert="horz" wrap="square" lIns="0" tIns="58419" rIns="0" bIns="0" rtlCol="0">
            <a:spAutoFit/>
          </a:bodyPr>
          <a:lstStyle/>
          <a:p>
            <a:pPr marL="355600" marR="115570" indent="-342900">
              <a:lnSpc>
                <a:spcPct val="90000"/>
              </a:lnSpc>
              <a:spcBef>
                <a:spcPts val="459"/>
              </a:spcBef>
              <a:buFont typeface="Arial MT"/>
              <a:buChar char="•"/>
              <a:tabLst>
                <a:tab pos="354965" algn="l"/>
                <a:tab pos="355600" algn="l"/>
              </a:tabLst>
            </a:pPr>
            <a:r>
              <a:rPr sz="3000">
                <a:latin typeface="Calibri"/>
                <a:cs typeface="Calibri"/>
              </a:rPr>
              <a:t>It</a:t>
            </a:r>
            <a:r>
              <a:rPr sz="3000" spc="-5">
                <a:latin typeface="Calibri"/>
                <a:cs typeface="Calibri"/>
              </a:rPr>
              <a:t> </a:t>
            </a:r>
            <a:r>
              <a:rPr sz="3000" spc="-15">
                <a:latin typeface="Calibri"/>
                <a:cs typeface="Calibri"/>
              </a:rPr>
              <a:t>was</a:t>
            </a:r>
            <a:r>
              <a:rPr sz="3000">
                <a:latin typeface="Calibri"/>
                <a:cs typeface="Calibri"/>
              </a:rPr>
              <a:t> </a:t>
            </a:r>
            <a:r>
              <a:rPr sz="3000" spc="-10">
                <a:latin typeface="Calibri"/>
                <a:cs typeface="Calibri"/>
              </a:rPr>
              <a:t>reported</a:t>
            </a:r>
            <a:r>
              <a:rPr sz="3000" spc="5">
                <a:latin typeface="Calibri"/>
                <a:cs typeface="Calibri"/>
              </a:rPr>
              <a:t> </a:t>
            </a:r>
            <a:r>
              <a:rPr sz="3000" spc="-5">
                <a:latin typeface="Calibri"/>
                <a:cs typeface="Calibri"/>
              </a:rPr>
              <a:t>that</a:t>
            </a:r>
            <a:r>
              <a:rPr sz="3000" spc="-25">
                <a:latin typeface="Calibri"/>
                <a:cs typeface="Calibri"/>
              </a:rPr>
              <a:t> </a:t>
            </a:r>
            <a:r>
              <a:rPr sz="3000">
                <a:latin typeface="Calibri"/>
                <a:cs typeface="Calibri"/>
              </a:rPr>
              <a:t>the</a:t>
            </a:r>
            <a:r>
              <a:rPr sz="3000" spc="-5">
                <a:latin typeface="Calibri"/>
                <a:cs typeface="Calibri"/>
              </a:rPr>
              <a:t> </a:t>
            </a:r>
            <a:r>
              <a:rPr sz="3000" spc="-10">
                <a:latin typeface="Calibri"/>
                <a:cs typeface="Calibri"/>
              </a:rPr>
              <a:t>compromised</a:t>
            </a:r>
            <a:r>
              <a:rPr sz="3000" spc="-5">
                <a:latin typeface="Calibri"/>
                <a:cs typeface="Calibri"/>
              </a:rPr>
              <a:t> </a:t>
            </a:r>
            <a:r>
              <a:rPr sz="3000" spc="-10">
                <a:latin typeface="Calibri"/>
                <a:cs typeface="Calibri"/>
              </a:rPr>
              <a:t>servers</a:t>
            </a:r>
            <a:r>
              <a:rPr sz="3000" spc="-5">
                <a:latin typeface="Calibri"/>
                <a:cs typeface="Calibri"/>
              </a:rPr>
              <a:t> </a:t>
            </a:r>
            <a:r>
              <a:rPr sz="3000" spc="-10">
                <a:latin typeface="Calibri"/>
                <a:cs typeface="Calibri"/>
              </a:rPr>
              <a:t>by </a:t>
            </a:r>
            <a:r>
              <a:rPr sz="3000" spc="-665">
                <a:latin typeface="Calibri"/>
                <a:cs typeface="Calibri"/>
              </a:rPr>
              <a:t> </a:t>
            </a:r>
            <a:r>
              <a:rPr sz="3000">
                <a:latin typeface="Calibri"/>
                <a:cs typeface="Calibri"/>
              </a:rPr>
              <a:t>the</a:t>
            </a:r>
            <a:r>
              <a:rPr sz="3000" spc="-10">
                <a:latin typeface="Calibri"/>
                <a:cs typeface="Calibri"/>
              </a:rPr>
              <a:t> </a:t>
            </a:r>
            <a:r>
              <a:rPr sz="3000" spc="-25">
                <a:latin typeface="Calibri"/>
                <a:cs typeface="Calibri"/>
              </a:rPr>
              <a:t>hackers</a:t>
            </a:r>
            <a:r>
              <a:rPr sz="3000" spc="-15">
                <a:latin typeface="Calibri"/>
                <a:cs typeface="Calibri"/>
              </a:rPr>
              <a:t> were</a:t>
            </a:r>
            <a:r>
              <a:rPr sz="3000" spc="-5">
                <a:latin typeface="Calibri"/>
                <a:cs typeface="Calibri"/>
              </a:rPr>
              <a:t> </a:t>
            </a:r>
            <a:r>
              <a:rPr sz="3000" spc="-15">
                <a:latin typeface="Calibri"/>
                <a:cs typeface="Calibri"/>
              </a:rPr>
              <a:t>later</a:t>
            </a:r>
            <a:r>
              <a:rPr sz="3000" spc="-5">
                <a:latin typeface="Calibri"/>
                <a:cs typeface="Calibri"/>
              </a:rPr>
              <a:t> </a:t>
            </a:r>
            <a:r>
              <a:rPr sz="3000" spc="-10">
                <a:latin typeface="Calibri"/>
                <a:cs typeface="Calibri"/>
              </a:rPr>
              <a:t>secured </a:t>
            </a:r>
            <a:r>
              <a:rPr sz="3000">
                <a:latin typeface="Calibri"/>
                <a:cs typeface="Calibri"/>
              </a:rPr>
              <a:t>and</a:t>
            </a:r>
            <a:r>
              <a:rPr sz="3000" spc="-10">
                <a:latin typeface="Calibri"/>
                <a:cs typeface="Calibri"/>
              </a:rPr>
              <a:t> </a:t>
            </a:r>
            <a:r>
              <a:rPr sz="3000">
                <a:latin typeface="Calibri"/>
                <a:cs typeface="Calibri"/>
              </a:rPr>
              <a:t>Air</a:t>
            </a:r>
            <a:r>
              <a:rPr sz="3000" spc="-5">
                <a:latin typeface="Calibri"/>
                <a:cs typeface="Calibri"/>
              </a:rPr>
              <a:t> </a:t>
            </a:r>
            <a:r>
              <a:rPr sz="3000">
                <a:latin typeface="Calibri"/>
                <a:cs typeface="Calibri"/>
              </a:rPr>
              <a:t>India</a:t>
            </a:r>
            <a:r>
              <a:rPr sz="3000" spc="-5">
                <a:latin typeface="Calibri"/>
                <a:cs typeface="Calibri"/>
              </a:rPr>
              <a:t> took </a:t>
            </a:r>
            <a:r>
              <a:rPr sz="3000" spc="-665">
                <a:latin typeface="Calibri"/>
                <a:cs typeface="Calibri"/>
              </a:rPr>
              <a:t> </a:t>
            </a:r>
            <a:r>
              <a:rPr sz="3000" spc="-20">
                <a:latin typeface="Calibri"/>
                <a:cs typeface="Calibri"/>
              </a:rPr>
              <a:t>steps</a:t>
            </a:r>
            <a:r>
              <a:rPr sz="3000" spc="-10">
                <a:latin typeface="Calibri"/>
                <a:cs typeface="Calibri"/>
              </a:rPr>
              <a:t> by</a:t>
            </a:r>
            <a:r>
              <a:rPr sz="3000">
                <a:latin typeface="Calibri"/>
                <a:cs typeface="Calibri"/>
              </a:rPr>
              <a:t> </a:t>
            </a:r>
            <a:r>
              <a:rPr sz="3000" spc="-10">
                <a:latin typeface="Calibri"/>
                <a:cs typeface="Calibri"/>
              </a:rPr>
              <a:t>engaging</a:t>
            </a:r>
            <a:r>
              <a:rPr sz="3000">
                <a:latin typeface="Calibri"/>
                <a:cs typeface="Calibri"/>
              </a:rPr>
              <a:t> </a:t>
            </a:r>
            <a:r>
              <a:rPr sz="3000" spc="-10">
                <a:latin typeface="Calibri"/>
                <a:cs typeface="Calibri"/>
              </a:rPr>
              <a:t>external</a:t>
            </a:r>
            <a:r>
              <a:rPr sz="3000">
                <a:latin typeface="Calibri"/>
                <a:cs typeface="Calibri"/>
              </a:rPr>
              <a:t> </a:t>
            </a:r>
            <a:r>
              <a:rPr sz="3000" spc="-15">
                <a:latin typeface="Calibri"/>
                <a:cs typeface="Calibri"/>
              </a:rPr>
              <a:t>data</a:t>
            </a:r>
            <a:r>
              <a:rPr sz="3000" spc="-20">
                <a:latin typeface="Calibri"/>
                <a:cs typeface="Calibri"/>
              </a:rPr>
              <a:t> </a:t>
            </a:r>
            <a:r>
              <a:rPr sz="3000" spc="-5">
                <a:latin typeface="Calibri"/>
                <a:cs typeface="Calibri"/>
              </a:rPr>
              <a:t>security </a:t>
            </a:r>
            <a:r>
              <a:rPr sz="3000">
                <a:latin typeface="Calibri"/>
                <a:cs typeface="Calibri"/>
              </a:rPr>
              <a:t> </a:t>
            </a:r>
            <a:r>
              <a:rPr sz="3000" spc="-10">
                <a:latin typeface="Calibri"/>
                <a:cs typeface="Calibri"/>
              </a:rPr>
              <a:t>specialists.</a:t>
            </a:r>
            <a:endParaRPr sz="3000">
              <a:latin typeface="Calibri"/>
              <a:cs typeface="Calibri"/>
            </a:endParaRPr>
          </a:p>
          <a:p>
            <a:pPr marL="355600" marR="5080" indent="-342900">
              <a:lnSpc>
                <a:spcPct val="90000"/>
              </a:lnSpc>
              <a:spcBef>
                <a:spcPts val="720"/>
              </a:spcBef>
              <a:buFont typeface="Arial MT"/>
              <a:buChar char="•"/>
              <a:tabLst>
                <a:tab pos="354965" algn="l"/>
                <a:tab pos="355600" algn="l"/>
              </a:tabLst>
            </a:pPr>
            <a:r>
              <a:rPr sz="3000">
                <a:latin typeface="Calibri"/>
                <a:cs typeface="Calibri"/>
              </a:rPr>
              <a:t>Air</a:t>
            </a:r>
            <a:r>
              <a:rPr sz="3000" spc="75">
                <a:latin typeface="Calibri"/>
                <a:cs typeface="Calibri"/>
              </a:rPr>
              <a:t> </a:t>
            </a:r>
            <a:r>
              <a:rPr sz="3000" spc="-5">
                <a:latin typeface="Calibri"/>
                <a:cs typeface="Calibri"/>
              </a:rPr>
              <a:t>India</a:t>
            </a:r>
            <a:r>
              <a:rPr sz="3000" spc="70">
                <a:latin typeface="Calibri"/>
                <a:cs typeface="Calibri"/>
              </a:rPr>
              <a:t> </a:t>
            </a:r>
            <a:r>
              <a:rPr sz="3000">
                <a:latin typeface="Calibri"/>
                <a:cs typeface="Calibri"/>
              </a:rPr>
              <a:t>also</a:t>
            </a:r>
            <a:r>
              <a:rPr sz="3000" spc="70">
                <a:latin typeface="Calibri"/>
                <a:cs typeface="Calibri"/>
              </a:rPr>
              <a:t> </a:t>
            </a:r>
            <a:r>
              <a:rPr sz="3000" spc="-15">
                <a:latin typeface="Calibri"/>
                <a:cs typeface="Calibri"/>
              </a:rPr>
              <a:t>guaranteed</a:t>
            </a:r>
            <a:r>
              <a:rPr sz="3000" spc="70">
                <a:latin typeface="Calibri"/>
                <a:cs typeface="Calibri"/>
              </a:rPr>
              <a:t> </a:t>
            </a:r>
            <a:r>
              <a:rPr sz="3000" spc="-5">
                <a:latin typeface="Calibri"/>
                <a:cs typeface="Calibri"/>
              </a:rPr>
              <a:t>its</a:t>
            </a:r>
            <a:r>
              <a:rPr sz="3000" spc="60">
                <a:latin typeface="Calibri"/>
                <a:cs typeface="Calibri"/>
              </a:rPr>
              <a:t> </a:t>
            </a:r>
            <a:r>
              <a:rPr sz="3000" spc="-15">
                <a:latin typeface="Calibri"/>
                <a:cs typeface="Calibri"/>
              </a:rPr>
              <a:t>passengers</a:t>
            </a:r>
            <a:r>
              <a:rPr sz="3000" spc="75">
                <a:latin typeface="Calibri"/>
                <a:cs typeface="Calibri"/>
              </a:rPr>
              <a:t> </a:t>
            </a:r>
            <a:r>
              <a:rPr sz="3000" spc="-10">
                <a:latin typeface="Calibri"/>
                <a:cs typeface="Calibri"/>
              </a:rPr>
              <a:t>that </a:t>
            </a:r>
            <a:r>
              <a:rPr sz="3000" spc="-5">
                <a:latin typeface="Calibri"/>
                <a:cs typeface="Calibri"/>
              </a:rPr>
              <a:t> </a:t>
            </a:r>
            <a:r>
              <a:rPr sz="3000" spc="-10">
                <a:latin typeface="Calibri"/>
                <a:cs typeface="Calibri"/>
              </a:rPr>
              <a:t>there</a:t>
            </a:r>
            <a:r>
              <a:rPr sz="3000">
                <a:latin typeface="Calibri"/>
                <a:cs typeface="Calibri"/>
              </a:rPr>
              <a:t> </a:t>
            </a:r>
            <a:r>
              <a:rPr sz="3000" spc="-15">
                <a:latin typeface="Calibri"/>
                <a:cs typeface="Calibri"/>
              </a:rPr>
              <a:t>was</a:t>
            </a:r>
            <a:r>
              <a:rPr sz="3000">
                <a:latin typeface="Calibri"/>
                <a:cs typeface="Calibri"/>
              </a:rPr>
              <a:t> </a:t>
            </a:r>
            <a:r>
              <a:rPr sz="3000" spc="-5">
                <a:latin typeface="Calibri"/>
                <a:cs typeface="Calibri"/>
              </a:rPr>
              <a:t>no</a:t>
            </a:r>
            <a:r>
              <a:rPr sz="3000" spc="10">
                <a:latin typeface="Calibri"/>
                <a:cs typeface="Calibri"/>
              </a:rPr>
              <a:t> </a:t>
            </a:r>
            <a:r>
              <a:rPr sz="3000" spc="-10">
                <a:latin typeface="Calibri"/>
                <a:cs typeface="Calibri"/>
              </a:rPr>
              <a:t>conclusive</a:t>
            </a:r>
            <a:r>
              <a:rPr sz="3000" spc="-20">
                <a:latin typeface="Calibri"/>
                <a:cs typeface="Calibri"/>
              </a:rPr>
              <a:t> </a:t>
            </a:r>
            <a:r>
              <a:rPr sz="3000" spc="-5">
                <a:latin typeface="Calibri"/>
                <a:cs typeface="Calibri"/>
              </a:rPr>
              <a:t>evidence</a:t>
            </a:r>
            <a:r>
              <a:rPr sz="3000" spc="-20">
                <a:latin typeface="Calibri"/>
                <a:cs typeface="Calibri"/>
              </a:rPr>
              <a:t> </a:t>
            </a:r>
            <a:r>
              <a:rPr sz="3000" spc="-5">
                <a:latin typeface="Calibri"/>
                <a:cs typeface="Calibri"/>
              </a:rPr>
              <a:t>on</a:t>
            </a:r>
            <a:r>
              <a:rPr sz="3000">
                <a:latin typeface="Calibri"/>
                <a:cs typeface="Calibri"/>
              </a:rPr>
              <a:t> </a:t>
            </a:r>
            <a:r>
              <a:rPr sz="3000" spc="-5">
                <a:latin typeface="Calibri"/>
                <a:cs typeface="Calibri"/>
              </a:rPr>
              <a:t>whether</a:t>
            </a:r>
            <a:r>
              <a:rPr sz="3000">
                <a:latin typeface="Calibri"/>
                <a:cs typeface="Calibri"/>
              </a:rPr>
              <a:t> </a:t>
            </a:r>
            <a:r>
              <a:rPr sz="3000" spc="-20">
                <a:latin typeface="Calibri"/>
                <a:cs typeface="Calibri"/>
              </a:rPr>
              <a:t>any </a:t>
            </a:r>
            <a:r>
              <a:rPr sz="3000" spc="-660">
                <a:latin typeface="Calibri"/>
                <a:cs typeface="Calibri"/>
              </a:rPr>
              <a:t> </a:t>
            </a:r>
            <a:r>
              <a:rPr sz="3000">
                <a:latin typeface="Calibri"/>
                <a:cs typeface="Calibri"/>
              </a:rPr>
              <a:t>misuse</a:t>
            </a:r>
            <a:r>
              <a:rPr sz="3000" spc="-5">
                <a:latin typeface="Calibri"/>
                <a:cs typeface="Calibri"/>
              </a:rPr>
              <a:t> </a:t>
            </a:r>
            <a:r>
              <a:rPr sz="3000">
                <a:latin typeface="Calibri"/>
                <a:cs typeface="Calibri"/>
              </a:rPr>
              <a:t>of</a:t>
            </a:r>
            <a:r>
              <a:rPr sz="3000" spc="-10">
                <a:latin typeface="Calibri"/>
                <a:cs typeface="Calibri"/>
              </a:rPr>
              <a:t> </a:t>
            </a:r>
            <a:r>
              <a:rPr sz="3000">
                <a:latin typeface="Calibri"/>
                <a:cs typeface="Calibri"/>
              </a:rPr>
              <a:t>the</a:t>
            </a:r>
            <a:r>
              <a:rPr sz="3000" spc="-5">
                <a:latin typeface="Calibri"/>
                <a:cs typeface="Calibri"/>
              </a:rPr>
              <a:t> </a:t>
            </a:r>
            <a:r>
              <a:rPr sz="3000" spc="-10">
                <a:latin typeface="Calibri"/>
                <a:cs typeface="Calibri"/>
              </a:rPr>
              <a:t>personal</a:t>
            </a:r>
            <a:r>
              <a:rPr sz="3000">
                <a:latin typeface="Calibri"/>
                <a:cs typeface="Calibri"/>
              </a:rPr>
              <a:t> </a:t>
            </a:r>
            <a:r>
              <a:rPr sz="3000" spc="-15">
                <a:latin typeface="Calibri"/>
                <a:cs typeface="Calibri"/>
              </a:rPr>
              <a:t>data </a:t>
            </a:r>
            <a:r>
              <a:rPr sz="3000" spc="-5">
                <a:latin typeface="Calibri"/>
                <a:cs typeface="Calibri"/>
              </a:rPr>
              <a:t>has </a:t>
            </a:r>
            <a:r>
              <a:rPr sz="3000" spc="-10">
                <a:latin typeface="Calibri"/>
                <a:cs typeface="Calibri"/>
              </a:rPr>
              <a:t>been</a:t>
            </a:r>
            <a:r>
              <a:rPr sz="3000" spc="-50">
                <a:latin typeface="Calibri"/>
                <a:cs typeface="Calibri"/>
              </a:rPr>
              <a:t> </a:t>
            </a:r>
            <a:r>
              <a:rPr sz="3000" spc="-10">
                <a:latin typeface="Calibri"/>
                <a:cs typeface="Calibri"/>
              </a:rPr>
              <a:t>reported.</a:t>
            </a:r>
            <a:endParaRPr sz="3000">
              <a:latin typeface="Calibri"/>
              <a:cs typeface="Calibri"/>
            </a:endParaRPr>
          </a:p>
          <a:p>
            <a:pPr marL="355600" marR="1053465" indent="-342900">
              <a:lnSpc>
                <a:spcPct val="90000"/>
              </a:lnSpc>
              <a:spcBef>
                <a:spcPts val="720"/>
              </a:spcBef>
              <a:buFont typeface="Arial MT"/>
              <a:buChar char="•"/>
              <a:tabLst>
                <a:tab pos="354965" algn="l"/>
                <a:tab pos="355600" algn="l"/>
              </a:tabLst>
            </a:pPr>
            <a:r>
              <a:rPr sz="3000" spc="-5">
                <a:latin typeface="Calibri"/>
                <a:cs typeface="Calibri"/>
              </a:rPr>
              <a:t>The airlines </a:t>
            </a:r>
            <a:r>
              <a:rPr sz="3000">
                <a:latin typeface="Calibri"/>
                <a:cs typeface="Calibri"/>
              </a:rPr>
              <a:t>also </a:t>
            </a:r>
            <a:r>
              <a:rPr sz="3000" spc="-20">
                <a:latin typeface="Calibri"/>
                <a:cs typeface="Calibri"/>
              </a:rPr>
              <a:t>urged </a:t>
            </a:r>
            <a:r>
              <a:rPr sz="3000">
                <a:latin typeface="Calibri"/>
                <a:cs typeface="Calibri"/>
              </a:rPr>
              <a:t>and </a:t>
            </a:r>
            <a:r>
              <a:rPr sz="3000" spc="-15">
                <a:latin typeface="Calibri"/>
                <a:cs typeface="Calibri"/>
              </a:rPr>
              <a:t>encouraged </a:t>
            </a:r>
            <a:r>
              <a:rPr sz="3000" spc="-5">
                <a:latin typeface="Calibri"/>
                <a:cs typeface="Calibri"/>
              </a:rPr>
              <a:t>the </a:t>
            </a:r>
            <a:r>
              <a:rPr sz="3000" spc="-665">
                <a:latin typeface="Calibri"/>
                <a:cs typeface="Calibri"/>
              </a:rPr>
              <a:t> </a:t>
            </a:r>
            <a:r>
              <a:rPr sz="3000" spc="-10">
                <a:latin typeface="Calibri"/>
                <a:cs typeface="Calibri"/>
              </a:rPr>
              <a:t>passengers to </a:t>
            </a:r>
            <a:r>
              <a:rPr sz="3000" spc="-5">
                <a:latin typeface="Calibri"/>
                <a:cs typeface="Calibri"/>
              </a:rPr>
              <a:t>immediately change their </a:t>
            </a:r>
            <a:r>
              <a:rPr sz="3000">
                <a:latin typeface="Calibri"/>
                <a:cs typeface="Calibri"/>
              </a:rPr>
              <a:t> </a:t>
            </a:r>
            <a:r>
              <a:rPr sz="3000" spc="-10">
                <a:latin typeface="Calibri"/>
                <a:cs typeface="Calibri"/>
              </a:rPr>
              <a:t>passwords.</a:t>
            </a:r>
            <a:endParaRPr sz="3000">
              <a:latin typeface="Calibri"/>
              <a:cs typeface="Calibri"/>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09600" y="0"/>
            <a:ext cx="7272020" cy="696595"/>
          </a:xfrm>
          <a:prstGeom prst="rect">
            <a:avLst/>
          </a:prstGeom>
        </p:spPr>
        <p:txBody>
          <a:bodyPr vert="horz" wrap="square" lIns="0" tIns="13335" rIns="0" bIns="0" rtlCol="0">
            <a:spAutoFit/>
          </a:bodyPr>
          <a:lstStyle/>
          <a:p>
            <a:pPr marL="12700">
              <a:lnSpc>
                <a:spcPct val="100000"/>
              </a:lnSpc>
              <a:spcBef>
                <a:spcPts val="105"/>
              </a:spcBef>
            </a:pPr>
            <a:r>
              <a:rPr sz="4400" spc="-5"/>
              <a:t>Cyber</a:t>
            </a:r>
            <a:r>
              <a:rPr sz="4400" spc="-20"/>
              <a:t> </a:t>
            </a:r>
            <a:r>
              <a:rPr sz="4400" spc="-5"/>
              <a:t>Crime</a:t>
            </a:r>
            <a:r>
              <a:rPr sz="4400" spc="-10"/>
              <a:t> </a:t>
            </a:r>
            <a:r>
              <a:rPr sz="4400" spc="-5"/>
              <a:t>Case</a:t>
            </a:r>
            <a:r>
              <a:rPr sz="4400" spc="5"/>
              <a:t> </a:t>
            </a:r>
            <a:r>
              <a:rPr sz="4400" spc="-5"/>
              <a:t>Studies</a:t>
            </a:r>
            <a:endParaRPr sz="4400"/>
          </a:p>
        </p:txBody>
      </p:sp>
      <p:sp>
        <p:nvSpPr>
          <p:cNvPr id="3" name="object 3"/>
          <p:cNvSpPr txBox="1"/>
          <p:nvPr/>
        </p:nvSpPr>
        <p:spPr>
          <a:xfrm>
            <a:off x="535940" y="1607946"/>
            <a:ext cx="7713345" cy="1977389"/>
          </a:xfrm>
          <a:prstGeom prst="rect">
            <a:avLst/>
          </a:prstGeom>
        </p:spPr>
        <p:txBody>
          <a:bodyPr vert="horz" wrap="square" lIns="0" tIns="13335" rIns="0" bIns="0" rtlCol="0">
            <a:spAutoFit/>
          </a:bodyPr>
          <a:lstStyle/>
          <a:p>
            <a:pPr marL="355600" marR="5080" indent="-342900">
              <a:lnSpc>
                <a:spcPct val="100000"/>
              </a:lnSpc>
              <a:spcBef>
                <a:spcPts val="105"/>
              </a:spcBef>
              <a:buFont typeface="Arial MT"/>
              <a:buChar char="•"/>
              <a:tabLst>
                <a:tab pos="354965" algn="l"/>
                <a:tab pos="355600" algn="l"/>
              </a:tabLst>
            </a:pPr>
            <a:r>
              <a:rPr sz="3200" spc="-10">
                <a:latin typeface="Calibri"/>
                <a:cs typeface="Calibri"/>
              </a:rPr>
              <a:t>Vulnerabilities</a:t>
            </a:r>
            <a:r>
              <a:rPr sz="3200" spc="15">
                <a:latin typeface="Calibri"/>
                <a:cs typeface="Calibri"/>
              </a:rPr>
              <a:t> </a:t>
            </a:r>
            <a:r>
              <a:rPr sz="3200">
                <a:latin typeface="Calibri"/>
                <a:cs typeface="Calibri"/>
              </a:rPr>
              <a:t>in</a:t>
            </a:r>
            <a:r>
              <a:rPr sz="3200" spc="-5">
                <a:latin typeface="Calibri"/>
                <a:cs typeface="Calibri"/>
              </a:rPr>
              <a:t> </a:t>
            </a:r>
            <a:r>
              <a:rPr sz="3200">
                <a:latin typeface="Calibri"/>
                <a:cs typeface="Calibri"/>
              </a:rPr>
              <a:t>the</a:t>
            </a:r>
            <a:r>
              <a:rPr sz="3200" spc="10">
                <a:latin typeface="Calibri"/>
                <a:cs typeface="Calibri"/>
              </a:rPr>
              <a:t> </a:t>
            </a:r>
            <a:r>
              <a:rPr sz="3200" spc="-15">
                <a:latin typeface="Calibri"/>
                <a:cs typeface="Calibri"/>
              </a:rPr>
              <a:t>e-commerce</a:t>
            </a:r>
            <a:r>
              <a:rPr sz="3200" spc="-35">
                <a:latin typeface="Calibri"/>
                <a:cs typeface="Calibri"/>
              </a:rPr>
              <a:t> </a:t>
            </a:r>
            <a:r>
              <a:rPr sz="3200" spc="-5">
                <a:latin typeface="Calibri"/>
                <a:cs typeface="Calibri"/>
              </a:rPr>
              <a:t>domain</a:t>
            </a:r>
            <a:r>
              <a:rPr sz="3200" spc="25">
                <a:latin typeface="Calibri"/>
                <a:cs typeface="Calibri"/>
              </a:rPr>
              <a:t> </a:t>
            </a:r>
            <a:r>
              <a:rPr sz="3200" spc="-5">
                <a:latin typeface="Calibri"/>
                <a:cs typeface="Calibri"/>
              </a:rPr>
              <a:t>of </a:t>
            </a:r>
            <a:r>
              <a:rPr sz="3200" spc="-710">
                <a:latin typeface="Calibri"/>
                <a:cs typeface="Calibri"/>
              </a:rPr>
              <a:t> </a:t>
            </a:r>
            <a:r>
              <a:rPr sz="3200">
                <a:latin typeface="Calibri"/>
                <a:cs typeface="Calibri"/>
              </a:rPr>
              <a:t>Indian </a:t>
            </a:r>
            <a:r>
              <a:rPr sz="3200" spc="-5">
                <a:latin typeface="Calibri"/>
                <a:cs typeface="Calibri"/>
              </a:rPr>
              <a:t>bookseller </a:t>
            </a:r>
            <a:r>
              <a:rPr sz="3200" b="1" spc="-10">
                <a:latin typeface="Calibri"/>
                <a:cs typeface="Calibri"/>
              </a:rPr>
              <a:t>Oswaal </a:t>
            </a:r>
            <a:r>
              <a:rPr sz="3200" b="1" spc="-5">
                <a:latin typeface="Calibri"/>
                <a:cs typeface="Calibri"/>
              </a:rPr>
              <a:t>Books </a:t>
            </a:r>
            <a:r>
              <a:rPr sz="3200" spc="-10">
                <a:latin typeface="Calibri"/>
                <a:cs typeface="Calibri"/>
              </a:rPr>
              <a:t>could </a:t>
            </a:r>
            <a:r>
              <a:rPr sz="3200" spc="-25">
                <a:latin typeface="Calibri"/>
                <a:cs typeface="Calibri"/>
              </a:rPr>
              <a:t>have </a:t>
            </a:r>
            <a:r>
              <a:rPr sz="3200" spc="-20">
                <a:latin typeface="Calibri"/>
                <a:cs typeface="Calibri"/>
              </a:rPr>
              <a:t> </a:t>
            </a:r>
            <a:r>
              <a:rPr sz="3200" spc="-5">
                <a:latin typeface="Calibri"/>
                <a:cs typeface="Calibri"/>
              </a:rPr>
              <a:t>allowed </a:t>
            </a:r>
            <a:r>
              <a:rPr sz="3200" spc="-30">
                <a:latin typeface="Calibri"/>
                <a:cs typeface="Calibri"/>
              </a:rPr>
              <a:t>attackers</a:t>
            </a:r>
            <a:r>
              <a:rPr sz="3200" spc="-5">
                <a:latin typeface="Calibri"/>
                <a:cs typeface="Calibri"/>
              </a:rPr>
              <a:t> </a:t>
            </a:r>
            <a:r>
              <a:rPr sz="3200" spc="-15">
                <a:latin typeface="Calibri"/>
                <a:cs typeface="Calibri"/>
              </a:rPr>
              <a:t>to</a:t>
            </a:r>
            <a:r>
              <a:rPr sz="3200" spc="5">
                <a:latin typeface="Calibri"/>
                <a:cs typeface="Calibri"/>
              </a:rPr>
              <a:t> </a:t>
            </a:r>
            <a:r>
              <a:rPr sz="3200" spc="-20">
                <a:latin typeface="Calibri"/>
                <a:cs typeface="Calibri"/>
              </a:rPr>
              <a:t>seize</a:t>
            </a:r>
            <a:r>
              <a:rPr sz="3200" spc="-5">
                <a:latin typeface="Calibri"/>
                <a:cs typeface="Calibri"/>
              </a:rPr>
              <a:t> </a:t>
            </a:r>
            <a:r>
              <a:rPr sz="3200" spc="-15">
                <a:latin typeface="Calibri"/>
                <a:cs typeface="Calibri"/>
              </a:rPr>
              <a:t>control</a:t>
            </a:r>
            <a:r>
              <a:rPr sz="3200" spc="-20">
                <a:latin typeface="Calibri"/>
                <a:cs typeface="Calibri"/>
              </a:rPr>
              <a:t> </a:t>
            </a:r>
            <a:r>
              <a:rPr sz="3200">
                <a:latin typeface="Calibri"/>
                <a:cs typeface="Calibri"/>
              </a:rPr>
              <a:t>of</a:t>
            </a:r>
            <a:r>
              <a:rPr sz="3200" spc="5">
                <a:latin typeface="Calibri"/>
                <a:cs typeface="Calibri"/>
              </a:rPr>
              <a:t> </a:t>
            </a:r>
            <a:r>
              <a:rPr sz="3200">
                <a:latin typeface="Calibri"/>
                <a:cs typeface="Calibri"/>
              </a:rPr>
              <a:t>the </a:t>
            </a:r>
            <a:r>
              <a:rPr sz="3200" spc="5">
                <a:latin typeface="Calibri"/>
                <a:cs typeface="Calibri"/>
              </a:rPr>
              <a:t> </a:t>
            </a:r>
            <a:r>
              <a:rPr sz="3200" spc="-10">
                <a:latin typeface="Calibri"/>
                <a:cs typeface="Calibri"/>
              </a:rPr>
              <a:t>website,</a:t>
            </a:r>
            <a:r>
              <a:rPr sz="3200">
                <a:latin typeface="Calibri"/>
                <a:cs typeface="Calibri"/>
              </a:rPr>
              <a:t> a</a:t>
            </a:r>
            <a:r>
              <a:rPr sz="3200" spc="5">
                <a:latin typeface="Calibri"/>
                <a:cs typeface="Calibri"/>
              </a:rPr>
              <a:t> </a:t>
            </a:r>
            <a:r>
              <a:rPr sz="3200" spc="-5">
                <a:latin typeface="Calibri"/>
                <a:cs typeface="Calibri"/>
              </a:rPr>
              <a:t>security</a:t>
            </a:r>
            <a:r>
              <a:rPr sz="3200" spc="5">
                <a:latin typeface="Calibri"/>
                <a:cs typeface="Calibri"/>
              </a:rPr>
              <a:t> </a:t>
            </a:r>
            <a:r>
              <a:rPr sz="3200" spc="-10">
                <a:latin typeface="Calibri"/>
                <a:cs typeface="Calibri"/>
              </a:rPr>
              <a:t>researcher</a:t>
            </a:r>
            <a:r>
              <a:rPr sz="3200" spc="-35">
                <a:latin typeface="Calibri"/>
                <a:cs typeface="Calibri"/>
              </a:rPr>
              <a:t> </a:t>
            </a:r>
            <a:r>
              <a:rPr sz="3200" spc="-5">
                <a:latin typeface="Calibri"/>
                <a:cs typeface="Calibri"/>
              </a:rPr>
              <a:t>has</a:t>
            </a:r>
            <a:r>
              <a:rPr sz="3200" spc="15">
                <a:latin typeface="Calibri"/>
                <a:cs typeface="Calibri"/>
              </a:rPr>
              <a:t> </a:t>
            </a:r>
            <a:r>
              <a:rPr sz="3200">
                <a:latin typeface="Calibri"/>
                <a:cs typeface="Calibri"/>
              </a:rPr>
              <a:t>claimed.</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0" y="0"/>
            <a:ext cx="7272020" cy="696595"/>
          </a:xfrm>
          <a:prstGeom prst="rect">
            <a:avLst/>
          </a:prstGeom>
        </p:spPr>
        <p:txBody>
          <a:bodyPr vert="horz" wrap="square" lIns="0" tIns="13335" rIns="0" bIns="0" rtlCol="0">
            <a:spAutoFit/>
          </a:bodyPr>
          <a:lstStyle/>
          <a:p>
            <a:pPr marL="12700">
              <a:lnSpc>
                <a:spcPct val="100000"/>
              </a:lnSpc>
              <a:spcBef>
                <a:spcPts val="105"/>
              </a:spcBef>
            </a:pPr>
            <a:r>
              <a:rPr sz="4400" spc="-5"/>
              <a:t>Cyber</a:t>
            </a:r>
            <a:r>
              <a:rPr sz="4400" spc="-20"/>
              <a:t> </a:t>
            </a:r>
            <a:r>
              <a:rPr sz="4400" spc="-5"/>
              <a:t>Crime</a:t>
            </a:r>
            <a:r>
              <a:rPr sz="4400" spc="-10"/>
              <a:t> </a:t>
            </a:r>
            <a:r>
              <a:rPr sz="4400" spc="-5"/>
              <a:t>Case</a:t>
            </a:r>
            <a:r>
              <a:rPr sz="4400" spc="5"/>
              <a:t> </a:t>
            </a:r>
            <a:r>
              <a:rPr sz="4400" spc="-5"/>
              <a:t>Studies</a:t>
            </a:r>
            <a:endParaRPr sz="4400"/>
          </a:p>
        </p:txBody>
      </p:sp>
      <p:sp>
        <p:nvSpPr>
          <p:cNvPr id="3" name="object 3"/>
          <p:cNvSpPr txBox="1"/>
          <p:nvPr/>
        </p:nvSpPr>
        <p:spPr>
          <a:xfrm>
            <a:off x="535940" y="1607946"/>
            <a:ext cx="7363459" cy="2952750"/>
          </a:xfrm>
          <a:prstGeom prst="rect">
            <a:avLst/>
          </a:prstGeom>
        </p:spPr>
        <p:txBody>
          <a:bodyPr vert="horz" wrap="square" lIns="0" tIns="13335" rIns="0" bIns="0" rtlCol="0">
            <a:spAutoFit/>
          </a:bodyPr>
          <a:lstStyle/>
          <a:p>
            <a:pPr marL="355600" marR="5080" indent="-342900">
              <a:lnSpc>
                <a:spcPct val="100000"/>
              </a:lnSpc>
              <a:spcBef>
                <a:spcPts val="105"/>
              </a:spcBef>
              <a:buFont typeface="Arial MT"/>
              <a:buChar char="•"/>
              <a:tabLst>
                <a:tab pos="354965" algn="l"/>
                <a:tab pos="355600" algn="l"/>
              </a:tabLst>
            </a:pPr>
            <a:r>
              <a:rPr sz="3200" spc="-10">
                <a:latin typeface="Calibri"/>
                <a:cs typeface="Calibri"/>
              </a:rPr>
              <a:t>After</a:t>
            </a:r>
            <a:r>
              <a:rPr sz="3200" spc="5">
                <a:latin typeface="Calibri"/>
                <a:cs typeface="Calibri"/>
              </a:rPr>
              <a:t> </a:t>
            </a:r>
            <a:r>
              <a:rPr sz="3200" spc="-5">
                <a:latin typeface="Calibri"/>
                <a:cs typeface="Calibri"/>
              </a:rPr>
              <a:t>taking</a:t>
            </a:r>
            <a:r>
              <a:rPr sz="3200" spc="5">
                <a:latin typeface="Calibri"/>
                <a:cs typeface="Calibri"/>
              </a:rPr>
              <a:t> </a:t>
            </a:r>
            <a:r>
              <a:rPr sz="3200" spc="-15">
                <a:latin typeface="Calibri"/>
                <a:cs typeface="Calibri"/>
              </a:rPr>
              <a:t>control</a:t>
            </a:r>
            <a:r>
              <a:rPr sz="3200" spc="-10">
                <a:latin typeface="Calibri"/>
                <a:cs typeface="Calibri"/>
              </a:rPr>
              <a:t> </a:t>
            </a:r>
            <a:r>
              <a:rPr sz="3200" spc="-5">
                <a:latin typeface="Calibri"/>
                <a:cs typeface="Calibri"/>
              </a:rPr>
              <a:t>of</a:t>
            </a:r>
            <a:r>
              <a:rPr sz="3200" spc="-10">
                <a:latin typeface="Calibri"/>
                <a:cs typeface="Calibri"/>
              </a:rPr>
              <a:t> </a:t>
            </a:r>
            <a:r>
              <a:rPr sz="3200">
                <a:latin typeface="Calibri"/>
                <a:cs typeface="Calibri"/>
              </a:rPr>
              <a:t>the</a:t>
            </a:r>
            <a:r>
              <a:rPr sz="3200" spc="5">
                <a:latin typeface="Calibri"/>
                <a:cs typeface="Calibri"/>
              </a:rPr>
              <a:t> </a:t>
            </a:r>
            <a:r>
              <a:rPr sz="3200" spc="-15">
                <a:latin typeface="Calibri"/>
                <a:cs typeface="Calibri"/>
              </a:rPr>
              <a:t>administrator </a:t>
            </a:r>
            <a:r>
              <a:rPr sz="3200" spc="-10">
                <a:latin typeface="Calibri"/>
                <a:cs typeface="Calibri"/>
              </a:rPr>
              <a:t> </a:t>
            </a:r>
            <a:r>
              <a:rPr sz="3200" spc="-5">
                <a:latin typeface="Calibri"/>
                <a:cs typeface="Calibri"/>
              </a:rPr>
              <a:t>account </a:t>
            </a:r>
            <a:r>
              <a:rPr sz="3200">
                <a:latin typeface="Calibri"/>
                <a:cs typeface="Calibri"/>
              </a:rPr>
              <a:t>via SQL injection the </a:t>
            </a:r>
            <a:r>
              <a:rPr sz="3200" spc="-10">
                <a:latin typeface="Calibri"/>
                <a:cs typeface="Calibri"/>
              </a:rPr>
              <a:t>researcher </a:t>
            </a:r>
            <a:r>
              <a:rPr sz="3200" spc="-5">
                <a:latin typeface="Calibri"/>
                <a:cs typeface="Calibri"/>
              </a:rPr>
              <a:t> achieved</a:t>
            </a:r>
            <a:r>
              <a:rPr sz="3200">
                <a:latin typeface="Calibri"/>
                <a:cs typeface="Calibri"/>
              </a:rPr>
              <a:t> </a:t>
            </a:r>
            <a:r>
              <a:rPr sz="3200" spc="-15">
                <a:latin typeface="Calibri"/>
                <a:cs typeface="Calibri"/>
              </a:rPr>
              <a:t>remote</a:t>
            </a:r>
            <a:r>
              <a:rPr sz="3200" spc="-5">
                <a:latin typeface="Calibri"/>
                <a:cs typeface="Calibri"/>
              </a:rPr>
              <a:t> </a:t>
            </a:r>
            <a:r>
              <a:rPr sz="3200" spc="-10">
                <a:latin typeface="Calibri"/>
                <a:cs typeface="Calibri"/>
              </a:rPr>
              <a:t>code</a:t>
            </a:r>
            <a:r>
              <a:rPr sz="3200" spc="-5">
                <a:latin typeface="Calibri"/>
                <a:cs typeface="Calibri"/>
              </a:rPr>
              <a:t> </a:t>
            </a:r>
            <a:r>
              <a:rPr sz="3200" spc="-15">
                <a:latin typeface="Calibri"/>
                <a:cs typeface="Calibri"/>
              </a:rPr>
              <a:t>execution</a:t>
            </a:r>
            <a:r>
              <a:rPr sz="3200" spc="5">
                <a:latin typeface="Calibri"/>
                <a:cs typeface="Calibri"/>
              </a:rPr>
              <a:t> </a:t>
            </a:r>
            <a:r>
              <a:rPr sz="3200" spc="-10">
                <a:latin typeface="Calibri"/>
                <a:cs typeface="Calibri"/>
              </a:rPr>
              <a:t>(RCE), </a:t>
            </a:r>
            <a:r>
              <a:rPr sz="3200" spc="-5">
                <a:latin typeface="Calibri"/>
                <a:cs typeface="Calibri"/>
              </a:rPr>
              <a:t> </a:t>
            </a:r>
            <a:r>
              <a:rPr sz="3200">
                <a:latin typeface="Calibri"/>
                <a:cs typeface="Calibri"/>
              </a:rPr>
              <a:t>bypassed</a:t>
            </a:r>
            <a:r>
              <a:rPr sz="3200" spc="20">
                <a:latin typeface="Calibri"/>
                <a:cs typeface="Calibri"/>
              </a:rPr>
              <a:t> </a:t>
            </a:r>
            <a:r>
              <a:rPr sz="3200" spc="-5">
                <a:latin typeface="Calibri"/>
                <a:cs typeface="Calibri"/>
              </a:rPr>
              <a:t>one-time </a:t>
            </a:r>
            <a:r>
              <a:rPr sz="3200" spc="-15">
                <a:latin typeface="Calibri"/>
                <a:cs typeface="Calibri"/>
              </a:rPr>
              <a:t>password</a:t>
            </a:r>
            <a:r>
              <a:rPr sz="3200" spc="-5">
                <a:latin typeface="Calibri"/>
                <a:cs typeface="Calibri"/>
              </a:rPr>
              <a:t> </a:t>
            </a:r>
            <a:r>
              <a:rPr sz="3200" spc="-25">
                <a:latin typeface="Calibri"/>
                <a:cs typeface="Calibri"/>
              </a:rPr>
              <a:t>(OTP) </a:t>
            </a:r>
            <a:r>
              <a:rPr sz="3200" spc="-20">
                <a:latin typeface="Calibri"/>
                <a:cs typeface="Calibri"/>
              </a:rPr>
              <a:t> </a:t>
            </a:r>
            <a:r>
              <a:rPr sz="3200" spc="-5">
                <a:latin typeface="Calibri"/>
                <a:cs typeface="Calibri"/>
              </a:rPr>
              <a:t>authentication,</a:t>
            </a:r>
            <a:r>
              <a:rPr sz="3200" spc="30">
                <a:latin typeface="Calibri"/>
                <a:cs typeface="Calibri"/>
              </a:rPr>
              <a:t> </a:t>
            </a:r>
            <a:r>
              <a:rPr sz="3200">
                <a:latin typeface="Calibri"/>
                <a:cs typeface="Calibri"/>
              </a:rPr>
              <a:t>and</a:t>
            </a:r>
            <a:r>
              <a:rPr sz="3200" spc="25">
                <a:latin typeface="Calibri"/>
                <a:cs typeface="Calibri"/>
              </a:rPr>
              <a:t> </a:t>
            </a:r>
            <a:r>
              <a:rPr sz="3200" spc="-5">
                <a:latin typeface="Calibri"/>
                <a:cs typeface="Calibri"/>
              </a:rPr>
              <a:t>unearthed</a:t>
            </a:r>
            <a:r>
              <a:rPr sz="3200" spc="15">
                <a:latin typeface="Calibri"/>
                <a:cs typeface="Calibri"/>
              </a:rPr>
              <a:t> </a:t>
            </a:r>
            <a:r>
              <a:rPr sz="3200">
                <a:latin typeface="Calibri"/>
                <a:cs typeface="Calibri"/>
              </a:rPr>
              <a:t>a</a:t>
            </a:r>
            <a:r>
              <a:rPr sz="3200" spc="-40">
                <a:latin typeface="Calibri"/>
                <a:cs typeface="Calibri"/>
              </a:rPr>
              <a:t> </a:t>
            </a:r>
            <a:r>
              <a:rPr sz="3200" spc="-15">
                <a:latin typeface="Calibri"/>
                <a:cs typeface="Calibri"/>
              </a:rPr>
              <a:t>cross-site </a:t>
            </a:r>
            <a:r>
              <a:rPr sz="3200" spc="-705">
                <a:latin typeface="Calibri"/>
                <a:cs typeface="Calibri"/>
              </a:rPr>
              <a:t> </a:t>
            </a:r>
            <a:r>
              <a:rPr sz="3200" spc="-10">
                <a:latin typeface="Calibri"/>
                <a:cs typeface="Calibri"/>
              </a:rPr>
              <a:t>request</a:t>
            </a:r>
            <a:r>
              <a:rPr sz="3200" spc="-5">
                <a:latin typeface="Calibri"/>
                <a:cs typeface="Calibri"/>
              </a:rPr>
              <a:t> </a:t>
            </a:r>
            <a:r>
              <a:rPr sz="3200" spc="-20">
                <a:latin typeface="Calibri"/>
                <a:cs typeface="Calibri"/>
              </a:rPr>
              <a:t>forgery</a:t>
            </a:r>
            <a:r>
              <a:rPr sz="3200" spc="-35">
                <a:latin typeface="Calibri"/>
                <a:cs typeface="Calibri"/>
              </a:rPr>
              <a:t> </a:t>
            </a:r>
            <a:r>
              <a:rPr sz="3200" spc="-5">
                <a:latin typeface="Calibri"/>
                <a:cs typeface="Calibri"/>
              </a:rPr>
              <a:t>(CSRF)</a:t>
            </a:r>
            <a:r>
              <a:rPr sz="3200" spc="5">
                <a:latin typeface="Calibri"/>
                <a:cs typeface="Calibri"/>
              </a:rPr>
              <a:t> bug,</a:t>
            </a:r>
            <a:r>
              <a:rPr sz="3200" spc="20">
                <a:latin typeface="Calibri"/>
                <a:cs typeface="Calibri"/>
              </a:rPr>
              <a:t> </a:t>
            </a:r>
            <a:r>
              <a:rPr sz="3200" spc="-5">
                <a:latin typeface="Calibri"/>
                <a:cs typeface="Calibri"/>
              </a:rPr>
              <a:t>he</a:t>
            </a:r>
            <a:r>
              <a:rPr sz="3200" spc="-10">
                <a:latin typeface="Calibri"/>
                <a:cs typeface="Calibri"/>
              </a:rPr>
              <a:t> </a:t>
            </a:r>
            <a:r>
              <a:rPr sz="3200" spc="-5">
                <a:latin typeface="Calibri"/>
                <a:cs typeface="Calibri"/>
              </a:rPr>
              <a:t>claims.</a:t>
            </a:r>
            <a:endParaRPr sz="3200">
              <a:latin typeface="Calibri"/>
              <a:cs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657600" y="0"/>
            <a:ext cx="1177925" cy="696595"/>
          </a:xfrm>
          <a:prstGeom prst="rect">
            <a:avLst/>
          </a:prstGeom>
        </p:spPr>
        <p:txBody>
          <a:bodyPr vert="horz" wrap="square" lIns="0" tIns="13335" rIns="0" bIns="0" rtlCol="0">
            <a:spAutoFit/>
          </a:bodyPr>
          <a:lstStyle/>
          <a:p>
            <a:pPr marL="12700">
              <a:lnSpc>
                <a:spcPct val="100000"/>
              </a:lnSpc>
              <a:spcBef>
                <a:spcPts val="105"/>
              </a:spcBef>
            </a:pPr>
            <a:r>
              <a:rPr sz="4400" b="0" spc="-5">
                <a:latin typeface="Calibri"/>
                <a:cs typeface="Calibri"/>
              </a:rPr>
              <a:t>Virus</a:t>
            </a:r>
            <a:endParaRPr sz="4400">
              <a:latin typeface="Calibri"/>
              <a:cs typeface="Calibri"/>
            </a:endParaRPr>
          </a:p>
        </p:txBody>
      </p:sp>
      <p:sp>
        <p:nvSpPr>
          <p:cNvPr id="3" name="object 3"/>
          <p:cNvSpPr txBox="1"/>
          <p:nvPr/>
        </p:nvSpPr>
        <p:spPr>
          <a:xfrm>
            <a:off x="535940" y="1571371"/>
            <a:ext cx="4456430" cy="3877310"/>
          </a:xfrm>
          <a:prstGeom prst="rect">
            <a:avLst/>
          </a:prstGeom>
        </p:spPr>
        <p:txBody>
          <a:bodyPr vert="horz" wrap="square" lIns="0" tIns="53975" rIns="0" bIns="0" rtlCol="0">
            <a:spAutoFit/>
          </a:bodyPr>
          <a:lstStyle/>
          <a:p>
            <a:pPr marL="355600" marR="198755" indent="-342900">
              <a:lnSpc>
                <a:spcPct val="90000"/>
              </a:lnSpc>
              <a:spcBef>
                <a:spcPts val="425"/>
              </a:spcBef>
              <a:buFont typeface="Arial MT"/>
              <a:buChar char="•"/>
              <a:tabLst>
                <a:tab pos="354965" algn="l"/>
                <a:tab pos="355600" algn="l"/>
              </a:tabLst>
            </a:pPr>
            <a:r>
              <a:rPr sz="2700">
                <a:latin typeface="Calibri"/>
                <a:cs typeface="Calibri"/>
              </a:rPr>
              <a:t>A </a:t>
            </a:r>
            <a:r>
              <a:rPr sz="2700" spc="-10">
                <a:latin typeface="Calibri"/>
                <a:cs typeface="Calibri"/>
              </a:rPr>
              <a:t>computer </a:t>
            </a:r>
            <a:r>
              <a:rPr sz="2700">
                <a:latin typeface="Calibri"/>
                <a:cs typeface="Calibri"/>
              </a:rPr>
              <a:t>virus is a </a:t>
            </a:r>
            <a:r>
              <a:rPr sz="2700" spc="5">
                <a:latin typeface="Calibri"/>
                <a:cs typeface="Calibri"/>
              </a:rPr>
              <a:t> </a:t>
            </a:r>
            <a:r>
              <a:rPr sz="2700" spc="-20">
                <a:latin typeface="Calibri"/>
                <a:cs typeface="Calibri"/>
              </a:rPr>
              <a:t>program </a:t>
            </a:r>
            <a:r>
              <a:rPr sz="2700" spc="-5">
                <a:latin typeface="Calibri"/>
                <a:cs typeface="Calibri"/>
              </a:rPr>
              <a:t>that </a:t>
            </a:r>
            <a:r>
              <a:rPr sz="2700" spc="-10">
                <a:latin typeface="Calibri"/>
                <a:cs typeface="Calibri"/>
              </a:rPr>
              <a:t>can copy </a:t>
            </a:r>
            <a:r>
              <a:rPr sz="2700">
                <a:latin typeface="Calibri"/>
                <a:cs typeface="Calibri"/>
              </a:rPr>
              <a:t>itself </a:t>
            </a:r>
            <a:r>
              <a:rPr sz="2700" spc="-605">
                <a:latin typeface="Calibri"/>
                <a:cs typeface="Calibri"/>
              </a:rPr>
              <a:t> </a:t>
            </a:r>
            <a:r>
              <a:rPr sz="2700">
                <a:latin typeface="Calibri"/>
                <a:cs typeface="Calibri"/>
              </a:rPr>
              <a:t>and </a:t>
            </a:r>
            <a:r>
              <a:rPr sz="2700" spc="-15">
                <a:latin typeface="Calibri"/>
                <a:cs typeface="Calibri"/>
              </a:rPr>
              <a:t>infect </a:t>
            </a:r>
            <a:r>
              <a:rPr sz="2700">
                <a:latin typeface="Calibri"/>
                <a:cs typeface="Calibri"/>
              </a:rPr>
              <a:t>a </a:t>
            </a:r>
            <a:r>
              <a:rPr sz="2700" spc="-10">
                <a:latin typeface="Calibri"/>
                <a:cs typeface="Calibri"/>
              </a:rPr>
              <a:t>computer </a:t>
            </a:r>
            <a:r>
              <a:rPr sz="2700" spc="-5">
                <a:latin typeface="Calibri"/>
                <a:cs typeface="Calibri"/>
              </a:rPr>
              <a:t> </a:t>
            </a:r>
            <a:r>
              <a:rPr sz="2700">
                <a:latin typeface="Calibri"/>
                <a:cs typeface="Calibri"/>
              </a:rPr>
              <a:t>without the </a:t>
            </a:r>
            <a:r>
              <a:rPr sz="2700" spc="-5">
                <a:latin typeface="Calibri"/>
                <a:cs typeface="Calibri"/>
              </a:rPr>
              <a:t>permission or </a:t>
            </a:r>
            <a:r>
              <a:rPr sz="2700">
                <a:latin typeface="Calibri"/>
                <a:cs typeface="Calibri"/>
              </a:rPr>
              <a:t> </a:t>
            </a:r>
            <a:r>
              <a:rPr sz="2700" spc="-5">
                <a:latin typeface="Calibri"/>
                <a:cs typeface="Calibri"/>
              </a:rPr>
              <a:t>knowledge</a:t>
            </a:r>
            <a:r>
              <a:rPr sz="2700" spc="-25">
                <a:latin typeface="Calibri"/>
                <a:cs typeface="Calibri"/>
              </a:rPr>
              <a:t> </a:t>
            </a:r>
            <a:r>
              <a:rPr sz="2700" spc="-5">
                <a:latin typeface="Calibri"/>
                <a:cs typeface="Calibri"/>
              </a:rPr>
              <a:t>of </a:t>
            </a:r>
            <a:r>
              <a:rPr sz="2700">
                <a:latin typeface="Calibri"/>
                <a:cs typeface="Calibri"/>
              </a:rPr>
              <a:t>the</a:t>
            </a:r>
            <a:r>
              <a:rPr sz="2700" spc="-5">
                <a:latin typeface="Calibri"/>
                <a:cs typeface="Calibri"/>
              </a:rPr>
              <a:t> </a:t>
            </a:r>
            <a:r>
              <a:rPr sz="2700" spc="-60">
                <a:latin typeface="Calibri"/>
                <a:cs typeface="Calibri"/>
              </a:rPr>
              <a:t>user.</a:t>
            </a:r>
            <a:endParaRPr sz="2700">
              <a:latin typeface="Calibri"/>
              <a:cs typeface="Calibri"/>
            </a:endParaRPr>
          </a:p>
          <a:p>
            <a:pPr marL="355600" marR="5080" indent="-342900">
              <a:lnSpc>
                <a:spcPts val="2920"/>
              </a:lnSpc>
              <a:spcBef>
                <a:spcPts val="685"/>
              </a:spcBef>
              <a:buFont typeface="Arial MT"/>
              <a:buChar char="•"/>
              <a:tabLst>
                <a:tab pos="354965" algn="l"/>
                <a:tab pos="355600" algn="l"/>
              </a:tabLst>
            </a:pPr>
            <a:r>
              <a:rPr sz="2700">
                <a:latin typeface="Calibri"/>
                <a:cs typeface="Calibri"/>
              </a:rPr>
              <a:t>A</a:t>
            </a:r>
            <a:r>
              <a:rPr sz="2700" spc="-15">
                <a:latin typeface="Calibri"/>
                <a:cs typeface="Calibri"/>
              </a:rPr>
              <a:t> </a:t>
            </a:r>
            <a:r>
              <a:rPr sz="2700" spc="-10">
                <a:latin typeface="Calibri"/>
                <a:cs typeface="Calibri"/>
              </a:rPr>
              <a:t>computer</a:t>
            </a:r>
            <a:r>
              <a:rPr sz="2700" spc="-25">
                <a:latin typeface="Calibri"/>
                <a:cs typeface="Calibri"/>
              </a:rPr>
              <a:t> </a:t>
            </a:r>
            <a:r>
              <a:rPr sz="2700">
                <a:latin typeface="Calibri"/>
                <a:cs typeface="Calibri"/>
              </a:rPr>
              <a:t>virus</a:t>
            </a:r>
            <a:r>
              <a:rPr sz="2700" spc="-10">
                <a:latin typeface="Calibri"/>
                <a:cs typeface="Calibri"/>
              </a:rPr>
              <a:t> </a:t>
            </a:r>
            <a:r>
              <a:rPr sz="2700" spc="-5">
                <a:latin typeface="Calibri"/>
                <a:cs typeface="Calibri"/>
              </a:rPr>
              <a:t>has</a:t>
            </a:r>
            <a:r>
              <a:rPr sz="2700" spc="-20">
                <a:latin typeface="Calibri"/>
                <a:cs typeface="Calibri"/>
              </a:rPr>
              <a:t> </a:t>
            </a:r>
            <a:r>
              <a:rPr sz="2700">
                <a:latin typeface="Calibri"/>
                <a:cs typeface="Calibri"/>
              </a:rPr>
              <a:t>2</a:t>
            </a:r>
            <a:r>
              <a:rPr sz="2700" spc="-25">
                <a:latin typeface="Calibri"/>
                <a:cs typeface="Calibri"/>
              </a:rPr>
              <a:t> </a:t>
            </a:r>
            <a:r>
              <a:rPr sz="2700">
                <a:latin typeface="Calibri"/>
                <a:cs typeface="Calibri"/>
              </a:rPr>
              <a:t>major </a:t>
            </a:r>
            <a:r>
              <a:rPr sz="2700" spc="-595">
                <a:latin typeface="Calibri"/>
                <a:cs typeface="Calibri"/>
              </a:rPr>
              <a:t> </a:t>
            </a:r>
            <a:r>
              <a:rPr sz="2700" spc="-10">
                <a:latin typeface="Calibri"/>
                <a:cs typeface="Calibri"/>
              </a:rPr>
              <a:t>Characteristics:</a:t>
            </a:r>
            <a:endParaRPr sz="2700">
              <a:latin typeface="Calibri"/>
              <a:cs typeface="Calibri"/>
            </a:endParaRPr>
          </a:p>
          <a:p>
            <a:pPr marL="756285" lvl="1" indent="-287020">
              <a:lnSpc>
                <a:spcPct val="100000"/>
              </a:lnSpc>
              <a:spcBef>
                <a:spcPts val="254"/>
              </a:spcBef>
              <a:buFont typeface="Arial MT"/>
              <a:buChar char="–"/>
              <a:tabLst>
                <a:tab pos="756920" algn="l"/>
              </a:tabLst>
            </a:pPr>
            <a:r>
              <a:rPr sz="2400" spc="-5">
                <a:latin typeface="Calibri"/>
                <a:cs typeface="Calibri"/>
              </a:rPr>
              <a:t>The </a:t>
            </a:r>
            <a:r>
              <a:rPr sz="2400">
                <a:latin typeface="Calibri"/>
                <a:cs typeface="Calibri"/>
              </a:rPr>
              <a:t>ability</a:t>
            </a:r>
            <a:r>
              <a:rPr sz="2400" spc="-15">
                <a:latin typeface="Calibri"/>
                <a:cs typeface="Calibri"/>
              </a:rPr>
              <a:t> to</a:t>
            </a:r>
            <a:r>
              <a:rPr sz="2400" spc="-30">
                <a:latin typeface="Calibri"/>
                <a:cs typeface="Calibri"/>
              </a:rPr>
              <a:t> </a:t>
            </a:r>
            <a:r>
              <a:rPr sz="2400" spc="-15">
                <a:latin typeface="Calibri"/>
                <a:cs typeface="Calibri"/>
              </a:rPr>
              <a:t>replicate</a:t>
            </a:r>
            <a:r>
              <a:rPr sz="2400" spc="-20">
                <a:latin typeface="Calibri"/>
                <a:cs typeface="Calibri"/>
              </a:rPr>
              <a:t> </a:t>
            </a:r>
            <a:r>
              <a:rPr sz="2400" spc="-25">
                <a:latin typeface="Calibri"/>
                <a:cs typeface="Calibri"/>
              </a:rPr>
              <a:t>itself.</a:t>
            </a:r>
            <a:endParaRPr sz="2400">
              <a:latin typeface="Calibri"/>
              <a:cs typeface="Calibri"/>
            </a:endParaRPr>
          </a:p>
          <a:p>
            <a:pPr marL="756285" marR="234315" lvl="1" indent="-287020">
              <a:lnSpc>
                <a:spcPts val="2590"/>
              </a:lnSpc>
              <a:spcBef>
                <a:spcPts val="615"/>
              </a:spcBef>
              <a:buFont typeface="Arial MT"/>
              <a:buChar char="–"/>
              <a:tabLst>
                <a:tab pos="756920" algn="l"/>
              </a:tabLst>
            </a:pPr>
            <a:r>
              <a:rPr sz="2400" spc="-5">
                <a:latin typeface="Calibri"/>
                <a:cs typeface="Calibri"/>
              </a:rPr>
              <a:t>The</a:t>
            </a:r>
            <a:r>
              <a:rPr sz="2400" spc="-15">
                <a:latin typeface="Calibri"/>
                <a:cs typeface="Calibri"/>
              </a:rPr>
              <a:t> </a:t>
            </a:r>
            <a:r>
              <a:rPr sz="2400">
                <a:latin typeface="Calibri"/>
                <a:cs typeface="Calibri"/>
              </a:rPr>
              <a:t>ability</a:t>
            </a:r>
            <a:r>
              <a:rPr sz="2400" spc="-25">
                <a:latin typeface="Calibri"/>
                <a:cs typeface="Calibri"/>
              </a:rPr>
              <a:t> </a:t>
            </a:r>
            <a:r>
              <a:rPr sz="2400" spc="-15">
                <a:latin typeface="Calibri"/>
                <a:cs typeface="Calibri"/>
              </a:rPr>
              <a:t>to</a:t>
            </a:r>
            <a:r>
              <a:rPr sz="2400" spc="-40">
                <a:latin typeface="Calibri"/>
                <a:cs typeface="Calibri"/>
              </a:rPr>
              <a:t> </a:t>
            </a:r>
            <a:r>
              <a:rPr sz="2400" spc="-15">
                <a:latin typeface="Calibri"/>
                <a:cs typeface="Calibri"/>
              </a:rPr>
              <a:t>attach</a:t>
            </a:r>
            <a:r>
              <a:rPr sz="2400" spc="-40">
                <a:latin typeface="Calibri"/>
                <a:cs typeface="Calibri"/>
              </a:rPr>
              <a:t> </a:t>
            </a:r>
            <a:r>
              <a:rPr sz="2400">
                <a:latin typeface="Calibri"/>
                <a:cs typeface="Calibri"/>
              </a:rPr>
              <a:t>itself</a:t>
            </a:r>
            <a:r>
              <a:rPr sz="2400" spc="-15">
                <a:latin typeface="Calibri"/>
                <a:cs typeface="Calibri"/>
              </a:rPr>
              <a:t> to </a:t>
            </a:r>
            <a:r>
              <a:rPr sz="2400" spc="-530">
                <a:latin typeface="Calibri"/>
                <a:cs typeface="Calibri"/>
              </a:rPr>
              <a:t> </a:t>
            </a:r>
            <a:r>
              <a:rPr sz="2400" spc="-5">
                <a:latin typeface="Calibri"/>
                <a:cs typeface="Calibri"/>
              </a:rPr>
              <a:t>another </a:t>
            </a:r>
            <a:r>
              <a:rPr sz="2400" spc="-10">
                <a:latin typeface="Calibri"/>
                <a:cs typeface="Calibri"/>
              </a:rPr>
              <a:t>computer</a:t>
            </a:r>
            <a:r>
              <a:rPr sz="2400" spc="-15">
                <a:latin typeface="Calibri"/>
                <a:cs typeface="Calibri"/>
              </a:rPr>
              <a:t> </a:t>
            </a:r>
            <a:r>
              <a:rPr sz="2400" spc="-5">
                <a:latin typeface="Calibri"/>
                <a:cs typeface="Calibri"/>
              </a:rPr>
              <a:t>file.</a:t>
            </a:r>
            <a:endParaRPr sz="2400">
              <a:latin typeface="Calibri"/>
              <a:cs typeface="Calibri"/>
            </a:endParaRPr>
          </a:p>
        </p:txBody>
      </p:sp>
      <p:pic>
        <p:nvPicPr>
          <p:cNvPr id="4" name="object 4"/>
          <p:cNvPicPr/>
          <p:nvPr/>
        </p:nvPicPr>
        <p:blipFill>
          <a:blip r:embed="rId2" cstate="print"/>
          <a:stretch>
            <a:fillRect/>
          </a:stretch>
        </p:blipFill>
        <p:spPr>
          <a:xfrm>
            <a:off x="5334000" y="1752600"/>
            <a:ext cx="3200400" cy="37338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to="" calcmode="lin" valueType="num">
                                      <p:cBhvr>
                                        <p:cTn id="7" dur="1" fill="hold"/>
                                        <p:tgtEl>
                                          <p:spTgt spid="3">
                                            <p:txEl>
                                              <p:pRg st="0" end="0"/>
                                            </p:txEl>
                                          </p:spTgt>
                                        </p:tgtEl>
                                        <p:attrNameLst>
                                          <p:attrName/>
                                        </p:attrNameLst>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to="" calcmode="lin" valueType="num">
                                      <p:cBhvr>
                                        <p:cTn id="12" dur="1" fill="hold"/>
                                        <p:tgtEl>
                                          <p:spTgt spid="3">
                                            <p:txEl>
                                              <p:pRg st="1" end="1"/>
                                            </p:txEl>
                                          </p:spTgt>
                                        </p:tgtEl>
                                        <p:attrNameLst>
                                          <p:attrName/>
                                        </p:attrNameLst>
                                      </p:cBhvr>
                                    </p:anim>
                                  </p:childTnLst>
                                </p:cTn>
                              </p:par>
                            </p:childTnLst>
                          </p:cTn>
                        </p:par>
                      </p:childTnLst>
                    </p:cTn>
                  </p:par>
                  <p:par>
                    <p:cTn id="13" fill="hold">
                      <p:stCondLst>
                        <p:cond delay="indefinite"/>
                      </p:stCondLst>
                      <p:childTnLst>
                        <p:par>
                          <p:cTn id="14" fill="hold">
                            <p:stCondLst>
                              <p:cond delay="0"/>
                            </p:stCondLst>
                            <p:childTnLst>
                              <p:par>
                                <p:cTn id="15" presetID="24"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to="" calcmode="lin" valueType="num">
                                      <p:cBhvr>
                                        <p:cTn id="17" dur="1" fill="hold"/>
                                        <p:tgtEl>
                                          <p:spTgt spid="3">
                                            <p:txEl>
                                              <p:pRg st="2" end="2"/>
                                            </p:txEl>
                                          </p:spTgt>
                                        </p:tgtEl>
                                        <p:attrNameLst>
                                          <p:attrName/>
                                        </p:attrNameLst>
                                      </p:cBhvr>
                                    </p:anim>
                                  </p:childTnLst>
                                </p:cTn>
                              </p:par>
                            </p:childTnLst>
                          </p:cTn>
                        </p:par>
                      </p:childTnLst>
                    </p:cTn>
                  </p:par>
                  <p:par>
                    <p:cTn id="18" fill="hold">
                      <p:stCondLst>
                        <p:cond delay="indefinite"/>
                      </p:stCondLst>
                      <p:childTnLst>
                        <p:par>
                          <p:cTn id="19" fill="hold">
                            <p:stCondLst>
                              <p:cond delay="0"/>
                            </p:stCondLst>
                            <p:childTnLst>
                              <p:par>
                                <p:cTn id="20" presetID="24"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 to="" calcmode="lin" valueType="num">
                                      <p:cBhvr>
                                        <p:cTn id="22" dur="1" fill="hold"/>
                                        <p:tgtEl>
                                          <p:spTgt spid="3">
                                            <p:txEl>
                                              <p:pRg st="3" end="3"/>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4800" y="0"/>
            <a:ext cx="5923915" cy="696595"/>
          </a:xfrm>
          <a:prstGeom prst="rect">
            <a:avLst/>
          </a:prstGeom>
        </p:spPr>
        <p:txBody>
          <a:bodyPr vert="horz" wrap="square" lIns="0" tIns="13335" rIns="0" bIns="0" rtlCol="0">
            <a:spAutoFit/>
          </a:bodyPr>
          <a:lstStyle/>
          <a:p>
            <a:pPr marL="12700">
              <a:lnSpc>
                <a:spcPct val="100000"/>
              </a:lnSpc>
              <a:spcBef>
                <a:spcPts val="105"/>
              </a:spcBef>
            </a:pPr>
            <a:r>
              <a:rPr sz="4400" spc="-5"/>
              <a:t>Cybercrimes</a:t>
            </a:r>
            <a:r>
              <a:rPr sz="4400" spc="-65"/>
              <a:t> </a:t>
            </a:r>
            <a:r>
              <a:rPr sz="4400" spc="-10"/>
              <a:t>Classification</a:t>
            </a:r>
            <a:endParaRPr sz="4400"/>
          </a:p>
        </p:txBody>
      </p:sp>
      <p:sp>
        <p:nvSpPr>
          <p:cNvPr id="3" name="object 3"/>
          <p:cNvSpPr txBox="1"/>
          <p:nvPr/>
        </p:nvSpPr>
        <p:spPr>
          <a:xfrm>
            <a:off x="535940" y="1514589"/>
            <a:ext cx="8074025" cy="4261485"/>
          </a:xfrm>
          <a:prstGeom prst="rect">
            <a:avLst/>
          </a:prstGeom>
        </p:spPr>
        <p:txBody>
          <a:bodyPr vert="horz" wrap="square" lIns="0" tIns="61594" rIns="0" bIns="0" rtlCol="0">
            <a:spAutoFit/>
          </a:bodyPr>
          <a:lstStyle/>
          <a:p>
            <a:pPr marL="355600" indent="-342900">
              <a:lnSpc>
                <a:spcPct val="100000"/>
              </a:lnSpc>
              <a:spcBef>
                <a:spcPts val="484"/>
              </a:spcBef>
              <a:buFont typeface="Arial MT"/>
              <a:buChar char="•"/>
              <a:tabLst>
                <a:tab pos="354965" algn="l"/>
                <a:tab pos="355600" algn="l"/>
              </a:tabLst>
            </a:pPr>
            <a:r>
              <a:rPr sz="3000" spc="-15">
                <a:latin typeface="Calibri"/>
                <a:cs typeface="Calibri"/>
              </a:rPr>
              <a:t>Against</a:t>
            </a:r>
            <a:r>
              <a:rPr sz="3000" spc="-35">
                <a:latin typeface="Calibri"/>
                <a:cs typeface="Calibri"/>
              </a:rPr>
              <a:t> </a:t>
            </a:r>
            <a:r>
              <a:rPr sz="3000">
                <a:latin typeface="Calibri"/>
                <a:cs typeface="Calibri"/>
              </a:rPr>
              <a:t>Individual</a:t>
            </a:r>
          </a:p>
          <a:p>
            <a:pPr marL="756285" marR="5080" lvl="1" indent="-287020" algn="just">
              <a:lnSpc>
                <a:spcPct val="90000"/>
              </a:lnSpc>
              <a:spcBef>
                <a:spcPts val="655"/>
              </a:spcBef>
              <a:buFont typeface="Arial MT"/>
              <a:buChar char="–"/>
              <a:tabLst>
                <a:tab pos="756920" algn="l"/>
              </a:tabLst>
            </a:pPr>
            <a:r>
              <a:rPr sz="2600" spc="-5">
                <a:latin typeface="Calibri"/>
                <a:cs typeface="Calibri"/>
              </a:rPr>
              <a:t>EMAIL</a:t>
            </a:r>
            <a:r>
              <a:rPr sz="2600">
                <a:latin typeface="Calibri"/>
                <a:cs typeface="Calibri"/>
              </a:rPr>
              <a:t> </a:t>
            </a:r>
            <a:r>
              <a:rPr sz="2600" spc="-5">
                <a:latin typeface="Calibri"/>
                <a:cs typeface="Calibri"/>
              </a:rPr>
              <a:t>Spoofing:</a:t>
            </a:r>
            <a:r>
              <a:rPr sz="2600">
                <a:latin typeface="Calibri"/>
                <a:cs typeface="Calibri"/>
              </a:rPr>
              <a:t> Email</a:t>
            </a:r>
            <a:r>
              <a:rPr sz="2600" spc="5">
                <a:latin typeface="Calibri"/>
                <a:cs typeface="Calibri"/>
              </a:rPr>
              <a:t> </a:t>
            </a:r>
            <a:r>
              <a:rPr sz="2600" spc="-5">
                <a:latin typeface="Calibri"/>
                <a:cs typeface="Calibri"/>
              </a:rPr>
              <a:t>spoofing</a:t>
            </a:r>
            <a:r>
              <a:rPr sz="2600">
                <a:latin typeface="Calibri"/>
                <a:cs typeface="Calibri"/>
              </a:rPr>
              <a:t> is</a:t>
            </a:r>
            <a:r>
              <a:rPr sz="2600" spc="5">
                <a:latin typeface="Calibri"/>
                <a:cs typeface="Calibri"/>
              </a:rPr>
              <a:t> </a:t>
            </a:r>
            <a:r>
              <a:rPr sz="2600">
                <a:latin typeface="Calibri"/>
                <a:cs typeface="Calibri"/>
              </a:rPr>
              <a:t>a</a:t>
            </a:r>
            <a:r>
              <a:rPr sz="2600" spc="5">
                <a:latin typeface="Calibri"/>
                <a:cs typeface="Calibri"/>
              </a:rPr>
              <a:t> </a:t>
            </a:r>
            <a:r>
              <a:rPr sz="2600" spc="-20">
                <a:latin typeface="Calibri"/>
                <a:cs typeface="Calibri"/>
              </a:rPr>
              <a:t>form</a:t>
            </a:r>
            <a:r>
              <a:rPr sz="2600" spc="-15">
                <a:latin typeface="Calibri"/>
                <a:cs typeface="Calibri"/>
              </a:rPr>
              <a:t> </a:t>
            </a:r>
            <a:r>
              <a:rPr sz="2600" spc="-5">
                <a:latin typeface="Calibri"/>
                <a:cs typeface="Calibri"/>
              </a:rPr>
              <a:t>of</a:t>
            </a:r>
            <a:r>
              <a:rPr sz="2600">
                <a:latin typeface="Calibri"/>
                <a:cs typeface="Calibri"/>
              </a:rPr>
              <a:t> </a:t>
            </a:r>
            <a:r>
              <a:rPr sz="2600" spc="-5">
                <a:latin typeface="Calibri"/>
                <a:cs typeface="Calibri"/>
              </a:rPr>
              <a:t>cyber </a:t>
            </a:r>
            <a:r>
              <a:rPr sz="2600">
                <a:latin typeface="Calibri"/>
                <a:cs typeface="Calibri"/>
              </a:rPr>
              <a:t> </a:t>
            </a:r>
            <a:r>
              <a:rPr sz="2600" spc="-15">
                <a:latin typeface="Calibri"/>
                <a:cs typeface="Calibri"/>
              </a:rPr>
              <a:t>attack </a:t>
            </a:r>
            <a:r>
              <a:rPr sz="2600">
                <a:latin typeface="Calibri"/>
                <a:cs typeface="Calibri"/>
              </a:rPr>
              <a:t>in </a:t>
            </a:r>
            <a:r>
              <a:rPr sz="2600" spc="-5">
                <a:latin typeface="Calibri"/>
                <a:cs typeface="Calibri"/>
              </a:rPr>
              <a:t>which </a:t>
            </a:r>
            <a:r>
              <a:rPr sz="2600">
                <a:latin typeface="Calibri"/>
                <a:cs typeface="Calibri"/>
              </a:rPr>
              <a:t>a </a:t>
            </a:r>
            <a:r>
              <a:rPr sz="2600" spc="-20">
                <a:latin typeface="Calibri"/>
                <a:cs typeface="Calibri"/>
              </a:rPr>
              <a:t>hacker </a:t>
            </a:r>
            <a:r>
              <a:rPr sz="2600" spc="-5">
                <a:latin typeface="Calibri"/>
                <a:cs typeface="Calibri"/>
              </a:rPr>
              <a:t>sends </a:t>
            </a:r>
            <a:r>
              <a:rPr sz="2600">
                <a:latin typeface="Calibri"/>
                <a:cs typeface="Calibri"/>
              </a:rPr>
              <a:t>an email </a:t>
            </a:r>
            <a:r>
              <a:rPr sz="2600" spc="-5">
                <a:latin typeface="Calibri"/>
                <a:cs typeface="Calibri"/>
              </a:rPr>
              <a:t>that has </a:t>
            </a:r>
            <a:r>
              <a:rPr sz="2600" spc="-10">
                <a:latin typeface="Calibri"/>
                <a:cs typeface="Calibri"/>
              </a:rPr>
              <a:t>been </a:t>
            </a:r>
            <a:r>
              <a:rPr sz="2600" spc="-5">
                <a:latin typeface="Calibri"/>
                <a:cs typeface="Calibri"/>
              </a:rPr>
              <a:t> manipulated </a:t>
            </a:r>
            <a:r>
              <a:rPr sz="2600" spc="-15">
                <a:latin typeface="Calibri"/>
                <a:cs typeface="Calibri"/>
              </a:rPr>
              <a:t>to </a:t>
            </a:r>
            <a:r>
              <a:rPr sz="2600" spc="-5">
                <a:latin typeface="Calibri"/>
                <a:cs typeface="Calibri"/>
              </a:rPr>
              <a:t>seem </a:t>
            </a:r>
            <a:r>
              <a:rPr sz="2600">
                <a:latin typeface="Calibri"/>
                <a:cs typeface="Calibri"/>
              </a:rPr>
              <a:t>as if it </a:t>
            </a:r>
            <a:r>
              <a:rPr sz="2600" spc="-10">
                <a:latin typeface="Calibri"/>
                <a:cs typeface="Calibri"/>
              </a:rPr>
              <a:t>originated </a:t>
            </a:r>
            <a:r>
              <a:rPr sz="2600" spc="-15">
                <a:latin typeface="Calibri"/>
                <a:cs typeface="Calibri"/>
              </a:rPr>
              <a:t>from </a:t>
            </a:r>
            <a:r>
              <a:rPr sz="2600">
                <a:latin typeface="Calibri"/>
                <a:cs typeface="Calibri"/>
              </a:rPr>
              <a:t>a </a:t>
            </a:r>
            <a:r>
              <a:rPr sz="2600" spc="-15">
                <a:latin typeface="Calibri"/>
                <a:cs typeface="Calibri"/>
              </a:rPr>
              <a:t>trusted </a:t>
            </a:r>
            <a:r>
              <a:rPr sz="2600" spc="-10">
                <a:latin typeface="Calibri"/>
                <a:cs typeface="Calibri"/>
              </a:rPr>
              <a:t> source.</a:t>
            </a:r>
            <a:endParaRPr sz="2600">
              <a:latin typeface="Calibri"/>
              <a:cs typeface="Calibri"/>
            </a:endParaRPr>
          </a:p>
          <a:p>
            <a:pPr marL="756285" marR="5080" lvl="1" indent="-287020" algn="just">
              <a:lnSpc>
                <a:spcPct val="90000"/>
              </a:lnSpc>
              <a:spcBef>
                <a:spcPts val="620"/>
              </a:spcBef>
              <a:buFont typeface="Arial MT"/>
              <a:buChar char="–"/>
              <a:tabLst>
                <a:tab pos="756920" algn="l"/>
              </a:tabLst>
            </a:pPr>
            <a:r>
              <a:rPr sz="2600" spc="-5">
                <a:latin typeface="Calibri"/>
                <a:cs typeface="Calibri"/>
              </a:rPr>
              <a:t>Phishing: Phishing is </a:t>
            </a:r>
            <a:r>
              <a:rPr sz="2600">
                <a:latin typeface="Calibri"/>
                <a:cs typeface="Calibri"/>
              </a:rPr>
              <a:t>a </a:t>
            </a:r>
            <a:r>
              <a:rPr sz="2600" spc="-10">
                <a:latin typeface="Calibri"/>
                <a:cs typeface="Calibri"/>
              </a:rPr>
              <a:t>cybercrime </a:t>
            </a:r>
            <a:r>
              <a:rPr sz="2600" spc="-5">
                <a:latin typeface="Calibri"/>
                <a:cs typeface="Calibri"/>
              </a:rPr>
              <a:t>in which </a:t>
            </a:r>
            <a:r>
              <a:rPr sz="2600">
                <a:latin typeface="Calibri"/>
                <a:cs typeface="Calibri"/>
              </a:rPr>
              <a:t>a </a:t>
            </a:r>
            <a:r>
              <a:rPr sz="2600" spc="-20">
                <a:latin typeface="Calibri"/>
                <a:cs typeface="Calibri"/>
              </a:rPr>
              <a:t>target </a:t>
            </a:r>
            <a:r>
              <a:rPr sz="2600" spc="-10">
                <a:latin typeface="Calibri"/>
                <a:cs typeface="Calibri"/>
              </a:rPr>
              <a:t>or </a:t>
            </a:r>
            <a:r>
              <a:rPr sz="2600" spc="-5">
                <a:latin typeface="Calibri"/>
                <a:cs typeface="Calibri"/>
              </a:rPr>
              <a:t> </a:t>
            </a:r>
            <a:r>
              <a:rPr sz="2600" spc="-15">
                <a:latin typeface="Calibri"/>
                <a:cs typeface="Calibri"/>
              </a:rPr>
              <a:t>targets</a:t>
            </a:r>
            <a:r>
              <a:rPr sz="2600" spc="-10">
                <a:latin typeface="Calibri"/>
                <a:cs typeface="Calibri"/>
              </a:rPr>
              <a:t> are</a:t>
            </a:r>
            <a:r>
              <a:rPr sz="2600" spc="-5">
                <a:latin typeface="Calibri"/>
                <a:cs typeface="Calibri"/>
              </a:rPr>
              <a:t> </a:t>
            </a:r>
            <a:r>
              <a:rPr sz="2600" spc="-15">
                <a:latin typeface="Calibri"/>
                <a:cs typeface="Calibri"/>
              </a:rPr>
              <a:t>contacted</a:t>
            </a:r>
            <a:r>
              <a:rPr sz="2600" spc="-10">
                <a:latin typeface="Calibri"/>
                <a:cs typeface="Calibri"/>
              </a:rPr>
              <a:t> </a:t>
            </a:r>
            <a:r>
              <a:rPr sz="2600" spc="-5">
                <a:latin typeface="Calibri"/>
                <a:cs typeface="Calibri"/>
              </a:rPr>
              <a:t>by</a:t>
            </a:r>
            <a:r>
              <a:rPr sz="2600">
                <a:latin typeface="Calibri"/>
                <a:cs typeface="Calibri"/>
              </a:rPr>
              <a:t> email,</a:t>
            </a:r>
            <a:r>
              <a:rPr sz="2600" spc="5">
                <a:latin typeface="Calibri"/>
                <a:cs typeface="Calibri"/>
              </a:rPr>
              <a:t> </a:t>
            </a:r>
            <a:r>
              <a:rPr sz="2600" spc="-10">
                <a:latin typeface="Calibri"/>
                <a:cs typeface="Calibri"/>
              </a:rPr>
              <a:t>telephone</a:t>
            </a:r>
            <a:r>
              <a:rPr sz="2600" spc="-5">
                <a:latin typeface="Calibri"/>
                <a:cs typeface="Calibri"/>
              </a:rPr>
              <a:t> or</a:t>
            </a:r>
            <a:r>
              <a:rPr sz="2600">
                <a:latin typeface="Calibri"/>
                <a:cs typeface="Calibri"/>
              </a:rPr>
              <a:t> </a:t>
            </a:r>
            <a:r>
              <a:rPr sz="2600" spc="-15">
                <a:latin typeface="Calibri"/>
                <a:cs typeface="Calibri"/>
              </a:rPr>
              <a:t>text </a:t>
            </a:r>
            <a:r>
              <a:rPr sz="2600" spc="-10">
                <a:latin typeface="Calibri"/>
                <a:cs typeface="Calibri"/>
              </a:rPr>
              <a:t> message by </a:t>
            </a:r>
            <a:r>
              <a:rPr sz="2600" spc="-5">
                <a:latin typeface="Calibri"/>
                <a:cs typeface="Calibri"/>
              </a:rPr>
              <a:t>someone posing </a:t>
            </a:r>
            <a:r>
              <a:rPr sz="2600">
                <a:latin typeface="Calibri"/>
                <a:cs typeface="Calibri"/>
              </a:rPr>
              <a:t>as a </a:t>
            </a:r>
            <a:r>
              <a:rPr sz="2600" spc="-5">
                <a:latin typeface="Calibri"/>
                <a:cs typeface="Calibri"/>
              </a:rPr>
              <a:t>legitimate institution </a:t>
            </a:r>
            <a:r>
              <a:rPr sz="2600" spc="-575">
                <a:latin typeface="Calibri"/>
                <a:cs typeface="Calibri"/>
              </a:rPr>
              <a:t> </a:t>
            </a:r>
            <a:r>
              <a:rPr sz="2600" spc="-15">
                <a:latin typeface="Calibri"/>
                <a:cs typeface="Calibri"/>
              </a:rPr>
              <a:t>to </a:t>
            </a:r>
            <a:r>
              <a:rPr sz="2600" spc="-10">
                <a:latin typeface="Calibri"/>
                <a:cs typeface="Calibri"/>
              </a:rPr>
              <a:t>lure </a:t>
            </a:r>
            <a:r>
              <a:rPr sz="2600">
                <a:latin typeface="Calibri"/>
                <a:cs typeface="Calibri"/>
              </a:rPr>
              <a:t>individuals </a:t>
            </a:r>
            <a:r>
              <a:rPr sz="2600" spc="-15">
                <a:latin typeface="Calibri"/>
                <a:cs typeface="Calibri"/>
              </a:rPr>
              <a:t>into </a:t>
            </a:r>
            <a:r>
              <a:rPr sz="2600" spc="-5">
                <a:latin typeface="Calibri"/>
                <a:cs typeface="Calibri"/>
              </a:rPr>
              <a:t>providing </a:t>
            </a:r>
            <a:r>
              <a:rPr sz="2600" spc="-10">
                <a:latin typeface="Calibri"/>
                <a:cs typeface="Calibri"/>
              </a:rPr>
              <a:t>sensitive </a:t>
            </a:r>
            <a:r>
              <a:rPr sz="2600" spc="-20">
                <a:latin typeface="Calibri"/>
                <a:cs typeface="Calibri"/>
              </a:rPr>
              <a:t>data </a:t>
            </a:r>
            <a:r>
              <a:rPr sz="2600" spc="-5">
                <a:latin typeface="Calibri"/>
                <a:cs typeface="Calibri"/>
              </a:rPr>
              <a:t>such </a:t>
            </a:r>
            <a:r>
              <a:rPr sz="2600">
                <a:latin typeface="Calibri"/>
                <a:cs typeface="Calibri"/>
              </a:rPr>
              <a:t>as </a:t>
            </a:r>
            <a:r>
              <a:rPr sz="2600" spc="-575">
                <a:latin typeface="Calibri"/>
                <a:cs typeface="Calibri"/>
              </a:rPr>
              <a:t> </a:t>
            </a:r>
            <a:r>
              <a:rPr sz="2600" spc="-10">
                <a:latin typeface="Calibri"/>
                <a:cs typeface="Calibri"/>
              </a:rPr>
              <a:t>personally </a:t>
            </a:r>
            <a:r>
              <a:rPr sz="2600" spc="-5">
                <a:latin typeface="Calibri"/>
                <a:cs typeface="Calibri"/>
              </a:rPr>
              <a:t>identifiable </a:t>
            </a:r>
            <a:r>
              <a:rPr sz="2600" spc="-10">
                <a:latin typeface="Calibri"/>
                <a:cs typeface="Calibri"/>
              </a:rPr>
              <a:t>information, </a:t>
            </a:r>
            <a:r>
              <a:rPr sz="2600" spc="-5">
                <a:latin typeface="Calibri"/>
                <a:cs typeface="Calibri"/>
              </a:rPr>
              <a:t>banking and </a:t>
            </a:r>
            <a:r>
              <a:rPr sz="2600" spc="-10">
                <a:latin typeface="Calibri"/>
                <a:cs typeface="Calibri"/>
              </a:rPr>
              <a:t>credit </a:t>
            </a:r>
            <a:r>
              <a:rPr sz="2600" spc="-575">
                <a:latin typeface="Calibri"/>
                <a:cs typeface="Calibri"/>
              </a:rPr>
              <a:t> </a:t>
            </a:r>
            <a:r>
              <a:rPr sz="2600" spc="-15">
                <a:latin typeface="Calibri"/>
                <a:cs typeface="Calibri"/>
              </a:rPr>
              <a:t>card</a:t>
            </a:r>
            <a:r>
              <a:rPr sz="2600" spc="-10">
                <a:latin typeface="Calibri"/>
                <a:cs typeface="Calibri"/>
              </a:rPr>
              <a:t> details,</a:t>
            </a:r>
            <a:r>
              <a:rPr sz="2600" spc="-15">
                <a:latin typeface="Calibri"/>
                <a:cs typeface="Calibri"/>
              </a:rPr>
              <a:t> </a:t>
            </a:r>
            <a:r>
              <a:rPr sz="2600">
                <a:latin typeface="Calibri"/>
                <a:cs typeface="Calibri"/>
              </a:rPr>
              <a:t>and</a:t>
            </a:r>
            <a:r>
              <a:rPr sz="2600" spc="-15">
                <a:latin typeface="Calibri"/>
                <a:cs typeface="Calibri"/>
              </a:rPr>
              <a:t> </a:t>
            </a:r>
            <a:r>
              <a:rPr sz="2600" spc="-10">
                <a:latin typeface="Calibri"/>
                <a:cs typeface="Calibri"/>
              </a:rPr>
              <a:t>passwords.</a:t>
            </a:r>
            <a:endParaRPr sz="2600">
              <a:latin typeface="Calibri"/>
              <a:cs typeface="Calibri"/>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85800" y="0"/>
            <a:ext cx="7900034" cy="696595"/>
          </a:xfrm>
          <a:prstGeom prst="rect">
            <a:avLst/>
          </a:prstGeom>
        </p:spPr>
        <p:txBody>
          <a:bodyPr vert="horz" wrap="square" lIns="0" tIns="13335" rIns="0" bIns="0" rtlCol="0">
            <a:spAutoFit/>
          </a:bodyPr>
          <a:lstStyle/>
          <a:p>
            <a:pPr marL="12700">
              <a:lnSpc>
                <a:spcPct val="100000"/>
              </a:lnSpc>
              <a:spcBef>
                <a:spcPts val="105"/>
              </a:spcBef>
            </a:pPr>
            <a:r>
              <a:rPr sz="4400" spc="-5"/>
              <a:t>Cybercrimes</a:t>
            </a:r>
            <a:r>
              <a:rPr sz="4400" spc="-35"/>
              <a:t> </a:t>
            </a:r>
            <a:r>
              <a:rPr sz="4400" spc="-5"/>
              <a:t>Classification</a:t>
            </a:r>
            <a:r>
              <a:rPr sz="4400" spc="-20"/>
              <a:t> </a:t>
            </a:r>
            <a:r>
              <a:rPr sz="4400" spc="-10"/>
              <a:t>(Contd.)</a:t>
            </a:r>
            <a:endParaRPr sz="4400"/>
          </a:p>
        </p:txBody>
      </p:sp>
      <p:sp>
        <p:nvSpPr>
          <p:cNvPr id="3" name="object 3"/>
          <p:cNvSpPr txBox="1"/>
          <p:nvPr/>
        </p:nvSpPr>
        <p:spPr>
          <a:xfrm>
            <a:off x="535940" y="1527175"/>
            <a:ext cx="8074025" cy="4448175"/>
          </a:xfrm>
          <a:prstGeom prst="rect">
            <a:avLst/>
          </a:prstGeom>
        </p:spPr>
        <p:txBody>
          <a:bodyPr vert="horz" wrap="square" lIns="0" tIns="12700" rIns="0" bIns="0" rtlCol="0">
            <a:spAutoFit/>
          </a:bodyPr>
          <a:lstStyle/>
          <a:p>
            <a:pPr marL="355600" indent="-342900">
              <a:lnSpc>
                <a:spcPct val="100000"/>
              </a:lnSpc>
              <a:spcBef>
                <a:spcPts val="100"/>
              </a:spcBef>
              <a:buFont typeface="Arial MT"/>
              <a:buChar char="•"/>
              <a:tabLst>
                <a:tab pos="354965" algn="l"/>
                <a:tab pos="355600" algn="l"/>
              </a:tabLst>
            </a:pPr>
            <a:r>
              <a:rPr sz="3000" spc="-15">
                <a:latin typeface="Calibri"/>
                <a:cs typeface="Calibri"/>
              </a:rPr>
              <a:t>Against</a:t>
            </a:r>
            <a:r>
              <a:rPr sz="3000" spc="-35">
                <a:latin typeface="Calibri"/>
                <a:cs typeface="Calibri"/>
              </a:rPr>
              <a:t> </a:t>
            </a:r>
            <a:r>
              <a:rPr sz="3000">
                <a:latin typeface="Calibri"/>
                <a:cs typeface="Calibri"/>
              </a:rPr>
              <a:t>Individual</a:t>
            </a:r>
          </a:p>
          <a:p>
            <a:pPr marL="756285" marR="5080" lvl="1" indent="-287020" algn="just">
              <a:lnSpc>
                <a:spcPct val="80000"/>
              </a:lnSpc>
              <a:spcBef>
                <a:spcPts val="640"/>
              </a:spcBef>
              <a:buFont typeface="Arial MT"/>
              <a:buChar char="–"/>
              <a:tabLst>
                <a:tab pos="756920" algn="l"/>
              </a:tabLst>
            </a:pPr>
            <a:r>
              <a:rPr sz="2600" spc="-5">
                <a:latin typeface="Calibri"/>
                <a:cs typeface="Calibri"/>
              </a:rPr>
              <a:t>Spamming: </a:t>
            </a:r>
            <a:r>
              <a:rPr sz="2600">
                <a:latin typeface="Calibri"/>
                <a:cs typeface="Calibri"/>
              </a:rPr>
              <a:t>Spamming is the </a:t>
            </a:r>
            <a:r>
              <a:rPr sz="2600" spc="-5">
                <a:latin typeface="Calibri"/>
                <a:cs typeface="Calibri"/>
              </a:rPr>
              <a:t>use of messaging </a:t>
            </a:r>
            <a:r>
              <a:rPr sz="2600" spc="-25">
                <a:latin typeface="Calibri"/>
                <a:cs typeface="Calibri"/>
              </a:rPr>
              <a:t>systems </a:t>
            </a:r>
            <a:r>
              <a:rPr sz="2600" spc="-575">
                <a:latin typeface="Calibri"/>
                <a:cs typeface="Calibri"/>
              </a:rPr>
              <a:t> </a:t>
            </a:r>
            <a:r>
              <a:rPr sz="2600" spc="-15">
                <a:latin typeface="Calibri"/>
                <a:cs typeface="Calibri"/>
              </a:rPr>
              <a:t>to</a:t>
            </a:r>
            <a:r>
              <a:rPr sz="2600" spc="560">
                <a:latin typeface="Calibri"/>
                <a:cs typeface="Calibri"/>
              </a:rPr>
              <a:t> </a:t>
            </a:r>
            <a:r>
              <a:rPr sz="2600" spc="-5">
                <a:latin typeface="Calibri"/>
                <a:cs typeface="Calibri"/>
              </a:rPr>
              <a:t>send</a:t>
            </a:r>
            <a:r>
              <a:rPr sz="2600">
                <a:latin typeface="Calibri"/>
                <a:cs typeface="Calibri"/>
              </a:rPr>
              <a:t> multiple</a:t>
            </a:r>
            <a:r>
              <a:rPr sz="2600" spc="5">
                <a:latin typeface="Calibri"/>
                <a:cs typeface="Calibri"/>
              </a:rPr>
              <a:t> </a:t>
            </a:r>
            <a:r>
              <a:rPr sz="2600" spc="-10">
                <a:latin typeface="Calibri"/>
                <a:cs typeface="Calibri"/>
              </a:rPr>
              <a:t>unsolicited</a:t>
            </a:r>
            <a:r>
              <a:rPr sz="2600" spc="-5">
                <a:latin typeface="Calibri"/>
                <a:cs typeface="Calibri"/>
              </a:rPr>
              <a:t> </a:t>
            </a:r>
            <a:r>
              <a:rPr sz="2600" spc="-10">
                <a:latin typeface="Calibri"/>
                <a:cs typeface="Calibri"/>
              </a:rPr>
              <a:t>messages</a:t>
            </a:r>
            <a:r>
              <a:rPr sz="2600" spc="-5">
                <a:latin typeface="Calibri"/>
                <a:cs typeface="Calibri"/>
              </a:rPr>
              <a:t> </a:t>
            </a:r>
            <a:r>
              <a:rPr sz="2600" spc="-15">
                <a:latin typeface="Calibri"/>
                <a:cs typeface="Calibri"/>
              </a:rPr>
              <a:t>to</a:t>
            </a:r>
            <a:r>
              <a:rPr sz="2600" spc="560">
                <a:latin typeface="Calibri"/>
                <a:cs typeface="Calibri"/>
              </a:rPr>
              <a:t> </a:t>
            </a:r>
            <a:r>
              <a:rPr sz="2600" spc="-15">
                <a:latin typeface="Calibri"/>
                <a:cs typeface="Calibri"/>
              </a:rPr>
              <a:t>large </a:t>
            </a:r>
            <a:r>
              <a:rPr sz="2600" spc="-10">
                <a:latin typeface="Calibri"/>
                <a:cs typeface="Calibri"/>
              </a:rPr>
              <a:t> numbers of recipients </a:t>
            </a:r>
            <a:r>
              <a:rPr sz="2600" spc="-25">
                <a:latin typeface="Calibri"/>
                <a:cs typeface="Calibri"/>
              </a:rPr>
              <a:t>for </a:t>
            </a:r>
            <a:r>
              <a:rPr sz="2600">
                <a:latin typeface="Calibri"/>
                <a:cs typeface="Calibri"/>
              </a:rPr>
              <a:t>the purpose </a:t>
            </a:r>
            <a:r>
              <a:rPr sz="2600" spc="-5">
                <a:latin typeface="Calibri"/>
                <a:cs typeface="Calibri"/>
              </a:rPr>
              <a:t>of </a:t>
            </a:r>
            <a:r>
              <a:rPr sz="2600" spc="-10">
                <a:latin typeface="Calibri"/>
                <a:cs typeface="Calibri"/>
              </a:rPr>
              <a:t>commercial </a:t>
            </a:r>
            <a:r>
              <a:rPr sz="2600" spc="-5">
                <a:latin typeface="Calibri"/>
                <a:cs typeface="Calibri"/>
              </a:rPr>
              <a:t> advertising,</a:t>
            </a:r>
            <a:r>
              <a:rPr sz="2600">
                <a:latin typeface="Calibri"/>
                <a:cs typeface="Calibri"/>
              </a:rPr>
              <a:t> </a:t>
            </a:r>
            <a:r>
              <a:rPr sz="2600" spc="-25">
                <a:latin typeface="Calibri"/>
                <a:cs typeface="Calibri"/>
              </a:rPr>
              <a:t>for</a:t>
            </a:r>
            <a:r>
              <a:rPr sz="2600" spc="-20">
                <a:latin typeface="Calibri"/>
                <a:cs typeface="Calibri"/>
              </a:rPr>
              <a:t> </a:t>
            </a:r>
            <a:r>
              <a:rPr sz="2600">
                <a:latin typeface="Calibri"/>
                <a:cs typeface="Calibri"/>
              </a:rPr>
              <a:t>the</a:t>
            </a:r>
            <a:r>
              <a:rPr sz="2600" spc="5">
                <a:latin typeface="Calibri"/>
                <a:cs typeface="Calibri"/>
              </a:rPr>
              <a:t> </a:t>
            </a:r>
            <a:r>
              <a:rPr sz="2600" spc="-5">
                <a:latin typeface="Calibri"/>
                <a:cs typeface="Calibri"/>
              </a:rPr>
              <a:t>purpose</a:t>
            </a:r>
            <a:r>
              <a:rPr sz="2600">
                <a:latin typeface="Calibri"/>
                <a:cs typeface="Calibri"/>
              </a:rPr>
              <a:t> </a:t>
            </a:r>
            <a:r>
              <a:rPr sz="2600" spc="-5">
                <a:latin typeface="Calibri"/>
                <a:cs typeface="Calibri"/>
              </a:rPr>
              <a:t>of</a:t>
            </a:r>
            <a:r>
              <a:rPr sz="2600">
                <a:latin typeface="Calibri"/>
                <a:cs typeface="Calibri"/>
              </a:rPr>
              <a:t> </a:t>
            </a:r>
            <a:r>
              <a:rPr sz="2600" spc="-5">
                <a:latin typeface="Calibri"/>
                <a:cs typeface="Calibri"/>
              </a:rPr>
              <a:t>non-commercial </a:t>
            </a:r>
            <a:r>
              <a:rPr sz="2600">
                <a:latin typeface="Calibri"/>
                <a:cs typeface="Calibri"/>
              </a:rPr>
              <a:t> </a:t>
            </a:r>
            <a:r>
              <a:rPr sz="2600" spc="-5">
                <a:latin typeface="Calibri"/>
                <a:cs typeface="Calibri"/>
              </a:rPr>
              <a:t>proselytizing,</a:t>
            </a:r>
            <a:r>
              <a:rPr sz="2600">
                <a:latin typeface="Calibri"/>
                <a:cs typeface="Calibri"/>
              </a:rPr>
              <a:t> </a:t>
            </a:r>
            <a:r>
              <a:rPr sz="2600" spc="-25">
                <a:latin typeface="Calibri"/>
                <a:cs typeface="Calibri"/>
              </a:rPr>
              <a:t>for</a:t>
            </a:r>
            <a:r>
              <a:rPr sz="2600" spc="-20">
                <a:latin typeface="Calibri"/>
                <a:cs typeface="Calibri"/>
              </a:rPr>
              <a:t> </a:t>
            </a:r>
            <a:r>
              <a:rPr sz="2600" spc="-15">
                <a:latin typeface="Calibri"/>
                <a:cs typeface="Calibri"/>
              </a:rPr>
              <a:t>any</a:t>
            </a:r>
            <a:r>
              <a:rPr sz="2600" spc="-10">
                <a:latin typeface="Calibri"/>
                <a:cs typeface="Calibri"/>
              </a:rPr>
              <a:t> prohibited</a:t>
            </a:r>
            <a:r>
              <a:rPr sz="2600" spc="-5">
                <a:latin typeface="Calibri"/>
                <a:cs typeface="Calibri"/>
              </a:rPr>
              <a:t> purpose,</a:t>
            </a:r>
            <a:r>
              <a:rPr sz="2600">
                <a:latin typeface="Calibri"/>
                <a:cs typeface="Calibri"/>
              </a:rPr>
              <a:t> </a:t>
            </a:r>
            <a:r>
              <a:rPr sz="2600" spc="-5">
                <a:latin typeface="Calibri"/>
                <a:cs typeface="Calibri"/>
              </a:rPr>
              <a:t>or</a:t>
            </a:r>
            <a:r>
              <a:rPr sz="2600">
                <a:latin typeface="Calibri"/>
                <a:cs typeface="Calibri"/>
              </a:rPr>
              <a:t> </a:t>
            </a:r>
            <a:r>
              <a:rPr sz="2600" spc="-5">
                <a:latin typeface="Calibri"/>
                <a:cs typeface="Calibri"/>
              </a:rPr>
              <a:t>simply </a:t>
            </a:r>
            <a:r>
              <a:rPr sz="2600" spc="-575">
                <a:latin typeface="Calibri"/>
                <a:cs typeface="Calibri"/>
              </a:rPr>
              <a:t> </a:t>
            </a:r>
            <a:r>
              <a:rPr sz="2600" spc="-10">
                <a:latin typeface="Calibri"/>
                <a:cs typeface="Calibri"/>
              </a:rPr>
              <a:t>sending </a:t>
            </a:r>
            <a:r>
              <a:rPr sz="2600">
                <a:latin typeface="Calibri"/>
                <a:cs typeface="Calibri"/>
              </a:rPr>
              <a:t>the </a:t>
            </a:r>
            <a:r>
              <a:rPr sz="2600" spc="-5">
                <a:latin typeface="Calibri"/>
                <a:cs typeface="Calibri"/>
              </a:rPr>
              <a:t>same </a:t>
            </a:r>
            <a:r>
              <a:rPr sz="2600" spc="-10">
                <a:latin typeface="Calibri"/>
                <a:cs typeface="Calibri"/>
              </a:rPr>
              <a:t>message </a:t>
            </a:r>
            <a:r>
              <a:rPr sz="2600" spc="-15">
                <a:latin typeface="Calibri"/>
                <a:cs typeface="Calibri"/>
              </a:rPr>
              <a:t>over </a:t>
            </a:r>
            <a:r>
              <a:rPr sz="2600">
                <a:latin typeface="Calibri"/>
                <a:cs typeface="Calibri"/>
              </a:rPr>
              <a:t>and </a:t>
            </a:r>
            <a:r>
              <a:rPr sz="2600" spc="-15">
                <a:latin typeface="Calibri"/>
                <a:cs typeface="Calibri"/>
              </a:rPr>
              <a:t>over </a:t>
            </a:r>
            <a:r>
              <a:rPr sz="2600" spc="-20">
                <a:latin typeface="Calibri"/>
                <a:cs typeface="Calibri"/>
              </a:rPr>
              <a:t>to </a:t>
            </a:r>
            <a:r>
              <a:rPr sz="2600">
                <a:latin typeface="Calibri"/>
                <a:cs typeface="Calibri"/>
              </a:rPr>
              <a:t>the </a:t>
            </a:r>
            <a:r>
              <a:rPr sz="2600" spc="-10">
                <a:latin typeface="Calibri"/>
                <a:cs typeface="Calibri"/>
              </a:rPr>
              <a:t>same </a:t>
            </a:r>
            <a:r>
              <a:rPr sz="2600" spc="-5">
                <a:latin typeface="Calibri"/>
                <a:cs typeface="Calibri"/>
              </a:rPr>
              <a:t> </a:t>
            </a:r>
            <a:r>
              <a:rPr sz="2600" spc="-55">
                <a:latin typeface="Calibri"/>
                <a:cs typeface="Calibri"/>
              </a:rPr>
              <a:t>user.</a:t>
            </a:r>
            <a:endParaRPr sz="2600">
              <a:latin typeface="Calibri"/>
              <a:cs typeface="Calibri"/>
            </a:endParaRPr>
          </a:p>
          <a:p>
            <a:pPr marL="756285" marR="5080" lvl="1" indent="-287020" algn="just">
              <a:lnSpc>
                <a:spcPct val="80000"/>
              </a:lnSpc>
              <a:spcBef>
                <a:spcPts val="625"/>
              </a:spcBef>
              <a:buFont typeface="Arial MT"/>
              <a:buChar char="–"/>
              <a:tabLst>
                <a:tab pos="756920" algn="l"/>
              </a:tabLst>
            </a:pPr>
            <a:r>
              <a:rPr sz="2600" spc="-20">
                <a:latin typeface="Calibri"/>
                <a:cs typeface="Calibri"/>
              </a:rPr>
              <a:t>Password</a:t>
            </a:r>
            <a:r>
              <a:rPr sz="2600" spc="-15">
                <a:latin typeface="Calibri"/>
                <a:cs typeface="Calibri"/>
              </a:rPr>
              <a:t> </a:t>
            </a:r>
            <a:r>
              <a:rPr sz="2600" spc="-10">
                <a:latin typeface="Calibri"/>
                <a:cs typeface="Calibri"/>
              </a:rPr>
              <a:t>sniffing:</a:t>
            </a:r>
            <a:r>
              <a:rPr sz="2600" spc="-5">
                <a:latin typeface="Calibri"/>
                <a:cs typeface="Calibri"/>
              </a:rPr>
              <a:t> </a:t>
            </a:r>
            <a:r>
              <a:rPr sz="2600" spc="-20">
                <a:latin typeface="Calibri"/>
                <a:cs typeface="Calibri"/>
              </a:rPr>
              <a:t>Password</a:t>
            </a:r>
            <a:r>
              <a:rPr sz="2600" spc="-15">
                <a:latin typeface="Calibri"/>
                <a:cs typeface="Calibri"/>
              </a:rPr>
              <a:t> </a:t>
            </a:r>
            <a:r>
              <a:rPr sz="2600" spc="-10">
                <a:latin typeface="Calibri"/>
                <a:cs typeface="Calibri"/>
              </a:rPr>
              <a:t>sniffing</a:t>
            </a:r>
            <a:r>
              <a:rPr sz="2600" spc="-5">
                <a:latin typeface="Calibri"/>
                <a:cs typeface="Calibri"/>
              </a:rPr>
              <a:t> </a:t>
            </a:r>
            <a:r>
              <a:rPr sz="2600">
                <a:latin typeface="Calibri"/>
                <a:cs typeface="Calibri"/>
              </a:rPr>
              <a:t>is</a:t>
            </a:r>
            <a:r>
              <a:rPr sz="2600" spc="5">
                <a:latin typeface="Calibri"/>
                <a:cs typeface="Calibri"/>
              </a:rPr>
              <a:t> </a:t>
            </a:r>
            <a:r>
              <a:rPr sz="2600">
                <a:latin typeface="Calibri"/>
                <a:cs typeface="Calibri"/>
              </a:rPr>
              <a:t>an</a:t>
            </a:r>
            <a:r>
              <a:rPr sz="2600" spc="585">
                <a:latin typeface="Calibri"/>
                <a:cs typeface="Calibri"/>
              </a:rPr>
              <a:t> </a:t>
            </a:r>
            <a:r>
              <a:rPr sz="2600" spc="-20">
                <a:latin typeface="Calibri"/>
                <a:cs typeface="Calibri"/>
              </a:rPr>
              <a:t>attack</a:t>
            </a:r>
            <a:r>
              <a:rPr sz="2600" spc="550">
                <a:latin typeface="Calibri"/>
                <a:cs typeface="Calibri"/>
              </a:rPr>
              <a:t> </a:t>
            </a:r>
            <a:r>
              <a:rPr sz="2600" spc="-10">
                <a:latin typeface="Calibri"/>
                <a:cs typeface="Calibri"/>
              </a:rPr>
              <a:t>on </a:t>
            </a:r>
            <a:r>
              <a:rPr sz="2600" spc="-575">
                <a:latin typeface="Calibri"/>
                <a:cs typeface="Calibri"/>
              </a:rPr>
              <a:t> </a:t>
            </a:r>
            <a:r>
              <a:rPr sz="2600">
                <a:latin typeface="Calibri"/>
                <a:cs typeface="Calibri"/>
              </a:rPr>
              <a:t>the</a:t>
            </a:r>
            <a:r>
              <a:rPr sz="2600" spc="5">
                <a:latin typeface="Calibri"/>
                <a:cs typeface="Calibri"/>
              </a:rPr>
              <a:t> </a:t>
            </a:r>
            <a:r>
              <a:rPr sz="2600" spc="-15">
                <a:latin typeface="Calibri"/>
                <a:cs typeface="Calibri"/>
              </a:rPr>
              <a:t>Internet</a:t>
            </a:r>
            <a:r>
              <a:rPr sz="2600" spc="-10">
                <a:latin typeface="Calibri"/>
                <a:cs typeface="Calibri"/>
              </a:rPr>
              <a:t> </a:t>
            </a:r>
            <a:r>
              <a:rPr sz="2600" spc="-5">
                <a:latin typeface="Calibri"/>
                <a:cs typeface="Calibri"/>
              </a:rPr>
              <a:t>that</a:t>
            </a:r>
            <a:r>
              <a:rPr sz="2600">
                <a:latin typeface="Calibri"/>
                <a:cs typeface="Calibri"/>
              </a:rPr>
              <a:t> </a:t>
            </a:r>
            <a:r>
              <a:rPr sz="2600" spc="-5">
                <a:latin typeface="Calibri"/>
                <a:cs typeface="Calibri"/>
              </a:rPr>
              <a:t>is</a:t>
            </a:r>
            <a:r>
              <a:rPr sz="2600">
                <a:latin typeface="Calibri"/>
                <a:cs typeface="Calibri"/>
              </a:rPr>
              <a:t> </a:t>
            </a:r>
            <a:r>
              <a:rPr sz="2600" spc="-5">
                <a:latin typeface="Calibri"/>
                <a:cs typeface="Calibri"/>
              </a:rPr>
              <a:t>used</a:t>
            </a:r>
            <a:r>
              <a:rPr sz="2600">
                <a:latin typeface="Calibri"/>
                <a:cs typeface="Calibri"/>
              </a:rPr>
              <a:t> </a:t>
            </a:r>
            <a:r>
              <a:rPr sz="2600" spc="-15">
                <a:latin typeface="Calibri"/>
                <a:cs typeface="Calibri"/>
              </a:rPr>
              <a:t>to</a:t>
            </a:r>
            <a:r>
              <a:rPr sz="2600" spc="-10">
                <a:latin typeface="Calibri"/>
                <a:cs typeface="Calibri"/>
              </a:rPr>
              <a:t> </a:t>
            </a:r>
            <a:r>
              <a:rPr sz="2600" spc="-15">
                <a:latin typeface="Calibri"/>
                <a:cs typeface="Calibri"/>
              </a:rPr>
              <a:t>steal</a:t>
            </a:r>
            <a:r>
              <a:rPr sz="2600" spc="-10">
                <a:latin typeface="Calibri"/>
                <a:cs typeface="Calibri"/>
              </a:rPr>
              <a:t> user</a:t>
            </a:r>
            <a:r>
              <a:rPr sz="2600" spc="-5">
                <a:latin typeface="Calibri"/>
                <a:cs typeface="Calibri"/>
              </a:rPr>
              <a:t> names</a:t>
            </a:r>
            <a:r>
              <a:rPr sz="2600">
                <a:latin typeface="Calibri"/>
                <a:cs typeface="Calibri"/>
              </a:rPr>
              <a:t> </a:t>
            </a:r>
            <a:r>
              <a:rPr sz="2600" spc="-5">
                <a:latin typeface="Calibri"/>
                <a:cs typeface="Calibri"/>
              </a:rPr>
              <a:t>and </a:t>
            </a:r>
            <a:r>
              <a:rPr sz="2600">
                <a:latin typeface="Calibri"/>
                <a:cs typeface="Calibri"/>
              </a:rPr>
              <a:t> </a:t>
            </a:r>
            <a:r>
              <a:rPr sz="2600" spc="-15">
                <a:latin typeface="Calibri"/>
                <a:cs typeface="Calibri"/>
              </a:rPr>
              <a:t>passwords</a:t>
            </a:r>
            <a:r>
              <a:rPr sz="2600" spc="560">
                <a:latin typeface="Calibri"/>
                <a:cs typeface="Calibri"/>
              </a:rPr>
              <a:t> </a:t>
            </a:r>
            <a:r>
              <a:rPr sz="2600" spc="-10">
                <a:latin typeface="Calibri"/>
                <a:cs typeface="Calibri"/>
              </a:rPr>
              <a:t>from</a:t>
            </a:r>
            <a:r>
              <a:rPr sz="2600" spc="-5">
                <a:latin typeface="Calibri"/>
                <a:cs typeface="Calibri"/>
              </a:rPr>
              <a:t> </a:t>
            </a:r>
            <a:r>
              <a:rPr sz="2600">
                <a:latin typeface="Calibri"/>
                <a:cs typeface="Calibri"/>
              </a:rPr>
              <a:t>the</a:t>
            </a:r>
            <a:r>
              <a:rPr sz="2600" spc="5">
                <a:latin typeface="Calibri"/>
                <a:cs typeface="Calibri"/>
              </a:rPr>
              <a:t> </a:t>
            </a:r>
            <a:r>
              <a:rPr sz="2600" spc="-10">
                <a:latin typeface="Calibri"/>
                <a:cs typeface="Calibri"/>
              </a:rPr>
              <a:t>network.</a:t>
            </a:r>
            <a:r>
              <a:rPr sz="2600" spc="-5">
                <a:latin typeface="Calibri"/>
                <a:cs typeface="Calibri"/>
              </a:rPr>
              <a:t> Man-in-the-middle </a:t>
            </a:r>
            <a:r>
              <a:rPr sz="2600">
                <a:latin typeface="Calibri"/>
                <a:cs typeface="Calibri"/>
              </a:rPr>
              <a:t> </a:t>
            </a:r>
            <a:r>
              <a:rPr sz="2600" spc="-15">
                <a:latin typeface="Calibri"/>
                <a:cs typeface="Calibri"/>
              </a:rPr>
              <a:t>attacks </a:t>
            </a:r>
            <a:r>
              <a:rPr sz="2600" spc="-10">
                <a:latin typeface="Calibri"/>
                <a:cs typeface="Calibri"/>
              </a:rPr>
              <a:t>are </a:t>
            </a:r>
            <a:r>
              <a:rPr sz="2600" spc="-5">
                <a:latin typeface="Calibri"/>
                <a:cs typeface="Calibri"/>
              </a:rPr>
              <a:t>commonly used </a:t>
            </a:r>
            <a:r>
              <a:rPr sz="2600" spc="-25">
                <a:latin typeface="Calibri"/>
                <a:cs typeface="Calibri"/>
              </a:rPr>
              <a:t>for </a:t>
            </a:r>
            <a:r>
              <a:rPr sz="2600" spc="-10">
                <a:latin typeface="Calibri"/>
                <a:cs typeface="Calibri"/>
              </a:rPr>
              <a:t>stealing </a:t>
            </a:r>
            <a:r>
              <a:rPr sz="2600" spc="-15">
                <a:latin typeface="Calibri"/>
                <a:cs typeface="Calibri"/>
              </a:rPr>
              <a:t>passwords </a:t>
            </a:r>
            <a:r>
              <a:rPr sz="2600" spc="-5">
                <a:latin typeface="Calibri"/>
                <a:cs typeface="Calibri"/>
              </a:rPr>
              <a:t>and </a:t>
            </a:r>
            <a:r>
              <a:rPr sz="2600" spc="-575">
                <a:latin typeface="Calibri"/>
                <a:cs typeface="Calibri"/>
              </a:rPr>
              <a:t> </a:t>
            </a:r>
            <a:r>
              <a:rPr sz="2600" spc="-5">
                <a:latin typeface="Calibri"/>
                <a:cs typeface="Calibri"/>
              </a:rPr>
              <a:t>credentials</a:t>
            </a:r>
            <a:r>
              <a:rPr sz="2600" spc="-35">
                <a:latin typeface="Calibri"/>
                <a:cs typeface="Calibri"/>
              </a:rPr>
              <a:t> </a:t>
            </a:r>
            <a:r>
              <a:rPr sz="2600" spc="-45">
                <a:latin typeface="Calibri"/>
                <a:cs typeface="Calibri"/>
              </a:rPr>
              <a:t>today.</a:t>
            </a:r>
            <a:endParaRPr sz="2600">
              <a:latin typeface="Calibri"/>
              <a:cs typeface="Calibri"/>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0" y="0"/>
            <a:ext cx="7900034" cy="696595"/>
          </a:xfrm>
          <a:prstGeom prst="rect">
            <a:avLst/>
          </a:prstGeom>
        </p:spPr>
        <p:txBody>
          <a:bodyPr vert="horz" wrap="square" lIns="0" tIns="13335" rIns="0" bIns="0" rtlCol="0">
            <a:spAutoFit/>
          </a:bodyPr>
          <a:lstStyle/>
          <a:p>
            <a:pPr marL="12700">
              <a:lnSpc>
                <a:spcPct val="100000"/>
              </a:lnSpc>
              <a:spcBef>
                <a:spcPts val="105"/>
              </a:spcBef>
            </a:pPr>
            <a:r>
              <a:rPr sz="4400" spc="-5"/>
              <a:t>Cybercrimes</a:t>
            </a:r>
            <a:r>
              <a:rPr sz="4400" spc="-35"/>
              <a:t> </a:t>
            </a:r>
            <a:r>
              <a:rPr sz="4400" spc="-5"/>
              <a:t>Classification</a:t>
            </a:r>
            <a:r>
              <a:rPr sz="4400" spc="-20"/>
              <a:t> </a:t>
            </a:r>
            <a:r>
              <a:rPr sz="4400" spc="-10"/>
              <a:t>(Contd.)</a:t>
            </a:r>
            <a:endParaRPr sz="4400"/>
          </a:p>
        </p:txBody>
      </p:sp>
      <p:sp>
        <p:nvSpPr>
          <p:cNvPr id="3" name="object 3"/>
          <p:cNvSpPr txBox="1"/>
          <p:nvPr/>
        </p:nvSpPr>
        <p:spPr>
          <a:xfrm>
            <a:off x="535940" y="1507355"/>
            <a:ext cx="8074659" cy="2409190"/>
          </a:xfrm>
          <a:prstGeom prst="rect">
            <a:avLst/>
          </a:prstGeom>
        </p:spPr>
        <p:txBody>
          <a:bodyPr vert="horz" wrap="square" lIns="0" tIns="113664" rIns="0" bIns="0" rtlCol="0">
            <a:spAutoFit/>
          </a:bodyPr>
          <a:lstStyle/>
          <a:p>
            <a:pPr marL="355600" indent="-342900">
              <a:lnSpc>
                <a:spcPct val="100000"/>
              </a:lnSpc>
              <a:spcBef>
                <a:spcPts val="894"/>
              </a:spcBef>
              <a:buFont typeface="Arial MT"/>
              <a:buChar char="•"/>
              <a:tabLst>
                <a:tab pos="354965" algn="l"/>
                <a:tab pos="355600" algn="l"/>
              </a:tabLst>
            </a:pPr>
            <a:r>
              <a:rPr sz="3200" spc="-15">
                <a:latin typeface="Calibri"/>
                <a:cs typeface="Calibri"/>
              </a:rPr>
              <a:t>Against </a:t>
            </a:r>
            <a:r>
              <a:rPr sz="3200" spc="-10">
                <a:latin typeface="Calibri"/>
                <a:cs typeface="Calibri"/>
              </a:rPr>
              <a:t>property:</a:t>
            </a:r>
            <a:endParaRPr sz="3200">
              <a:latin typeface="Calibri"/>
              <a:cs typeface="Calibri"/>
            </a:endParaRPr>
          </a:p>
          <a:p>
            <a:pPr marL="756285" marR="5080" indent="-287020" algn="just">
              <a:lnSpc>
                <a:spcPct val="100000"/>
              </a:lnSpc>
              <a:spcBef>
                <a:spcPts val="690"/>
              </a:spcBef>
            </a:pPr>
            <a:r>
              <a:rPr sz="2800" spc="-5">
                <a:latin typeface="Arial MT"/>
                <a:cs typeface="Arial MT"/>
              </a:rPr>
              <a:t>– </a:t>
            </a:r>
            <a:r>
              <a:rPr sz="2800" spc="-15">
                <a:latin typeface="Calibri"/>
                <a:cs typeface="Calibri"/>
              </a:rPr>
              <a:t>Credit</a:t>
            </a:r>
            <a:r>
              <a:rPr sz="2800" spc="605">
                <a:latin typeface="Calibri"/>
                <a:cs typeface="Calibri"/>
              </a:rPr>
              <a:t> </a:t>
            </a:r>
            <a:r>
              <a:rPr sz="2800" spc="-20">
                <a:latin typeface="Calibri"/>
                <a:cs typeface="Calibri"/>
              </a:rPr>
              <a:t>card</a:t>
            </a:r>
            <a:r>
              <a:rPr sz="2800" spc="-15">
                <a:latin typeface="Calibri"/>
                <a:cs typeface="Calibri"/>
              </a:rPr>
              <a:t> </a:t>
            </a:r>
            <a:r>
              <a:rPr sz="2800" spc="-10">
                <a:latin typeface="Calibri"/>
                <a:cs typeface="Calibri"/>
              </a:rPr>
              <a:t>frauds:</a:t>
            </a:r>
            <a:r>
              <a:rPr sz="2800" spc="-5">
                <a:latin typeface="Calibri"/>
                <a:cs typeface="Calibri"/>
              </a:rPr>
              <a:t> </a:t>
            </a:r>
            <a:r>
              <a:rPr sz="2800" spc="-15">
                <a:latin typeface="Calibri"/>
                <a:cs typeface="Calibri"/>
              </a:rPr>
              <a:t>Credit</a:t>
            </a:r>
            <a:r>
              <a:rPr sz="2800" spc="605">
                <a:latin typeface="Calibri"/>
                <a:cs typeface="Calibri"/>
              </a:rPr>
              <a:t> </a:t>
            </a:r>
            <a:r>
              <a:rPr sz="2800" spc="-20">
                <a:latin typeface="Calibri"/>
                <a:cs typeface="Calibri"/>
              </a:rPr>
              <a:t>card</a:t>
            </a:r>
            <a:r>
              <a:rPr sz="2800" spc="-15">
                <a:latin typeface="Calibri"/>
                <a:cs typeface="Calibri"/>
              </a:rPr>
              <a:t> fraud</a:t>
            </a:r>
            <a:r>
              <a:rPr sz="2800" spc="605">
                <a:latin typeface="Calibri"/>
                <a:cs typeface="Calibri"/>
              </a:rPr>
              <a:t> </a:t>
            </a:r>
            <a:r>
              <a:rPr sz="2800">
                <a:latin typeface="Calibri"/>
                <a:cs typeface="Calibri"/>
              </a:rPr>
              <a:t>is</a:t>
            </a:r>
            <a:r>
              <a:rPr sz="2800" spc="5">
                <a:latin typeface="Calibri"/>
                <a:cs typeface="Calibri"/>
              </a:rPr>
              <a:t> </a:t>
            </a:r>
            <a:r>
              <a:rPr sz="2800" spc="-5">
                <a:latin typeface="Calibri"/>
                <a:cs typeface="Calibri"/>
              </a:rPr>
              <a:t>the </a:t>
            </a:r>
            <a:r>
              <a:rPr sz="2800">
                <a:latin typeface="Calibri"/>
                <a:cs typeface="Calibri"/>
              </a:rPr>
              <a:t> </a:t>
            </a:r>
            <a:r>
              <a:rPr sz="2800" spc="-10">
                <a:latin typeface="Calibri"/>
                <a:cs typeface="Calibri"/>
              </a:rPr>
              <a:t>unauthorized</a:t>
            </a:r>
            <a:r>
              <a:rPr sz="2800" spc="-5">
                <a:latin typeface="Calibri"/>
                <a:cs typeface="Calibri"/>
              </a:rPr>
              <a:t> use</a:t>
            </a:r>
            <a:r>
              <a:rPr sz="2800">
                <a:latin typeface="Calibri"/>
                <a:cs typeface="Calibri"/>
              </a:rPr>
              <a:t> </a:t>
            </a:r>
            <a:r>
              <a:rPr sz="2800" spc="-5">
                <a:latin typeface="Calibri"/>
                <a:cs typeface="Calibri"/>
              </a:rPr>
              <a:t>of</a:t>
            </a:r>
            <a:r>
              <a:rPr sz="2800">
                <a:latin typeface="Calibri"/>
                <a:cs typeface="Calibri"/>
              </a:rPr>
              <a:t> </a:t>
            </a:r>
            <a:r>
              <a:rPr sz="2800" spc="-5">
                <a:latin typeface="Calibri"/>
                <a:cs typeface="Calibri"/>
              </a:rPr>
              <a:t>a</a:t>
            </a:r>
            <a:r>
              <a:rPr sz="2800">
                <a:latin typeface="Calibri"/>
                <a:cs typeface="Calibri"/>
              </a:rPr>
              <a:t> </a:t>
            </a:r>
            <a:r>
              <a:rPr sz="2800" spc="-10">
                <a:latin typeface="Calibri"/>
                <a:cs typeface="Calibri"/>
              </a:rPr>
              <a:t>credit</a:t>
            </a:r>
            <a:r>
              <a:rPr sz="2800" spc="-5">
                <a:latin typeface="Calibri"/>
                <a:cs typeface="Calibri"/>
              </a:rPr>
              <a:t> or</a:t>
            </a:r>
            <a:r>
              <a:rPr sz="2800">
                <a:latin typeface="Calibri"/>
                <a:cs typeface="Calibri"/>
              </a:rPr>
              <a:t> </a:t>
            </a:r>
            <a:r>
              <a:rPr sz="2800" spc="-5">
                <a:latin typeface="Calibri"/>
                <a:cs typeface="Calibri"/>
              </a:rPr>
              <a:t>debit</a:t>
            </a:r>
            <a:r>
              <a:rPr sz="2800">
                <a:latin typeface="Calibri"/>
                <a:cs typeface="Calibri"/>
              </a:rPr>
              <a:t> </a:t>
            </a:r>
            <a:r>
              <a:rPr sz="2800" spc="-15">
                <a:latin typeface="Calibri"/>
                <a:cs typeface="Calibri"/>
              </a:rPr>
              <a:t>card,</a:t>
            </a:r>
            <a:r>
              <a:rPr sz="2800" spc="-10">
                <a:latin typeface="Calibri"/>
                <a:cs typeface="Calibri"/>
              </a:rPr>
              <a:t> </a:t>
            </a:r>
            <a:r>
              <a:rPr sz="2800" spc="-5">
                <a:latin typeface="Calibri"/>
                <a:cs typeface="Calibri"/>
              </a:rPr>
              <a:t>or </a:t>
            </a:r>
            <a:r>
              <a:rPr sz="2800">
                <a:latin typeface="Calibri"/>
                <a:cs typeface="Calibri"/>
              </a:rPr>
              <a:t> </a:t>
            </a:r>
            <a:r>
              <a:rPr sz="2800" spc="-10">
                <a:latin typeface="Calibri"/>
                <a:cs typeface="Calibri"/>
              </a:rPr>
              <a:t>similar </a:t>
            </a:r>
            <a:r>
              <a:rPr sz="2800" spc="-20">
                <a:latin typeface="Calibri"/>
                <a:cs typeface="Calibri"/>
              </a:rPr>
              <a:t>payment </a:t>
            </a:r>
            <a:r>
              <a:rPr sz="2800" spc="-10">
                <a:latin typeface="Calibri"/>
                <a:cs typeface="Calibri"/>
              </a:rPr>
              <a:t>tool (ACH, </a:t>
            </a:r>
            <a:r>
              <a:rPr sz="2800" spc="-75">
                <a:latin typeface="Calibri"/>
                <a:cs typeface="Calibri"/>
              </a:rPr>
              <a:t>EFT, </a:t>
            </a:r>
            <a:r>
              <a:rPr sz="2800" spc="-10">
                <a:latin typeface="Calibri"/>
                <a:cs typeface="Calibri"/>
              </a:rPr>
              <a:t>recurring charge, </a:t>
            </a:r>
            <a:r>
              <a:rPr sz="2800" spc="-5">
                <a:latin typeface="Calibri"/>
                <a:cs typeface="Calibri"/>
              </a:rPr>
              <a:t> </a:t>
            </a:r>
            <a:r>
              <a:rPr sz="2800" spc="-10">
                <a:latin typeface="Calibri"/>
                <a:cs typeface="Calibri"/>
              </a:rPr>
              <a:t>etc.),</a:t>
            </a:r>
            <a:r>
              <a:rPr sz="2800">
                <a:latin typeface="Calibri"/>
                <a:cs typeface="Calibri"/>
              </a:rPr>
              <a:t> </a:t>
            </a:r>
            <a:r>
              <a:rPr sz="2800" spc="-15">
                <a:latin typeface="Calibri"/>
                <a:cs typeface="Calibri"/>
              </a:rPr>
              <a:t>to</a:t>
            </a:r>
            <a:r>
              <a:rPr sz="2800">
                <a:latin typeface="Calibri"/>
                <a:cs typeface="Calibri"/>
              </a:rPr>
              <a:t> </a:t>
            </a:r>
            <a:r>
              <a:rPr sz="2800" spc="-15">
                <a:latin typeface="Calibri"/>
                <a:cs typeface="Calibri"/>
              </a:rPr>
              <a:t>fraudulently</a:t>
            </a:r>
            <a:r>
              <a:rPr sz="2800" spc="35">
                <a:latin typeface="Calibri"/>
                <a:cs typeface="Calibri"/>
              </a:rPr>
              <a:t> </a:t>
            </a:r>
            <a:r>
              <a:rPr sz="2800" spc="-15">
                <a:latin typeface="Calibri"/>
                <a:cs typeface="Calibri"/>
              </a:rPr>
              <a:t>obtain</a:t>
            </a:r>
            <a:r>
              <a:rPr sz="2800" spc="15">
                <a:latin typeface="Calibri"/>
                <a:cs typeface="Calibri"/>
              </a:rPr>
              <a:t> </a:t>
            </a:r>
            <a:r>
              <a:rPr sz="2800" spc="-10">
                <a:latin typeface="Calibri"/>
                <a:cs typeface="Calibri"/>
              </a:rPr>
              <a:t>money</a:t>
            </a:r>
            <a:r>
              <a:rPr sz="2800" spc="5">
                <a:latin typeface="Calibri"/>
                <a:cs typeface="Calibri"/>
              </a:rPr>
              <a:t> </a:t>
            </a:r>
            <a:r>
              <a:rPr sz="2800" spc="-5">
                <a:latin typeface="Calibri"/>
                <a:cs typeface="Calibri"/>
              </a:rPr>
              <a:t>or</a:t>
            </a:r>
            <a:r>
              <a:rPr sz="2800" spc="10">
                <a:latin typeface="Calibri"/>
                <a:cs typeface="Calibri"/>
              </a:rPr>
              <a:t> </a:t>
            </a:r>
            <a:r>
              <a:rPr sz="2800" spc="-35">
                <a:latin typeface="Calibri"/>
                <a:cs typeface="Calibri"/>
              </a:rPr>
              <a:t>property.</a:t>
            </a:r>
            <a:endParaRPr sz="2800">
              <a:latin typeface="Calibri"/>
              <a:cs typeface="Calibri"/>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0" y="0"/>
            <a:ext cx="7900034" cy="696595"/>
          </a:xfrm>
          <a:prstGeom prst="rect">
            <a:avLst/>
          </a:prstGeom>
        </p:spPr>
        <p:txBody>
          <a:bodyPr vert="horz" wrap="square" lIns="0" tIns="13335" rIns="0" bIns="0" rtlCol="0">
            <a:spAutoFit/>
          </a:bodyPr>
          <a:lstStyle/>
          <a:p>
            <a:pPr marL="12700">
              <a:lnSpc>
                <a:spcPct val="100000"/>
              </a:lnSpc>
              <a:spcBef>
                <a:spcPts val="105"/>
              </a:spcBef>
            </a:pPr>
            <a:r>
              <a:rPr sz="4400" spc="-5"/>
              <a:t>Cybercrimes</a:t>
            </a:r>
            <a:r>
              <a:rPr sz="4400" spc="-35"/>
              <a:t> </a:t>
            </a:r>
            <a:r>
              <a:rPr sz="4400" spc="-5"/>
              <a:t>Classification</a:t>
            </a:r>
            <a:r>
              <a:rPr sz="4400" spc="-20"/>
              <a:t> </a:t>
            </a:r>
            <a:r>
              <a:rPr sz="4400" spc="-10"/>
              <a:t>(Contd.)</a:t>
            </a:r>
            <a:endParaRPr sz="4400"/>
          </a:p>
        </p:txBody>
      </p:sp>
      <p:sp>
        <p:nvSpPr>
          <p:cNvPr id="3" name="object 3"/>
          <p:cNvSpPr txBox="1"/>
          <p:nvPr/>
        </p:nvSpPr>
        <p:spPr>
          <a:xfrm>
            <a:off x="535940" y="1507355"/>
            <a:ext cx="8073390" cy="3811270"/>
          </a:xfrm>
          <a:prstGeom prst="rect">
            <a:avLst/>
          </a:prstGeom>
        </p:spPr>
        <p:txBody>
          <a:bodyPr vert="horz" wrap="square" lIns="0" tIns="113664" rIns="0" bIns="0" rtlCol="0">
            <a:spAutoFit/>
          </a:bodyPr>
          <a:lstStyle/>
          <a:p>
            <a:pPr marL="355600" indent="-342900">
              <a:lnSpc>
                <a:spcPct val="100000"/>
              </a:lnSpc>
              <a:spcBef>
                <a:spcPts val="894"/>
              </a:spcBef>
              <a:buFont typeface="Arial MT"/>
              <a:buChar char="•"/>
              <a:tabLst>
                <a:tab pos="354965" algn="l"/>
                <a:tab pos="355600" algn="l"/>
              </a:tabLst>
            </a:pPr>
            <a:r>
              <a:rPr sz="3200" spc="-15">
                <a:latin typeface="Calibri"/>
                <a:cs typeface="Calibri"/>
              </a:rPr>
              <a:t>Against </a:t>
            </a:r>
            <a:r>
              <a:rPr sz="3200" spc="-10">
                <a:latin typeface="Calibri"/>
                <a:cs typeface="Calibri"/>
              </a:rPr>
              <a:t>property:</a:t>
            </a:r>
            <a:endParaRPr sz="3200">
              <a:latin typeface="Calibri"/>
              <a:cs typeface="Calibri"/>
            </a:endParaRPr>
          </a:p>
          <a:p>
            <a:pPr marL="287020" marR="4266565" lvl="1" indent="-287020" algn="r">
              <a:lnSpc>
                <a:spcPct val="100000"/>
              </a:lnSpc>
              <a:spcBef>
                <a:spcPts val="690"/>
              </a:spcBef>
              <a:buFont typeface="Arial MT"/>
              <a:buChar char="–"/>
              <a:tabLst>
                <a:tab pos="287020" algn="l"/>
              </a:tabLst>
            </a:pPr>
            <a:r>
              <a:rPr sz="2800" spc="-10">
                <a:latin typeface="Calibri"/>
                <a:cs typeface="Calibri"/>
              </a:rPr>
              <a:t>Intellectual</a:t>
            </a:r>
            <a:r>
              <a:rPr sz="2800" spc="-40">
                <a:latin typeface="Calibri"/>
                <a:cs typeface="Calibri"/>
              </a:rPr>
              <a:t> </a:t>
            </a:r>
            <a:r>
              <a:rPr sz="2800" spc="-15">
                <a:latin typeface="Calibri"/>
                <a:cs typeface="Calibri"/>
              </a:rPr>
              <a:t>property:</a:t>
            </a:r>
            <a:endParaRPr sz="2800">
              <a:latin typeface="Calibri"/>
              <a:cs typeface="Calibri"/>
            </a:endParaRPr>
          </a:p>
          <a:p>
            <a:pPr marL="228600" marR="4349115" lvl="2" indent="-228600" algn="r">
              <a:lnSpc>
                <a:spcPct val="100000"/>
              </a:lnSpc>
              <a:spcBef>
                <a:spcPts val="600"/>
              </a:spcBef>
              <a:buFont typeface="Arial MT"/>
              <a:buChar char="•"/>
              <a:tabLst>
                <a:tab pos="228600" algn="l"/>
              </a:tabLst>
            </a:pPr>
            <a:r>
              <a:rPr sz="2400" spc="-25">
                <a:latin typeface="Calibri"/>
                <a:cs typeface="Calibri"/>
              </a:rPr>
              <a:t>Patent</a:t>
            </a:r>
            <a:r>
              <a:rPr sz="2400" spc="-10">
                <a:latin typeface="Calibri"/>
                <a:cs typeface="Calibri"/>
              </a:rPr>
              <a:t> infringement:</a:t>
            </a:r>
            <a:endParaRPr sz="2400">
              <a:latin typeface="Calibri"/>
              <a:cs typeface="Calibri"/>
            </a:endParaRPr>
          </a:p>
          <a:p>
            <a:pPr marL="1155700" lvl="2" indent="-229235" algn="just">
              <a:lnSpc>
                <a:spcPct val="100000"/>
              </a:lnSpc>
              <a:spcBef>
                <a:spcPts val="580"/>
              </a:spcBef>
              <a:buFont typeface="Arial MT"/>
              <a:buChar char="•"/>
              <a:tabLst>
                <a:tab pos="1156335" algn="l"/>
              </a:tabLst>
            </a:pPr>
            <a:r>
              <a:rPr sz="2400" spc="-25">
                <a:latin typeface="Calibri"/>
                <a:cs typeface="Calibri"/>
              </a:rPr>
              <a:t>Trademark</a:t>
            </a:r>
            <a:r>
              <a:rPr sz="2400" spc="-15">
                <a:latin typeface="Calibri"/>
                <a:cs typeface="Calibri"/>
              </a:rPr>
              <a:t> </a:t>
            </a:r>
            <a:r>
              <a:rPr sz="2400" spc="-10">
                <a:latin typeface="Calibri"/>
                <a:cs typeface="Calibri"/>
              </a:rPr>
              <a:t>infringement:</a:t>
            </a:r>
            <a:endParaRPr sz="2400">
              <a:latin typeface="Calibri"/>
              <a:cs typeface="Calibri"/>
            </a:endParaRPr>
          </a:p>
          <a:p>
            <a:pPr marL="1155700" lvl="2" indent="-229235" algn="just">
              <a:lnSpc>
                <a:spcPct val="100000"/>
              </a:lnSpc>
              <a:spcBef>
                <a:spcPts val="575"/>
              </a:spcBef>
              <a:buFont typeface="Arial MT"/>
              <a:buChar char="•"/>
              <a:tabLst>
                <a:tab pos="1156335" algn="l"/>
              </a:tabLst>
            </a:pPr>
            <a:r>
              <a:rPr sz="2400" spc="-5">
                <a:latin typeface="Calibri"/>
                <a:cs typeface="Calibri"/>
              </a:rPr>
              <a:t>Copyright</a:t>
            </a:r>
            <a:r>
              <a:rPr sz="2400" spc="-50">
                <a:latin typeface="Calibri"/>
                <a:cs typeface="Calibri"/>
              </a:rPr>
              <a:t> </a:t>
            </a:r>
            <a:r>
              <a:rPr sz="2400" spc="-10">
                <a:latin typeface="Calibri"/>
                <a:cs typeface="Calibri"/>
              </a:rPr>
              <a:t>infringement:</a:t>
            </a:r>
            <a:endParaRPr sz="2400">
              <a:latin typeface="Calibri"/>
              <a:cs typeface="Calibri"/>
            </a:endParaRPr>
          </a:p>
          <a:p>
            <a:pPr marL="756285" marR="5080" lvl="1" indent="-287020" algn="just">
              <a:lnSpc>
                <a:spcPct val="100000"/>
              </a:lnSpc>
              <a:spcBef>
                <a:spcPts val="650"/>
              </a:spcBef>
              <a:buFont typeface="Arial MT"/>
              <a:buChar char="–"/>
              <a:tabLst>
                <a:tab pos="756920" algn="l"/>
              </a:tabLst>
            </a:pPr>
            <a:r>
              <a:rPr sz="2800" spc="-15">
                <a:latin typeface="Calibri"/>
                <a:cs typeface="Calibri"/>
              </a:rPr>
              <a:t>Internet</a:t>
            </a:r>
            <a:r>
              <a:rPr sz="2800" spc="-10">
                <a:latin typeface="Calibri"/>
                <a:cs typeface="Calibri"/>
              </a:rPr>
              <a:t> </a:t>
            </a:r>
            <a:r>
              <a:rPr sz="2800" spc="-5">
                <a:latin typeface="Calibri"/>
                <a:cs typeface="Calibri"/>
              </a:rPr>
              <a:t>time</a:t>
            </a:r>
            <a:r>
              <a:rPr sz="2800">
                <a:latin typeface="Calibri"/>
                <a:cs typeface="Calibri"/>
              </a:rPr>
              <a:t> </a:t>
            </a:r>
            <a:r>
              <a:rPr sz="2800" spc="-10">
                <a:latin typeface="Calibri"/>
                <a:cs typeface="Calibri"/>
              </a:rPr>
              <a:t>theft:</a:t>
            </a:r>
            <a:r>
              <a:rPr sz="2800" spc="-5">
                <a:latin typeface="Calibri"/>
                <a:cs typeface="Calibri"/>
              </a:rPr>
              <a:t> It</a:t>
            </a:r>
            <a:r>
              <a:rPr sz="2800">
                <a:latin typeface="Calibri"/>
                <a:cs typeface="Calibri"/>
              </a:rPr>
              <a:t> </a:t>
            </a:r>
            <a:r>
              <a:rPr sz="2800" spc="-35">
                <a:latin typeface="Calibri"/>
                <a:cs typeface="Calibri"/>
              </a:rPr>
              <a:t>refers</a:t>
            </a:r>
            <a:r>
              <a:rPr sz="2800" spc="-30">
                <a:latin typeface="Calibri"/>
                <a:cs typeface="Calibri"/>
              </a:rPr>
              <a:t> </a:t>
            </a:r>
            <a:r>
              <a:rPr sz="2800" spc="-15">
                <a:latin typeface="Calibri"/>
                <a:cs typeface="Calibri"/>
              </a:rPr>
              <a:t>to</a:t>
            </a:r>
            <a:r>
              <a:rPr sz="2800" spc="-10">
                <a:latin typeface="Calibri"/>
                <a:cs typeface="Calibri"/>
              </a:rPr>
              <a:t> </a:t>
            </a:r>
            <a:r>
              <a:rPr sz="2800" spc="-5">
                <a:latin typeface="Calibri"/>
                <a:cs typeface="Calibri"/>
              </a:rPr>
              <a:t>the</a:t>
            </a:r>
            <a:r>
              <a:rPr sz="2800">
                <a:latin typeface="Calibri"/>
                <a:cs typeface="Calibri"/>
              </a:rPr>
              <a:t> </a:t>
            </a:r>
            <a:r>
              <a:rPr sz="2800" spc="-10">
                <a:latin typeface="Calibri"/>
                <a:cs typeface="Calibri"/>
              </a:rPr>
              <a:t>theft</a:t>
            </a:r>
            <a:r>
              <a:rPr sz="2800" spc="-5">
                <a:latin typeface="Calibri"/>
                <a:cs typeface="Calibri"/>
              </a:rPr>
              <a:t> </a:t>
            </a:r>
            <a:r>
              <a:rPr sz="2800">
                <a:latin typeface="Calibri"/>
                <a:cs typeface="Calibri"/>
              </a:rPr>
              <a:t>in</a:t>
            </a:r>
            <a:r>
              <a:rPr sz="2800" spc="5">
                <a:latin typeface="Calibri"/>
                <a:cs typeface="Calibri"/>
              </a:rPr>
              <a:t> </a:t>
            </a:r>
            <a:r>
              <a:rPr sz="2800" spc="-5">
                <a:latin typeface="Calibri"/>
                <a:cs typeface="Calibri"/>
              </a:rPr>
              <a:t>a </a:t>
            </a:r>
            <a:r>
              <a:rPr sz="2800">
                <a:latin typeface="Calibri"/>
                <a:cs typeface="Calibri"/>
              </a:rPr>
              <a:t> </a:t>
            </a:r>
            <a:r>
              <a:rPr sz="2800" spc="-5">
                <a:latin typeface="Calibri"/>
                <a:cs typeface="Calibri"/>
              </a:rPr>
              <a:t>manner</a:t>
            </a:r>
            <a:r>
              <a:rPr sz="2800">
                <a:latin typeface="Calibri"/>
                <a:cs typeface="Calibri"/>
              </a:rPr>
              <a:t> </a:t>
            </a:r>
            <a:r>
              <a:rPr sz="2800" spc="-10">
                <a:latin typeface="Calibri"/>
                <a:cs typeface="Calibri"/>
              </a:rPr>
              <a:t>where</a:t>
            </a:r>
            <a:r>
              <a:rPr sz="2800" spc="-5">
                <a:latin typeface="Calibri"/>
                <a:cs typeface="Calibri"/>
              </a:rPr>
              <a:t> the</a:t>
            </a:r>
            <a:r>
              <a:rPr sz="2800">
                <a:latin typeface="Calibri"/>
                <a:cs typeface="Calibri"/>
              </a:rPr>
              <a:t> </a:t>
            </a:r>
            <a:r>
              <a:rPr sz="2800" spc="-15">
                <a:latin typeface="Calibri"/>
                <a:cs typeface="Calibri"/>
              </a:rPr>
              <a:t>unauthorized</a:t>
            </a:r>
            <a:r>
              <a:rPr sz="2800" spc="605">
                <a:latin typeface="Calibri"/>
                <a:cs typeface="Calibri"/>
              </a:rPr>
              <a:t> </a:t>
            </a:r>
            <a:r>
              <a:rPr sz="2800" spc="-10">
                <a:latin typeface="Calibri"/>
                <a:cs typeface="Calibri"/>
              </a:rPr>
              <a:t>person</a:t>
            </a:r>
            <a:r>
              <a:rPr sz="2800" spc="-5">
                <a:latin typeface="Calibri"/>
                <a:cs typeface="Calibri"/>
              </a:rPr>
              <a:t> </a:t>
            </a:r>
            <a:r>
              <a:rPr sz="2800" spc="-10">
                <a:latin typeface="Calibri"/>
                <a:cs typeface="Calibri"/>
              </a:rPr>
              <a:t>uses </a:t>
            </a:r>
            <a:r>
              <a:rPr sz="2800" spc="-620">
                <a:latin typeface="Calibri"/>
                <a:cs typeface="Calibri"/>
              </a:rPr>
              <a:t> </a:t>
            </a:r>
            <a:r>
              <a:rPr sz="2800" spc="-15">
                <a:latin typeface="Calibri"/>
                <a:cs typeface="Calibri"/>
              </a:rPr>
              <a:t>internet</a:t>
            </a:r>
            <a:r>
              <a:rPr sz="2800" spc="5">
                <a:latin typeface="Calibri"/>
                <a:cs typeface="Calibri"/>
              </a:rPr>
              <a:t> </a:t>
            </a:r>
            <a:r>
              <a:rPr sz="2800" spc="-20">
                <a:latin typeface="Calibri"/>
                <a:cs typeface="Calibri"/>
              </a:rPr>
              <a:t>hours</a:t>
            </a:r>
            <a:r>
              <a:rPr sz="2800" spc="35">
                <a:latin typeface="Calibri"/>
                <a:cs typeface="Calibri"/>
              </a:rPr>
              <a:t> </a:t>
            </a:r>
            <a:r>
              <a:rPr sz="2800" spc="-10">
                <a:latin typeface="Calibri"/>
                <a:cs typeface="Calibri"/>
              </a:rPr>
              <a:t>paid</a:t>
            </a:r>
            <a:r>
              <a:rPr sz="2800" spc="10">
                <a:latin typeface="Calibri"/>
                <a:cs typeface="Calibri"/>
              </a:rPr>
              <a:t> </a:t>
            </a:r>
            <a:r>
              <a:rPr sz="2800" spc="-15">
                <a:latin typeface="Calibri"/>
                <a:cs typeface="Calibri"/>
              </a:rPr>
              <a:t>by</a:t>
            </a:r>
            <a:r>
              <a:rPr sz="2800" spc="5">
                <a:latin typeface="Calibri"/>
                <a:cs typeface="Calibri"/>
              </a:rPr>
              <a:t> </a:t>
            </a:r>
            <a:r>
              <a:rPr sz="2800" spc="-5">
                <a:latin typeface="Calibri"/>
                <a:cs typeface="Calibri"/>
              </a:rPr>
              <a:t>another</a:t>
            </a:r>
            <a:r>
              <a:rPr sz="2800" spc="20">
                <a:latin typeface="Calibri"/>
                <a:cs typeface="Calibri"/>
              </a:rPr>
              <a:t> </a:t>
            </a:r>
            <a:r>
              <a:rPr sz="2800" spc="-15">
                <a:latin typeface="Calibri"/>
                <a:cs typeface="Calibri"/>
              </a:rPr>
              <a:t>person.</a:t>
            </a:r>
            <a:endParaRPr sz="2800">
              <a:latin typeface="Calibri"/>
              <a:cs typeface="Calibri"/>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0" y="0"/>
            <a:ext cx="7900034" cy="696595"/>
          </a:xfrm>
          <a:prstGeom prst="rect">
            <a:avLst/>
          </a:prstGeom>
        </p:spPr>
        <p:txBody>
          <a:bodyPr vert="horz" wrap="square" lIns="0" tIns="13335" rIns="0" bIns="0" rtlCol="0">
            <a:spAutoFit/>
          </a:bodyPr>
          <a:lstStyle/>
          <a:p>
            <a:pPr marL="12700">
              <a:lnSpc>
                <a:spcPct val="100000"/>
              </a:lnSpc>
              <a:spcBef>
                <a:spcPts val="105"/>
              </a:spcBef>
            </a:pPr>
            <a:r>
              <a:rPr sz="4400" spc="-5"/>
              <a:t>Cybercrimes</a:t>
            </a:r>
            <a:r>
              <a:rPr sz="4400" spc="-35"/>
              <a:t> </a:t>
            </a:r>
            <a:r>
              <a:rPr sz="4400" spc="-5"/>
              <a:t>Classification</a:t>
            </a:r>
            <a:r>
              <a:rPr sz="4400" spc="-20"/>
              <a:t> </a:t>
            </a:r>
            <a:r>
              <a:rPr sz="4400" spc="-10"/>
              <a:t>(Contd.)</a:t>
            </a:r>
            <a:endParaRPr sz="4400"/>
          </a:p>
        </p:txBody>
      </p:sp>
      <p:sp>
        <p:nvSpPr>
          <p:cNvPr id="3" name="object 3"/>
          <p:cNvSpPr txBox="1"/>
          <p:nvPr/>
        </p:nvSpPr>
        <p:spPr>
          <a:xfrm>
            <a:off x="535940" y="1507355"/>
            <a:ext cx="6043930" cy="3177540"/>
          </a:xfrm>
          <a:prstGeom prst="rect">
            <a:avLst/>
          </a:prstGeom>
        </p:spPr>
        <p:txBody>
          <a:bodyPr vert="horz" wrap="square" lIns="0" tIns="113664" rIns="0" bIns="0" rtlCol="0">
            <a:spAutoFit/>
          </a:bodyPr>
          <a:lstStyle/>
          <a:p>
            <a:pPr marL="355600" indent="-342900">
              <a:lnSpc>
                <a:spcPct val="100000"/>
              </a:lnSpc>
              <a:spcBef>
                <a:spcPts val="894"/>
              </a:spcBef>
              <a:buFont typeface="Arial MT"/>
              <a:buChar char="•"/>
              <a:tabLst>
                <a:tab pos="354965" algn="l"/>
                <a:tab pos="355600" algn="l"/>
              </a:tabLst>
            </a:pPr>
            <a:r>
              <a:rPr sz="3200" spc="-15">
                <a:latin typeface="Calibri"/>
                <a:cs typeface="Calibri"/>
              </a:rPr>
              <a:t>Against</a:t>
            </a:r>
            <a:r>
              <a:rPr sz="3200" spc="5">
                <a:latin typeface="Calibri"/>
                <a:cs typeface="Calibri"/>
              </a:rPr>
              <a:t> </a:t>
            </a:r>
            <a:r>
              <a:rPr sz="3200" spc="-15">
                <a:latin typeface="Calibri"/>
                <a:cs typeface="Calibri"/>
              </a:rPr>
              <a:t>Organization:</a:t>
            </a:r>
            <a:endParaRPr sz="3200">
              <a:latin typeface="Calibri"/>
              <a:cs typeface="Calibri"/>
            </a:endParaRPr>
          </a:p>
          <a:p>
            <a:pPr marL="756285" lvl="1" indent="-287020">
              <a:lnSpc>
                <a:spcPct val="100000"/>
              </a:lnSpc>
              <a:spcBef>
                <a:spcPts val="690"/>
              </a:spcBef>
              <a:buFont typeface="Arial MT"/>
              <a:buChar char="–"/>
              <a:tabLst>
                <a:tab pos="756920" algn="l"/>
              </a:tabLst>
            </a:pPr>
            <a:r>
              <a:rPr sz="2800" spc="-10">
                <a:latin typeface="Calibri"/>
                <a:cs typeface="Calibri"/>
              </a:rPr>
              <a:t>Unauthorized</a:t>
            </a:r>
            <a:r>
              <a:rPr sz="2800" spc="20">
                <a:latin typeface="Calibri"/>
                <a:cs typeface="Calibri"/>
              </a:rPr>
              <a:t> </a:t>
            </a:r>
            <a:r>
              <a:rPr sz="2800" spc="-5">
                <a:latin typeface="Calibri"/>
                <a:cs typeface="Calibri"/>
              </a:rPr>
              <a:t>accessing</a:t>
            </a:r>
            <a:r>
              <a:rPr sz="2800" spc="5">
                <a:latin typeface="Calibri"/>
                <a:cs typeface="Calibri"/>
              </a:rPr>
              <a:t> </a:t>
            </a:r>
            <a:r>
              <a:rPr sz="2800" spc="-5">
                <a:latin typeface="Calibri"/>
                <a:cs typeface="Calibri"/>
              </a:rPr>
              <a:t>of</a:t>
            </a:r>
            <a:r>
              <a:rPr sz="2800" spc="-15">
                <a:latin typeface="Calibri"/>
                <a:cs typeface="Calibri"/>
              </a:rPr>
              <a:t> computer</a:t>
            </a:r>
            <a:endParaRPr sz="2800">
              <a:latin typeface="Calibri"/>
              <a:cs typeface="Calibri"/>
            </a:endParaRPr>
          </a:p>
          <a:p>
            <a:pPr marL="756285" lvl="1" indent="-287020">
              <a:lnSpc>
                <a:spcPct val="100000"/>
              </a:lnSpc>
              <a:spcBef>
                <a:spcPts val="670"/>
              </a:spcBef>
              <a:buFont typeface="Arial MT"/>
              <a:buChar char="–"/>
              <a:tabLst>
                <a:tab pos="756920" algn="l"/>
              </a:tabLst>
            </a:pPr>
            <a:r>
              <a:rPr sz="2800" spc="-5">
                <a:latin typeface="Calibri"/>
                <a:cs typeface="Calibri"/>
              </a:rPr>
              <a:t>Virus</a:t>
            </a:r>
            <a:r>
              <a:rPr sz="2800" spc="-15">
                <a:latin typeface="Calibri"/>
                <a:cs typeface="Calibri"/>
              </a:rPr>
              <a:t> </a:t>
            </a:r>
            <a:r>
              <a:rPr sz="2800" spc="-30">
                <a:latin typeface="Calibri"/>
                <a:cs typeface="Calibri"/>
              </a:rPr>
              <a:t>Attacks</a:t>
            </a:r>
            <a:endParaRPr sz="2800">
              <a:latin typeface="Calibri"/>
              <a:cs typeface="Calibri"/>
            </a:endParaRPr>
          </a:p>
          <a:p>
            <a:pPr marL="756285" lvl="1" indent="-287020">
              <a:lnSpc>
                <a:spcPct val="100000"/>
              </a:lnSpc>
              <a:spcBef>
                <a:spcPts val="675"/>
              </a:spcBef>
              <a:buFont typeface="Arial MT"/>
              <a:buChar char="–"/>
              <a:tabLst>
                <a:tab pos="756920" algn="l"/>
              </a:tabLst>
            </a:pPr>
            <a:r>
              <a:rPr sz="2800" spc="-5">
                <a:latin typeface="Calibri"/>
                <a:cs typeface="Calibri"/>
              </a:rPr>
              <a:t>E-Mail</a:t>
            </a:r>
            <a:r>
              <a:rPr sz="2800" spc="-35">
                <a:latin typeface="Calibri"/>
                <a:cs typeface="Calibri"/>
              </a:rPr>
              <a:t> </a:t>
            </a:r>
            <a:r>
              <a:rPr sz="2800" spc="-10">
                <a:latin typeface="Calibri"/>
                <a:cs typeface="Calibri"/>
              </a:rPr>
              <a:t>bombing</a:t>
            </a:r>
            <a:endParaRPr sz="2800">
              <a:latin typeface="Calibri"/>
              <a:cs typeface="Calibri"/>
            </a:endParaRPr>
          </a:p>
          <a:p>
            <a:pPr marL="756285" lvl="1" indent="-287020">
              <a:lnSpc>
                <a:spcPct val="100000"/>
              </a:lnSpc>
              <a:spcBef>
                <a:spcPts val="670"/>
              </a:spcBef>
              <a:buFont typeface="Arial MT"/>
              <a:buChar char="–"/>
              <a:tabLst>
                <a:tab pos="756920" algn="l"/>
              </a:tabLst>
            </a:pPr>
            <a:r>
              <a:rPr sz="2800" spc="-40">
                <a:latin typeface="Calibri"/>
                <a:cs typeface="Calibri"/>
              </a:rPr>
              <a:t>Trojan</a:t>
            </a:r>
            <a:r>
              <a:rPr sz="2800" spc="-45">
                <a:latin typeface="Calibri"/>
                <a:cs typeface="Calibri"/>
              </a:rPr>
              <a:t> </a:t>
            </a:r>
            <a:r>
              <a:rPr sz="2800" spc="-15">
                <a:latin typeface="Calibri"/>
                <a:cs typeface="Calibri"/>
              </a:rPr>
              <a:t>Horse</a:t>
            </a:r>
            <a:endParaRPr sz="2800">
              <a:latin typeface="Calibri"/>
              <a:cs typeface="Calibri"/>
            </a:endParaRPr>
          </a:p>
          <a:p>
            <a:pPr marL="756285" lvl="1" indent="-287020">
              <a:lnSpc>
                <a:spcPct val="100000"/>
              </a:lnSpc>
              <a:spcBef>
                <a:spcPts val="675"/>
              </a:spcBef>
              <a:buFont typeface="Arial MT"/>
              <a:buChar char="–"/>
              <a:tabLst>
                <a:tab pos="756920" algn="l"/>
              </a:tabLst>
            </a:pPr>
            <a:r>
              <a:rPr sz="2800" spc="-15">
                <a:latin typeface="Calibri"/>
                <a:cs typeface="Calibri"/>
              </a:rPr>
              <a:t>Software</a:t>
            </a:r>
            <a:r>
              <a:rPr sz="2800" spc="-40">
                <a:latin typeface="Calibri"/>
                <a:cs typeface="Calibri"/>
              </a:rPr>
              <a:t> </a:t>
            </a:r>
            <a:r>
              <a:rPr sz="2800" spc="-15">
                <a:latin typeface="Calibri"/>
                <a:cs typeface="Calibri"/>
              </a:rPr>
              <a:t>piracy</a:t>
            </a:r>
            <a:endParaRPr sz="2800">
              <a:latin typeface="Calibri"/>
              <a:cs typeface="Calibri"/>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0" y="0"/>
            <a:ext cx="7900034" cy="696595"/>
          </a:xfrm>
          <a:prstGeom prst="rect">
            <a:avLst/>
          </a:prstGeom>
        </p:spPr>
        <p:txBody>
          <a:bodyPr vert="horz" wrap="square" lIns="0" tIns="13335" rIns="0" bIns="0" rtlCol="0">
            <a:spAutoFit/>
          </a:bodyPr>
          <a:lstStyle/>
          <a:p>
            <a:pPr marL="12700">
              <a:lnSpc>
                <a:spcPct val="100000"/>
              </a:lnSpc>
              <a:spcBef>
                <a:spcPts val="105"/>
              </a:spcBef>
            </a:pPr>
            <a:r>
              <a:rPr sz="4400" spc="-5"/>
              <a:t>Cybercrimes</a:t>
            </a:r>
            <a:r>
              <a:rPr sz="4400" spc="-35"/>
              <a:t> </a:t>
            </a:r>
            <a:r>
              <a:rPr sz="4400" spc="-5"/>
              <a:t>Classification</a:t>
            </a:r>
            <a:r>
              <a:rPr sz="4400" spc="-20"/>
              <a:t> </a:t>
            </a:r>
            <a:r>
              <a:rPr sz="4400" spc="-10"/>
              <a:t>(Contd.)</a:t>
            </a:r>
            <a:endParaRPr sz="4400"/>
          </a:p>
        </p:txBody>
      </p:sp>
      <p:sp>
        <p:nvSpPr>
          <p:cNvPr id="3" name="object 3"/>
          <p:cNvSpPr txBox="1"/>
          <p:nvPr/>
        </p:nvSpPr>
        <p:spPr>
          <a:xfrm>
            <a:off x="535940" y="1507355"/>
            <a:ext cx="3058795" cy="2152650"/>
          </a:xfrm>
          <a:prstGeom prst="rect">
            <a:avLst/>
          </a:prstGeom>
        </p:spPr>
        <p:txBody>
          <a:bodyPr vert="horz" wrap="square" lIns="0" tIns="113664" rIns="0" bIns="0" rtlCol="0">
            <a:spAutoFit/>
          </a:bodyPr>
          <a:lstStyle/>
          <a:p>
            <a:pPr marL="355600" indent="-342900">
              <a:lnSpc>
                <a:spcPct val="100000"/>
              </a:lnSpc>
              <a:spcBef>
                <a:spcPts val="894"/>
              </a:spcBef>
              <a:buFont typeface="Arial MT"/>
              <a:buChar char="•"/>
              <a:tabLst>
                <a:tab pos="354965" algn="l"/>
                <a:tab pos="355600" algn="l"/>
              </a:tabLst>
            </a:pPr>
            <a:r>
              <a:rPr sz="3200" spc="-15">
                <a:latin typeface="Calibri"/>
                <a:cs typeface="Calibri"/>
              </a:rPr>
              <a:t>Against</a:t>
            </a:r>
            <a:r>
              <a:rPr sz="3200">
                <a:latin typeface="Calibri"/>
                <a:cs typeface="Calibri"/>
              </a:rPr>
              <a:t> </a:t>
            </a:r>
            <a:r>
              <a:rPr sz="3200" spc="-5">
                <a:latin typeface="Calibri"/>
                <a:cs typeface="Calibri"/>
              </a:rPr>
              <a:t>Society:</a:t>
            </a:r>
            <a:endParaRPr sz="3200">
              <a:latin typeface="Calibri"/>
              <a:cs typeface="Calibri"/>
            </a:endParaRPr>
          </a:p>
          <a:p>
            <a:pPr marL="756285" lvl="1" indent="-287020">
              <a:lnSpc>
                <a:spcPct val="100000"/>
              </a:lnSpc>
              <a:spcBef>
                <a:spcPts val="690"/>
              </a:spcBef>
              <a:buFont typeface="Arial MT"/>
              <a:buChar char="–"/>
              <a:tabLst>
                <a:tab pos="756920" algn="l"/>
              </a:tabLst>
            </a:pPr>
            <a:r>
              <a:rPr sz="2800" spc="-20">
                <a:latin typeface="Calibri"/>
                <a:cs typeface="Calibri"/>
              </a:rPr>
              <a:t>Forgery</a:t>
            </a:r>
            <a:endParaRPr sz="2800">
              <a:latin typeface="Calibri"/>
              <a:cs typeface="Calibri"/>
            </a:endParaRPr>
          </a:p>
          <a:p>
            <a:pPr marL="756285" lvl="1" indent="-287020">
              <a:lnSpc>
                <a:spcPct val="100000"/>
              </a:lnSpc>
              <a:spcBef>
                <a:spcPts val="670"/>
              </a:spcBef>
              <a:buFont typeface="Arial MT"/>
              <a:buChar char="–"/>
              <a:tabLst>
                <a:tab pos="756920" algn="l"/>
              </a:tabLst>
            </a:pPr>
            <a:r>
              <a:rPr sz="2800" spc="-10">
                <a:latin typeface="Calibri"/>
                <a:cs typeface="Calibri"/>
              </a:rPr>
              <a:t>Cyber</a:t>
            </a:r>
            <a:r>
              <a:rPr sz="2800" spc="-55">
                <a:latin typeface="Calibri"/>
                <a:cs typeface="Calibri"/>
              </a:rPr>
              <a:t> </a:t>
            </a:r>
            <a:r>
              <a:rPr sz="2800" spc="-40">
                <a:latin typeface="Calibri"/>
                <a:cs typeface="Calibri"/>
              </a:rPr>
              <a:t>Terrorism</a:t>
            </a:r>
            <a:endParaRPr sz="2800">
              <a:latin typeface="Calibri"/>
              <a:cs typeface="Calibri"/>
            </a:endParaRPr>
          </a:p>
          <a:p>
            <a:pPr marL="756285" lvl="1" indent="-287020">
              <a:lnSpc>
                <a:spcPct val="100000"/>
              </a:lnSpc>
              <a:spcBef>
                <a:spcPts val="675"/>
              </a:spcBef>
              <a:buFont typeface="Arial MT"/>
              <a:buChar char="–"/>
              <a:tabLst>
                <a:tab pos="756920" algn="l"/>
              </a:tabLst>
            </a:pPr>
            <a:r>
              <a:rPr sz="2800" spc="-45">
                <a:latin typeface="Calibri"/>
                <a:cs typeface="Calibri"/>
              </a:rPr>
              <a:t>Web</a:t>
            </a:r>
            <a:r>
              <a:rPr sz="2800" spc="-25">
                <a:latin typeface="Calibri"/>
                <a:cs typeface="Calibri"/>
              </a:rPr>
              <a:t> </a:t>
            </a:r>
            <a:r>
              <a:rPr sz="2800" spc="-5">
                <a:latin typeface="Calibri"/>
                <a:cs typeface="Calibri"/>
              </a:rPr>
              <a:t>Jacking</a:t>
            </a:r>
            <a:endParaRPr sz="2800">
              <a:latin typeface="Calibri"/>
              <a:cs typeface="Calibri"/>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807970" y="461899"/>
            <a:ext cx="3528060" cy="696595"/>
          </a:xfrm>
          <a:prstGeom prst="rect">
            <a:avLst/>
          </a:prstGeom>
        </p:spPr>
        <p:txBody>
          <a:bodyPr vert="horz" wrap="square" lIns="0" tIns="13335" rIns="0" bIns="0" rtlCol="0">
            <a:spAutoFit/>
          </a:bodyPr>
          <a:lstStyle/>
          <a:p>
            <a:pPr marL="12700">
              <a:lnSpc>
                <a:spcPct val="100000"/>
              </a:lnSpc>
              <a:spcBef>
                <a:spcPts val="105"/>
              </a:spcBef>
            </a:pPr>
            <a:r>
              <a:rPr sz="4400"/>
              <a:t>Indian</a:t>
            </a:r>
            <a:r>
              <a:rPr sz="4400" spc="-25"/>
              <a:t> </a:t>
            </a:r>
            <a:r>
              <a:rPr sz="4400" spc="-120"/>
              <a:t>ITA</a:t>
            </a:r>
            <a:r>
              <a:rPr sz="4400" spc="-20"/>
              <a:t> </a:t>
            </a:r>
            <a:r>
              <a:rPr sz="4400"/>
              <a:t>2000</a:t>
            </a:r>
          </a:p>
        </p:txBody>
      </p:sp>
      <p:pic>
        <p:nvPicPr>
          <p:cNvPr id="3" name="object 3"/>
          <p:cNvPicPr/>
          <p:nvPr/>
        </p:nvPicPr>
        <p:blipFill>
          <a:blip r:embed="rId2" cstate="print"/>
          <a:stretch>
            <a:fillRect/>
          </a:stretch>
        </p:blipFill>
        <p:spPr>
          <a:xfrm>
            <a:off x="457200" y="2001011"/>
            <a:ext cx="8229600" cy="3724655"/>
          </a:xfrm>
          <a:prstGeom prst="rect">
            <a:avLst/>
          </a:prstGeom>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826132" y="461899"/>
            <a:ext cx="5490210" cy="696595"/>
          </a:xfrm>
          <a:prstGeom prst="rect">
            <a:avLst/>
          </a:prstGeom>
        </p:spPr>
        <p:txBody>
          <a:bodyPr vert="horz" wrap="square" lIns="0" tIns="13335" rIns="0" bIns="0" rtlCol="0">
            <a:spAutoFit/>
          </a:bodyPr>
          <a:lstStyle/>
          <a:p>
            <a:pPr marL="12700">
              <a:lnSpc>
                <a:spcPct val="100000"/>
              </a:lnSpc>
              <a:spcBef>
                <a:spcPts val="105"/>
              </a:spcBef>
            </a:pPr>
            <a:r>
              <a:rPr sz="4400"/>
              <a:t>Indian</a:t>
            </a:r>
            <a:r>
              <a:rPr sz="4400" spc="-5"/>
              <a:t> </a:t>
            </a:r>
            <a:r>
              <a:rPr sz="4400" spc="-120"/>
              <a:t>ITA</a:t>
            </a:r>
            <a:r>
              <a:rPr sz="4400"/>
              <a:t> 2000</a:t>
            </a:r>
            <a:r>
              <a:rPr sz="4400" spc="-40"/>
              <a:t> </a:t>
            </a:r>
            <a:r>
              <a:rPr sz="4400" spc="-15"/>
              <a:t>(Contd.)</a:t>
            </a:r>
            <a:endParaRPr sz="4400"/>
          </a:p>
        </p:txBody>
      </p:sp>
      <p:pic>
        <p:nvPicPr>
          <p:cNvPr id="3" name="object 3"/>
          <p:cNvPicPr/>
          <p:nvPr/>
        </p:nvPicPr>
        <p:blipFill>
          <a:blip r:embed="rId2" cstate="print"/>
          <a:stretch>
            <a:fillRect/>
          </a:stretch>
        </p:blipFill>
        <p:spPr>
          <a:xfrm>
            <a:off x="1077467" y="1600200"/>
            <a:ext cx="6989064" cy="4526280"/>
          </a:xfrm>
          <a:prstGeom prst="rect">
            <a:avLst/>
          </a:prstGeom>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4800" y="0"/>
            <a:ext cx="4168775" cy="696595"/>
          </a:xfrm>
          <a:prstGeom prst="rect">
            <a:avLst/>
          </a:prstGeom>
        </p:spPr>
        <p:txBody>
          <a:bodyPr vert="horz" wrap="square" lIns="0" tIns="13335" rIns="0" bIns="0" rtlCol="0">
            <a:spAutoFit/>
          </a:bodyPr>
          <a:lstStyle/>
          <a:p>
            <a:pPr marL="12700">
              <a:lnSpc>
                <a:spcPct val="100000"/>
              </a:lnSpc>
              <a:spcBef>
                <a:spcPts val="105"/>
              </a:spcBef>
            </a:pPr>
            <a:r>
              <a:rPr sz="4400" spc="-10"/>
              <a:t>CYBERTERRORISM</a:t>
            </a:r>
            <a:endParaRPr sz="4400"/>
          </a:p>
        </p:txBody>
      </p:sp>
      <p:sp>
        <p:nvSpPr>
          <p:cNvPr id="3" name="object 3"/>
          <p:cNvSpPr txBox="1"/>
          <p:nvPr/>
        </p:nvSpPr>
        <p:spPr>
          <a:xfrm>
            <a:off x="535940" y="1559178"/>
            <a:ext cx="8035925" cy="4123690"/>
          </a:xfrm>
          <a:prstGeom prst="rect">
            <a:avLst/>
          </a:prstGeom>
        </p:spPr>
        <p:txBody>
          <a:bodyPr vert="horz" wrap="square" lIns="0" tIns="61594" rIns="0" bIns="0" rtlCol="0">
            <a:spAutoFit/>
          </a:bodyPr>
          <a:lstStyle/>
          <a:p>
            <a:pPr marL="355600" marR="5080" indent="-342900">
              <a:lnSpc>
                <a:spcPct val="90000"/>
              </a:lnSpc>
              <a:spcBef>
                <a:spcPts val="484"/>
              </a:spcBef>
              <a:buFont typeface="Arial MT"/>
              <a:buChar char="•"/>
              <a:tabLst>
                <a:tab pos="354965" algn="l"/>
                <a:tab pos="355600" algn="l"/>
              </a:tabLst>
            </a:pPr>
            <a:r>
              <a:rPr sz="3200" b="1" spc="-5">
                <a:latin typeface="Calibri"/>
                <a:cs typeface="Calibri"/>
              </a:rPr>
              <a:t>Cyberterrorism </a:t>
            </a:r>
            <a:r>
              <a:rPr sz="3200">
                <a:latin typeface="Calibri"/>
                <a:cs typeface="Calibri"/>
              </a:rPr>
              <a:t>is the </a:t>
            </a:r>
            <a:r>
              <a:rPr sz="3200" spc="-15">
                <a:latin typeface="Calibri"/>
                <a:cs typeface="Calibri"/>
              </a:rPr>
              <a:t>premeditated, </a:t>
            </a:r>
            <a:r>
              <a:rPr sz="3200" spc="-5">
                <a:latin typeface="Calibri"/>
                <a:cs typeface="Calibri"/>
              </a:rPr>
              <a:t>politically </a:t>
            </a:r>
            <a:r>
              <a:rPr sz="3200" spc="-710">
                <a:latin typeface="Calibri"/>
                <a:cs typeface="Calibri"/>
              </a:rPr>
              <a:t> </a:t>
            </a:r>
            <a:r>
              <a:rPr sz="3200" spc="-10">
                <a:latin typeface="Calibri"/>
                <a:cs typeface="Calibri"/>
              </a:rPr>
              <a:t>motivated</a:t>
            </a:r>
            <a:r>
              <a:rPr sz="3200" spc="20">
                <a:latin typeface="Calibri"/>
                <a:cs typeface="Calibri"/>
              </a:rPr>
              <a:t> </a:t>
            </a:r>
            <a:r>
              <a:rPr sz="3200" spc="-20">
                <a:latin typeface="Calibri"/>
                <a:cs typeface="Calibri"/>
              </a:rPr>
              <a:t>attack</a:t>
            </a:r>
            <a:r>
              <a:rPr sz="3200" spc="5">
                <a:latin typeface="Calibri"/>
                <a:cs typeface="Calibri"/>
              </a:rPr>
              <a:t> </a:t>
            </a:r>
            <a:r>
              <a:rPr sz="3200" spc="-15">
                <a:latin typeface="Calibri"/>
                <a:cs typeface="Calibri"/>
              </a:rPr>
              <a:t>against</a:t>
            </a:r>
            <a:r>
              <a:rPr sz="3200" spc="15">
                <a:latin typeface="Calibri"/>
                <a:cs typeface="Calibri"/>
              </a:rPr>
              <a:t> </a:t>
            </a:r>
            <a:r>
              <a:rPr sz="3200" spc="-10">
                <a:latin typeface="Calibri"/>
                <a:cs typeface="Calibri"/>
              </a:rPr>
              <a:t>information, </a:t>
            </a:r>
            <a:r>
              <a:rPr sz="3200" spc="-5">
                <a:latin typeface="Calibri"/>
                <a:cs typeface="Calibri"/>
              </a:rPr>
              <a:t> </a:t>
            </a:r>
            <a:r>
              <a:rPr sz="3200" spc="-10">
                <a:latin typeface="Calibri"/>
                <a:cs typeface="Calibri"/>
              </a:rPr>
              <a:t>computer</a:t>
            </a:r>
            <a:r>
              <a:rPr sz="3200" spc="5">
                <a:latin typeface="Calibri"/>
                <a:cs typeface="Calibri"/>
              </a:rPr>
              <a:t> </a:t>
            </a:r>
            <a:r>
              <a:rPr sz="3200" spc="-20">
                <a:latin typeface="Calibri"/>
                <a:cs typeface="Calibri"/>
              </a:rPr>
              <a:t>systems.</a:t>
            </a:r>
            <a:r>
              <a:rPr sz="3200" spc="15">
                <a:latin typeface="Calibri"/>
                <a:cs typeface="Calibri"/>
              </a:rPr>
              <a:t> </a:t>
            </a:r>
            <a:r>
              <a:rPr sz="3200" spc="-10">
                <a:latin typeface="Calibri"/>
                <a:cs typeface="Calibri"/>
              </a:rPr>
              <a:t>Computer</a:t>
            </a:r>
            <a:r>
              <a:rPr sz="3200" spc="20">
                <a:latin typeface="Calibri"/>
                <a:cs typeface="Calibri"/>
              </a:rPr>
              <a:t> </a:t>
            </a:r>
            <a:r>
              <a:rPr sz="3200" spc="-15">
                <a:latin typeface="Calibri"/>
                <a:cs typeface="Calibri"/>
              </a:rPr>
              <a:t>programs</a:t>
            </a:r>
            <a:r>
              <a:rPr sz="3200">
                <a:latin typeface="Calibri"/>
                <a:cs typeface="Calibri"/>
              </a:rPr>
              <a:t> and </a:t>
            </a:r>
            <a:r>
              <a:rPr sz="3200" spc="5">
                <a:latin typeface="Calibri"/>
                <a:cs typeface="Calibri"/>
              </a:rPr>
              <a:t> </a:t>
            </a:r>
            <a:r>
              <a:rPr sz="3200" spc="-20">
                <a:latin typeface="Calibri"/>
                <a:cs typeface="Calibri"/>
              </a:rPr>
              <a:t>data</a:t>
            </a:r>
            <a:r>
              <a:rPr sz="3200" spc="5">
                <a:latin typeface="Calibri"/>
                <a:cs typeface="Calibri"/>
              </a:rPr>
              <a:t> </a:t>
            </a:r>
            <a:r>
              <a:rPr sz="3200">
                <a:latin typeface="Calibri"/>
                <a:cs typeface="Calibri"/>
              </a:rPr>
              <a:t>which</a:t>
            </a:r>
            <a:r>
              <a:rPr sz="3200" spc="10">
                <a:latin typeface="Calibri"/>
                <a:cs typeface="Calibri"/>
              </a:rPr>
              <a:t> </a:t>
            </a:r>
            <a:r>
              <a:rPr sz="3200" spc="-5">
                <a:latin typeface="Calibri"/>
                <a:cs typeface="Calibri"/>
              </a:rPr>
              <a:t>result </a:t>
            </a:r>
            <a:r>
              <a:rPr sz="3200">
                <a:latin typeface="Calibri"/>
                <a:cs typeface="Calibri"/>
              </a:rPr>
              <a:t>in</a:t>
            </a:r>
            <a:r>
              <a:rPr sz="3200" spc="25">
                <a:latin typeface="Calibri"/>
                <a:cs typeface="Calibri"/>
              </a:rPr>
              <a:t> </a:t>
            </a:r>
            <a:r>
              <a:rPr sz="3200">
                <a:latin typeface="Calibri"/>
                <a:cs typeface="Calibri"/>
              </a:rPr>
              <a:t>violence</a:t>
            </a:r>
            <a:r>
              <a:rPr sz="3200" spc="-5">
                <a:latin typeface="Calibri"/>
                <a:cs typeface="Calibri"/>
              </a:rPr>
              <a:t> </a:t>
            </a:r>
            <a:r>
              <a:rPr sz="3200" spc="-15">
                <a:latin typeface="Calibri"/>
                <a:cs typeface="Calibri"/>
              </a:rPr>
              <a:t>against </a:t>
            </a:r>
            <a:r>
              <a:rPr sz="3200" spc="-10">
                <a:latin typeface="Calibri"/>
                <a:cs typeface="Calibri"/>
              </a:rPr>
              <a:t> noncombatant</a:t>
            </a:r>
            <a:r>
              <a:rPr sz="3200" spc="10">
                <a:latin typeface="Calibri"/>
                <a:cs typeface="Calibri"/>
              </a:rPr>
              <a:t> </a:t>
            </a:r>
            <a:r>
              <a:rPr sz="3200" spc="-20">
                <a:latin typeface="Calibri"/>
                <a:cs typeface="Calibri"/>
              </a:rPr>
              <a:t>targets</a:t>
            </a:r>
            <a:r>
              <a:rPr sz="3200">
                <a:latin typeface="Calibri"/>
                <a:cs typeface="Calibri"/>
              </a:rPr>
              <a:t> </a:t>
            </a:r>
            <a:r>
              <a:rPr sz="3200" spc="-5">
                <a:latin typeface="Calibri"/>
                <a:cs typeface="Calibri"/>
              </a:rPr>
              <a:t>sub</a:t>
            </a:r>
            <a:r>
              <a:rPr sz="3200" spc="10">
                <a:latin typeface="Calibri"/>
                <a:cs typeface="Calibri"/>
              </a:rPr>
              <a:t> </a:t>
            </a:r>
            <a:r>
              <a:rPr sz="3200" spc="-5">
                <a:latin typeface="Calibri"/>
                <a:cs typeface="Calibri"/>
              </a:rPr>
              <a:t>national</a:t>
            </a:r>
            <a:r>
              <a:rPr sz="3200" spc="30">
                <a:latin typeface="Calibri"/>
                <a:cs typeface="Calibri"/>
              </a:rPr>
              <a:t> </a:t>
            </a:r>
            <a:r>
              <a:rPr sz="3200" spc="-10">
                <a:latin typeface="Calibri"/>
                <a:cs typeface="Calibri"/>
              </a:rPr>
              <a:t>groups.</a:t>
            </a:r>
            <a:endParaRPr sz="3200">
              <a:latin typeface="Calibri"/>
              <a:cs typeface="Calibri"/>
            </a:endParaRPr>
          </a:p>
          <a:p>
            <a:pPr marL="355600" marR="826135" indent="-342900">
              <a:lnSpc>
                <a:spcPct val="90000"/>
              </a:lnSpc>
              <a:spcBef>
                <a:spcPts val="770"/>
              </a:spcBef>
              <a:buFont typeface="Arial MT"/>
              <a:buChar char="•"/>
              <a:tabLst>
                <a:tab pos="354965" algn="l"/>
                <a:tab pos="355600" algn="l"/>
              </a:tabLst>
            </a:pPr>
            <a:r>
              <a:rPr sz="3200" spc="-5">
                <a:latin typeface="Calibri"/>
                <a:cs typeface="Calibri"/>
              </a:rPr>
              <a:t>Lack</a:t>
            </a:r>
            <a:r>
              <a:rPr sz="3200" spc="-10">
                <a:latin typeface="Calibri"/>
                <a:cs typeface="Calibri"/>
              </a:rPr>
              <a:t> </a:t>
            </a:r>
            <a:r>
              <a:rPr sz="3200">
                <a:latin typeface="Calibri"/>
                <a:cs typeface="Calibri"/>
              </a:rPr>
              <a:t>of</a:t>
            </a:r>
            <a:r>
              <a:rPr sz="3200" spc="-10">
                <a:latin typeface="Calibri"/>
                <a:cs typeface="Calibri"/>
              </a:rPr>
              <a:t> information</a:t>
            </a:r>
            <a:r>
              <a:rPr sz="3200" spc="30">
                <a:latin typeface="Calibri"/>
                <a:cs typeface="Calibri"/>
              </a:rPr>
              <a:t> </a:t>
            </a:r>
            <a:r>
              <a:rPr sz="3200" spc="-5">
                <a:latin typeface="Calibri"/>
                <a:cs typeface="Calibri"/>
              </a:rPr>
              <a:t>security gives</a:t>
            </a:r>
            <a:r>
              <a:rPr sz="3200">
                <a:latin typeface="Calibri"/>
                <a:cs typeface="Calibri"/>
              </a:rPr>
              <a:t> </a:t>
            </a:r>
            <a:r>
              <a:rPr sz="3200" spc="-5">
                <a:latin typeface="Calibri"/>
                <a:cs typeface="Calibri"/>
              </a:rPr>
              <a:t>rise </a:t>
            </a:r>
            <a:r>
              <a:rPr sz="3200" spc="-20">
                <a:latin typeface="Calibri"/>
                <a:cs typeface="Calibri"/>
              </a:rPr>
              <a:t>to </a:t>
            </a:r>
            <a:r>
              <a:rPr sz="3200" spc="-15">
                <a:latin typeface="Calibri"/>
                <a:cs typeface="Calibri"/>
              </a:rPr>
              <a:t> </a:t>
            </a:r>
            <a:r>
              <a:rPr sz="3200" spc="-5">
                <a:latin typeface="Calibri"/>
                <a:cs typeface="Calibri"/>
              </a:rPr>
              <a:t>cybercrimes. INDIAN </a:t>
            </a:r>
            <a:r>
              <a:rPr sz="3200" spc="-30">
                <a:latin typeface="Calibri"/>
                <a:cs typeface="Calibri"/>
              </a:rPr>
              <a:t>INFORAMATION </a:t>
            </a:r>
            <a:r>
              <a:rPr sz="3200" spc="-25">
                <a:latin typeface="Calibri"/>
                <a:cs typeface="Calibri"/>
              </a:rPr>
              <a:t> </a:t>
            </a:r>
            <a:r>
              <a:rPr sz="3200" spc="-20">
                <a:latin typeface="Calibri"/>
                <a:cs typeface="Calibri"/>
              </a:rPr>
              <a:t>TECHNOLOGY</a:t>
            </a:r>
            <a:r>
              <a:rPr sz="3200" spc="35">
                <a:latin typeface="Calibri"/>
                <a:cs typeface="Calibri"/>
              </a:rPr>
              <a:t> </a:t>
            </a:r>
            <a:r>
              <a:rPr sz="3200" spc="-10">
                <a:latin typeface="Calibri"/>
                <a:cs typeface="Calibri"/>
              </a:rPr>
              <a:t>ACT</a:t>
            </a:r>
            <a:r>
              <a:rPr sz="3200" spc="25">
                <a:latin typeface="Calibri"/>
                <a:cs typeface="Calibri"/>
              </a:rPr>
              <a:t> </a:t>
            </a:r>
            <a:r>
              <a:rPr sz="3200" spc="-85">
                <a:latin typeface="Calibri"/>
                <a:cs typeface="Calibri"/>
              </a:rPr>
              <a:t>ITA</a:t>
            </a:r>
            <a:r>
              <a:rPr sz="3200">
                <a:latin typeface="Calibri"/>
                <a:cs typeface="Calibri"/>
              </a:rPr>
              <a:t> 2000</a:t>
            </a:r>
            <a:r>
              <a:rPr sz="3200" spc="10">
                <a:latin typeface="Calibri"/>
                <a:cs typeface="Calibri"/>
              </a:rPr>
              <a:t> </a:t>
            </a:r>
            <a:r>
              <a:rPr sz="3200" spc="-10">
                <a:latin typeface="Calibri"/>
                <a:cs typeface="Calibri"/>
              </a:rPr>
              <a:t>provides</a:t>
            </a:r>
            <a:r>
              <a:rPr sz="3200" spc="-5">
                <a:latin typeface="Calibri"/>
                <a:cs typeface="Calibri"/>
              </a:rPr>
              <a:t> new </a:t>
            </a:r>
            <a:r>
              <a:rPr sz="3200" spc="-710">
                <a:latin typeface="Calibri"/>
                <a:cs typeface="Calibri"/>
              </a:rPr>
              <a:t> </a:t>
            </a:r>
            <a:r>
              <a:rPr sz="3200" spc="-20">
                <a:latin typeface="Calibri"/>
                <a:cs typeface="Calibri"/>
              </a:rPr>
              <a:t>focus</a:t>
            </a:r>
            <a:r>
              <a:rPr sz="3200" spc="10">
                <a:latin typeface="Calibri"/>
                <a:cs typeface="Calibri"/>
              </a:rPr>
              <a:t> </a:t>
            </a:r>
            <a:r>
              <a:rPr sz="3200">
                <a:latin typeface="Calibri"/>
                <a:cs typeface="Calibri"/>
              </a:rPr>
              <a:t>o</a:t>
            </a:r>
            <a:r>
              <a:rPr lang="en-US" sz="3200">
                <a:latin typeface="Calibri"/>
                <a:cs typeface="Calibri"/>
              </a:rPr>
              <a:t>n</a:t>
            </a:r>
            <a:r>
              <a:rPr sz="3200" spc="10">
                <a:latin typeface="Calibri"/>
                <a:cs typeface="Calibri"/>
              </a:rPr>
              <a:t> </a:t>
            </a:r>
            <a:r>
              <a:rPr sz="3200" spc="-15">
                <a:latin typeface="Calibri"/>
                <a:cs typeface="Calibri"/>
              </a:rPr>
              <a:t>Information</a:t>
            </a:r>
            <a:r>
              <a:rPr sz="3200" spc="30">
                <a:latin typeface="Calibri"/>
                <a:cs typeface="Calibri"/>
              </a:rPr>
              <a:t> </a:t>
            </a:r>
            <a:r>
              <a:rPr sz="3200" spc="-5">
                <a:latin typeface="Calibri"/>
                <a:cs typeface="Calibri"/>
              </a:rPr>
              <a:t>security</a:t>
            </a:r>
            <a:r>
              <a:rPr sz="3200" spc="5">
                <a:latin typeface="Calibri"/>
                <a:cs typeface="Calibri"/>
              </a:rPr>
              <a:t> </a:t>
            </a:r>
            <a:r>
              <a:rPr sz="3200">
                <a:latin typeface="Calibri"/>
                <a:cs typeface="Calibri"/>
              </a:rPr>
              <a:t>in</a:t>
            </a:r>
            <a:r>
              <a:rPr sz="3200" spc="-35">
                <a:latin typeface="Calibri"/>
                <a:cs typeface="Calibri"/>
              </a:rPr>
              <a:t> </a:t>
            </a:r>
            <a:r>
              <a:rPr sz="3200" spc="-5">
                <a:latin typeface="Calibri"/>
                <a:cs typeface="Calibri"/>
              </a:rPr>
              <a:t>india.</a:t>
            </a:r>
            <a:endParaRPr sz="3200">
              <a:latin typeface="Calibri"/>
              <a:cs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to="" calcmode="lin" valueType="num">
                                      <p:cBhvr>
                                        <p:cTn id="7" dur="1" fill="hold"/>
                                        <p:tgtEl>
                                          <p:spTgt spid="3">
                                            <p:txEl>
                                              <p:pRg st="0" end="0"/>
                                            </p:txEl>
                                          </p:spTgt>
                                        </p:tgtEl>
                                        <p:attrNameLst>
                                          <p:attrName/>
                                        </p:attrNameLst>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to="" calcmode="lin" valueType="num">
                                      <p:cBhvr>
                                        <p:cTn id="12" dur="1" fill="hold"/>
                                        <p:tgtEl>
                                          <p:spTgt spid="3">
                                            <p:txEl>
                                              <p:pRg st="1" end="1"/>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24000" y="0"/>
            <a:ext cx="1651000" cy="696595"/>
          </a:xfrm>
          <a:prstGeom prst="rect">
            <a:avLst/>
          </a:prstGeom>
        </p:spPr>
        <p:txBody>
          <a:bodyPr vert="horz" wrap="square" lIns="0" tIns="13335" rIns="0" bIns="0" rtlCol="0">
            <a:spAutoFit/>
          </a:bodyPr>
          <a:lstStyle/>
          <a:p>
            <a:pPr marL="12700">
              <a:lnSpc>
                <a:spcPct val="100000"/>
              </a:lnSpc>
              <a:spcBef>
                <a:spcPts val="105"/>
              </a:spcBef>
            </a:pPr>
            <a:r>
              <a:rPr sz="4400" spc="-345"/>
              <a:t>T</a:t>
            </a:r>
            <a:r>
              <a:rPr sz="4400"/>
              <a:t>a</a:t>
            </a:r>
            <a:r>
              <a:rPr sz="4400" spc="-60"/>
              <a:t>r</a:t>
            </a:r>
            <a:r>
              <a:rPr sz="4400" spc="-35"/>
              <a:t>g</a:t>
            </a:r>
            <a:r>
              <a:rPr sz="4400" spc="-25"/>
              <a:t>e</a:t>
            </a:r>
            <a:r>
              <a:rPr sz="4400"/>
              <a:t>ts</a:t>
            </a:r>
          </a:p>
        </p:txBody>
      </p:sp>
      <p:sp>
        <p:nvSpPr>
          <p:cNvPr id="3" name="object 3"/>
          <p:cNvSpPr txBox="1"/>
          <p:nvPr/>
        </p:nvSpPr>
        <p:spPr>
          <a:xfrm>
            <a:off x="535940" y="1607946"/>
            <a:ext cx="7454900" cy="1489710"/>
          </a:xfrm>
          <a:prstGeom prst="rect">
            <a:avLst/>
          </a:prstGeom>
        </p:spPr>
        <p:txBody>
          <a:bodyPr vert="horz" wrap="square" lIns="0" tIns="13335" rIns="0" bIns="0" rtlCol="0">
            <a:spAutoFit/>
          </a:bodyPr>
          <a:lstStyle/>
          <a:p>
            <a:pPr marL="355600" marR="5080" indent="-342900" algn="just">
              <a:lnSpc>
                <a:spcPct val="100000"/>
              </a:lnSpc>
              <a:spcBef>
                <a:spcPts val="105"/>
              </a:spcBef>
              <a:buFont typeface="Arial MT"/>
              <a:buChar char="•"/>
              <a:tabLst>
                <a:tab pos="355600" algn="l"/>
              </a:tabLst>
            </a:pPr>
            <a:r>
              <a:rPr sz="3200" spc="-50">
                <a:latin typeface="Calibri"/>
                <a:cs typeface="Calibri"/>
              </a:rPr>
              <a:t>Targets </a:t>
            </a:r>
            <a:r>
              <a:rPr sz="3200" spc="-20">
                <a:latin typeface="Calibri"/>
                <a:cs typeface="Calibri"/>
              </a:rPr>
              <a:t>may </a:t>
            </a:r>
            <a:r>
              <a:rPr sz="3200">
                <a:latin typeface="Calibri"/>
                <a:cs typeface="Calibri"/>
              </a:rPr>
              <a:t>include </a:t>
            </a:r>
            <a:r>
              <a:rPr sz="3200" spc="-10">
                <a:latin typeface="Calibri"/>
                <a:cs typeface="Calibri"/>
              </a:rPr>
              <a:t>power </a:t>
            </a:r>
            <a:r>
              <a:rPr sz="3200" spc="-5">
                <a:latin typeface="Calibri"/>
                <a:cs typeface="Calibri"/>
              </a:rPr>
              <a:t>plants, military </a:t>
            </a:r>
            <a:r>
              <a:rPr sz="3200">
                <a:latin typeface="Calibri"/>
                <a:cs typeface="Calibri"/>
              </a:rPr>
              <a:t> </a:t>
            </a:r>
            <a:r>
              <a:rPr sz="3200" spc="-10">
                <a:latin typeface="Calibri"/>
                <a:cs typeface="Calibri"/>
              </a:rPr>
              <a:t>installation, </a:t>
            </a:r>
            <a:r>
              <a:rPr sz="3200">
                <a:latin typeface="Calibri"/>
                <a:cs typeface="Calibri"/>
              </a:rPr>
              <a:t>the </a:t>
            </a:r>
            <a:r>
              <a:rPr sz="3200" spc="-5">
                <a:latin typeface="Calibri"/>
                <a:cs typeface="Calibri"/>
              </a:rPr>
              <a:t>banking </a:t>
            </a:r>
            <a:r>
              <a:rPr sz="3200" spc="-30">
                <a:latin typeface="Calibri"/>
                <a:cs typeface="Calibri"/>
              </a:rPr>
              <a:t>industry, </a:t>
            </a:r>
            <a:r>
              <a:rPr sz="3200">
                <a:latin typeface="Calibri"/>
                <a:cs typeface="Calibri"/>
              </a:rPr>
              <a:t>air </a:t>
            </a:r>
            <a:r>
              <a:rPr sz="3200" spc="-20">
                <a:latin typeface="Calibri"/>
                <a:cs typeface="Calibri"/>
              </a:rPr>
              <a:t>traffic </a:t>
            </a:r>
            <a:r>
              <a:rPr sz="3200" spc="-710">
                <a:latin typeface="Calibri"/>
                <a:cs typeface="Calibri"/>
              </a:rPr>
              <a:t> </a:t>
            </a:r>
            <a:r>
              <a:rPr sz="3200" spc="-15">
                <a:latin typeface="Calibri"/>
                <a:cs typeface="Calibri"/>
              </a:rPr>
              <a:t>control</a:t>
            </a:r>
            <a:r>
              <a:rPr sz="3200" spc="-10">
                <a:latin typeface="Calibri"/>
                <a:cs typeface="Calibri"/>
              </a:rPr>
              <a:t> </a:t>
            </a:r>
            <a:r>
              <a:rPr sz="3200" spc="-15">
                <a:latin typeface="Calibri"/>
                <a:cs typeface="Calibri"/>
              </a:rPr>
              <a:t>centers.</a:t>
            </a:r>
            <a:endParaRPr sz="3200">
              <a:latin typeface="Calibri"/>
              <a:cs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05000" y="0"/>
            <a:ext cx="5173980" cy="696595"/>
          </a:xfrm>
          <a:prstGeom prst="rect">
            <a:avLst/>
          </a:prstGeom>
        </p:spPr>
        <p:txBody>
          <a:bodyPr vert="horz" wrap="square" lIns="0" tIns="13335" rIns="0" bIns="0" rtlCol="0">
            <a:spAutoFit/>
          </a:bodyPr>
          <a:lstStyle/>
          <a:p>
            <a:pPr marL="12700">
              <a:lnSpc>
                <a:spcPct val="100000"/>
              </a:lnSpc>
              <a:spcBef>
                <a:spcPts val="105"/>
              </a:spcBef>
            </a:pPr>
            <a:r>
              <a:rPr sz="4400" b="0" spc="-20">
                <a:latin typeface="Calibri"/>
                <a:cs typeface="Calibri"/>
              </a:rPr>
              <a:t>Warning</a:t>
            </a:r>
            <a:r>
              <a:rPr sz="4400" b="0" spc="-25">
                <a:latin typeface="Calibri"/>
                <a:cs typeface="Calibri"/>
              </a:rPr>
              <a:t> </a:t>
            </a:r>
            <a:r>
              <a:rPr sz="4400" b="0">
                <a:latin typeface="Calibri"/>
                <a:cs typeface="Calibri"/>
              </a:rPr>
              <a:t>bells</a:t>
            </a:r>
            <a:r>
              <a:rPr sz="4400" b="0" spc="-35">
                <a:latin typeface="Calibri"/>
                <a:cs typeface="Calibri"/>
              </a:rPr>
              <a:t> for</a:t>
            </a:r>
            <a:r>
              <a:rPr sz="4400" b="0" spc="-30">
                <a:latin typeface="Calibri"/>
                <a:cs typeface="Calibri"/>
              </a:rPr>
              <a:t> </a:t>
            </a:r>
            <a:r>
              <a:rPr sz="4400" b="0" spc="-5">
                <a:latin typeface="Calibri"/>
                <a:cs typeface="Calibri"/>
              </a:rPr>
              <a:t>Virus</a:t>
            </a:r>
            <a:endParaRPr sz="4400">
              <a:latin typeface="Calibri"/>
              <a:cs typeface="Calibri"/>
            </a:endParaRPr>
          </a:p>
        </p:txBody>
      </p:sp>
      <p:sp>
        <p:nvSpPr>
          <p:cNvPr id="3" name="object 3"/>
          <p:cNvSpPr txBox="1"/>
          <p:nvPr/>
        </p:nvSpPr>
        <p:spPr>
          <a:xfrm>
            <a:off x="304800" y="928777"/>
            <a:ext cx="7483475" cy="4512945"/>
          </a:xfrm>
          <a:prstGeom prst="rect">
            <a:avLst/>
          </a:prstGeom>
        </p:spPr>
        <p:txBody>
          <a:bodyPr vert="horz" wrap="square" lIns="0" tIns="109855" rIns="0" bIns="0" rtlCol="0">
            <a:spAutoFit/>
          </a:bodyPr>
          <a:lstStyle/>
          <a:p>
            <a:pPr marL="355600" indent="-342900">
              <a:lnSpc>
                <a:spcPct val="100000"/>
              </a:lnSpc>
              <a:spcBef>
                <a:spcPts val="865"/>
              </a:spcBef>
              <a:buFont typeface="Arial MT"/>
              <a:buChar char="•"/>
              <a:tabLst>
                <a:tab pos="354965" algn="l"/>
                <a:tab pos="355600" algn="l"/>
              </a:tabLst>
            </a:pPr>
            <a:r>
              <a:rPr sz="3200" spc="-5">
                <a:latin typeface="Calibri"/>
                <a:cs typeface="Calibri"/>
              </a:rPr>
              <a:t>Frequent</a:t>
            </a:r>
            <a:r>
              <a:rPr sz="3200" spc="-25">
                <a:latin typeface="Calibri"/>
                <a:cs typeface="Calibri"/>
              </a:rPr>
              <a:t> </a:t>
            </a:r>
            <a:r>
              <a:rPr sz="3200" spc="-10">
                <a:latin typeface="Calibri"/>
                <a:cs typeface="Calibri"/>
              </a:rPr>
              <a:t>pop-up </a:t>
            </a:r>
            <a:r>
              <a:rPr sz="3200" spc="-5">
                <a:latin typeface="Calibri"/>
                <a:cs typeface="Calibri"/>
              </a:rPr>
              <a:t>windows.</a:t>
            </a:r>
            <a:endParaRPr sz="3200">
              <a:latin typeface="Calibri"/>
              <a:cs typeface="Calibri"/>
            </a:endParaRPr>
          </a:p>
          <a:p>
            <a:pPr marL="355600" marR="549910" indent="-342900">
              <a:lnSpc>
                <a:spcPct val="100000"/>
              </a:lnSpc>
              <a:spcBef>
                <a:spcPts val="770"/>
              </a:spcBef>
              <a:buFont typeface="Arial MT"/>
              <a:buChar char="•"/>
              <a:tabLst>
                <a:tab pos="354965" algn="l"/>
                <a:tab pos="355600" algn="l"/>
              </a:tabLst>
            </a:pPr>
            <a:r>
              <a:rPr sz="3200">
                <a:latin typeface="Calibri"/>
                <a:cs typeface="Calibri"/>
              </a:rPr>
              <a:t>Mass</a:t>
            </a:r>
            <a:r>
              <a:rPr sz="3200" spc="-5">
                <a:latin typeface="Calibri"/>
                <a:cs typeface="Calibri"/>
              </a:rPr>
              <a:t> </a:t>
            </a:r>
            <a:r>
              <a:rPr sz="3200">
                <a:latin typeface="Calibri"/>
                <a:cs typeface="Calibri"/>
              </a:rPr>
              <a:t>emails</a:t>
            </a:r>
            <a:r>
              <a:rPr sz="3200" spc="-5">
                <a:latin typeface="Calibri"/>
                <a:cs typeface="Calibri"/>
              </a:rPr>
              <a:t> being</a:t>
            </a:r>
            <a:r>
              <a:rPr sz="3200" spc="20">
                <a:latin typeface="Calibri"/>
                <a:cs typeface="Calibri"/>
              </a:rPr>
              <a:t> </a:t>
            </a:r>
            <a:r>
              <a:rPr sz="3200" spc="-10">
                <a:latin typeface="Calibri"/>
                <a:cs typeface="Calibri"/>
              </a:rPr>
              <a:t>sent</a:t>
            </a:r>
            <a:r>
              <a:rPr sz="3200" spc="-5">
                <a:latin typeface="Calibri"/>
                <a:cs typeface="Calibri"/>
              </a:rPr>
              <a:t> </a:t>
            </a:r>
            <a:r>
              <a:rPr sz="3200" spc="-15">
                <a:latin typeface="Calibri"/>
                <a:cs typeface="Calibri"/>
              </a:rPr>
              <a:t>from</a:t>
            </a:r>
            <a:r>
              <a:rPr sz="3200" spc="-10">
                <a:latin typeface="Calibri"/>
                <a:cs typeface="Calibri"/>
              </a:rPr>
              <a:t> your </a:t>
            </a:r>
            <a:r>
              <a:rPr sz="3200">
                <a:latin typeface="Calibri"/>
                <a:cs typeface="Calibri"/>
              </a:rPr>
              <a:t>email </a:t>
            </a:r>
            <a:r>
              <a:rPr sz="3200" spc="-705">
                <a:latin typeface="Calibri"/>
                <a:cs typeface="Calibri"/>
              </a:rPr>
              <a:t> </a:t>
            </a:r>
            <a:r>
              <a:rPr sz="3200" spc="-5">
                <a:latin typeface="Calibri"/>
                <a:cs typeface="Calibri"/>
              </a:rPr>
              <a:t>account.</a:t>
            </a:r>
            <a:endParaRPr sz="3200">
              <a:latin typeface="Calibri"/>
              <a:cs typeface="Calibri"/>
            </a:endParaRPr>
          </a:p>
          <a:p>
            <a:pPr marL="355600" indent="-342900">
              <a:lnSpc>
                <a:spcPct val="100000"/>
              </a:lnSpc>
              <a:spcBef>
                <a:spcPts val="770"/>
              </a:spcBef>
              <a:buFont typeface="Arial MT"/>
              <a:buChar char="•"/>
              <a:tabLst>
                <a:tab pos="354965" algn="l"/>
                <a:tab pos="355600" algn="l"/>
              </a:tabLst>
            </a:pPr>
            <a:r>
              <a:rPr sz="3200" spc="-5">
                <a:latin typeface="Calibri"/>
                <a:cs typeface="Calibri"/>
              </a:rPr>
              <a:t>Frequent</a:t>
            </a:r>
            <a:r>
              <a:rPr sz="3200" spc="-30">
                <a:latin typeface="Calibri"/>
                <a:cs typeface="Calibri"/>
              </a:rPr>
              <a:t> </a:t>
            </a:r>
            <a:r>
              <a:rPr sz="3200" spc="-10">
                <a:latin typeface="Calibri"/>
                <a:cs typeface="Calibri"/>
              </a:rPr>
              <a:t>crashes.</a:t>
            </a:r>
            <a:endParaRPr sz="3200">
              <a:latin typeface="Calibri"/>
              <a:cs typeface="Calibri"/>
            </a:endParaRPr>
          </a:p>
          <a:p>
            <a:pPr marL="355600" indent="-342900">
              <a:lnSpc>
                <a:spcPct val="100000"/>
              </a:lnSpc>
              <a:spcBef>
                <a:spcPts val="765"/>
              </a:spcBef>
              <a:buFont typeface="Arial MT"/>
              <a:buChar char="•"/>
              <a:tabLst>
                <a:tab pos="354965" algn="l"/>
                <a:tab pos="355600" algn="l"/>
              </a:tabLst>
            </a:pPr>
            <a:r>
              <a:rPr sz="3200">
                <a:latin typeface="Calibri"/>
                <a:cs typeface="Calibri"/>
              </a:rPr>
              <a:t>Unusually</a:t>
            </a:r>
            <a:r>
              <a:rPr sz="3200" spc="20">
                <a:latin typeface="Calibri"/>
                <a:cs typeface="Calibri"/>
              </a:rPr>
              <a:t> </a:t>
            </a:r>
            <a:r>
              <a:rPr sz="3200" spc="-5">
                <a:latin typeface="Calibri"/>
                <a:cs typeface="Calibri"/>
              </a:rPr>
              <a:t>slow</a:t>
            </a:r>
            <a:r>
              <a:rPr sz="3200" spc="-10">
                <a:latin typeface="Calibri"/>
                <a:cs typeface="Calibri"/>
              </a:rPr>
              <a:t> computer</a:t>
            </a:r>
            <a:r>
              <a:rPr sz="3200">
                <a:latin typeface="Calibri"/>
                <a:cs typeface="Calibri"/>
              </a:rPr>
              <a:t> </a:t>
            </a:r>
            <a:r>
              <a:rPr sz="3200" spc="-10">
                <a:latin typeface="Calibri"/>
                <a:cs typeface="Calibri"/>
              </a:rPr>
              <a:t>performance.</a:t>
            </a:r>
            <a:endParaRPr sz="3200">
              <a:latin typeface="Calibri"/>
              <a:cs typeface="Calibri"/>
            </a:endParaRPr>
          </a:p>
          <a:p>
            <a:pPr marL="355600" marR="5080" indent="-342900">
              <a:lnSpc>
                <a:spcPct val="100000"/>
              </a:lnSpc>
              <a:spcBef>
                <a:spcPts val="775"/>
              </a:spcBef>
              <a:buFont typeface="Arial MT"/>
              <a:buChar char="•"/>
              <a:tabLst>
                <a:tab pos="354965" algn="l"/>
                <a:tab pos="355600" algn="l"/>
              </a:tabLst>
            </a:pPr>
            <a:r>
              <a:rPr sz="3200">
                <a:latin typeface="Calibri"/>
                <a:cs typeface="Calibri"/>
              </a:rPr>
              <a:t>Unknown </a:t>
            </a:r>
            <a:r>
              <a:rPr sz="3200" spc="-15">
                <a:latin typeface="Calibri"/>
                <a:cs typeface="Calibri"/>
              </a:rPr>
              <a:t>programs</a:t>
            </a:r>
            <a:r>
              <a:rPr sz="3200" spc="-5">
                <a:latin typeface="Calibri"/>
                <a:cs typeface="Calibri"/>
              </a:rPr>
              <a:t> </a:t>
            </a:r>
            <a:r>
              <a:rPr sz="3200" spc="-10">
                <a:latin typeface="Calibri"/>
                <a:cs typeface="Calibri"/>
              </a:rPr>
              <a:t>that</a:t>
            </a:r>
            <a:r>
              <a:rPr sz="3200" spc="10">
                <a:latin typeface="Calibri"/>
                <a:cs typeface="Calibri"/>
              </a:rPr>
              <a:t> </a:t>
            </a:r>
            <a:r>
              <a:rPr sz="3200" spc="-15">
                <a:latin typeface="Calibri"/>
                <a:cs typeface="Calibri"/>
              </a:rPr>
              <a:t>start</a:t>
            </a:r>
            <a:r>
              <a:rPr sz="3200" spc="10">
                <a:latin typeface="Calibri"/>
                <a:cs typeface="Calibri"/>
              </a:rPr>
              <a:t> </a:t>
            </a:r>
            <a:r>
              <a:rPr sz="3200" spc="-5">
                <a:latin typeface="Calibri"/>
                <a:cs typeface="Calibri"/>
              </a:rPr>
              <a:t>up </a:t>
            </a:r>
            <a:r>
              <a:rPr sz="3200">
                <a:latin typeface="Calibri"/>
                <a:cs typeface="Calibri"/>
              </a:rPr>
              <a:t>when</a:t>
            </a:r>
            <a:r>
              <a:rPr sz="3200" spc="5">
                <a:latin typeface="Calibri"/>
                <a:cs typeface="Calibri"/>
              </a:rPr>
              <a:t> </a:t>
            </a:r>
            <a:r>
              <a:rPr sz="3200" spc="-15">
                <a:latin typeface="Calibri"/>
                <a:cs typeface="Calibri"/>
              </a:rPr>
              <a:t>you </a:t>
            </a:r>
            <a:r>
              <a:rPr sz="3200" spc="-710">
                <a:latin typeface="Calibri"/>
                <a:cs typeface="Calibri"/>
              </a:rPr>
              <a:t> </a:t>
            </a:r>
            <a:r>
              <a:rPr sz="3200">
                <a:latin typeface="Calibri"/>
                <a:cs typeface="Calibri"/>
              </a:rPr>
              <a:t>turn</a:t>
            </a:r>
            <a:r>
              <a:rPr sz="3200" spc="5">
                <a:latin typeface="Calibri"/>
                <a:cs typeface="Calibri"/>
              </a:rPr>
              <a:t> </a:t>
            </a:r>
            <a:r>
              <a:rPr sz="3200">
                <a:latin typeface="Calibri"/>
                <a:cs typeface="Calibri"/>
              </a:rPr>
              <a:t>on</a:t>
            </a:r>
            <a:r>
              <a:rPr sz="3200" spc="5">
                <a:latin typeface="Calibri"/>
                <a:cs typeface="Calibri"/>
              </a:rPr>
              <a:t> </a:t>
            </a:r>
            <a:r>
              <a:rPr sz="3200" spc="-10">
                <a:latin typeface="Calibri"/>
                <a:cs typeface="Calibri"/>
              </a:rPr>
              <a:t>your</a:t>
            </a:r>
            <a:r>
              <a:rPr sz="3200" spc="-5">
                <a:latin typeface="Calibri"/>
                <a:cs typeface="Calibri"/>
              </a:rPr>
              <a:t> </a:t>
            </a:r>
            <a:r>
              <a:rPr sz="3200" spc="-45">
                <a:latin typeface="Calibri"/>
                <a:cs typeface="Calibri"/>
              </a:rPr>
              <a:t>computer.</a:t>
            </a:r>
            <a:endParaRPr sz="3200">
              <a:latin typeface="Calibri"/>
              <a:cs typeface="Calibri"/>
            </a:endParaRPr>
          </a:p>
          <a:p>
            <a:pPr marL="355600" indent="-342900">
              <a:lnSpc>
                <a:spcPct val="100000"/>
              </a:lnSpc>
              <a:spcBef>
                <a:spcPts val="770"/>
              </a:spcBef>
              <a:buFont typeface="Arial MT"/>
              <a:buChar char="•"/>
              <a:tabLst>
                <a:tab pos="354965" algn="l"/>
                <a:tab pos="355600" algn="l"/>
              </a:tabLst>
            </a:pPr>
            <a:r>
              <a:rPr sz="3200">
                <a:latin typeface="Calibri"/>
                <a:cs typeface="Calibri"/>
              </a:rPr>
              <a:t>Unusual</a:t>
            </a:r>
            <a:r>
              <a:rPr sz="3200" spc="30">
                <a:latin typeface="Calibri"/>
                <a:cs typeface="Calibri"/>
              </a:rPr>
              <a:t> </a:t>
            </a:r>
            <a:r>
              <a:rPr sz="3200">
                <a:latin typeface="Calibri"/>
                <a:cs typeface="Calibri"/>
              </a:rPr>
              <a:t>activities</a:t>
            </a:r>
            <a:r>
              <a:rPr sz="3200" spc="15">
                <a:latin typeface="Calibri"/>
                <a:cs typeface="Calibri"/>
              </a:rPr>
              <a:t> </a:t>
            </a:r>
            <a:r>
              <a:rPr sz="3200" spc="-30">
                <a:latin typeface="Calibri"/>
                <a:cs typeface="Calibri"/>
              </a:rPr>
              <a:t>like</a:t>
            </a:r>
            <a:r>
              <a:rPr sz="3200" spc="15">
                <a:latin typeface="Calibri"/>
                <a:cs typeface="Calibri"/>
              </a:rPr>
              <a:t> </a:t>
            </a:r>
            <a:r>
              <a:rPr sz="3200" spc="-15">
                <a:latin typeface="Calibri"/>
                <a:cs typeface="Calibri"/>
              </a:rPr>
              <a:t>password</a:t>
            </a:r>
            <a:r>
              <a:rPr sz="3200" spc="-5">
                <a:latin typeface="Calibri"/>
                <a:cs typeface="Calibri"/>
              </a:rPr>
              <a:t> changes.</a:t>
            </a:r>
            <a:endParaRPr sz="3200">
              <a:latin typeface="Calibri"/>
              <a:cs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to="" calcmode="lin" valueType="num">
                                      <p:cBhvr>
                                        <p:cTn id="7" dur="1" fill="hold"/>
                                        <p:tgtEl>
                                          <p:spTgt spid="3">
                                            <p:txEl>
                                              <p:pRg st="0" end="0"/>
                                            </p:txEl>
                                          </p:spTgt>
                                        </p:tgtEl>
                                        <p:attrNameLst>
                                          <p:attrName/>
                                        </p:attrNameLst>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to="" calcmode="lin" valueType="num">
                                      <p:cBhvr>
                                        <p:cTn id="12" dur="1" fill="hold"/>
                                        <p:tgtEl>
                                          <p:spTgt spid="3">
                                            <p:txEl>
                                              <p:pRg st="1" end="1"/>
                                            </p:txEl>
                                          </p:spTgt>
                                        </p:tgtEl>
                                        <p:attrNameLst>
                                          <p:attrName/>
                                        </p:attrNameLst>
                                      </p:cBhvr>
                                    </p:anim>
                                  </p:childTnLst>
                                </p:cTn>
                              </p:par>
                            </p:childTnLst>
                          </p:cTn>
                        </p:par>
                      </p:childTnLst>
                    </p:cTn>
                  </p:par>
                  <p:par>
                    <p:cTn id="13" fill="hold">
                      <p:stCondLst>
                        <p:cond delay="indefinite"/>
                      </p:stCondLst>
                      <p:childTnLst>
                        <p:par>
                          <p:cTn id="14" fill="hold">
                            <p:stCondLst>
                              <p:cond delay="0"/>
                            </p:stCondLst>
                            <p:childTnLst>
                              <p:par>
                                <p:cTn id="15" presetID="24"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to="" calcmode="lin" valueType="num">
                                      <p:cBhvr>
                                        <p:cTn id="17" dur="1" fill="hold"/>
                                        <p:tgtEl>
                                          <p:spTgt spid="3">
                                            <p:txEl>
                                              <p:pRg st="2" end="2"/>
                                            </p:txEl>
                                          </p:spTgt>
                                        </p:tgtEl>
                                        <p:attrNameLst>
                                          <p:attrName/>
                                        </p:attrNameLst>
                                      </p:cBhvr>
                                    </p:anim>
                                  </p:childTnLst>
                                </p:cTn>
                              </p:par>
                            </p:childTnLst>
                          </p:cTn>
                        </p:par>
                      </p:childTnLst>
                    </p:cTn>
                  </p:par>
                  <p:par>
                    <p:cTn id="18" fill="hold">
                      <p:stCondLst>
                        <p:cond delay="indefinite"/>
                      </p:stCondLst>
                      <p:childTnLst>
                        <p:par>
                          <p:cTn id="19" fill="hold">
                            <p:stCondLst>
                              <p:cond delay="0"/>
                            </p:stCondLst>
                            <p:childTnLst>
                              <p:par>
                                <p:cTn id="20" presetID="24"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 to="" calcmode="lin" valueType="num">
                                      <p:cBhvr>
                                        <p:cTn id="22" dur="1" fill="hold"/>
                                        <p:tgtEl>
                                          <p:spTgt spid="3">
                                            <p:txEl>
                                              <p:pRg st="3" end="3"/>
                                            </p:txEl>
                                          </p:spTgt>
                                        </p:tgtEl>
                                        <p:attrNameLst>
                                          <p:attrName/>
                                        </p:attrNameLst>
                                      </p:cBhvr>
                                    </p:anim>
                                  </p:childTnLst>
                                </p:cTn>
                              </p:par>
                            </p:childTnLst>
                          </p:cTn>
                        </p:par>
                      </p:childTnLst>
                    </p:cTn>
                  </p:par>
                  <p:par>
                    <p:cTn id="23" fill="hold">
                      <p:stCondLst>
                        <p:cond delay="indefinite"/>
                      </p:stCondLst>
                      <p:childTnLst>
                        <p:par>
                          <p:cTn id="24" fill="hold">
                            <p:stCondLst>
                              <p:cond delay="0"/>
                            </p:stCondLst>
                            <p:childTnLst>
                              <p:par>
                                <p:cTn id="25" presetID="24"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to="" calcmode="lin" valueType="num">
                                      <p:cBhvr>
                                        <p:cTn id="27" dur="1" fill="hold"/>
                                        <p:tgtEl>
                                          <p:spTgt spid="3">
                                            <p:txEl>
                                              <p:pRg st="4" end="4"/>
                                            </p:txEl>
                                          </p:spTgt>
                                        </p:tgtEl>
                                        <p:attrNameLst>
                                          <p:attrName/>
                                        </p:attrNameLst>
                                      </p:cBhvr>
                                    </p:anim>
                                  </p:childTnLst>
                                </p:cTn>
                              </p:par>
                            </p:childTnLst>
                          </p:cTn>
                        </p:par>
                      </p:childTnLst>
                    </p:cTn>
                  </p:par>
                  <p:par>
                    <p:cTn id="28" fill="hold">
                      <p:stCondLst>
                        <p:cond delay="indefinite"/>
                      </p:stCondLst>
                      <p:childTnLst>
                        <p:par>
                          <p:cTn id="29" fill="hold">
                            <p:stCondLst>
                              <p:cond delay="0"/>
                            </p:stCondLst>
                            <p:childTnLst>
                              <p:par>
                                <p:cTn id="30" presetID="24"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 to="" calcmode="lin" valueType="num">
                                      <p:cBhvr>
                                        <p:cTn id="32" dur="1" fill="hold"/>
                                        <p:tgtEl>
                                          <p:spTgt spid="3">
                                            <p:txEl>
                                              <p:pRg st="5" end="5"/>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763773" y="461899"/>
            <a:ext cx="3616325" cy="696595"/>
          </a:xfrm>
          <a:prstGeom prst="rect">
            <a:avLst/>
          </a:prstGeom>
        </p:spPr>
        <p:txBody>
          <a:bodyPr vert="horz" wrap="square" lIns="0" tIns="13335" rIns="0" bIns="0" rtlCol="0">
            <a:spAutoFit/>
          </a:bodyPr>
          <a:lstStyle/>
          <a:p>
            <a:pPr marL="12700">
              <a:lnSpc>
                <a:spcPct val="100000"/>
              </a:lnSpc>
              <a:spcBef>
                <a:spcPts val="105"/>
              </a:spcBef>
            </a:pPr>
            <a:r>
              <a:rPr sz="4400" spc="-65"/>
              <a:t>Targets</a:t>
            </a:r>
            <a:r>
              <a:rPr sz="4400" spc="-60"/>
              <a:t> </a:t>
            </a:r>
            <a:r>
              <a:rPr sz="4400" spc="-15"/>
              <a:t>(Contd.)</a:t>
            </a:r>
            <a:endParaRPr sz="4400"/>
          </a:p>
        </p:txBody>
      </p:sp>
      <p:pic>
        <p:nvPicPr>
          <p:cNvPr id="3" name="object 3"/>
          <p:cNvPicPr/>
          <p:nvPr/>
        </p:nvPicPr>
        <p:blipFill>
          <a:blip r:embed="rId2" cstate="print"/>
          <a:stretch>
            <a:fillRect/>
          </a:stretch>
        </p:blipFill>
        <p:spPr>
          <a:xfrm>
            <a:off x="228600" y="1828800"/>
            <a:ext cx="8305800" cy="4114800"/>
          </a:xfrm>
          <a:prstGeom prst="rect">
            <a:avLst/>
          </a:prstGeom>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38200" y="0"/>
            <a:ext cx="6205855" cy="696595"/>
          </a:xfrm>
          <a:prstGeom prst="rect">
            <a:avLst/>
          </a:prstGeom>
        </p:spPr>
        <p:txBody>
          <a:bodyPr vert="horz" wrap="square" lIns="0" tIns="13335" rIns="0" bIns="0" rtlCol="0">
            <a:spAutoFit/>
          </a:bodyPr>
          <a:lstStyle/>
          <a:p>
            <a:pPr marL="12700">
              <a:lnSpc>
                <a:spcPct val="100000"/>
              </a:lnSpc>
              <a:spcBef>
                <a:spcPts val="105"/>
              </a:spcBef>
            </a:pPr>
            <a:r>
              <a:rPr sz="4400" spc="-5"/>
              <a:t>Cyber</a:t>
            </a:r>
            <a:r>
              <a:rPr sz="4400" spc="-25"/>
              <a:t> </a:t>
            </a:r>
            <a:r>
              <a:rPr sz="4400" spc="-55"/>
              <a:t>Terrorism</a:t>
            </a:r>
            <a:r>
              <a:rPr sz="4400" spc="-20"/>
              <a:t> </a:t>
            </a:r>
            <a:r>
              <a:rPr sz="4400" spc="-5"/>
              <a:t>Challenges</a:t>
            </a:r>
            <a:endParaRPr sz="4400"/>
          </a:p>
        </p:txBody>
      </p:sp>
      <p:sp>
        <p:nvSpPr>
          <p:cNvPr id="3" name="object 3"/>
          <p:cNvSpPr txBox="1"/>
          <p:nvPr/>
        </p:nvSpPr>
        <p:spPr>
          <a:xfrm>
            <a:off x="535940" y="1563751"/>
            <a:ext cx="8016240" cy="4370070"/>
          </a:xfrm>
          <a:prstGeom prst="rect">
            <a:avLst/>
          </a:prstGeom>
        </p:spPr>
        <p:txBody>
          <a:bodyPr vert="horz" wrap="square" lIns="0" tIns="64135" rIns="0" bIns="0" rtlCol="0">
            <a:spAutoFit/>
          </a:bodyPr>
          <a:lstStyle/>
          <a:p>
            <a:pPr marL="355600" marR="5080" indent="-342900" algn="just">
              <a:lnSpc>
                <a:spcPts val="3240"/>
              </a:lnSpc>
              <a:spcBef>
                <a:spcPts val="505"/>
              </a:spcBef>
              <a:buFont typeface="Arial MT"/>
              <a:buChar char="•"/>
              <a:tabLst>
                <a:tab pos="355600" algn="l"/>
              </a:tabLst>
            </a:pPr>
            <a:r>
              <a:rPr sz="3000" spc="-10">
                <a:latin typeface="Calibri"/>
                <a:cs typeface="Calibri"/>
              </a:rPr>
              <a:t>Difficulty </a:t>
            </a:r>
            <a:r>
              <a:rPr sz="3000" spc="-5">
                <a:latin typeface="Calibri"/>
                <a:cs typeface="Calibri"/>
              </a:rPr>
              <a:t>Identifying </a:t>
            </a:r>
            <a:r>
              <a:rPr sz="3000" spc="-30">
                <a:latin typeface="Calibri"/>
                <a:cs typeface="Calibri"/>
              </a:rPr>
              <a:t>Attackers: </a:t>
            </a:r>
            <a:r>
              <a:rPr sz="3000">
                <a:latin typeface="Calibri"/>
                <a:cs typeface="Calibri"/>
              </a:rPr>
              <a:t>It </a:t>
            </a:r>
            <a:r>
              <a:rPr sz="3000" spc="-10">
                <a:latin typeface="Calibri"/>
                <a:cs typeface="Calibri"/>
              </a:rPr>
              <a:t>remains difficult </a:t>
            </a:r>
            <a:r>
              <a:rPr sz="3000" spc="-665">
                <a:latin typeface="Calibri"/>
                <a:cs typeface="Calibri"/>
              </a:rPr>
              <a:t> </a:t>
            </a:r>
            <a:r>
              <a:rPr sz="3000" spc="-10">
                <a:latin typeface="Calibri"/>
                <a:cs typeface="Calibri"/>
              </a:rPr>
              <a:t>to determine </a:t>
            </a:r>
            <a:r>
              <a:rPr sz="3000">
                <a:latin typeface="Calibri"/>
                <a:cs typeface="Calibri"/>
              </a:rPr>
              <a:t>the </a:t>
            </a:r>
            <a:r>
              <a:rPr sz="3000" spc="-5">
                <a:latin typeface="Calibri"/>
                <a:cs typeface="Calibri"/>
              </a:rPr>
              <a:t>identity of </a:t>
            </a:r>
            <a:r>
              <a:rPr sz="3000">
                <a:latin typeface="Calibri"/>
                <a:cs typeface="Calibri"/>
              </a:rPr>
              <a:t>the </a:t>
            </a:r>
            <a:r>
              <a:rPr sz="3000" spc="-10">
                <a:latin typeface="Calibri"/>
                <a:cs typeface="Calibri"/>
              </a:rPr>
              <a:t>initiators </a:t>
            </a:r>
            <a:r>
              <a:rPr sz="3000" spc="-5">
                <a:latin typeface="Calibri"/>
                <a:cs typeface="Calibri"/>
              </a:rPr>
              <a:t>of </a:t>
            </a:r>
            <a:r>
              <a:rPr sz="3000" spc="-10">
                <a:latin typeface="Calibri"/>
                <a:cs typeface="Calibri"/>
              </a:rPr>
              <a:t>most </a:t>
            </a:r>
            <a:r>
              <a:rPr sz="3000" spc="-665">
                <a:latin typeface="Calibri"/>
                <a:cs typeface="Calibri"/>
              </a:rPr>
              <a:t> </a:t>
            </a:r>
            <a:r>
              <a:rPr sz="3000">
                <a:latin typeface="Calibri"/>
                <a:cs typeface="Calibri"/>
              </a:rPr>
              <a:t>cyber</a:t>
            </a:r>
            <a:r>
              <a:rPr sz="3000" spc="-5">
                <a:latin typeface="Calibri"/>
                <a:cs typeface="Calibri"/>
              </a:rPr>
              <a:t> </a:t>
            </a:r>
            <a:r>
              <a:rPr sz="3000" spc="-20">
                <a:latin typeface="Calibri"/>
                <a:cs typeface="Calibri"/>
              </a:rPr>
              <a:t>attacks.</a:t>
            </a:r>
            <a:endParaRPr sz="3000">
              <a:latin typeface="Calibri"/>
              <a:cs typeface="Calibri"/>
            </a:endParaRPr>
          </a:p>
          <a:p>
            <a:pPr marL="355600" marR="509270" indent="-342900">
              <a:lnSpc>
                <a:spcPts val="3240"/>
              </a:lnSpc>
              <a:spcBef>
                <a:spcPts val="725"/>
              </a:spcBef>
              <a:buFont typeface="Arial MT"/>
              <a:buChar char="•"/>
              <a:tabLst>
                <a:tab pos="354965" algn="l"/>
                <a:tab pos="355600" algn="l"/>
              </a:tabLst>
            </a:pPr>
            <a:r>
              <a:rPr sz="3000" spc="-5">
                <a:latin typeface="Calibri"/>
                <a:cs typeface="Calibri"/>
              </a:rPr>
              <a:t>Lack of boundaries: </a:t>
            </a:r>
            <a:r>
              <a:rPr sz="3000" spc="-25">
                <a:latin typeface="Calibri"/>
                <a:cs typeface="Calibri"/>
              </a:rPr>
              <a:t>Attacks </a:t>
            </a:r>
            <a:r>
              <a:rPr sz="3000" spc="-10">
                <a:latin typeface="Calibri"/>
                <a:cs typeface="Calibri"/>
              </a:rPr>
              <a:t>can originate </a:t>
            </a:r>
            <a:r>
              <a:rPr sz="3000" spc="-20">
                <a:latin typeface="Calibri"/>
                <a:cs typeface="Calibri"/>
              </a:rPr>
              <a:t>from </a:t>
            </a:r>
            <a:r>
              <a:rPr sz="3000" spc="-665">
                <a:latin typeface="Calibri"/>
                <a:cs typeface="Calibri"/>
              </a:rPr>
              <a:t> </a:t>
            </a:r>
            <a:r>
              <a:rPr sz="3000" spc="-15">
                <a:latin typeface="Calibri"/>
                <a:cs typeface="Calibri"/>
              </a:rPr>
              <a:t>anywhere</a:t>
            </a:r>
            <a:r>
              <a:rPr sz="3000" spc="10">
                <a:latin typeface="Calibri"/>
                <a:cs typeface="Calibri"/>
              </a:rPr>
              <a:t> </a:t>
            </a:r>
            <a:r>
              <a:rPr sz="3000">
                <a:latin typeface="Calibri"/>
                <a:cs typeface="Calibri"/>
              </a:rPr>
              <a:t>in the</a:t>
            </a:r>
            <a:r>
              <a:rPr sz="3000" spc="-30">
                <a:latin typeface="Calibri"/>
                <a:cs typeface="Calibri"/>
              </a:rPr>
              <a:t> </a:t>
            </a:r>
            <a:r>
              <a:rPr sz="3000" spc="-10">
                <a:latin typeface="Calibri"/>
                <a:cs typeface="Calibri"/>
              </a:rPr>
              <a:t>world</a:t>
            </a:r>
            <a:r>
              <a:rPr sz="3000" spc="15">
                <a:latin typeface="Calibri"/>
                <a:cs typeface="Calibri"/>
              </a:rPr>
              <a:t> </a:t>
            </a:r>
            <a:r>
              <a:rPr sz="3000">
                <a:latin typeface="Calibri"/>
                <a:cs typeface="Calibri"/>
              </a:rPr>
              <a:t>and</a:t>
            </a:r>
            <a:r>
              <a:rPr sz="3000" spc="-10">
                <a:latin typeface="Calibri"/>
                <a:cs typeface="Calibri"/>
              </a:rPr>
              <a:t> </a:t>
            </a:r>
            <a:r>
              <a:rPr sz="3000" spc="-15">
                <a:latin typeface="Calibri"/>
                <a:cs typeface="Calibri"/>
              </a:rPr>
              <a:t>from</a:t>
            </a:r>
            <a:r>
              <a:rPr sz="3000" spc="5">
                <a:latin typeface="Calibri"/>
                <a:cs typeface="Calibri"/>
              </a:rPr>
              <a:t> </a:t>
            </a:r>
            <a:r>
              <a:rPr sz="3000" spc="-5">
                <a:latin typeface="Calibri"/>
                <a:cs typeface="Calibri"/>
              </a:rPr>
              <a:t>multiple </a:t>
            </a:r>
            <a:r>
              <a:rPr sz="3000">
                <a:latin typeface="Calibri"/>
                <a:cs typeface="Calibri"/>
              </a:rPr>
              <a:t> </a:t>
            </a:r>
            <a:r>
              <a:rPr sz="3000" spc="-5">
                <a:latin typeface="Calibri"/>
                <a:cs typeface="Calibri"/>
              </a:rPr>
              <a:t>locations </a:t>
            </a:r>
            <a:r>
              <a:rPr sz="3000" spc="-20">
                <a:latin typeface="Calibri"/>
                <a:cs typeface="Calibri"/>
              </a:rPr>
              <a:t>simultaneously.</a:t>
            </a:r>
            <a:endParaRPr sz="3000">
              <a:latin typeface="Calibri"/>
              <a:cs typeface="Calibri"/>
            </a:endParaRPr>
          </a:p>
          <a:p>
            <a:pPr marL="355600" marR="543560" indent="-342900">
              <a:lnSpc>
                <a:spcPct val="90000"/>
              </a:lnSpc>
              <a:spcBef>
                <a:spcPts val="675"/>
              </a:spcBef>
              <a:buFont typeface="Arial MT"/>
              <a:buChar char="•"/>
              <a:tabLst>
                <a:tab pos="354965" algn="l"/>
                <a:tab pos="355600" algn="l"/>
              </a:tabLst>
            </a:pPr>
            <a:r>
              <a:rPr sz="3000" spc="-5">
                <a:latin typeface="Calibri"/>
                <a:cs typeface="Calibri"/>
              </a:rPr>
              <a:t>Speed of </a:t>
            </a:r>
            <a:r>
              <a:rPr sz="3000" spc="-10">
                <a:latin typeface="Calibri"/>
                <a:cs typeface="Calibri"/>
              </a:rPr>
              <a:t>development: </a:t>
            </a:r>
            <a:r>
              <a:rPr sz="3000" spc="-5">
                <a:latin typeface="Calibri"/>
                <a:cs typeface="Calibri"/>
              </a:rPr>
              <a:t>The </a:t>
            </a:r>
            <a:r>
              <a:rPr sz="3000">
                <a:latin typeface="Calibri"/>
                <a:cs typeface="Calibri"/>
              </a:rPr>
              <a:t>time </a:t>
            </a:r>
            <a:r>
              <a:rPr sz="3000" spc="-10">
                <a:latin typeface="Calibri"/>
                <a:cs typeface="Calibri"/>
              </a:rPr>
              <a:t>between </a:t>
            </a:r>
            <a:r>
              <a:rPr sz="3000">
                <a:latin typeface="Calibri"/>
                <a:cs typeface="Calibri"/>
              </a:rPr>
              <a:t>the </a:t>
            </a:r>
            <a:r>
              <a:rPr sz="3000" spc="-665">
                <a:latin typeface="Calibri"/>
                <a:cs typeface="Calibri"/>
              </a:rPr>
              <a:t> </a:t>
            </a:r>
            <a:r>
              <a:rPr sz="3000" spc="-10">
                <a:latin typeface="Calibri"/>
                <a:cs typeface="Calibri"/>
              </a:rPr>
              <a:t>discovery</a:t>
            </a:r>
            <a:r>
              <a:rPr sz="3000" spc="-5">
                <a:latin typeface="Calibri"/>
                <a:cs typeface="Calibri"/>
              </a:rPr>
              <a:t> </a:t>
            </a:r>
            <a:r>
              <a:rPr sz="3000">
                <a:latin typeface="Calibri"/>
                <a:cs typeface="Calibri"/>
              </a:rPr>
              <a:t>of</a:t>
            </a:r>
            <a:r>
              <a:rPr sz="3000" spc="-10">
                <a:latin typeface="Calibri"/>
                <a:cs typeface="Calibri"/>
              </a:rPr>
              <a:t> </a:t>
            </a:r>
            <a:r>
              <a:rPr sz="3000">
                <a:latin typeface="Calibri"/>
                <a:cs typeface="Calibri"/>
              </a:rPr>
              <a:t>a </a:t>
            </a:r>
            <a:r>
              <a:rPr sz="3000" spc="-10">
                <a:latin typeface="Calibri"/>
                <a:cs typeface="Calibri"/>
              </a:rPr>
              <a:t>new</a:t>
            </a:r>
            <a:r>
              <a:rPr sz="3000" spc="-5">
                <a:latin typeface="Calibri"/>
                <a:cs typeface="Calibri"/>
              </a:rPr>
              <a:t> vulnerability</a:t>
            </a:r>
            <a:r>
              <a:rPr sz="3000" spc="5">
                <a:latin typeface="Calibri"/>
                <a:cs typeface="Calibri"/>
              </a:rPr>
              <a:t> </a:t>
            </a:r>
            <a:r>
              <a:rPr sz="3000">
                <a:latin typeface="Calibri"/>
                <a:cs typeface="Calibri"/>
              </a:rPr>
              <a:t>and the </a:t>
            </a:r>
            <a:r>
              <a:rPr sz="3000" spc="5">
                <a:latin typeface="Calibri"/>
                <a:cs typeface="Calibri"/>
              </a:rPr>
              <a:t> </a:t>
            </a:r>
            <a:r>
              <a:rPr sz="3000" spc="-10">
                <a:latin typeface="Calibri"/>
                <a:cs typeface="Calibri"/>
              </a:rPr>
              <a:t>emergence</a:t>
            </a:r>
            <a:r>
              <a:rPr sz="3000" spc="-30">
                <a:latin typeface="Calibri"/>
                <a:cs typeface="Calibri"/>
              </a:rPr>
              <a:t> </a:t>
            </a:r>
            <a:r>
              <a:rPr sz="3000" spc="-5">
                <a:latin typeface="Calibri"/>
                <a:cs typeface="Calibri"/>
              </a:rPr>
              <a:t>of</a:t>
            </a:r>
            <a:r>
              <a:rPr sz="3000" spc="5">
                <a:latin typeface="Calibri"/>
                <a:cs typeface="Calibri"/>
              </a:rPr>
              <a:t> </a:t>
            </a:r>
            <a:r>
              <a:rPr sz="3000">
                <a:latin typeface="Calibri"/>
                <a:cs typeface="Calibri"/>
              </a:rPr>
              <a:t>a </a:t>
            </a:r>
            <a:r>
              <a:rPr sz="3000" spc="-10">
                <a:latin typeface="Calibri"/>
                <a:cs typeface="Calibri"/>
              </a:rPr>
              <a:t>new</a:t>
            </a:r>
            <a:r>
              <a:rPr sz="3000" spc="-5">
                <a:latin typeface="Calibri"/>
                <a:cs typeface="Calibri"/>
              </a:rPr>
              <a:t> </a:t>
            </a:r>
            <a:r>
              <a:rPr sz="3000" spc="-10">
                <a:latin typeface="Calibri"/>
                <a:cs typeface="Calibri"/>
              </a:rPr>
              <a:t>tool</a:t>
            </a:r>
            <a:r>
              <a:rPr sz="3000" spc="-5">
                <a:latin typeface="Calibri"/>
                <a:cs typeface="Calibri"/>
              </a:rPr>
              <a:t> or</a:t>
            </a:r>
            <a:r>
              <a:rPr sz="3000" spc="5">
                <a:latin typeface="Calibri"/>
                <a:cs typeface="Calibri"/>
              </a:rPr>
              <a:t> </a:t>
            </a:r>
            <a:r>
              <a:rPr sz="3000" spc="-5">
                <a:latin typeface="Calibri"/>
                <a:cs typeface="Calibri"/>
              </a:rPr>
              <a:t>technique that </a:t>
            </a:r>
            <a:r>
              <a:rPr sz="3000">
                <a:latin typeface="Calibri"/>
                <a:cs typeface="Calibri"/>
              </a:rPr>
              <a:t> </a:t>
            </a:r>
            <a:r>
              <a:rPr sz="3000" spc="-10">
                <a:latin typeface="Calibri"/>
                <a:cs typeface="Calibri"/>
              </a:rPr>
              <a:t>exploits</a:t>
            </a:r>
            <a:r>
              <a:rPr sz="3000" spc="5">
                <a:latin typeface="Calibri"/>
                <a:cs typeface="Calibri"/>
              </a:rPr>
              <a:t> </a:t>
            </a:r>
            <a:r>
              <a:rPr sz="3000">
                <a:latin typeface="Calibri"/>
                <a:cs typeface="Calibri"/>
              </a:rPr>
              <a:t>the </a:t>
            </a:r>
            <a:r>
              <a:rPr sz="3000" spc="-10">
                <a:latin typeface="Calibri"/>
                <a:cs typeface="Calibri"/>
              </a:rPr>
              <a:t>vulnerability</a:t>
            </a:r>
            <a:r>
              <a:rPr sz="3000" spc="5">
                <a:latin typeface="Calibri"/>
                <a:cs typeface="Calibri"/>
              </a:rPr>
              <a:t> </a:t>
            </a:r>
            <a:r>
              <a:rPr sz="3000">
                <a:latin typeface="Calibri"/>
                <a:cs typeface="Calibri"/>
              </a:rPr>
              <a:t>is </a:t>
            </a:r>
            <a:r>
              <a:rPr sz="3000" spc="-15">
                <a:latin typeface="Calibri"/>
                <a:cs typeface="Calibri"/>
              </a:rPr>
              <a:t>getting</a:t>
            </a:r>
            <a:r>
              <a:rPr sz="3000">
                <a:latin typeface="Calibri"/>
                <a:cs typeface="Calibri"/>
              </a:rPr>
              <a:t> </a:t>
            </a:r>
            <a:r>
              <a:rPr sz="3000" spc="-45">
                <a:latin typeface="Calibri"/>
                <a:cs typeface="Calibri"/>
              </a:rPr>
              <a:t>shorter.</a:t>
            </a:r>
            <a:endParaRPr sz="3000">
              <a:latin typeface="Calibri"/>
              <a:cs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to="" calcmode="lin" valueType="num">
                                      <p:cBhvr>
                                        <p:cTn id="7" dur="1" fill="hold"/>
                                        <p:tgtEl>
                                          <p:spTgt spid="3">
                                            <p:txEl>
                                              <p:pRg st="0" end="0"/>
                                            </p:txEl>
                                          </p:spTgt>
                                        </p:tgtEl>
                                        <p:attrNameLst>
                                          <p:attrName/>
                                        </p:attrNameLst>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to="" calcmode="lin" valueType="num">
                                      <p:cBhvr>
                                        <p:cTn id="12" dur="1" fill="hold"/>
                                        <p:tgtEl>
                                          <p:spTgt spid="3">
                                            <p:txEl>
                                              <p:pRg st="1" end="1"/>
                                            </p:txEl>
                                          </p:spTgt>
                                        </p:tgtEl>
                                        <p:attrNameLst>
                                          <p:attrName/>
                                        </p:attrNameLst>
                                      </p:cBhvr>
                                    </p:anim>
                                  </p:childTnLst>
                                </p:cTn>
                              </p:par>
                            </p:childTnLst>
                          </p:cTn>
                        </p:par>
                      </p:childTnLst>
                    </p:cTn>
                  </p:par>
                  <p:par>
                    <p:cTn id="13" fill="hold">
                      <p:stCondLst>
                        <p:cond delay="indefinite"/>
                      </p:stCondLst>
                      <p:childTnLst>
                        <p:par>
                          <p:cTn id="14" fill="hold">
                            <p:stCondLst>
                              <p:cond delay="0"/>
                            </p:stCondLst>
                            <p:childTnLst>
                              <p:par>
                                <p:cTn id="15" presetID="24"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to="" calcmode="lin" valueType="num">
                                      <p:cBhvr>
                                        <p:cTn id="17" dur="1" fill="hold"/>
                                        <p:tgtEl>
                                          <p:spTgt spid="3">
                                            <p:txEl>
                                              <p:pRg st="2" end="2"/>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59942" y="496950"/>
            <a:ext cx="7419340" cy="635000"/>
          </a:xfrm>
          <a:prstGeom prst="rect">
            <a:avLst/>
          </a:prstGeom>
        </p:spPr>
        <p:txBody>
          <a:bodyPr vert="horz" wrap="square" lIns="0" tIns="12065" rIns="0" bIns="0" rtlCol="0">
            <a:spAutoFit/>
          </a:bodyPr>
          <a:lstStyle/>
          <a:p>
            <a:pPr marL="12700">
              <a:lnSpc>
                <a:spcPct val="100000"/>
              </a:lnSpc>
              <a:spcBef>
                <a:spcPts val="95"/>
              </a:spcBef>
            </a:pPr>
            <a:r>
              <a:rPr spc="-5"/>
              <a:t>Cyber</a:t>
            </a:r>
            <a:r>
              <a:rPr spc="-10"/>
              <a:t> </a:t>
            </a:r>
            <a:r>
              <a:rPr spc="-55"/>
              <a:t>Terrorism</a:t>
            </a:r>
            <a:r>
              <a:rPr spc="20"/>
              <a:t> </a:t>
            </a:r>
            <a:r>
              <a:rPr spc="-10"/>
              <a:t>Challenges</a:t>
            </a:r>
            <a:r>
              <a:rPr spc="-25"/>
              <a:t> </a:t>
            </a:r>
            <a:r>
              <a:rPr spc="-15"/>
              <a:t>(Contd.)</a:t>
            </a:r>
          </a:p>
        </p:txBody>
      </p:sp>
      <p:sp>
        <p:nvSpPr>
          <p:cNvPr id="3" name="object 3"/>
          <p:cNvSpPr txBox="1"/>
          <p:nvPr/>
        </p:nvSpPr>
        <p:spPr>
          <a:xfrm>
            <a:off x="535940" y="1607946"/>
            <a:ext cx="7714615" cy="3538220"/>
          </a:xfrm>
          <a:prstGeom prst="rect">
            <a:avLst/>
          </a:prstGeom>
        </p:spPr>
        <p:txBody>
          <a:bodyPr vert="horz" wrap="square" lIns="0" tIns="13335" rIns="0" bIns="0" rtlCol="0">
            <a:spAutoFit/>
          </a:bodyPr>
          <a:lstStyle/>
          <a:p>
            <a:pPr marL="355600" marR="118110" indent="-342900">
              <a:lnSpc>
                <a:spcPct val="100000"/>
              </a:lnSpc>
              <a:spcBef>
                <a:spcPts val="105"/>
              </a:spcBef>
              <a:buFont typeface="Arial MT"/>
              <a:buChar char="•"/>
              <a:tabLst>
                <a:tab pos="354965" algn="l"/>
                <a:tab pos="355600" algn="l"/>
              </a:tabLst>
            </a:pPr>
            <a:r>
              <a:rPr sz="3200" spc="-5">
                <a:latin typeface="Calibri"/>
                <a:cs typeface="Calibri"/>
              </a:rPr>
              <a:t>Low </a:t>
            </a:r>
            <a:r>
              <a:rPr sz="3200" spc="-20">
                <a:latin typeface="Calibri"/>
                <a:cs typeface="Calibri"/>
              </a:rPr>
              <a:t>cost</a:t>
            </a:r>
            <a:r>
              <a:rPr sz="3200" spc="5">
                <a:latin typeface="Calibri"/>
                <a:cs typeface="Calibri"/>
              </a:rPr>
              <a:t> </a:t>
            </a:r>
            <a:r>
              <a:rPr sz="3200" spc="-10">
                <a:latin typeface="Calibri"/>
                <a:cs typeface="Calibri"/>
              </a:rPr>
              <a:t>tools:</a:t>
            </a:r>
            <a:r>
              <a:rPr sz="3200" spc="10">
                <a:latin typeface="Calibri"/>
                <a:cs typeface="Calibri"/>
              </a:rPr>
              <a:t> </a:t>
            </a:r>
            <a:r>
              <a:rPr sz="3200" spc="-5">
                <a:latin typeface="Calibri"/>
                <a:cs typeface="Calibri"/>
              </a:rPr>
              <a:t>The</a:t>
            </a:r>
            <a:r>
              <a:rPr sz="3200" spc="15">
                <a:latin typeface="Calibri"/>
                <a:cs typeface="Calibri"/>
              </a:rPr>
              <a:t> </a:t>
            </a:r>
            <a:r>
              <a:rPr sz="3200" spc="-5">
                <a:latin typeface="Calibri"/>
                <a:cs typeface="Calibri"/>
              </a:rPr>
              <a:t>technology</a:t>
            </a:r>
            <a:r>
              <a:rPr sz="3200" spc="15">
                <a:latin typeface="Calibri"/>
                <a:cs typeface="Calibri"/>
              </a:rPr>
              <a:t> </a:t>
            </a:r>
            <a:r>
              <a:rPr sz="3200" spc="-5">
                <a:latin typeface="Calibri"/>
                <a:cs typeface="Calibri"/>
              </a:rPr>
              <a:t>employed</a:t>
            </a:r>
            <a:r>
              <a:rPr sz="3200" spc="5">
                <a:latin typeface="Calibri"/>
                <a:cs typeface="Calibri"/>
              </a:rPr>
              <a:t> </a:t>
            </a:r>
            <a:r>
              <a:rPr sz="3200">
                <a:latin typeface="Calibri"/>
                <a:cs typeface="Calibri"/>
              </a:rPr>
              <a:t>in </a:t>
            </a:r>
            <a:r>
              <a:rPr sz="3200" spc="-710">
                <a:latin typeface="Calibri"/>
                <a:cs typeface="Calibri"/>
              </a:rPr>
              <a:t> </a:t>
            </a:r>
            <a:r>
              <a:rPr sz="3200" spc="-20">
                <a:latin typeface="Calibri"/>
                <a:cs typeface="Calibri"/>
              </a:rPr>
              <a:t>attacks</a:t>
            </a:r>
            <a:r>
              <a:rPr sz="3200" spc="-5">
                <a:latin typeface="Calibri"/>
                <a:cs typeface="Calibri"/>
              </a:rPr>
              <a:t> </a:t>
            </a:r>
            <a:r>
              <a:rPr sz="3200">
                <a:latin typeface="Calibri"/>
                <a:cs typeface="Calibri"/>
              </a:rPr>
              <a:t>is </a:t>
            </a:r>
            <a:r>
              <a:rPr sz="3200" spc="-5">
                <a:latin typeface="Calibri"/>
                <a:cs typeface="Calibri"/>
              </a:rPr>
              <a:t>simple</a:t>
            </a:r>
            <a:r>
              <a:rPr sz="3200" spc="15">
                <a:latin typeface="Calibri"/>
                <a:cs typeface="Calibri"/>
              </a:rPr>
              <a:t> </a:t>
            </a:r>
            <a:r>
              <a:rPr sz="3200" spc="-20">
                <a:latin typeface="Calibri"/>
                <a:cs typeface="Calibri"/>
              </a:rPr>
              <a:t>to</a:t>
            </a:r>
            <a:r>
              <a:rPr sz="3200" spc="5">
                <a:latin typeface="Calibri"/>
                <a:cs typeface="Calibri"/>
              </a:rPr>
              <a:t> </a:t>
            </a:r>
            <a:r>
              <a:rPr sz="3200" spc="-5">
                <a:latin typeface="Calibri"/>
                <a:cs typeface="Calibri"/>
              </a:rPr>
              <a:t>use,</a:t>
            </a:r>
            <a:r>
              <a:rPr sz="3200" spc="10">
                <a:latin typeface="Calibri"/>
                <a:cs typeface="Calibri"/>
              </a:rPr>
              <a:t> </a:t>
            </a:r>
            <a:r>
              <a:rPr sz="3200" spc="-10">
                <a:latin typeface="Calibri"/>
                <a:cs typeface="Calibri"/>
              </a:rPr>
              <a:t>inexpensive,</a:t>
            </a:r>
            <a:r>
              <a:rPr sz="3200">
                <a:latin typeface="Calibri"/>
                <a:cs typeface="Calibri"/>
              </a:rPr>
              <a:t> and </a:t>
            </a:r>
            <a:r>
              <a:rPr sz="3200" spc="5">
                <a:latin typeface="Calibri"/>
                <a:cs typeface="Calibri"/>
              </a:rPr>
              <a:t> </a:t>
            </a:r>
            <a:r>
              <a:rPr sz="3200">
                <a:latin typeface="Calibri"/>
                <a:cs typeface="Calibri"/>
              </a:rPr>
              <a:t>widely</a:t>
            </a:r>
            <a:r>
              <a:rPr sz="3200" spc="-5">
                <a:latin typeface="Calibri"/>
                <a:cs typeface="Calibri"/>
              </a:rPr>
              <a:t> </a:t>
            </a:r>
            <a:r>
              <a:rPr sz="3200" spc="-10">
                <a:latin typeface="Calibri"/>
                <a:cs typeface="Calibri"/>
              </a:rPr>
              <a:t>available.</a:t>
            </a:r>
            <a:endParaRPr sz="3200">
              <a:latin typeface="Calibri"/>
              <a:cs typeface="Calibri"/>
            </a:endParaRPr>
          </a:p>
          <a:p>
            <a:pPr marL="355600" marR="5080" indent="-342900">
              <a:lnSpc>
                <a:spcPct val="100000"/>
              </a:lnSpc>
              <a:spcBef>
                <a:spcPts val="765"/>
              </a:spcBef>
              <a:buFont typeface="Arial MT"/>
              <a:buChar char="•"/>
              <a:tabLst>
                <a:tab pos="354965" algn="l"/>
                <a:tab pos="355600" algn="l"/>
              </a:tabLst>
            </a:pPr>
            <a:r>
              <a:rPr sz="3200" spc="-15">
                <a:latin typeface="Calibri"/>
                <a:cs typeface="Calibri"/>
              </a:rPr>
              <a:t>Automated</a:t>
            </a:r>
            <a:r>
              <a:rPr sz="3200" spc="35">
                <a:latin typeface="Calibri"/>
                <a:cs typeface="Calibri"/>
              </a:rPr>
              <a:t> </a:t>
            </a:r>
            <a:r>
              <a:rPr sz="3200">
                <a:latin typeface="Calibri"/>
                <a:cs typeface="Calibri"/>
              </a:rPr>
              <a:t>Methods:</a:t>
            </a:r>
            <a:r>
              <a:rPr sz="3200" spc="15">
                <a:latin typeface="Calibri"/>
                <a:cs typeface="Calibri"/>
              </a:rPr>
              <a:t> </a:t>
            </a:r>
            <a:r>
              <a:rPr sz="3200" spc="-5">
                <a:latin typeface="Calibri"/>
                <a:cs typeface="Calibri"/>
              </a:rPr>
              <a:t>The methods</a:t>
            </a:r>
            <a:r>
              <a:rPr sz="3200" spc="20">
                <a:latin typeface="Calibri"/>
                <a:cs typeface="Calibri"/>
              </a:rPr>
              <a:t> </a:t>
            </a:r>
            <a:r>
              <a:rPr sz="3200" spc="-5">
                <a:latin typeface="Calibri"/>
                <a:cs typeface="Calibri"/>
              </a:rPr>
              <a:t>of </a:t>
            </a:r>
            <a:r>
              <a:rPr sz="3200" spc="-20">
                <a:latin typeface="Calibri"/>
                <a:cs typeface="Calibri"/>
              </a:rPr>
              <a:t>attack </a:t>
            </a:r>
            <a:r>
              <a:rPr sz="3200" spc="-710">
                <a:latin typeface="Calibri"/>
                <a:cs typeface="Calibri"/>
              </a:rPr>
              <a:t> </a:t>
            </a:r>
            <a:r>
              <a:rPr sz="3200" spc="-20">
                <a:latin typeface="Calibri"/>
                <a:cs typeface="Calibri"/>
              </a:rPr>
              <a:t>have</a:t>
            </a:r>
            <a:r>
              <a:rPr sz="3200" spc="-5">
                <a:latin typeface="Calibri"/>
                <a:cs typeface="Calibri"/>
              </a:rPr>
              <a:t> become</a:t>
            </a:r>
            <a:r>
              <a:rPr sz="3200" spc="-20">
                <a:latin typeface="Calibri"/>
                <a:cs typeface="Calibri"/>
              </a:rPr>
              <a:t> </a:t>
            </a:r>
            <a:r>
              <a:rPr sz="3200" spc="-10">
                <a:latin typeface="Calibri"/>
                <a:cs typeface="Calibri"/>
              </a:rPr>
              <a:t>automated</a:t>
            </a:r>
            <a:r>
              <a:rPr sz="3200" spc="35">
                <a:latin typeface="Calibri"/>
                <a:cs typeface="Calibri"/>
              </a:rPr>
              <a:t> </a:t>
            </a:r>
            <a:r>
              <a:rPr sz="3200">
                <a:latin typeface="Calibri"/>
                <a:cs typeface="Calibri"/>
              </a:rPr>
              <a:t>and</a:t>
            </a:r>
            <a:r>
              <a:rPr sz="3200" spc="15">
                <a:latin typeface="Calibri"/>
                <a:cs typeface="Calibri"/>
              </a:rPr>
              <a:t> </a:t>
            </a:r>
            <a:r>
              <a:rPr sz="3200" spc="-10">
                <a:latin typeface="Calibri"/>
                <a:cs typeface="Calibri"/>
              </a:rPr>
              <a:t>more </a:t>
            </a:r>
            <a:r>
              <a:rPr sz="3200" spc="-5">
                <a:latin typeface="Calibri"/>
                <a:cs typeface="Calibri"/>
              </a:rPr>
              <a:t> </a:t>
            </a:r>
            <a:r>
              <a:rPr sz="3200" spc="-10">
                <a:latin typeface="Calibri"/>
                <a:cs typeface="Calibri"/>
              </a:rPr>
              <a:t>sophisticated,</a:t>
            </a:r>
            <a:r>
              <a:rPr sz="3200" spc="25">
                <a:latin typeface="Calibri"/>
                <a:cs typeface="Calibri"/>
              </a:rPr>
              <a:t> </a:t>
            </a:r>
            <a:r>
              <a:rPr sz="3200" spc="-5">
                <a:latin typeface="Calibri"/>
                <a:cs typeface="Calibri"/>
              </a:rPr>
              <a:t>resulting</a:t>
            </a:r>
            <a:r>
              <a:rPr sz="3200" spc="10">
                <a:latin typeface="Calibri"/>
                <a:cs typeface="Calibri"/>
              </a:rPr>
              <a:t> </a:t>
            </a:r>
            <a:r>
              <a:rPr sz="3200">
                <a:latin typeface="Calibri"/>
                <a:cs typeface="Calibri"/>
              </a:rPr>
              <a:t>in</a:t>
            </a:r>
            <a:r>
              <a:rPr sz="3200" spc="10">
                <a:latin typeface="Calibri"/>
                <a:cs typeface="Calibri"/>
              </a:rPr>
              <a:t> </a:t>
            </a:r>
            <a:r>
              <a:rPr sz="3200" spc="-15">
                <a:latin typeface="Calibri"/>
                <a:cs typeface="Calibri"/>
              </a:rPr>
              <a:t>greater</a:t>
            </a:r>
            <a:r>
              <a:rPr sz="3200" spc="-20">
                <a:latin typeface="Calibri"/>
                <a:cs typeface="Calibri"/>
              </a:rPr>
              <a:t> </a:t>
            </a:r>
            <a:r>
              <a:rPr sz="3200" spc="-5">
                <a:latin typeface="Calibri"/>
                <a:cs typeface="Calibri"/>
              </a:rPr>
              <a:t>damage </a:t>
            </a:r>
            <a:r>
              <a:rPr sz="3200">
                <a:latin typeface="Calibri"/>
                <a:cs typeface="Calibri"/>
              </a:rPr>
              <a:t> </a:t>
            </a:r>
            <a:r>
              <a:rPr sz="3200" spc="-15">
                <a:latin typeface="Calibri"/>
                <a:cs typeface="Calibri"/>
              </a:rPr>
              <a:t>from</a:t>
            </a:r>
            <a:r>
              <a:rPr sz="3200" spc="-10">
                <a:latin typeface="Calibri"/>
                <a:cs typeface="Calibri"/>
              </a:rPr>
              <a:t> </a:t>
            </a:r>
            <a:r>
              <a:rPr sz="3200">
                <a:latin typeface="Calibri"/>
                <a:cs typeface="Calibri"/>
              </a:rPr>
              <a:t>a</a:t>
            </a:r>
            <a:r>
              <a:rPr sz="3200" spc="10">
                <a:latin typeface="Calibri"/>
                <a:cs typeface="Calibri"/>
              </a:rPr>
              <a:t> </a:t>
            </a:r>
            <a:r>
              <a:rPr sz="3200" spc="-5">
                <a:latin typeface="Calibri"/>
                <a:cs typeface="Calibri"/>
              </a:rPr>
              <a:t>single</a:t>
            </a:r>
            <a:r>
              <a:rPr sz="3200">
                <a:latin typeface="Calibri"/>
                <a:cs typeface="Calibri"/>
              </a:rPr>
              <a:t> </a:t>
            </a:r>
            <a:r>
              <a:rPr sz="3200" spc="-15">
                <a:latin typeface="Calibri"/>
                <a:cs typeface="Calibri"/>
              </a:rPr>
              <a:t>attack.</a:t>
            </a:r>
            <a:endParaRPr sz="3200">
              <a:latin typeface="Calibri"/>
              <a:cs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to="" calcmode="lin" valueType="num">
                                      <p:cBhvr>
                                        <p:cTn id="7" dur="1" fill="hold"/>
                                        <p:tgtEl>
                                          <p:spTgt spid="3">
                                            <p:txEl>
                                              <p:pRg st="0" end="0"/>
                                            </p:txEl>
                                          </p:spTgt>
                                        </p:tgtEl>
                                        <p:attrNameLst>
                                          <p:attrName/>
                                        </p:attrNameLst>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to="" calcmode="lin" valueType="num">
                                      <p:cBhvr>
                                        <p:cTn id="12" dur="1" fill="hold"/>
                                        <p:tgtEl>
                                          <p:spTgt spid="3">
                                            <p:txEl>
                                              <p:pRg st="1" end="1"/>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600200" y="0"/>
            <a:ext cx="5165090" cy="696595"/>
          </a:xfrm>
          <a:prstGeom prst="rect">
            <a:avLst/>
          </a:prstGeom>
        </p:spPr>
        <p:txBody>
          <a:bodyPr vert="horz" wrap="square" lIns="0" tIns="13335" rIns="0" bIns="0" rtlCol="0">
            <a:spAutoFit/>
          </a:bodyPr>
          <a:lstStyle/>
          <a:p>
            <a:pPr marL="12700">
              <a:lnSpc>
                <a:spcPct val="100000"/>
              </a:lnSpc>
              <a:spcBef>
                <a:spcPts val="105"/>
              </a:spcBef>
            </a:pPr>
            <a:r>
              <a:rPr sz="4400" spc="-5"/>
              <a:t>Cyber</a:t>
            </a:r>
            <a:r>
              <a:rPr sz="4400" spc="-35"/>
              <a:t> </a:t>
            </a:r>
            <a:r>
              <a:rPr sz="4400" spc="-55"/>
              <a:t>Terrorism</a:t>
            </a:r>
            <a:r>
              <a:rPr sz="4400" spc="-30"/>
              <a:t> </a:t>
            </a:r>
            <a:r>
              <a:rPr sz="4400" spc="-15"/>
              <a:t>Forms</a:t>
            </a:r>
            <a:endParaRPr sz="4400"/>
          </a:p>
        </p:txBody>
      </p:sp>
      <p:sp>
        <p:nvSpPr>
          <p:cNvPr id="3" name="object 3"/>
          <p:cNvSpPr txBox="1"/>
          <p:nvPr/>
        </p:nvSpPr>
        <p:spPr>
          <a:xfrm>
            <a:off x="535940" y="1511020"/>
            <a:ext cx="7402195" cy="4025265"/>
          </a:xfrm>
          <a:prstGeom prst="rect">
            <a:avLst/>
          </a:prstGeom>
        </p:spPr>
        <p:txBody>
          <a:bodyPr vert="horz" wrap="square" lIns="0" tIns="109855" rIns="0" bIns="0" rtlCol="0">
            <a:spAutoFit/>
          </a:bodyPr>
          <a:lstStyle/>
          <a:p>
            <a:pPr marL="355600" indent="-342900">
              <a:lnSpc>
                <a:spcPct val="100000"/>
              </a:lnSpc>
              <a:spcBef>
                <a:spcPts val="865"/>
              </a:spcBef>
              <a:buFont typeface="Arial MT"/>
              <a:buChar char="•"/>
              <a:tabLst>
                <a:tab pos="354965" algn="l"/>
                <a:tab pos="355600" algn="l"/>
              </a:tabLst>
            </a:pPr>
            <a:r>
              <a:rPr sz="3200" spc="-5">
                <a:latin typeface="Calibri"/>
                <a:cs typeface="Calibri"/>
              </a:rPr>
              <a:t>Privacy</a:t>
            </a:r>
            <a:r>
              <a:rPr sz="3200" spc="-50">
                <a:latin typeface="Calibri"/>
                <a:cs typeface="Calibri"/>
              </a:rPr>
              <a:t> </a:t>
            </a:r>
            <a:r>
              <a:rPr sz="3200">
                <a:latin typeface="Calibri"/>
                <a:cs typeface="Calibri"/>
              </a:rPr>
              <a:t>violation.</a:t>
            </a:r>
          </a:p>
          <a:p>
            <a:pPr marL="355600" marR="46990" indent="-342900">
              <a:lnSpc>
                <a:spcPct val="100000"/>
              </a:lnSpc>
              <a:spcBef>
                <a:spcPts val="770"/>
              </a:spcBef>
              <a:buFont typeface="Arial MT"/>
              <a:buChar char="•"/>
              <a:tabLst>
                <a:tab pos="354965" algn="l"/>
                <a:tab pos="355600" algn="l"/>
              </a:tabLst>
            </a:pPr>
            <a:r>
              <a:rPr sz="3200" spc="-5">
                <a:latin typeface="Calibri"/>
                <a:cs typeface="Calibri"/>
              </a:rPr>
              <a:t>Secret</a:t>
            </a:r>
            <a:r>
              <a:rPr sz="3200" spc="-50">
                <a:latin typeface="Calibri"/>
                <a:cs typeface="Calibri"/>
              </a:rPr>
              <a:t> </a:t>
            </a:r>
            <a:r>
              <a:rPr sz="3200" spc="-15">
                <a:latin typeface="Calibri"/>
                <a:cs typeface="Calibri"/>
              </a:rPr>
              <a:t>information</a:t>
            </a:r>
            <a:r>
              <a:rPr sz="3200" spc="25">
                <a:latin typeface="Calibri"/>
                <a:cs typeface="Calibri"/>
              </a:rPr>
              <a:t> </a:t>
            </a:r>
            <a:r>
              <a:rPr sz="3200" spc="-5">
                <a:latin typeface="Calibri"/>
                <a:cs typeface="Calibri"/>
              </a:rPr>
              <a:t>appropriation</a:t>
            </a:r>
            <a:r>
              <a:rPr sz="3200" spc="25">
                <a:latin typeface="Calibri"/>
                <a:cs typeface="Calibri"/>
              </a:rPr>
              <a:t> </a:t>
            </a:r>
            <a:r>
              <a:rPr sz="3200">
                <a:latin typeface="Calibri"/>
                <a:cs typeface="Calibri"/>
              </a:rPr>
              <a:t>and</a:t>
            </a:r>
            <a:r>
              <a:rPr sz="3200" spc="15">
                <a:latin typeface="Calibri"/>
                <a:cs typeface="Calibri"/>
              </a:rPr>
              <a:t> </a:t>
            </a:r>
            <a:r>
              <a:rPr sz="3200" spc="-20">
                <a:latin typeface="Calibri"/>
                <a:cs typeface="Calibri"/>
              </a:rPr>
              <a:t>data </a:t>
            </a:r>
            <a:r>
              <a:rPr sz="3200" spc="-710">
                <a:latin typeface="Calibri"/>
                <a:cs typeface="Calibri"/>
              </a:rPr>
              <a:t> </a:t>
            </a:r>
            <a:r>
              <a:rPr sz="3200" spc="-10">
                <a:latin typeface="Calibri"/>
                <a:cs typeface="Calibri"/>
              </a:rPr>
              <a:t>theft.</a:t>
            </a:r>
            <a:endParaRPr sz="3200">
              <a:latin typeface="Calibri"/>
              <a:cs typeface="Calibri"/>
            </a:endParaRPr>
          </a:p>
          <a:p>
            <a:pPr marL="355600" indent="-342900">
              <a:lnSpc>
                <a:spcPct val="100000"/>
              </a:lnSpc>
              <a:spcBef>
                <a:spcPts val="770"/>
              </a:spcBef>
              <a:buFont typeface="Arial MT"/>
              <a:buChar char="•"/>
              <a:tabLst>
                <a:tab pos="354965" algn="l"/>
                <a:tab pos="355600" algn="l"/>
              </a:tabLst>
            </a:pPr>
            <a:r>
              <a:rPr sz="3200" spc="-5">
                <a:latin typeface="Calibri"/>
                <a:cs typeface="Calibri"/>
              </a:rPr>
              <a:t>Demolition</a:t>
            </a:r>
            <a:r>
              <a:rPr sz="3200" spc="15">
                <a:latin typeface="Calibri"/>
                <a:cs typeface="Calibri"/>
              </a:rPr>
              <a:t> </a:t>
            </a:r>
            <a:r>
              <a:rPr sz="3200" spc="-5">
                <a:latin typeface="Calibri"/>
                <a:cs typeface="Calibri"/>
              </a:rPr>
              <a:t>of</a:t>
            </a:r>
            <a:r>
              <a:rPr sz="3200" spc="-20">
                <a:latin typeface="Calibri"/>
                <a:cs typeface="Calibri"/>
              </a:rPr>
              <a:t> </a:t>
            </a:r>
            <a:r>
              <a:rPr sz="3200" spc="-5">
                <a:latin typeface="Calibri"/>
                <a:cs typeface="Calibri"/>
              </a:rPr>
              <a:t>e-governance</a:t>
            </a:r>
            <a:r>
              <a:rPr sz="3200" spc="-40">
                <a:latin typeface="Calibri"/>
                <a:cs typeface="Calibri"/>
              </a:rPr>
              <a:t> </a:t>
            </a:r>
            <a:r>
              <a:rPr sz="3200" spc="-5">
                <a:latin typeface="Calibri"/>
                <a:cs typeface="Calibri"/>
              </a:rPr>
              <a:t>base.</a:t>
            </a:r>
            <a:endParaRPr sz="3200">
              <a:latin typeface="Calibri"/>
              <a:cs typeface="Calibri"/>
            </a:endParaRPr>
          </a:p>
          <a:p>
            <a:pPr marL="355600" indent="-342900">
              <a:lnSpc>
                <a:spcPct val="100000"/>
              </a:lnSpc>
              <a:spcBef>
                <a:spcPts val="765"/>
              </a:spcBef>
              <a:buFont typeface="Arial MT"/>
              <a:buChar char="•"/>
              <a:tabLst>
                <a:tab pos="354965" algn="l"/>
                <a:tab pos="355600" algn="l"/>
              </a:tabLst>
            </a:pPr>
            <a:r>
              <a:rPr sz="3200" spc="-10">
                <a:latin typeface="Calibri"/>
                <a:cs typeface="Calibri"/>
              </a:rPr>
              <a:t>Distributed</a:t>
            </a:r>
            <a:r>
              <a:rPr sz="3200" spc="40">
                <a:latin typeface="Calibri"/>
                <a:cs typeface="Calibri"/>
              </a:rPr>
              <a:t> </a:t>
            </a:r>
            <a:r>
              <a:rPr sz="3200" spc="-5">
                <a:latin typeface="Calibri"/>
                <a:cs typeface="Calibri"/>
              </a:rPr>
              <a:t>Denial</a:t>
            </a:r>
            <a:r>
              <a:rPr sz="3200" spc="10">
                <a:latin typeface="Calibri"/>
                <a:cs typeface="Calibri"/>
              </a:rPr>
              <a:t> </a:t>
            </a:r>
            <a:r>
              <a:rPr sz="3200">
                <a:latin typeface="Calibri"/>
                <a:cs typeface="Calibri"/>
              </a:rPr>
              <a:t>Of</a:t>
            </a:r>
            <a:r>
              <a:rPr sz="3200" spc="5">
                <a:latin typeface="Calibri"/>
                <a:cs typeface="Calibri"/>
              </a:rPr>
              <a:t> </a:t>
            </a:r>
            <a:r>
              <a:rPr sz="3200">
                <a:latin typeface="Calibri"/>
                <a:cs typeface="Calibri"/>
              </a:rPr>
              <a:t>Service </a:t>
            </a:r>
            <a:r>
              <a:rPr sz="3200" spc="-10">
                <a:latin typeface="Calibri"/>
                <a:cs typeface="Calibri"/>
              </a:rPr>
              <a:t>(DoS) </a:t>
            </a:r>
            <a:r>
              <a:rPr sz="3200" spc="-15">
                <a:latin typeface="Calibri"/>
                <a:cs typeface="Calibri"/>
              </a:rPr>
              <a:t>attack.</a:t>
            </a:r>
            <a:endParaRPr sz="3200">
              <a:latin typeface="Calibri"/>
              <a:cs typeface="Calibri"/>
            </a:endParaRPr>
          </a:p>
          <a:p>
            <a:pPr marL="355600" indent="-342900">
              <a:lnSpc>
                <a:spcPct val="100000"/>
              </a:lnSpc>
              <a:spcBef>
                <a:spcPts val="775"/>
              </a:spcBef>
              <a:buFont typeface="Arial MT"/>
              <a:buChar char="•"/>
              <a:tabLst>
                <a:tab pos="354965" algn="l"/>
                <a:tab pos="355600" algn="l"/>
              </a:tabLst>
            </a:pPr>
            <a:r>
              <a:rPr sz="3200" spc="-10">
                <a:latin typeface="Calibri"/>
                <a:cs typeface="Calibri"/>
              </a:rPr>
              <a:t>Network</a:t>
            </a:r>
            <a:r>
              <a:rPr sz="3200" spc="-30">
                <a:latin typeface="Calibri"/>
                <a:cs typeface="Calibri"/>
              </a:rPr>
              <a:t> </a:t>
            </a:r>
            <a:r>
              <a:rPr sz="3200" spc="-5">
                <a:latin typeface="Calibri"/>
                <a:cs typeface="Calibri"/>
              </a:rPr>
              <a:t>damage</a:t>
            </a:r>
            <a:r>
              <a:rPr sz="3200" spc="5">
                <a:latin typeface="Calibri"/>
                <a:cs typeface="Calibri"/>
              </a:rPr>
              <a:t> </a:t>
            </a:r>
            <a:r>
              <a:rPr sz="3200">
                <a:latin typeface="Calibri"/>
                <a:cs typeface="Calibri"/>
              </a:rPr>
              <a:t>and</a:t>
            </a:r>
            <a:r>
              <a:rPr sz="3200" spc="15">
                <a:latin typeface="Calibri"/>
                <a:cs typeface="Calibri"/>
              </a:rPr>
              <a:t> </a:t>
            </a:r>
            <a:r>
              <a:rPr sz="3200" spc="-5">
                <a:latin typeface="Calibri"/>
                <a:cs typeface="Calibri"/>
              </a:rPr>
              <a:t>disruptions.</a:t>
            </a:r>
            <a:endParaRPr sz="3200">
              <a:latin typeface="Calibri"/>
              <a:cs typeface="Calibri"/>
            </a:endParaRPr>
          </a:p>
          <a:p>
            <a:pPr marL="355600" indent="-342900">
              <a:lnSpc>
                <a:spcPct val="100000"/>
              </a:lnSpc>
              <a:spcBef>
                <a:spcPts val="765"/>
              </a:spcBef>
              <a:buFont typeface="Arial MT"/>
              <a:buChar char="•"/>
              <a:tabLst>
                <a:tab pos="354965" algn="l"/>
                <a:tab pos="355600" algn="l"/>
              </a:tabLst>
            </a:pPr>
            <a:r>
              <a:rPr sz="3200">
                <a:latin typeface="Calibri"/>
                <a:cs typeface="Calibri"/>
              </a:rPr>
              <a:t>Use of</a:t>
            </a:r>
            <a:r>
              <a:rPr sz="3200" spc="-5">
                <a:latin typeface="Calibri"/>
                <a:cs typeface="Calibri"/>
              </a:rPr>
              <a:t> </a:t>
            </a:r>
            <a:r>
              <a:rPr sz="3200">
                <a:latin typeface="Calibri"/>
                <a:cs typeface="Calibri"/>
              </a:rPr>
              <a:t>cyber</a:t>
            </a:r>
            <a:r>
              <a:rPr sz="3200" spc="-20">
                <a:latin typeface="Calibri"/>
                <a:cs typeface="Calibri"/>
              </a:rPr>
              <a:t> </a:t>
            </a:r>
            <a:r>
              <a:rPr sz="3200" spc="-10">
                <a:latin typeface="Calibri"/>
                <a:cs typeface="Calibri"/>
              </a:rPr>
              <a:t>communication</a:t>
            </a:r>
            <a:r>
              <a:rPr sz="3200" spc="30">
                <a:latin typeface="Calibri"/>
                <a:cs typeface="Calibri"/>
              </a:rPr>
              <a:t> </a:t>
            </a:r>
            <a:r>
              <a:rPr sz="3200" spc="-30">
                <a:latin typeface="Calibri"/>
                <a:cs typeface="Calibri"/>
              </a:rPr>
              <a:t>for</a:t>
            </a:r>
            <a:r>
              <a:rPr sz="3200" spc="-5">
                <a:latin typeface="Calibri"/>
                <a:cs typeface="Calibri"/>
              </a:rPr>
              <a:t> </a:t>
            </a:r>
            <a:r>
              <a:rPr sz="3200" spc="-10">
                <a:latin typeface="Calibri"/>
                <a:cs typeface="Calibri"/>
              </a:rPr>
              <a:t>terrorism.</a:t>
            </a:r>
            <a:endParaRPr sz="3200">
              <a:latin typeface="Calibri"/>
              <a:cs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to="" calcmode="lin" valueType="num">
                                      <p:cBhvr>
                                        <p:cTn id="7" dur="1" fill="hold"/>
                                        <p:tgtEl>
                                          <p:spTgt spid="3">
                                            <p:txEl>
                                              <p:pRg st="0" end="0"/>
                                            </p:txEl>
                                          </p:spTgt>
                                        </p:tgtEl>
                                        <p:attrNameLst>
                                          <p:attrName/>
                                        </p:attrNameLst>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to="" calcmode="lin" valueType="num">
                                      <p:cBhvr>
                                        <p:cTn id="12" dur="1" fill="hold"/>
                                        <p:tgtEl>
                                          <p:spTgt spid="3">
                                            <p:txEl>
                                              <p:pRg st="1" end="1"/>
                                            </p:txEl>
                                          </p:spTgt>
                                        </p:tgtEl>
                                        <p:attrNameLst>
                                          <p:attrName/>
                                        </p:attrNameLst>
                                      </p:cBhvr>
                                    </p:anim>
                                  </p:childTnLst>
                                </p:cTn>
                              </p:par>
                            </p:childTnLst>
                          </p:cTn>
                        </p:par>
                      </p:childTnLst>
                    </p:cTn>
                  </p:par>
                  <p:par>
                    <p:cTn id="13" fill="hold">
                      <p:stCondLst>
                        <p:cond delay="indefinite"/>
                      </p:stCondLst>
                      <p:childTnLst>
                        <p:par>
                          <p:cTn id="14" fill="hold">
                            <p:stCondLst>
                              <p:cond delay="0"/>
                            </p:stCondLst>
                            <p:childTnLst>
                              <p:par>
                                <p:cTn id="15" presetID="24"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to="" calcmode="lin" valueType="num">
                                      <p:cBhvr>
                                        <p:cTn id="17" dur="1" fill="hold"/>
                                        <p:tgtEl>
                                          <p:spTgt spid="3">
                                            <p:txEl>
                                              <p:pRg st="2" end="2"/>
                                            </p:txEl>
                                          </p:spTgt>
                                        </p:tgtEl>
                                        <p:attrNameLst>
                                          <p:attrName/>
                                        </p:attrNameLst>
                                      </p:cBhvr>
                                    </p:anim>
                                  </p:childTnLst>
                                </p:cTn>
                              </p:par>
                            </p:childTnLst>
                          </p:cTn>
                        </p:par>
                      </p:childTnLst>
                    </p:cTn>
                  </p:par>
                  <p:par>
                    <p:cTn id="18" fill="hold">
                      <p:stCondLst>
                        <p:cond delay="indefinite"/>
                      </p:stCondLst>
                      <p:childTnLst>
                        <p:par>
                          <p:cTn id="19" fill="hold">
                            <p:stCondLst>
                              <p:cond delay="0"/>
                            </p:stCondLst>
                            <p:childTnLst>
                              <p:par>
                                <p:cTn id="20" presetID="24"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 to="" calcmode="lin" valueType="num">
                                      <p:cBhvr>
                                        <p:cTn id="22" dur="1" fill="hold"/>
                                        <p:tgtEl>
                                          <p:spTgt spid="3">
                                            <p:txEl>
                                              <p:pRg st="3" end="3"/>
                                            </p:txEl>
                                          </p:spTgt>
                                        </p:tgtEl>
                                        <p:attrNameLst>
                                          <p:attrName/>
                                        </p:attrNameLst>
                                      </p:cBhvr>
                                    </p:anim>
                                  </p:childTnLst>
                                </p:cTn>
                              </p:par>
                            </p:childTnLst>
                          </p:cTn>
                        </p:par>
                      </p:childTnLst>
                    </p:cTn>
                  </p:par>
                  <p:par>
                    <p:cTn id="23" fill="hold">
                      <p:stCondLst>
                        <p:cond delay="indefinite"/>
                      </p:stCondLst>
                      <p:childTnLst>
                        <p:par>
                          <p:cTn id="24" fill="hold">
                            <p:stCondLst>
                              <p:cond delay="0"/>
                            </p:stCondLst>
                            <p:childTnLst>
                              <p:par>
                                <p:cTn id="25" presetID="24"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to="" calcmode="lin" valueType="num">
                                      <p:cBhvr>
                                        <p:cTn id="27" dur="1" fill="hold"/>
                                        <p:tgtEl>
                                          <p:spTgt spid="3">
                                            <p:txEl>
                                              <p:pRg st="4" end="4"/>
                                            </p:txEl>
                                          </p:spTgt>
                                        </p:tgtEl>
                                        <p:attrNameLst>
                                          <p:attrName/>
                                        </p:attrNameLst>
                                      </p:cBhvr>
                                    </p:anim>
                                  </p:childTnLst>
                                </p:cTn>
                              </p:par>
                            </p:childTnLst>
                          </p:cTn>
                        </p:par>
                      </p:childTnLst>
                    </p:cTn>
                  </p:par>
                  <p:par>
                    <p:cTn id="28" fill="hold">
                      <p:stCondLst>
                        <p:cond delay="indefinite"/>
                      </p:stCondLst>
                      <p:childTnLst>
                        <p:par>
                          <p:cTn id="29" fill="hold">
                            <p:stCondLst>
                              <p:cond delay="0"/>
                            </p:stCondLst>
                            <p:childTnLst>
                              <p:par>
                                <p:cTn id="30" presetID="24"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 to="" calcmode="lin" valueType="num">
                                      <p:cBhvr>
                                        <p:cTn id="32" dur="1" fill="hold"/>
                                        <p:tgtEl>
                                          <p:spTgt spid="3">
                                            <p:txEl>
                                              <p:pRg st="5" end="5"/>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62200" y="0"/>
            <a:ext cx="3626485" cy="696595"/>
          </a:xfrm>
          <a:prstGeom prst="rect">
            <a:avLst/>
          </a:prstGeom>
        </p:spPr>
        <p:txBody>
          <a:bodyPr vert="horz" wrap="square" lIns="0" tIns="13335" rIns="0" bIns="0" rtlCol="0">
            <a:spAutoFit/>
          </a:bodyPr>
          <a:lstStyle/>
          <a:p>
            <a:pPr marL="12700">
              <a:lnSpc>
                <a:spcPct val="100000"/>
              </a:lnSpc>
              <a:spcBef>
                <a:spcPts val="105"/>
              </a:spcBef>
            </a:pPr>
            <a:r>
              <a:rPr sz="4400" spc="-40"/>
              <a:t>Attack</a:t>
            </a:r>
            <a:r>
              <a:rPr sz="4400" spc="-65"/>
              <a:t> </a:t>
            </a:r>
            <a:r>
              <a:rPr sz="4400"/>
              <a:t>Methods</a:t>
            </a:r>
          </a:p>
        </p:txBody>
      </p:sp>
      <p:sp>
        <p:nvSpPr>
          <p:cNvPr id="3" name="object 3"/>
          <p:cNvSpPr txBox="1"/>
          <p:nvPr/>
        </p:nvSpPr>
        <p:spPr>
          <a:xfrm>
            <a:off x="535940" y="1527175"/>
            <a:ext cx="7965440" cy="4253230"/>
          </a:xfrm>
          <a:prstGeom prst="rect">
            <a:avLst/>
          </a:prstGeom>
        </p:spPr>
        <p:txBody>
          <a:bodyPr vert="horz" wrap="square" lIns="0" tIns="12700" rIns="0" bIns="0" rtlCol="0">
            <a:spAutoFit/>
          </a:bodyPr>
          <a:lstStyle/>
          <a:p>
            <a:pPr marL="355600" indent="-342900">
              <a:lnSpc>
                <a:spcPct val="100000"/>
              </a:lnSpc>
              <a:spcBef>
                <a:spcPts val="100"/>
              </a:spcBef>
              <a:buFont typeface="Arial MT"/>
              <a:buChar char="•"/>
              <a:tabLst>
                <a:tab pos="354965" algn="l"/>
                <a:tab pos="355600" algn="l"/>
              </a:tabLst>
            </a:pPr>
            <a:r>
              <a:rPr sz="3000" spc="-15">
                <a:latin typeface="Calibri"/>
                <a:cs typeface="Calibri"/>
              </a:rPr>
              <a:t>Physical</a:t>
            </a:r>
            <a:r>
              <a:rPr sz="3000" spc="-35">
                <a:latin typeface="Calibri"/>
                <a:cs typeface="Calibri"/>
              </a:rPr>
              <a:t> </a:t>
            </a:r>
            <a:r>
              <a:rPr sz="3000" spc="-20">
                <a:latin typeface="Calibri"/>
                <a:cs typeface="Calibri"/>
              </a:rPr>
              <a:t>Attack:</a:t>
            </a:r>
            <a:endParaRPr sz="3000">
              <a:latin typeface="Calibri"/>
              <a:cs typeface="Calibri"/>
            </a:endParaRPr>
          </a:p>
          <a:p>
            <a:pPr marL="756285" lvl="1" indent="-287020">
              <a:lnSpc>
                <a:spcPct val="100000"/>
              </a:lnSpc>
              <a:spcBef>
                <a:spcPts val="15"/>
              </a:spcBef>
              <a:buFont typeface="Arial MT"/>
              <a:buChar char="–"/>
              <a:tabLst>
                <a:tab pos="756920" algn="l"/>
              </a:tabLst>
            </a:pPr>
            <a:r>
              <a:rPr sz="2600" spc="-10">
                <a:latin typeface="Calibri"/>
                <a:cs typeface="Calibri"/>
              </a:rPr>
              <a:t>Against</a:t>
            </a:r>
            <a:r>
              <a:rPr sz="2600" spc="-20">
                <a:latin typeface="Calibri"/>
                <a:cs typeface="Calibri"/>
              </a:rPr>
              <a:t> </a:t>
            </a:r>
            <a:r>
              <a:rPr sz="2600" spc="-10">
                <a:latin typeface="Calibri"/>
                <a:cs typeface="Calibri"/>
              </a:rPr>
              <a:t>computer</a:t>
            </a:r>
            <a:r>
              <a:rPr sz="2600" spc="-15">
                <a:latin typeface="Calibri"/>
                <a:cs typeface="Calibri"/>
              </a:rPr>
              <a:t> </a:t>
            </a:r>
            <a:r>
              <a:rPr sz="2600" spc="-5">
                <a:latin typeface="Calibri"/>
                <a:cs typeface="Calibri"/>
              </a:rPr>
              <a:t>facilities</a:t>
            </a:r>
            <a:r>
              <a:rPr sz="2600" spc="-20">
                <a:latin typeface="Calibri"/>
                <a:cs typeface="Calibri"/>
              </a:rPr>
              <a:t> </a:t>
            </a:r>
            <a:r>
              <a:rPr sz="2600" spc="-10">
                <a:latin typeface="Calibri"/>
                <a:cs typeface="Calibri"/>
              </a:rPr>
              <a:t>and/or</a:t>
            </a:r>
            <a:r>
              <a:rPr sz="2600" spc="-15">
                <a:latin typeface="Calibri"/>
                <a:cs typeface="Calibri"/>
              </a:rPr>
              <a:t> </a:t>
            </a:r>
            <a:r>
              <a:rPr sz="2600" spc="-5">
                <a:latin typeface="Calibri"/>
                <a:cs typeface="Calibri"/>
              </a:rPr>
              <a:t>transmission</a:t>
            </a:r>
            <a:r>
              <a:rPr sz="2600" spc="-20">
                <a:latin typeface="Calibri"/>
                <a:cs typeface="Calibri"/>
              </a:rPr>
              <a:t> </a:t>
            </a:r>
            <a:r>
              <a:rPr sz="2600">
                <a:latin typeface="Calibri"/>
                <a:cs typeface="Calibri"/>
              </a:rPr>
              <a:t>lines.</a:t>
            </a:r>
          </a:p>
          <a:p>
            <a:pPr marL="756285" marR="607060" lvl="1" indent="-287020">
              <a:lnSpc>
                <a:spcPts val="2500"/>
              </a:lnSpc>
              <a:spcBef>
                <a:spcPts val="600"/>
              </a:spcBef>
              <a:buFont typeface="Arial MT"/>
              <a:buChar char="–"/>
              <a:tabLst>
                <a:tab pos="756920" algn="l"/>
              </a:tabLst>
            </a:pPr>
            <a:r>
              <a:rPr sz="2600" spc="-5">
                <a:latin typeface="Calibri"/>
                <a:cs typeface="Calibri"/>
              </a:rPr>
              <a:t>Accomplished </a:t>
            </a:r>
            <a:r>
              <a:rPr sz="2600" spc="-10">
                <a:latin typeface="Calibri"/>
                <a:cs typeface="Calibri"/>
              </a:rPr>
              <a:t>by </a:t>
            </a:r>
            <a:r>
              <a:rPr sz="2600" spc="-5">
                <a:latin typeface="Calibri"/>
                <a:cs typeface="Calibri"/>
              </a:rPr>
              <a:t>use of </a:t>
            </a:r>
            <a:r>
              <a:rPr sz="2600" spc="-15">
                <a:latin typeface="Calibri"/>
                <a:cs typeface="Calibri"/>
              </a:rPr>
              <a:t>conventional </a:t>
            </a:r>
            <a:r>
              <a:rPr sz="2600" spc="-5">
                <a:latin typeface="Calibri"/>
                <a:cs typeface="Calibri"/>
              </a:rPr>
              <a:t>weapons </a:t>
            </a:r>
            <a:r>
              <a:rPr sz="2600" spc="-15">
                <a:latin typeface="Calibri"/>
                <a:cs typeface="Calibri"/>
              </a:rPr>
              <a:t>to </a:t>
            </a:r>
            <a:r>
              <a:rPr sz="2600" spc="-575">
                <a:latin typeface="Calibri"/>
                <a:cs typeface="Calibri"/>
              </a:rPr>
              <a:t> </a:t>
            </a:r>
            <a:r>
              <a:rPr sz="2600" spc="-15">
                <a:latin typeface="Calibri"/>
                <a:cs typeface="Calibri"/>
              </a:rPr>
              <a:t>destroy </a:t>
            </a:r>
            <a:r>
              <a:rPr sz="2600">
                <a:latin typeface="Calibri"/>
                <a:cs typeface="Calibri"/>
              </a:rPr>
              <a:t>or </a:t>
            </a:r>
            <a:r>
              <a:rPr sz="2600" spc="-5">
                <a:latin typeface="Calibri"/>
                <a:cs typeface="Calibri"/>
              </a:rPr>
              <a:t>seriously injure </a:t>
            </a:r>
            <a:r>
              <a:rPr sz="2600" spc="-10">
                <a:latin typeface="Calibri"/>
                <a:cs typeface="Calibri"/>
              </a:rPr>
              <a:t>computer </a:t>
            </a:r>
            <a:r>
              <a:rPr sz="2600">
                <a:latin typeface="Calibri"/>
                <a:cs typeface="Calibri"/>
              </a:rPr>
              <a:t>and their </a:t>
            </a:r>
            <a:r>
              <a:rPr sz="2600" spc="5">
                <a:latin typeface="Calibri"/>
                <a:cs typeface="Calibri"/>
              </a:rPr>
              <a:t> </a:t>
            </a:r>
            <a:r>
              <a:rPr sz="2600" spc="-5">
                <a:latin typeface="Calibri"/>
                <a:cs typeface="Calibri"/>
              </a:rPr>
              <a:t>terminal.</a:t>
            </a:r>
            <a:endParaRPr sz="2600">
              <a:latin typeface="Calibri"/>
              <a:cs typeface="Calibri"/>
            </a:endParaRPr>
          </a:p>
          <a:p>
            <a:pPr marL="355600" indent="-342900">
              <a:lnSpc>
                <a:spcPts val="3600"/>
              </a:lnSpc>
              <a:buFont typeface="Arial MT"/>
              <a:buChar char="•"/>
              <a:tabLst>
                <a:tab pos="354965" algn="l"/>
                <a:tab pos="355600" algn="l"/>
              </a:tabLst>
            </a:pPr>
            <a:r>
              <a:rPr sz="3000" spc="-10">
                <a:latin typeface="Calibri"/>
                <a:cs typeface="Calibri"/>
              </a:rPr>
              <a:t>Electronic</a:t>
            </a:r>
            <a:r>
              <a:rPr sz="3000" spc="-30">
                <a:latin typeface="Calibri"/>
                <a:cs typeface="Calibri"/>
              </a:rPr>
              <a:t> </a:t>
            </a:r>
            <a:r>
              <a:rPr sz="3000" spc="-25">
                <a:latin typeface="Calibri"/>
                <a:cs typeface="Calibri"/>
              </a:rPr>
              <a:t>Attack:</a:t>
            </a:r>
            <a:endParaRPr sz="3000">
              <a:latin typeface="Calibri"/>
              <a:cs typeface="Calibri"/>
            </a:endParaRPr>
          </a:p>
          <a:p>
            <a:pPr marL="756285" marR="5080" lvl="1" indent="-287020">
              <a:lnSpc>
                <a:spcPts val="2500"/>
              </a:lnSpc>
              <a:spcBef>
                <a:spcPts val="615"/>
              </a:spcBef>
              <a:buFont typeface="Arial MT"/>
              <a:buChar char="–"/>
              <a:tabLst>
                <a:tab pos="756920" algn="l"/>
              </a:tabLst>
            </a:pPr>
            <a:r>
              <a:rPr sz="2600">
                <a:latin typeface="Calibri"/>
                <a:cs typeface="Calibri"/>
              </a:rPr>
              <a:t>Use of </a:t>
            </a:r>
            <a:r>
              <a:rPr sz="2600" spc="-10">
                <a:latin typeface="Calibri"/>
                <a:cs typeface="Calibri"/>
              </a:rPr>
              <a:t>power </a:t>
            </a:r>
            <a:r>
              <a:rPr sz="2600">
                <a:latin typeface="Calibri"/>
                <a:cs typeface="Calibri"/>
              </a:rPr>
              <a:t>of </a:t>
            </a:r>
            <a:r>
              <a:rPr sz="2600" spc="-5">
                <a:latin typeface="Calibri"/>
                <a:cs typeface="Calibri"/>
              </a:rPr>
              <a:t>electromagnetic energy or </a:t>
            </a:r>
            <a:r>
              <a:rPr sz="2600">
                <a:latin typeface="Calibri"/>
                <a:cs typeface="Calibri"/>
              </a:rPr>
              <a:t> </a:t>
            </a:r>
            <a:r>
              <a:rPr sz="2600" spc="-5">
                <a:latin typeface="Calibri"/>
                <a:cs typeface="Calibri"/>
              </a:rPr>
              <a:t>electromagnetic</a:t>
            </a:r>
            <a:r>
              <a:rPr sz="2600" spc="-25">
                <a:latin typeface="Calibri"/>
                <a:cs typeface="Calibri"/>
              </a:rPr>
              <a:t> </a:t>
            </a:r>
            <a:r>
              <a:rPr sz="2600" spc="-5">
                <a:latin typeface="Calibri"/>
                <a:cs typeface="Calibri"/>
              </a:rPr>
              <a:t>pulse</a:t>
            </a:r>
            <a:r>
              <a:rPr sz="2600" spc="-35">
                <a:latin typeface="Calibri"/>
                <a:cs typeface="Calibri"/>
              </a:rPr>
              <a:t> </a:t>
            </a:r>
            <a:r>
              <a:rPr sz="2600" spc="-15">
                <a:latin typeface="Calibri"/>
                <a:cs typeface="Calibri"/>
              </a:rPr>
              <a:t>to</a:t>
            </a:r>
            <a:r>
              <a:rPr sz="2600">
                <a:latin typeface="Calibri"/>
                <a:cs typeface="Calibri"/>
              </a:rPr>
              <a:t> </a:t>
            </a:r>
            <a:r>
              <a:rPr sz="2600" spc="-5">
                <a:latin typeface="Calibri"/>
                <a:cs typeface="Calibri"/>
              </a:rPr>
              <a:t>overload</a:t>
            </a:r>
            <a:r>
              <a:rPr sz="2600" spc="5">
                <a:latin typeface="Calibri"/>
                <a:cs typeface="Calibri"/>
              </a:rPr>
              <a:t> </a:t>
            </a:r>
            <a:r>
              <a:rPr sz="2600" spc="-10">
                <a:latin typeface="Calibri"/>
                <a:cs typeface="Calibri"/>
              </a:rPr>
              <a:t>computer</a:t>
            </a:r>
            <a:r>
              <a:rPr sz="2600" spc="-15">
                <a:latin typeface="Calibri"/>
                <a:cs typeface="Calibri"/>
              </a:rPr>
              <a:t> </a:t>
            </a:r>
            <a:r>
              <a:rPr sz="2600" spc="-20">
                <a:latin typeface="Calibri"/>
                <a:cs typeface="Calibri"/>
              </a:rPr>
              <a:t>circuitry.</a:t>
            </a:r>
            <a:endParaRPr sz="2600">
              <a:latin typeface="Calibri"/>
              <a:cs typeface="Calibri"/>
            </a:endParaRPr>
          </a:p>
          <a:p>
            <a:pPr marL="355600" indent="-342900">
              <a:lnSpc>
                <a:spcPct val="100000"/>
              </a:lnSpc>
              <a:spcBef>
                <a:spcPts val="5"/>
              </a:spcBef>
              <a:buFont typeface="Arial MT"/>
              <a:buChar char="•"/>
              <a:tabLst>
                <a:tab pos="354965" algn="l"/>
                <a:tab pos="355600" algn="l"/>
              </a:tabLst>
            </a:pPr>
            <a:r>
              <a:rPr sz="3000" spc="-5">
                <a:latin typeface="Calibri"/>
                <a:cs typeface="Calibri"/>
              </a:rPr>
              <a:t>Cyber</a:t>
            </a:r>
            <a:r>
              <a:rPr sz="3000" spc="-30">
                <a:latin typeface="Calibri"/>
                <a:cs typeface="Calibri"/>
              </a:rPr>
              <a:t> </a:t>
            </a:r>
            <a:r>
              <a:rPr sz="3000" spc="-20">
                <a:latin typeface="Calibri"/>
                <a:cs typeface="Calibri"/>
              </a:rPr>
              <a:t>Attack:</a:t>
            </a:r>
            <a:endParaRPr sz="3000">
              <a:latin typeface="Calibri"/>
              <a:cs typeface="Calibri"/>
            </a:endParaRPr>
          </a:p>
          <a:p>
            <a:pPr marL="756285" marR="19685" lvl="1" indent="-287020">
              <a:lnSpc>
                <a:spcPts val="2500"/>
              </a:lnSpc>
              <a:spcBef>
                <a:spcPts val="615"/>
              </a:spcBef>
              <a:buFont typeface="Arial MT"/>
              <a:buChar char="–"/>
              <a:tabLst>
                <a:tab pos="756920" algn="l"/>
              </a:tabLst>
            </a:pPr>
            <a:r>
              <a:rPr sz="2600">
                <a:latin typeface="Calibri"/>
                <a:cs typeface="Calibri"/>
              </a:rPr>
              <a:t>Use of malicious </a:t>
            </a:r>
            <a:r>
              <a:rPr sz="2600" spc="-10">
                <a:latin typeface="Calibri"/>
                <a:cs typeface="Calibri"/>
              </a:rPr>
              <a:t>code to </a:t>
            </a:r>
            <a:r>
              <a:rPr sz="2600" spc="-30">
                <a:latin typeface="Calibri"/>
                <a:cs typeface="Calibri"/>
              </a:rPr>
              <a:t>take </a:t>
            </a:r>
            <a:r>
              <a:rPr sz="2600" spc="-15">
                <a:latin typeface="Calibri"/>
                <a:cs typeface="Calibri"/>
              </a:rPr>
              <a:t>advantage </a:t>
            </a:r>
            <a:r>
              <a:rPr sz="2600">
                <a:latin typeface="Calibri"/>
                <a:cs typeface="Calibri"/>
              </a:rPr>
              <a:t>of </a:t>
            </a:r>
            <a:r>
              <a:rPr sz="2600" spc="-25">
                <a:latin typeface="Calibri"/>
                <a:cs typeface="Calibri"/>
              </a:rPr>
              <a:t>software’s </a:t>
            </a:r>
            <a:r>
              <a:rPr sz="2600" spc="-575">
                <a:latin typeface="Calibri"/>
                <a:cs typeface="Calibri"/>
              </a:rPr>
              <a:t> </a:t>
            </a:r>
            <a:r>
              <a:rPr sz="2600" spc="-5">
                <a:latin typeface="Calibri"/>
                <a:cs typeface="Calibri"/>
              </a:rPr>
              <a:t>weakness.</a:t>
            </a:r>
            <a:endParaRPr sz="2600">
              <a:latin typeface="Calibri"/>
              <a:cs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to="" calcmode="lin" valueType="num">
                                      <p:cBhvr>
                                        <p:cTn id="7" dur="1" fill="hold"/>
                                        <p:tgtEl>
                                          <p:spTgt spid="3">
                                            <p:txEl>
                                              <p:pRg st="0" end="0"/>
                                            </p:txEl>
                                          </p:spTgt>
                                        </p:tgtEl>
                                        <p:attrNameLst>
                                          <p:attrName/>
                                        </p:attrNameLst>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to="" calcmode="lin" valueType="num">
                                      <p:cBhvr>
                                        <p:cTn id="12" dur="1" fill="hold"/>
                                        <p:tgtEl>
                                          <p:spTgt spid="3">
                                            <p:txEl>
                                              <p:pRg st="1" end="1"/>
                                            </p:txEl>
                                          </p:spTgt>
                                        </p:tgtEl>
                                        <p:attrNameLst>
                                          <p:attrName/>
                                        </p:attrNameLst>
                                      </p:cBhvr>
                                    </p:anim>
                                  </p:childTnLst>
                                </p:cTn>
                              </p:par>
                            </p:childTnLst>
                          </p:cTn>
                        </p:par>
                      </p:childTnLst>
                    </p:cTn>
                  </p:par>
                  <p:par>
                    <p:cTn id="13" fill="hold">
                      <p:stCondLst>
                        <p:cond delay="indefinite"/>
                      </p:stCondLst>
                      <p:childTnLst>
                        <p:par>
                          <p:cTn id="14" fill="hold">
                            <p:stCondLst>
                              <p:cond delay="0"/>
                            </p:stCondLst>
                            <p:childTnLst>
                              <p:par>
                                <p:cTn id="15" presetID="24"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to="" calcmode="lin" valueType="num">
                                      <p:cBhvr>
                                        <p:cTn id="17" dur="1" fill="hold"/>
                                        <p:tgtEl>
                                          <p:spTgt spid="3">
                                            <p:txEl>
                                              <p:pRg st="2" end="2"/>
                                            </p:txEl>
                                          </p:spTgt>
                                        </p:tgtEl>
                                        <p:attrNameLst>
                                          <p:attrName/>
                                        </p:attrNameLst>
                                      </p:cBhvr>
                                    </p:anim>
                                  </p:childTnLst>
                                </p:cTn>
                              </p:par>
                            </p:childTnLst>
                          </p:cTn>
                        </p:par>
                      </p:childTnLst>
                    </p:cTn>
                  </p:par>
                  <p:par>
                    <p:cTn id="18" fill="hold">
                      <p:stCondLst>
                        <p:cond delay="indefinite"/>
                      </p:stCondLst>
                      <p:childTnLst>
                        <p:par>
                          <p:cTn id="19" fill="hold">
                            <p:stCondLst>
                              <p:cond delay="0"/>
                            </p:stCondLst>
                            <p:childTnLst>
                              <p:par>
                                <p:cTn id="20" presetID="24"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 to="" calcmode="lin" valueType="num">
                                      <p:cBhvr>
                                        <p:cTn id="22" dur="1" fill="hold"/>
                                        <p:tgtEl>
                                          <p:spTgt spid="3">
                                            <p:txEl>
                                              <p:pRg st="3" end="3"/>
                                            </p:txEl>
                                          </p:spTgt>
                                        </p:tgtEl>
                                        <p:attrNameLst>
                                          <p:attrName/>
                                        </p:attrNameLst>
                                      </p:cBhvr>
                                    </p:anim>
                                  </p:childTnLst>
                                </p:cTn>
                              </p:par>
                            </p:childTnLst>
                          </p:cTn>
                        </p:par>
                      </p:childTnLst>
                    </p:cTn>
                  </p:par>
                  <p:par>
                    <p:cTn id="23" fill="hold">
                      <p:stCondLst>
                        <p:cond delay="indefinite"/>
                      </p:stCondLst>
                      <p:childTnLst>
                        <p:par>
                          <p:cTn id="24" fill="hold">
                            <p:stCondLst>
                              <p:cond delay="0"/>
                            </p:stCondLst>
                            <p:childTnLst>
                              <p:par>
                                <p:cTn id="25" presetID="24"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to="" calcmode="lin" valueType="num">
                                      <p:cBhvr>
                                        <p:cTn id="27" dur="1" fill="hold"/>
                                        <p:tgtEl>
                                          <p:spTgt spid="3">
                                            <p:txEl>
                                              <p:pRg st="4" end="4"/>
                                            </p:txEl>
                                          </p:spTgt>
                                        </p:tgtEl>
                                        <p:attrNameLst>
                                          <p:attrName/>
                                        </p:attrNameLst>
                                      </p:cBhvr>
                                    </p:anim>
                                  </p:childTnLst>
                                </p:cTn>
                              </p:par>
                            </p:childTnLst>
                          </p:cTn>
                        </p:par>
                      </p:childTnLst>
                    </p:cTn>
                  </p:par>
                  <p:par>
                    <p:cTn id="28" fill="hold">
                      <p:stCondLst>
                        <p:cond delay="indefinite"/>
                      </p:stCondLst>
                      <p:childTnLst>
                        <p:par>
                          <p:cTn id="29" fill="hold">
                            <p:stCondLst>
                              <p:cond delay="0"/>
                            </p:stCondLst>
                            <p:childTnLst>
                              <p:par>
                                <p:cTn id="30" presetID="24"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 to="" calcmode="lin" valueType="num">
                                      <p:cBhvr>
                                        <p:cTn id="32" dur="1" fill="hold"/>
                                        <p:tgtEl>
                                          <p:spTgt spid="3">
                                            <p:txEl>
                                              <p:pRg st="5" end="5"/>
                                            </p:txEl>
                                          </p:spTgt>
                                        </p:tgtEl>
                                        <p:attrNameLst>
                                          <p:attrName/>
                                        </p:attrNameLst>
                                      </p:cBhvr>
                                    </p:anim>
                                  </p:childTnLst>
                                </p:cTn>
                              </p:par>
                            </p:childTnLst>
                          </p:cTn>
                        </p:par>
                      </p:childTnLst>
                    </p:cTn>
                  </p:par>
                  <p:par>
                    <p:cTn id="33" fill="hold">
                      <p:stCondLst>
                        <p:cond delay="indefinite"/>
                      </p:stCondLst>
                      <p:childTnLst>
                        <p:par>
                          <p:cTn id="34" fill="hold">
                            <p:stCondLst>
                              <p:cond delay="0"/>
                            </p:stCondLst>
                            <p:childTnLst>
                              <p:par>
                                <p:cTn id="35" presetID="24"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to="" calcmode="lin" valueType="num">
                                      <p:cBhvr>
                                        <p:cTn id="37" dur="1" fill="hold"/>
                                        <p:tgtEl>
                                          <p:spTgt spid="3">
                                            <p:txEl>
                                              <p:pRg st="6" end="6"/>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057400" y="0"/>
            <a:ext cx="4921885" cy="696595"/>
          </a:xfrm>
          <a:prstGeom prst="rect">
            <a:avLst/>
          </a:prstGeom>
        </p:spPr>
        <p:txBody>
          <a:bodyPr vert="horz" wrap="square" lIns="0" tIns="13335" rIns="0" bIns="0" rtlCol="0">
            <a:spAutoFit/>
          </a:bodyPr>
          <a:lstStyle/>
          <a:p>
            <a:pPr marL="12700">
              <a:lnSpc>
                <a:spcPct val="100000"/>
              </a:lnSpc>
              <a:spcBef>
                <a:spcPts val="105"/>
              </a:spcBef>
            </a:pPr>
            <a:r>
              <a:rPr sz="4400" spc="-5"/>
              <a:t>Cyber</a:t>
            </a:r>
            <a:r>
              <a:rPr sz="4400" spc="-25"/>
              <a:t> </a:t>
            </a:r>
            <a:r>
              <a:rPr sz="4400" spc="-55"/>
              <a:t>Terrorism</a:t>
            </a:r>
            <a:r>
              <a:rPr sz="4400" spc="-25"/>
              <a:t> </a:t>
            </a:r>
            <a:r>
              <a:rPr sz="4400" spc="-80"/>
              <a:t>Tools</a:t>
            </a:r>
            <a:endParaRPr sz="4400"/>
          </a:p>
        </p:txBody>
      </p:sp>
      <p:sp>
        <p:nvSpPr>
          <p:cNvPr id="3" name="object 3"/>
          <p:cNvSpPr txBox="1"/>
          <p:nvPr/>
        </p:nvSpPr>
        <p:spPr>
          <a:xfrm>
            <a:off x="228600" y="838200"/>
            <a:ext cx="8991600" cy="5334794"/>
          </a:xfrm>
          <a:prstGeom prst="rect">
            <a:avLst/>
          </a:prstGeom>
        </p:spPr>
        <p:txBody>
          <a:bodyPr vert="horz" wrap="square" lIns="0" tIns="60960" rIns="0" bIns="0" rtlCol="0">
            <a:spAutoFit/>
          </a:bodyPr>
          <a:lstStyle/>
          <a:p>
            <a:pPr fontAlgn="ctr"/>
            <a:r>
              <a:rPr lang="en-US" sz="2400" b="1"/>
              <a:t>Viruses</a:t>
            </a:r>
            <a:r>
              <a:rPr lang="en-US" sz="2400"/>
              <a:t>: Malicious code that attaches to another file and can modify or delete data. </a:t>
            </a:r>
          </a:p>
          <a:p>
            <a:pPr fontAlgn="ctr"/>
            <a:r>
              <a:rPr lang="en-US" sz="2400" b="1"/>
              <a:t>Worms</a:t>
            </a:r>
            <a:r>
              <a:rPr lang="en-US" sz="2400"/>
              <a:t>: Self-replicating malware that can spread to other computers on a network. </a:t>
            </a:r>
          </a:p>
          <a:p>
            <a:pPr fontAlgn="ctr"/>
            <a:r>
              <a:rPr lang="en-US" sz="2400" b="1"/>
              <a:t>Trojan horses</a:t>
            </a:r>
            <a:r>
              <a:rPr lang="en-US" sz="2400"/>
              <a:t>: Malicious programs that appear to be normal programs but actually contain hidden programs. </a:t>
            </a:r>
          </a:p>
          <a:p>
            <a:pPr fontAlgn="ctr"/>
            <a:r>
              <a:rPr lang="en-US" sz="2400" b="1"/>
              <a:t>Logic bombs</a:t>
            </a:r>
            <a:r>
              <a:rPr lang="en-US" sz="2400"/>
              <a:t>: Code that is secretly inserted into a system and activates a malicious function when certain conditions are met. </a:t>
            </a:r>
          </a:p>
          <a:p>
            <a:pPr fontAlgn="ctr"/>
            <a:r>
              <a:rPr lang="en-US" sz="2400" b="1"/>
              <a:t>Trap doors</a:t>
            </a:r>
            <a:r>
              <a:rPr lang="en-US" sz="2400"/>
              <a:t>: Secret entry points to a system that are usually only known to the system's developer. </a:t>
            </a:r>
          </a:p>
          <a:p>
            <a:r>
              <a:rPr lang="en-US" sz="2400" b="1" err="1"/>
              <a:t>DoS</a:t>
            </a:r>
            <a:r>
              <a:rPr lang="en-US" sz="2400" b="1"/>
              <a:t> attacks</a:t>
            </a:r>
            <a:r>
              <a:rPr lang="en-US" sz="2400"/>
              <a:t>: Malicious attempts to cause a system to deny service to its users. </a:t>
            </a:r>
            <a:endParaRPr sz="2400">
              <a:latin typeface="Calibri"/>
              <a:cs typeface="Calibri"/>
            </a:endParaRPr>
          </a:p>
          <a:p>
            <a:pPr marL="355600" indent="-342900">
              <a:lnSpc>
                <a:spcPct val="100000"/>
              </a:lnSpc>
              <a:spcBef>
                <a:spcPts val="385"/>
              </a:spcBef>
              <a:buFont typeface="Arial MT"/>
              <a:buChar char="•"/>
              <a:tabLst>
                <a:tab pos="354965" algn="l"/>
                <a:tab pos="355600" algn="l"/>
              </a:tabLst>
            </a:pPr>
            <a:r>
              <a:rPr sz="2400" spc="-15">
                <a:latin typeface="Calibri"/>
                <a:cs typeface="Calibri"/>
              </a:rPr>
              <a:t>Cryptography:</a:t>
            </a:r>
            <a:endParaRPr sz="2400">
              <a:latin typeface="Calibri"/>
              <a:cs typeface="Calibri"/>
            </a:endParaRPr>
          </a:p>
          <a:p>
            <a:pPr marL="355600" indent="-342900">
              <a:lnSpc>
                <a:spcPct val="100000"/>
              </a:lnSpc>
              <a:spcBef>
                <a:spcPts val="385"/>
              </a:spcBef>
              <a:buFont typeface="Arial MT"/>
              <a:buChar char="•"/>
              <a:tabLst>
                <a:tab pos="354965" algn="l"/>
                <a:tab pos="355600" algn="l"/>
              </a:tabLst>
            </a:pPr>
            <a:r>
              <a:rPr sz="2400" spc="-15">
                <a:latin typeface="Calibri"/>
                <a:cs typeface="Calibri"/>
              </a:rPr>
              <a:t>Steganography:</a:t>
            </a:r>
            <a:endParaRPr sz="2400">
              <a:latin typeface="Calibri"/>
              <a:cs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a:t>Application vulnerabilities</a:t>
            </a:r>
          </a:p>
        </p:txBody>
      </p:sp>
      <p:sp>
        <p:nvSpPr>
          <p:cNvPr id="3" name="Content Placeholder 2"/>
          <p:cNvSpPr>
            <a:spLocks noGrp="1"/>
          </p:cNvSpPr>
          <p:nvPr>
            <p:ph idx="1"/>
          </p:nvPr>
        </p:nvSpPr>
        <p:spPr/>
        <p:txBody>
          <a:bodyPr/>
          <a:lstStyle/>
          <a:p>
            <a:r>
              <a:rPr lang="en-US"/>
              <a:t> Open Web Application Security Project (OWASP) online community created the OWASP Top Ten</a:t>
            </a:r>
          </a:p>
          <a:p>
            <a:r>
              <a:rPr lang="en-US"/>
              <a:t>Analyze the data obtained through web application assessments that followed the black, gray and white box approaches. </a:t>
            </a:r>
          </a:p>
          <a:p>
            <a:r>
              <a:rPr lang="en-US"/>
              <a:t>Black, gray and white box methods implied different levels of access to the applications (source code)</a:t>
            </a:r>
          </a:p>
          <a:p>
            <a:r>
              <a:rPr lang="en-US"/>
              <a:t>Almost every application assessed with gray box was analyzed with black box too,</a:t>
            </a:r>
          </a:p>
          <a:p>
            <a:pPr lvl="1"/>
            <a:r>
              <a:rPr lang="en-US"/>
              <a:t>Combined these two approaches 83% of the web application projects attacked by the black and gray box methods.</a:t>
            </a:r>
          </a:p>
          <a:p>
            <a:endParaRPr lang="en-IN"/>
          </a:p>
        </p:txBody>
      </p:sp>
    </p:spTree>
    <p:extLst>
      <p:ext uri="{BB962C8B-B14F-4D97-AF65-F5344CB8AC3E}">
        <p14:creationId xmlns:p14="http://schemas.microsoft.com/office/powerpoint/2010/main" val="341465505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Broken Access Control</a:t>
            </a:r>
            <a:br>
              <a:rPr lang="en-US" b="1"/>
            </a:br>
            <a:endParaRPr lang="en-IN"/>
          </a:p>
        </p:txBody>
      </p:sp>
      <p:sp>
        <p:nvSpPr>
          <p:cNvPr id="3" name="Content Placeholder 2"/>
          <p:cNvSpPr>
            <a:spLocks noGrp="1"/>
          </p:cNvSpPr>
          <p:nvPr>
            <p:ph idx="1"/>
          </p:nvPr>
        </p:nvSpPr>
        <p:spPr>
          <a:xfrm>
            <a:off x="464444" y="1840104"/>
            <a:ext cx="7886700" cy="3263504"/>
          </a:xfrm>
        </p:spPr>
        <p:txBody>
          <a:bodyPr>
            <a:normAutofit/>
          </a:bodyPr>
          <a:lstStyle/>
          <a:p>
            <a:r>
              <a:rPr lang="en-US" sz="1500"/>
              <a:t>70% of the web applications we analyzed contained vulnerabilities associated with access control issues.</a:t>
            </a:r>
          </a:p>
          <a:p>
            <a:r>
              <a:rPr lang="en-US" sz="1500">
                <a:latin typeface="KasperskySans"/>
              </a:rPr>
              <a:t>In one application, inadequate validation of</a:t>
            </a:r>
            <a:br>
              <a:rPr lang="en-US" sz="1500">
                <a:latin typeface="KasperskySans"/>
              </a:rPr>
            </a:br>
            <a:r>
              <a:rPr lang="en-US" sz="1500">
                <a:latin typeface="KasperskySans"/>
              </a:rPr>
              <a:t>data being submitted let us reach internal </a:t>
            </a:r>
            <a:br>
              <a:rPr lang="en-US" sz="1500">
                <a:latin typeface="KasperskySans"/>
              </a:rPr>
            </a:br>
            <a:r>
              <a:rPr lang="en-US" sz="1500">
                <a:latin typeface="KasperskySans"/>
              </a:rPr>
              <a:t>services and potentially execute attacks </a:t>
            </a:r>
            <a:br>
              <a:rPr lang="en-US" sz="1500">
                <a:latin typeface="KasperskySans"/>
              </a:rPr>
            </a:br>
            <a:r>
              <a:rPr lang="en-US" sz="1500">
                <a:latin typeface="KasperskySans"/>
              </a:rPr>
              <a:t>leading to financial loss.</a:t>
            </a:r>
            <a:endParaRPr lang="en-IN" sz="1500"/>
          </a:p>
          <a:p>
            <a:endParaRPr lang="en-IN" sz="1500"/>
          </a:p>
        </p:txBody>
      </p:sp>
      <p:pic>
        <p:nvPicPr>
          <p:cNvPr id="4" name="Picture 3"/>
          <p:cNvPicPr>
            <a:picLocks noChangeAspect="1"/>
          </p:cNvPicPr>
          <p:nvPr/>
        </p:nvPicPr>
        <p:blipFill>
          <a:blip r:embed="rId2"/>
          <a:stretch>
            <a:fillRect/>
          </a:stretch>
        </p:blipFill>
        <p:spPr>
          <a:xfrm>
            <a:off x="4212394" y="2047131"/>
            <a:ext cx="4815697" cy="3557596"/>
          </a:xfrm>
          <a:prstGeom prst="rect">
            <a:avLst/>
          </a:prstGeom>
        </p:spPr>
      </p:pic>
      <p:sp>
        <p:nvSpPr>
          <p:cNvPr id="5" name="Rectangle 4"/>
          <p:cNvSpPr/>
          <p:nvPr/>
        </p:nvSpPr>
        <p:spPr>
          <a:xfrm>
            <a:off x="4507606" y="5077919"/>
            <a:ext cx="4572000" cy="461665"/>
          </a:xfrm>
          <a:prstGeom prst="rect">
            <a:avLst/>
          </a:prstGeom>
        </p:spPr>
        <p:txBody>
          <a:bodyPr>
            <a:spAutoFit/>
          </a:bodyPr>
          <a:lstStyle/>
          <a:p>
            <a:r>
              <a:rPr lang="en-US" sz="1200" b="1" i="1">
                <a:latin typeface="KasperskySans"/>
              </a:rPr>
              <a:t>Distribution of Broken Access Control vulnerabilities by risk level, 2021–2023</a:t>
            </a:r>
            <a:endParaRPr lang="en-IN" sz="1200"/>
          </a:p>
        </p:txBody>
      </p:sp>
      <p:pic>
        <p:nvPicPr>
          <p:cNvPr id="2050" name="Picture 2" descr="https://media.kasperskycontenthub.com/wp-content/uploads/sites/43/2024/03/11112439/TOP10_web_vulns_0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0018" y="3320336"/>
            <a:ext cx="4446833" cy="1089047"/>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334850" y="4661669"/>
            <a:ext cx="4572000" cy="923330"/>
          </a:xfrm>
          <a:prstGeom prst="rect">
            <a:avLst/>
          </a:prstGeom>
        </p:spPr>
        <p:txBody>
          <a:bodyPr>
            <a:spAutoFit/>
          </a:bodyPr>
          <a:lstStyle/>
          <a:p>
            <a:r>
              <a:rPr lang="en-US" i="1">
                <a:latin typeface="KasperskySans"/>
              </a:rPr>
              <a:t>Mitigation: Role-based access model: Unless the resource is intended to be publicly accessible, deny access by default</a:t>
            </a:r>
            <a:endParaRPr lang="en-IN" i="1"/>
          </a:p>
        </p:txBody>
      </p:sp>
    </p:spTree>
    <p:extLst>
      <p:ext uri="{BB962C8B-B14F-4D97-AF65-F5344CB8AC3E}">
        <p14:creationId xmlns:p14="http://schemas.microsoft.com/office/powerpoint/2010/main" val="31234429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05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a:t> Sensitive Data Exposure</a:t>
            </a:r>
            <a:endParaRPr lang="en-IN"/>
          </a:p>
        </p:txBody>
      </p:sp>
      <p:sp>
        <p:nvSpPr>
          <p:cNvPr id="3" name="Content Placeholder 2"/>
          <p:cNvSpPr>
            <a:spLocks noGrp="1"/>
          </p:cNvSpPr>
          <p:nvPr>
            <p:ph idx="1"/>
          </p:nvPr>
        </p:nvSpPr>
        <p:spPr/>
        <p:txBody>
          <a:bodyPr>
            <a:normAutofit/>
          </a:bodyPr>
          <a:lstStyle/>
          <a:p>
            <a:r>
              <a:rPr lang="en-US" sz="1500"/>
              <a:t>Among the sensitive data we identified during our analysis were plaintext one-time passwords and credentials, full paths to web application publish directories and other internal information that could be used to understand the application architecture.</a:t>
            </a:r>
          </a:p>
          <a:p>
            <a:br>
              <a:rPr lang="en-US" sz="1500"/>
            </a:br>
            <a:endParaRPr lang="en-IN" sz="1500"/>
          </a:p>
        </p:txBody>
      </p:sp>
      <p:pic>
        <p:nvPicPr>
          <p:cNvPr id="3074" name="Picture 2" descr="https://media.kasperskycontenthub.com/wp-content/uploads/sites/43/2024/03/11112552/TOP10_web_vulns_0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2823" y="3140751"/>
            <a:ext cx="4732214" cy="101220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792822" y="4381976"/>
            <a:ext cx="4572000" cy="2031325"/>
          </a:xfrm>
          <a:prstGeom prst="rect">
            <a:avLst/>
          </a:prstGeom>
        </p:spPr>
        <p:txBody>
          <a:bodyPr>
            <a:spAutoFit/>
          </a:bodyPr>
          <a:lstStyle/>
          <a:p>
            <a:pPr algn="just"/>
            <a:r>
              <a:rPr lang="en-US">
                <a:latin typeface="KasperskySans"/>
              </a:rPr>
              <a:t>Mitigation: do not store files containing sensitive data, such as passwords or backups, in web application publish directories. Avoid disclosing sensitive data when accessing application functions, unless the function itself is used to access sensitive data.</a:t>
            </a:r>
            <a:endParaRPr lang="en-IN"/>
          </a:p>
        </p:txBody>
      </p:sp>
      <p:pic>
        <p:nvPicPr>
          <p:cNvPr id="5" name="Picture 4"/>
          <p:cNvPicPr>
            <a:picLocks noChangeAspect="1"/>
          </p:cNvPicPr>
          <p:nvPr/>
        </p:nvPicPr>
        <p:blipFill>
          <a:blip r:embed="rId3"/>
          <a:stretch>
            <a:fillRect/>
          </a:stretch>
        </p:blipFill>
        <p:spPr>
          <a:xfrm>
            <a:off x="4176618" y="2315782"/>
            <a:ext cx="5913996" cy="4368965"/>
          </a:xfrm>
          <a:prstGeom prst="rect">
            <a:avLst/>
          </a:prstGeom>
        </p:spPr>
      </p:pic>
      <p:sp>
        <p:nvSpPr>
          <p:cNvPr id="6" name="Rectangle 5"/>
          <p:cNvSpPr/>
          <p:nvPr/>
        </p:nvSpPr>
        <p:spPr>
          <a:xfrm>
            <a:off x="5217663" y="5241908"/>
            <a:ext cx="3831906" cy="461665"/>
          </a:xfrm>
          <a:prstGeom prst="rect">
            <a:avLst/>
          </a:prstGeom>
        </p:spPr>
        <p:txBody>
          <a:bodyPr wrap="square">
            <a:spAutoFit/>
          </a:bodyPr>
          <a:lstStyle/>
          <a:p>
            <a:pPr algn="ctr"/>
            <a:r>
              <a:rPr lang="en-US" sz="1200" b="1" i="1">
                <a:latin typeface="KasperskySans"/>
              </a:rPr>
              <a:t>Distribution of Sensitive Data Exposure vulnerabilities by risk level, 2021–2023 </a:t>
            </a:r>
            <a:endParaRPr lang="en-IN" sz="1200"/>
          </a:p>
        </p:txBody>
      </p:sp>
    </p:spTree>
    <p:extLst>
      <p:ext uri="{BB962C8B-B14F-4D97-AF65-F5344CB8AC3E}">
        <p14:creationId xmlns:p14="http://schemas.microsoft.com/office/powerpoint/2010/main" val="5867058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7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0921" y="951696"/>
            <a:ext cx="6886172" cy="856277"/>
          </a:xfrm>
        </p:spPr>
        <p:txBody>
          <a:bodyPr/>
          <a:lstStyle/>
          <a:p>
            <a:r>
              <a:rPr lang="en-IN" b="1"/>
              <a:t> Server-Side Request Forgery (SSRF)</a:t>
            </a:r>
            <a:endParaRPr lang="en-IN"/>
          </a:p>
        </p:txBody>
      </p:sp>
      <p:sp>
        <p:nvSpPr>
          <p:cNvPr id="3" name="Content Placeholder 2"/>
          <p:cNvSpPr>
            <a:spLocks noGrp="1"/>
          </p:cNvSpPr>
          <p:nvPr>
            <p:ph idx="1"/>
          </p:nvPr>
        </p:nvSpPr>
        <p:spPr>
          <a:xfrm>
            <a:off x="396830" y="1807972"/>
            <a:ext cx="8248114" cy="3263504"/>
          </a:xfrm>
        </p:spPr>
        <p:txBody>
          <a:bodyPr>
            <a:normAutofit/>
          </a:bodyPr>
          <a:lstStyle/>
          <a:p>
            <a:pPr algn="just"/>
            <a:r>
              <a:rPr lang="en-US" sz="1500"/>
              <a:t>The popularity of the cloud and </a:t>
            </a:r>
            <a:r>
              <a:rPr lang="en-US" sz="1500" err="1"/>
              <a:t>microservice</a:t>
            </a:r>
            <a:r>
              <a:rPr lang="en-US" sz="1500"/>
              <a:t> architectures is on the rise. The </a:t>
            </a:r>
            <a:r>
              <a:rPr lang="en-US" sz="1500" err="1"/>
              <a:t>microservice</a:t>
            </a:r>
            <a:r>
              <a:rPr lang="en-US" sz="1500"/>
              <a:t> architecture expands the attack surface for SSRF exploitation due to more services communicating over HTTP (or other lightweight protocols) when compared to the traditional architecture.</a:t>
            </a:r>
          </a:p>
          <a:p>
            <a:pPr algn="just"/>
            <a:r>
              <a:rPr lang="en-US" sz="1500">
                <a:latin typeface="KasperskySans"/>
              </a:rPr>
              <a:t>Specifically, a malicious actor can use SSRF in a chain with other vulnerabilities to develop an attack on the web server or read the application source code.</a:t>
            </a:r>
            <a:endParaRPr lang="en-IN" sz="1500"/>
          </a:p>
          <a:p>
            <a:pPr algn="just"/>
            <a:endParaRPr lang="en-IN" sz="1500"/>
          </a:p>
        </p:txBody>
      </p:sp>
      <p:pic>
        <p:nvPicPr>
          <p:cNvPr id="4098" name="Picture 2" descr="https://media.kasperskycontenthub.com/wp-content/uploads/sites/43/2024/03/11112618/TOP10_web_vulns_0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5166" y="3141450"/>
            <a:ext cx="4950509" cy="976782"/>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396830" y="4768196"/>
            <a:ext cx="5628577" cy="1477328"/>
          </a:xfrm>
          <a:prstGeom prst="rect">
            <a:avLst/>
          </a:prstGeom>
        </p:spPr>
        <p:txBody>
          <a:bodyPr wrap="square">
            <a:spAutoFit/>
          </a:bodyPr>
          <a:lstStyle/>
          <a:p>
            <a:pPr algn="just"/>
            <a:r>
              <a:rPr lang="en-US">
                <a:latin typeface="KasperskySans"/>
              </a:rPr>
              <a:t>Mitigation: if possible, create an </a:t>
            </a:r>
            <a:r>
              <a:rPr lang="en-US" err="1">
                <a:latin typeface="KasperskySans"/>
              </a:rPr>
              <a:t>allowlist</a:t>
            </a:r>
            <a:r>
              <a:rPr lang="en-US">
                <a:latin typeface="KasperskySans"/>
              </a:rPr>
              <a:t> of resources that the application can request. Prevent requests to any resources not on that list. Do not accept requests that contain complete URLs. Set firewall filters to prevent access to unauthorized domains.</a:t>
            </a:r>
            <a:endParaRPr lang="en-IN"/>
          </a:p>
        </p:txBody>
      </p:sp>
      <p:pic>
        <p:nvPicPr>
          <p:cNvPr id="6" name="Picture 5"/>
          <p:cNvPicPr>
            <a:picLocks noChangeAspect="1"/>
          </p:cNvPicPr>
          <p:nvPr/>
        </p:nvPicPr>
        <p:blipFill>
          <a:blip r:embed="rId3"/>
          <a:stretch>
            <a:fillRect/>
          </a:stretch>
        </p:blipFill>
        <p:spPr>
          <a:xfrm>
            <a:off x="4750904" y="2377703"/>
            <a:ext cx="5209087" cy="3848213"/>
          </a:xfrm>
          <a:prstGeom prst="rect">
            <a:avLst/>
          </a:prstGeom>
        </p:spPr>
      </p:pic>
      <p:sp>
        <p:nvSpPr>
          <p:cNvPr id="7" name="Rectangle 6"/>
          <p:cNvSpPr/>
          <p:nvPr/>
        </p:nvSpPr>
        <p:spPr>
          <a:xfrm>
            <a:off x="6079150" y="5481749"/>
            <a:ext cx="3079268" cy="923330"/>
          </a:xfrm>
          <a:prstGeom prst="rect">
            <a:avLst/>
          </a:prstGeom>
        </p:spPr>
        <p:txBody>
          <a:bodyPr wrap="square">
            <a:spAutoFit/>
          </a:bodyPr>
          <a:lstStyle/>
          <a:p>
            <a:pPr algn="ctr"/>
            <a:r>
              <a:rPr lang="en-US" b="1" i="1">
                <a:latin typeface="KasperskySans"/>
              </a:rPr>
              <a:t>Distribution of SSRF vulnerabilities by risk level, 2021–2023</a:t>
            </a:r>
            <a:endParaRPr lang="en-IN"/>
          </a:p>
        </p:txBody>
      </p:sp>
    </p:spTree>
    <p:extLst>
      <p:ext uri="{BB962C8B-B14F-4D97-AF65-F5344CB8AC3E}">
        <p14:creationId xmlns:p14="http://schemas.microsoft.com/office/powerpoint/2010/main" val="29518508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09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P spid="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09800" y="0"/>
            <a:ext cx="4494530" cy="696595"/>
          </a:xfrm>
          <a:prstGeom prst="rect">
            <a:avLst/>
          </a:prstGeom>
        </p:spPr>
        <p:txBody>
          <a:bodyPr vert="horz" wrap="square" lIns="0" tIns="13335" rIns="0" bIns="0" rtlCol="0">
            <a:spAutoFit/>
          </a:bodyPr>
          <a:lstStyle/>
          <a:p>
            <a:pPr marL="12700">
              <a:lnSpc>
                <a:spcPct val="100000"/>
              </a:lnSpc>
              <a:spcBef>
                <a:spcPts val="105"/>
              </a:spcBef>
            </a:pPr>
            <a:r>
              <a:rPr sz="4400" b="0" spc="-25">
                <a:latin typeface="Calibri"/>
                <a:cs typeface="Calibri"/>
              </a:rPr>
              <a:t>Hacker</a:t>
            </a:r>
            <a:r>
              <a:rPr sz="4400" b="0" spc="-40">
                <a:latin typeface="Calibri"/>
                <a:cs typeface="Calibri"/>
              </a:rPr>
              <a:t> </a:t>
            </a:r>
            <a:r>
              <a:rPr sz="4400" b="0">
                <a:latin typeface="Calibri"/>
                <a:cs typeface="Calibri"/>
              </a:rPr>
              <a:t>and</a:t>
            </a:r>
            <a:r>
              <a:rPr sz="4400" b="0" spc="-30">
                <a:latin typeface="Calibri"/>
                <a:cs typeface="Calibri"/>
              </a:rPr>
              <a:t> </a:t>
            </a:r>
            <a:r>
              <a:rPr sz="4400" b="0">
                <a:latin typeface="Calibri"/>
                <a:cs typeface="Calibri"/>
              </a:rPr>
              <a:t>Hacking</a:t>
            </a:r>
            <a:endParaRPr sz="4400">
              <a:latin typeface="Calibri"/>
              <a:cs typeface="Calibri"/>
            </a:endParaRPr>
          </a:p>
        </p:txBody>
      </p:sp>
      <p:sp>
        <p:nvSpPr>
          <p:cNvPr id="3" name="object 3"/>
          <p:cNvSpPr txBox="1"/>
          <p:nvPr/>
        </p:nvSpPr>
        <p:spPr>
          <a:xfrm>
            <a:off x="535940" y="1537842"/>
            <a:ext cx="8074025" cy="3492879"/>
          </a:xfrm>
          <a:prstGeom prst="rect">
            <a:avLst/>
          </a:prstGeom>
        </p:spPr>
        <p:txBody>
          <a:bodyPr vert="horz" wrap="square" lIns="0" tIns="92075" rIns="0" bIns="0" rtlCol="0">
            <a:spAutoFit/>
          </a:bodyPr>
          <a:lstStyle/>
          <a:p>
            <a:pPr marL="355600" marR="5080" indent="-342900" algn="just">
              <a:lnSpc>
                <a:spcPts val="2590"/>
              </a:lnSpc>
              <a:spcBef>
                <a:spcPts val="725"/>
              </a:spcBef>
              <a:buFont typeface="Arial MT"/>
              <a:buChar char="•"/>
              <a:tabLst>
                <a:tab pos="355600" algn="l"/>
              </a:tabLst>
            </a:pPr>
            <a:r>
              <a:rPr sz="2400">
                <a:latin typeface="Times" pitchFamily="18" charset="0"/>
              </a:rPr>
              <a:t>HACKING is the gaining of access to a computer and  viewing, copying or creating data without the intention  of destroying data or maliciously harming the  computer.</a:t>
            </a:r>
          </a:p>
          <a:p>
            <a:pPr marL="355600" marR="6985" indent="-342900" algn="just">
              <a:lnSpc>
                <a:spcPts val="2590"/>
              </a:lnSpc>
              <a:spcBef>
                <a:spcPts val="660"/>
              </a:spcBef>
              <a:buFont typeface="Arial MT"/>
              <a:buChar char="•"/>
              <a:tabLst>
                <a:tab pos="355600" algn="l"/>
              </a:tabLst>
            </a:pPr>
            <a:r>
              <a:rPr sz="2400">
                <a:latin typeface="Times" pitchFamily="18" charset="0"/>
                <a:hlinkClick r:id="rId2"/>
              </a:rPr>
              <a:t>A hacker is a person skilled in information  technology who uses their technical knowledge to </a:t>
            </a:r>
            <a:r>
              <a:rPr sz="2400">
                <a:latin typeface="Times" pitchFamily="18" charset="0"/>
              </a:rPr>
              <a:t> achieve a goal or overcome an obstacle, within a  computerized system by non-standard means.</a:t>
            </a:r>
          </a:p>
          <a:p>
            <a:pPr marL="355600" marR="6350" indent="-342900" algn="just">
              <a:lnSpc>
                <a:spcPct val="80000"/>
              </a:lnSpc>
              <a:spcBef>
                <a:spcPts val="680"/>
              </a:spcBef>
              <a:buFont typeface="Arial MT"/>
              <a:buChar char="•"/>
              <a:tabLst>
                <a:tab pos="355600" algn="l"/>
              </a:tabLst>
            </a:pPr>
            <a:r>
              <a:rPr sz="2400">
                <a:latin typeface="Times" pitchFamily="18" charset="0"/>
              </a:rPr>
              <a:t>Someone who   utilizes their technical  know-how  of </a:t>
            </a:r>
            <a:r>
              <a:rPr sz="2400">
                <a:latin typeface="Times" pitchFamily="18" charset="0"/>
                <a:hlinkClick r:id="rId3"/>
              </a:rPr>
              <a:t>bugs </a:t>
            </a:r>
            <a:r>
              <a:rPr sz="2400">
                <a:latin typeface="Times" pitchFamily="18" charset="0"/>
              </a:rPr>
              <a:t>or </a:t>
            </a:r>
            <a:r>
              <a:rPr sz="2400">
                <a:latin typeface="Times" pitchFamily="18" charset="0"/>
                <a:hlinkClick r:id="rId4"/>
              </a:rPr>
              <a:t>exploits </a:t>
            </a:r>
            <a:r>
              <a:rPr sz="2400">
                <a:latin typeface="Times" pitchFamily="18" charset="0"/>
              </a:rPr>
              <a:t>to break into computer systems and  access data which would otherwise be unavailable to  them.</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to="" calcmode="lin" valueType="num">
                                      <p:cBhvr>
                                        <p:cTn id="7" dur="1" fill="hold"/>
                                        <p:tgtEl>
                                          <p:spTgt spid="3">
                                            <p:txEl>
                                              <p:pRg st="0" end="0"/>
                                            </p:txEl>
                                          </p:spTgt>
                                        </p:tgtEl>
                                        <p:attrNameLst>
                                          <p:attrName/>
                                        </p:attrNameLst>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to="" calcmode="lin" valueType="num">
                                      <p:cBhvr>
                                        <p:cTn id="12" dur="1" fill="hold"/>
                                        <p:tgtEl>
                                          <p:spTgt spid="3">
                                            <p:txEl>
                                              <p:pRg st="1" end="1"/>
                                            </p:txEl>
                                          </p:spTgt>
                                        </p:tgtEl>
                                        <p:attrNameLst>
                                          <p:attrName/>
                                        </p:attrNameLst>
                                      </p:cBhvr>
                                    </p:anim>
                                  </p:childTnLst>
                                </p:cTn>
                              </p:par>
                            </p:childTnLst>
                          </p:cTn>
                        </p:par>
                      </p:childTnLst>
                    </p:cTn>
                  </p:par>
                  <p:par>
                    <p:cTn id="13" fill="hold">
                      <p:stCondLst>
                        <p:cond delay="indefinite"/>
                      </p:stCondLst>
                      <p:childTnLst>
                        <p:par>
                          <p:cTn id="14" fill="hold">
                            <p:stCondLst>
                              <p:cond delay="0"/>
                            </p:stCondLst>
                            <p:childTnLst>
                              <p:par>
                                <p:cTn id="15" presetID="24"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to="" calcmode="lin" valueType="num">
                                      <p:cBhvr>
                                        <p:cTn id="17" dur="1" fill="hold"/>
                                        <p:tgtEl>
                                          <p:spTgt spid="3">
                                            <p:txEl>
                                              <p:pRg st="2" end="2"/>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0579" y="857251"/>
            <a:ext cx="7886700" cy="994172"/>
          </a:xfrm>
        </p:spPr>
        <p:txBody>
          <a:bodyPr/>
          <a:lstStyle/>
          <a:p>
            <a:r>
              <a:rPr lang="en-IN" b="1"/>
              <a:t> SQL Injection</a:t>
            </a:r>
            <a:endParaRPr lang="en-IN"/>
          </a:p>
        </p:txBody>
      </p:sp>
      <p:sp>
        <p:nvSpPr>
          <p:cNvPr id="3" name="Content Placeholder 2"/>
          <p:cNvSpPr>
            <a:spLocks noGrp="1"/>
          </p:cNvSpPr>
          <p:nvPr>
            <p:ph idx="1"/>
          </p:nvPr>
        </p:nvSpPr>
        <p:spPr>
          <a:xfrm>
            <a:off x="290579" y="1896481"/>
            <a:ext cx="7886700" cy="3263504"/>
          </a:xfrm>
        </p:spPr>
        <p:txBody>
          <a:bodyPr>
            <a:normAutofit/>
          </a:bodyPr>
          <a:lstStyle/>
          <a:p>
            <a:r>
              <a:rPr lang="en-US" sz="1500"/>
              <a:t>Most high-risk vulnerabilities in 2021–2023 </a:t>
            </a:r>
          </a:p>
          <a:p>
            <a:r>
              <a:rPr lang="en-US" sz="1500"/>
              <a:t>During one of the projects, an SQL injection into an application that was open to signup by any internet user let us obtain the credentials of an internal system administrator.</a:t>
            </a:r>
          </a:p>
          <a:p>
            <a:endParaRPr lang="en-US" sz="1500"/>
          </a:p>
          <a:p>
            <a:endParaRPr lang="en-IN" sz="1500"/>
          </a:p>
        </p:txBody>
      </p:sp>
      <p:sp>
        <p:nvSpPr>
          <p:cNvPr id="4" name="Rectangle 3"/>
          <p:cNvSpPr/>
          <p:nvPr/>
        </p:nvSpPr>
        <p:spPr>
          <a:xfrm>
            <a:off x="5552195" y="5516002"/>
            <a:ext cx="3412901" cy="923330"/>
          </a:xfrm>
          <a:prstGeom prst="rect">
            <a:avLst/>
          </a:prstGeom>
        </p:spPr>
        <p:txBody>
          <a:bodyPr wrap="square">
            <a:spAutoFit/>
          </a:bodyPr>
          <a:lstStyle/>
          <a:p>
            <a:pPr algn="ctr"/>
            <a:r>
              <a:rPr lang="en-US" b="1" i="1">
                <a:latin typeface="KasperskySans"/>
              </a:rPr>
              <a:t>Distribution of SQL Injection vulnerabilities by risk level, 2021–2023</a:t>
            </a:r>
            <a:endParaRPr lang="en-IN"/>
          </a:p>
        </p:txBody>
      </p:sp>
      <p:pic>
        <p:nvPicPr>
          <p:cNvPr id="5122" name="Picture 2" descr="https://media.kasperskycontenthub.com/wp-content/uploads/sites/43/2024/03/11144607/07-en-top10-web-vulns-graphs.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108867" y="2278546"/>
            <a:ext cx="5723943" cy="3950804"/>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descr="https://media.kasperskycontenthub.com/wp-content/uploads/sites/43/2024/03/11112640/TOP10_web_vulns_0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1564" y="2979457"/>
            <a:ext cx="5050631" cy="100727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120360" y="4292871"/>
            <a:ext cx="5431835" cy="1754326"/>
          </a:xfrm>
          <a:prstGeom prst="rect">
            <a:avLst/>
          </a:prstGeom>
        </p:spPr>
        <p:txBody>
          <a:bodyPr wrap="square">
            <a:spAutoFit/>
          </a:bodyPr>
          <a:lstStyle/>
          <a:p>
            <a:r>
              <a:rPr lang="en-US">
                <a:latin typeface="KasperskySans"/>
              </a:rPr>
              <a:t>Mitigation: use parameterized SQL queries in application source code instead of combining them with a SQL query template. If you cannot use parameterized SQL queries, make sure that no data entered by the user and used in generating SQL queries can be used to modify the query logic</a:t>
            </a:r>
            <a:endParaRPr lang="en-IN"/>
          </a:p>
        </p:txBody>
      </p:sp>
    </p:spTree>
    <p:extLst>
      <p:ext uri="{BB962C8B-B14F-4D97-AF65-F5344CB8AC3E}">
        <p14:creationId xmlns:p14="http://schemas.microsoft.com/office/powerpoint/2010/main" val="3809800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12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12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5"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3648" y="937911"/>
            <a:ext cx="7886700" cy="798323"/>
          </a:xfrm>
        </p:spPr>
        <p:txBody>
          <a:bodyPr/>
          <a:lstStyle/>
          <a:p>
            <a:r>
              <a:rPr lang="en-IN" b="1"/>
              <a:t>Cross-Site Scripting (XSS)</a:t>
            </a:r>
            <a:endParaRPr lang="en-IN"/>
          </a:p>
        </p:txBody>
      </p:sp>
      <p:sp>
        <p:nvSpPr>
          <p:cNvPr id="3" name="Content Placeholder 2"/>
          <p:cNvSpPr>
            <a:spLocks noGrp="1"/>
          </p:cNvSpPr>
          <p:nvPr>
            <p:ph idx="1"/>
          </p:nvPr>
        </p:nvSpPr>
        <p:spPr>
          <a:xfrm>
            <a:off x="309898" y="2013967"/>
            <a:ext cx="7886700" cy="3263504"/>
          </a:xfrm>
        </p:spPr>
        <p:txBody>
          <a:bodyPr>
            <a:normAutofit/>
          </a:bodyPr>
          <a:lstStyle/>
          <a:p>
            <a:r>
              <a:rPr lang="en-US" sz="1500"/>
              <a:t>An XSS attack against the application’s clients can be used for obtaining user authentication information, such as cookies, phishing or spreading malware.</a:t>
            </a:r>
          </a:p>
          <a:p>
            <a:r>
              <a:rPr lang="en-US" sz="1500"/>
              <a:t>In one attack scenario, XSS in a chain with other vulnerabilities allowed changing a user password to a known value and so obtaining access to the application with that user’s privileges.</a:t>
            </a:r>
          </a:p>
          <a:p>
            <a:endParaRPr lang="en-IN" sz="1500"/>
          </a:p>
        </p:txBody>
      </p:sp>
      <p:pic>
        <p:nvPicPr>
          <p:cNvPr id="6146" name="Picture 2" descr="https://media.kasperskycontenthub.com/wp-content/uploads/sites/43/2024/03/11112657/TOP10_web_vulns_0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648" y="3133654"/>
            <a:ext cx="4838432" cy="102413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203648" y="4447208"/>
            <a:ext cx="4741840" cy="2585323"/>
          </a:xfrm>
          <a:prstGeom prst="rect">
            <a:avLst/>
          </a:prstGeom>
        </p:spPr>
        <p:txBody>
          <a:bodyPr wrap="square">
            <a:spAutoFit/>
          </a:bodyPr>
          <a:lstStyle/>
          <a:p>
            <a:r>
              <a:rPr lang="en-US" b="1">
                <a:latin typeface="KasperskySans"/>
              </a:rPr>
              <a:t>Mitigation</a:t>
            </a:r>
            <a:r>
              <a:rPr lang="en-US">
                <a:latin typeface="KasperskySans"/>
              </a:rPr>
              <a:t>: provide processing of web application user input by replacing potentially insecure characters that could be used to format HTML pages to their equivalents that are not format characters. This should be done for any data obtained from external sources and displayed in a browser (including HTTP headers, like User-Agent and </a:t>
            </a:r>
            <a:r>
              <a:rPr lang="en-US" err="1">
                <a:latin typeface="KasperskySans"/>
              </a:rPr>
              <a:t>Referer</a:t>
            </a:r>
            <a:r>
              <a:rPr lang="en-US">
                <a:latin typeface="KasperskySans"/>
              </a:rPr>
              <a:t>)</a:t>
            </a:r>
            <a:endParaRPr lang="en-IN"/>
          </a:p>
        </p:txBody>
      </p:sp>
      <p:pic>
        <p:nvPicPr>
          <p:cNvPr id="6148" name="Picture 4" descr="https://media.kasperskycontenthub.com/wp-content/uploads/sites/43/2024/03/11144617/08-en-top10-web-vulns-graphs.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146997" y="2633576"/>
            <a:ext cx="5273900" cy="362726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5353587" y="5555206"/>
            <a:ext cx="3016876" cy="923330"/>
          </a:xfrm>
          <a:prstGeom prst="rect">
            <a:avLst/>
          </a:prstGeom>
        </p:spPr>
        <p:txBody>
          <a:bodyPr wrap="square">
            <a:spAutoFit/>
          </a:bodyPr>
          <a:lstStyle/>
          <a:p>
            <a:pPr algn="ctr"/>
            <a:r>
              <a:rPr lang="en-US" b="1" i="1">
                <a:latin typeface="KasperskySans"/>
              </a:rPr>
              <a:t>Distribution of XSS vulnerabilities by risk level, 2021–2023</a:t>
            </a:r>
            <a:endParaRPr lang="en-IN"/>
          </a:p>
        </p:txBody>
      </p:sp>
    </p:spTree>
    <p:extLst>
      <p:ext uri="{BB962C8B-B14F-4D97-AF65-F5344CB8AC3E}">
        <p14:creationId xmlns:p14="http://schemas.microsoft.com/office/powerpoint/2010/main" val="2052008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14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14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5"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2965" y="1015185"/>
            <a:ext cx="7886700" cy="701731"/>
          </a:xfrm>
        </p:spPr>
        <p:txBody>
          <a:bodyPr>
            <a:normAutofit fontScale="90000"/>
          </a:bodyPr>
          <a:lstStyle/>
          <a:p>
            <a:r>
              <a:rPr lang="en-IN" b="1"/>
              <a:t>Broken Authentication</a:t>
            </a:r>
            <a:endParaRPr lang="en-IN"/>
          </a:p>
        </p:txBody>
      </p:sp>
      <p:sp>
        <p:nvSpPr>
          <p:cNvPr id="3" name="Content Placeholder 2"/>
          <p:cNvSpPr>
            <a:spLocks noGrp="1"/>
          </p:cNvSpPr>
          <p:nvPr>
            <p:ph idx="1"/>
          </p:nvPr>
        </p:nvSpPr>
        <p:spPr>
          <a:xfrm>
            <a:off x="222965" y="1716915"/>
            <a:ext cx="7886700" cy="3263504"/>
          </a:xfrm>
        </p:spPr>
        <p:txBody>
          <a:bodyPr/>
          <a:lstStyle/>
          <a:p>
            <a:r>
              <a:rPr lang="en-IN"/>
              <a:t> </a:t>
            </a:r>
            <a:r>
              <a:rPr lang="en-US"/>
              <a:t>For example, a certain application had no JWT (Jason Web Token) signature check, so a malicious actor could modify their own JWT (by specifying another user’s ID) and use the resulting token to perform various actions inside the account.</a:t>
            </a:r>
            <a:endParaRPr lang="en-IN"/>
          </a:p>
        </p:txBody>
      </p:sp>
      <p:pic>
        <p:nvPicPr>
          <p:cNvPr id="7170" name="Picture 2" descr="https://media.kasperskycontenthub.com/wp-content/uploads/sites/43/2024/03/11112716/TOP10_web_vulns_0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2966" y="2970398"/>
            <a:ext cx="5263435" cy="1221582"/>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222964" y="4542845"/>
            <a:ext cx="5503466" cy="2031325"/>
          </a:xfrm>
          <a:prstGeom prst="rect">
            <a:avLst/>
          </a:prstGeom>
        </p:spPr>
        <p:txBody>
          <a:bodyPr wrap="square">
            <a:spAutoFit/>
          </a:bodyPr>
          <a:lstStyle/>
          <a:p>
            <a:r>
              <a:rPr lang="en-US">
                <a:latin typeface="KasperskySans"/>
              </a:rPr>
              <a:t>Mitigation: implement proper validation of authentication data used for accessing the application. Verify token and session ID signatures when used. Secrets used for authentication (encryption keys, signatures and so on) should be unique and have a high degree of entropy. Do not store secrets in application code.</a:t>
            </a:r>
            <a:endParaRPr lang="en-IN"/>
          </a:p>
        </p:txBody>
      </p:sp>
      <p:pic>
        <p:nvPicPr>
          <p:cNvPr id="7172" name="Picture 4" descr="https://media.kasperskycontenthub.com/wp-content/uploads/sites/43/2024/03/11144628/09-en-top10-web-vulns-graphs.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20124" y="2071844"/>
            <a:ext cx="5739793" cy="4240272"/>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4804020" y="5521991"/>
            <a:ext cx="4339980" cy="923330"/>
          </a:xfrm>
          <a:prstGeom prst="rect">
            <a:avLst/>
          </a:prstGeom>
        </p:spPr>
        <p:txBody>
          <a:bodyPr wrap="square">
            <a:spAutoFit/>
          </a:bodyPr>
          <a:lstStyle/>
          <a:p>
            <a:pPr algn="ctr"/>
            <a:r>
              <a:rPr lang="en-US" b="1" i="1">
                <a:latin typeface="KasperskySans"/>
              </a:rPr>
              <a:t>Distribution of Broken Authentication vulnerabilities by risk level, 2021–2023</a:t>
            </a:r>
            <a:endParaRPr lang="en-IN"/>
          </a:p>
        </p:txBody>
      </p:sp>
    </p:spTree>
    <p:extLst>
      <p:ext uri="{BB962C8B-B14F-4D97-AF65-F5344CB8AC3E}">
        <p14:creationId xmlns:p14="http://schemas.microsoft.com/office/powerpoint/2010/main" val="2780362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17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17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5"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0025" y="889397"/>
            <a:ext cx="7886700" cy="994172"/>
          </a:xfrm>
        </p:spPr>
        <p:txBody>
          <a:bodyPr/>
          <a:lstStyle/>
          <a:p>
            <a:r>
              <a:rPr lang="en-IN" b="1"/>
              <a:t>Security Misconfiguration</a:t>
            </a:r>
            <a:endParaRPr lang="en-IN"/>
          </a:p>
        </p:txBody>
      </p:sp>
      <p:sp>
        <p:nvSpPr>
          <p:cNvPr id="3" name="Content Placeholder 2"/>
          <p:cNvSpPr>
            <a:spLocks noGrp="1"/>
          </p:cNvSpPr>
          <p:nvPr>
            <p:ph idx="1"/>
          </p:nvPr>
        </p:nvSpPr>
        <p:spPr>
          <a:xfrm>
            <a:off x="320040" y="1883569"/>
            <a:ext cx="7886700" cy="3263504"/>
          </a:xfrm>
        </p:spPr>
        <p:txBody>
          <a:bodyPr/>
          <a:lstStyle/>
          <a:p>
            <a:r>
              <a:rPr lang="en-US"/>
              <a:t>The Nginx server of one application we analyzed allowed access to files in a parent directory (relative to the directory specified in the Alias directive). This could be used for gaining access to files that contained confidential data.</a:t>
            </a:r>
            <a:endParaRPr lang="en-IN"/>
          </a:p>
        </p:txBody>
      </p:sp>
      <p:pic>
        <p:nvPicPr>
          <p:cNvPr id="4" name="Picture 3"/>
          <p:cNvPicPr>
            <a:picLocks noChangeAspect="1"/>
          </p:cNvPicPr>
          <p:nvPr/>
        </p:nvPicPr>
        <p:blipFill>
          <a:blip r:embed="rId2"/>
          <a:stretch>
            <a:fillRect/>
          </a:stretch>
        </p:blipFill>
        <p:spPr>
          <a:xfrm>
            <a:off x="4389120" y="2291280"/>
            <a:ext cx="5601483" cy="4138096"/>
          </a:xfrm>
          <a:prstGeom prst="rect">
            <a:avLst/>
          </a:prstGeom>
        </p:spPr>
      </p:pic>
      <p:sp>
        <p:nvSpPr>
          <p:cNvPr id="5" name="Rectangle 4"/>
          <p:cNvSpPr/>
          <p:nvPr/>
        </p:nvSpPr>
        <p:spPr>
          <a:xfrm>
            <a:off x="5049594" y="5516002"/>
            <a:ext cx="4572000" cy="923330"/>
          </a:xfrm>
          <a:prstGeom prst="rect">
            <a:avLst/>
          </a:prstGeom>
        </p:spPr>
        <p:txBody>
          <a:bodyPr>
            <a:spAutoFit/>
          </a:bodyPr>
          <a:lstStyle/>
          <a:p>
            <a:pPr algn="ctr"/>
            <a:r>
              <a:rPr lang="en-US" b="1" i="1">
                <a:latin typeface="KasperskySans"/>
              </a:rPr>
              <a:t>Distribution of Security Misconfiguration vulnerabilities by risk level, 2021–2023 </a:t>
            </a:r>
          </a:p>
        </p:txBody>
      </p:sp>
      <p:pic>
        <p:nvPicPr>
          <p:cNvPr id="8194" name="Picture 2" descr="https://media.kasperskycontenthub.com/wp-content/uploads/sites/43/2024/03/11112734/TOP10_web_vulns_07.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1591" y="892024"/>
            <a:ext cx="5193506" cy="1057275"/>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320040" y="4696948"/>
            <a:ext cx="5661185" cy="1754326"/>
          </a:xfrm>
          <a:prstGeom prst="rect">
            <a:avLst/>
          </a:prstGeom>
        </p:spPr>
        <p:txBody>
          <a:bodyPr wrap="square">
            <a:spAutoFit/>
          </a:bodyPr>
          <a:lstStyle/>
          <a:p>
            <a:r>
              <a:rPr lang="en-US">
                <a:latin typeface="KasperskySans"/>
              </a:rPr>
              <a:t>Mitigation: follow security best practices when configuring systems used in your IT-infrastructure. Automate the setup process to eliminate errors when setting up new systems. Use different credentials for test and production systems. Disable unused components.</a:t>
            </a:r>
            <a:endParaRPr lang="en-IN"/>
          </a:p>
        </p:txBody>
      </p:sp>
    </p:spTree>
    <p:extLst>
      <p:ext uri="{BB962C8B-B14F-4D97-AF65-F5344CB8AC3E}">
        <p14:creationId xmlns:p14="http://schemas.microsoft.com/office/powerpoint/2010/main" val="381807262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993934"/>
            <a:ext cx="8155305" cy="994172"/>
          </a:xfrm>
        </p:spPr>
        <p:txBody>
          <a:bodyPr>
            <a:normAutofit fontScale="90000"/>
          </a:bodyPr>
          <a:lstStyle/>
          <a:p>
            <a:r>
              <a:rPr lang="en-IN" b="1"/>
              <a:t>Insufficient Protection from Brute-Force Attacks</a:t>
            </a:r>
            <a:endParaRPr lang="en-IN"/>
          </a:p>
        </p:txBody>
      </p:sp>
      <p:pic>
        <p:nvPicPr>
          <p:cNvPr id="9218" name="Picture 2" descr="https://media.kasperskycontenthub.com/wp-content/uploads/sites/43/2024/03/11144648/11-en-top10-web-vulns-graphs.png"/>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5575819" y="2846071"/>
            <a:ext cx="4788287" cy="3537347"/>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177165" y="1988106"/>
            <a:ext cx="7978140" cy="784830"/>
          </a:xfrm>
          <a:prstGeom prst="rect">
            <a:avLst/>
          </a:prstGeom>
        </p:spPr>
        <p:txBody>
          <a:bodyPr wrap="square">
            <a:spAutoFit/>
          </a:bodyPr>
          <a:lstStyle/>
          <a:p>
            <a:r>
              <a:rPr lang="en-US" sz="1500">
                <a:latin typeface="KasperskySans"/>
              </a:rPr>
              <a:t>Specifically, a poor OTP implementation can allow an attacker to brute-force an OTP, bypassing this authentication factor and making unauthorized access to the application easier as a result.</a:t>
            </a:r>
            <a:endParaRPr lang="en-IN" sz="1500"/>
          </a:p>
        </p:txBody>
      </p:sp>
      <p:pic>
        <p:nvPicPr>
          <p:cNvPr id="9220" name="Picture 4" descr="https://media.kasperskycontenthub.com/wp-content/uploads/sites/43/2024/03/11112751/TOP10_web_vulns_08.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5277" y="3072036"/>
            <a:ext cx="6150769" cy="1071563"/>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305276" y="4657369"/>
            <a:ext cx="6004084" cy="1754326"/>
          </a:xfrm>
          <a:prstGeom prst="rect">
            <a:avLst/>
          </a:prstGeom>
        </p:spPr>
        <p:txBody>
          <a:bodyPr wrap="square">
            <a:spAutoFit/>
          </a:bodyPr>
          <a:lstStyle/>
          <a:p>
            <a:r>
              <a:rPr lang="en-US">
                <a:latin typeface="KasperskySans"/>
              </a:rPr>
              <a:t>Mitigation: use CAPTCHA to make it harder for the attacker to brute-force credentials. You can also use prevention controls (WAF, IPS) to promptly block brute-forcing attempts both in the case of multiple failed sign-ins to the same account and multiple failed sign-ins to different accounts that originate with the same source.</a:t>
            </a:r>
            <a:endParaRPr lang="en-IN"/>
          </a:p>
        </p:txBody>
      </p:sp>
    </p:spTree>
    <p:extLst>
      <p:ext uri="{BB962C8B-B14F-4D97-AF65-F5344CB8AC3E}">
        <p14:creationId xmlns:p14="http://schemas.microsoft.com/office/powerpoint/2010/main" val="180907208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8615" y="1131094"/>
            <a:ext cx="7886700" cy="994172"/>
          </a:xfrm>
        </p:spPr>
        <p:txBody>
          <a:bodyPr/>
          <a:lstStyle/>
          <a:p>
            <a:r>
              <a:rPr lang="en-IN" b="1"/>
              <a:t>Weak User Password</a:t>
            </a:r>
            <a:endParaRPr lang="en-IN"/>
          </a:p>
        </p:txBody>
      </p:sp>
      <p:pic>
        <p:nvPicPr>
          <p:cNvPr id="10242" name="Picture 2" descr="https://media.kasperskycontenthub.com/wp-content/uploads/sites/43/2024/03/11144657/12-en-top10-web-vulns-graph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95752" y="122105"/>
            <a:ext cx="8103825" cy="5986701"/>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4997000" y="5193171"/>
            <a:ext cx="4143375" cy="923330"/>
          </a:xfrm>
          <a:prstGeom prst="rect">
            <a:avLst/>
          </a:prstGeom>
        </p:spPr>
        <p:txBody>
          <a:bodyPr wrap="square">
            <a:spAutoFit/>
          </a:bodyPr>
          <a:lstStyle/>
          <a:p>
            <a:r>
              <a:rPr lang="en-US" b="1" i="1">
                <a:latin typeface="KasperskySans"/>
              </a:rPr>
              <a:t>Distribution of Weak User Password vulnerabilities by risk level, 2021–2023</a:t>
            </a:r>
            <a:endParaRPr lang="en-IN"/>
          </a:p>
        </p:txBody>
      </p:sp>
      <p:sp>
        <p:nvSpPr>
          <p:cNvPr id="5" name="Rectangle 4"/>
          <p:cNvSpPr/>
          <p:nvPr/>
        </p:nvSpPr>
        <p:spPr>
          <a:xfrm>
            <a:off x="-3852" y="977232"/>
            <a:ext cx="5383530" cy="1477328"/>
          </a:xfrm>
          <a:prstGeom prst="rect">
            <a:avLst/>
          </a:prstGeom>
        </p:spPr>
        <p:txBody>
          <a:bodyPr wrap="square">
            <a:spAutoFit/>
          </a:bodyPr>
          <a:lstStyle/>
          <a:p>
            <a:r>
              <a:rPr lang="en-US" sz="1500">
                <a:latin typeface="KasperskySans"/>
              </a:rPr>
              <a:t>Although the number of applications containing this type of vulnerabilities is small, the consequences of exploiting weak credentials can be significant. Depending on the account type, an attacker can get access to basic application features or administrative scenarios, which can impact business processes.</a:t>
            </a:r>
            <a:endParaRPr lang="en-IN" sz="1500"/>
          </a:p>
        </p:txBody>
      </p:sp>
      <p:pic>
        <p:nvPicPr>
          <p:cNvPr id="10244" name="Picture 4" descr="https://media.kasperskycontenthub.com/wp-content/uploads/sites/43/2024/03/11112820/TOP10_web_vulns_09.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31" y="2572463"/>
            <a:ext cx="5297805" cy="1078706"/>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6219" y="3885706"/>
            <a:ext cx="4572000" cy="2031325"/>
          </a:xfrm>
          <a:prstGeom prst="rect">
            <a:avLst/>
          </a:prstGeom>
        </p:spPr>
        <p:txBody>
          <a:bodyPr>
            <a:spAutoFit/>
          </a:bodyPr>
          <a:lstStyle/>
          <a:p>
            <a:r>
              <a:rPr lang="en-US">
                <a:latin typeface="KasperskySans"/>
              </a:rPr>
              <a:t>Mitigation: implement weak password checks, for example, by running new or changed passwords against a list of the 10,000 weakest passwords. Enforce password length, complexity and expiration requirements, along with other modern evidence-based password policies.</a:t>
            </a:r>
            <a:endParaRPr lang="en-IN"/>
          </a:p>
        </p:txBody>
      </p:sp>
    </p:spTree>
    <p:extLst>
      <p:ext uri="{BB962C8B-B14F-4D97-AF65-F5344CB8AC3E}">
        <p14:creationId xmlns:p14="http://schemas.microsoft.com/office/powerpoint/2010/main" val="296149254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Using Components with Known Vulnerabilities</a:t>
            </a:r>
            <a:endParaRPr lang="en-IN"/>
          </a:p>
        </p:txBody>
      </p:sp>
      <p:sp>
        <p:nvSpPr>
          <p:cNvPr id="3" name="Content Placeholder 2"/>
          <p:cNvSpPr>
            <a:spLocks noGrp="1"/>
          </p:cNvSpPr>
          <p:nvPr>
            <p:ph idx="1"/>
          </p:nvPr>
        </p:nvSpPr>
        <p:spPr>
          <a:xfrm>
            <a:off x="628650" y="2226469"/>
            <a:ext cx="6094122" cy="3263504"/>
          </a:xfrm>
        </p:spPr>
        <p:txBody>
          <a:bodyPr>
            <a:normAutofit/>
          </a:bodyPr>
          <a:lstStyle/>
          <a:p>
            <a:r>
              <a:rPr lang="en-US" sz="1500"/>
              <a:t>Among the vulnerable components were frameworks and various application dependencies, such as libraries and modules. Some of these allowed us to get access to servers used by the applications, and thus, penetrate the customers’ internal networks.</a:t>
            </a:r>
          </a:p>
          <a:p>
            <a:br>
              <a:rPr lang="en-US" sz="1500"/>
            </a:br>
            <a:endParaRPr lang="en-IN" sz="1500"/>
          </a:p>
        </p:txBody>
      </p:sp>
      <p:pic>
        <p:nvPicPr>
          <p:cNvPr id="11266" name="Picture 2" descr="https://media.kasperskycontenthub.com/wp-content/uploads/sites/43/2024/03/11144707/13-en-top10-web-vulns-graphs.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646928" y="2125267"/>
            <a:ext cx="6184136" cy="4568531"/>
          </a:xfrm>
          <a:prstGeom prst="rect">
            <a:avLst/>
          </a:prstGeom>
          <a:noFill/>
          <a:extLst>
            <a:ext uri="{909E8E84-426E-40DD-AFC4-6F175D3DCCD1}">
              <a14:hiddenFill xmlns:a14="http://schemas.microsoft.com/office/drawing/2010/main">
                <a:solidFill>
                  <a:srgbClr val="FFFFFF"/>
                </a:solidFill>
              </a14:hiddenFill>
            </a:ext>
          </a:extLst>
        </p:spPr>
      </p:pic>
      <p:pic>
        <p:nvPicPr>
          <p:cNvPr id="11268" name="Picture 4" descr="https://media.kasperskycontenthub.com/wp-content/uploads/sites/43/2024/03/11112837/TOP10_web_vulns_10.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8651" y="3311715"/>
            <a:ext cx="5079911" cy="122872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628649" y="4862413"/>
            <a:ext cx="4572000" cy="1477328"/>
          </a:xfrm>
          <a:prstGeom prst="rect">
            <a:avLst/>
          </a:prstGeom>
        </p:spPr>
        <p:txBody>
          <a:bodyPr>
            <a:spAutoFit/>
          </a:bodyPr>
          <a:lstStyle/>
          <a:p>
            <a:r>
              <a:rPr lang="en-US">
                <a:latin typeface="KasperskySans"/>
              </a:rPr>
              <a:t>Mitigation: take regular inventories of software components you use, and update as required. Use only trusted components that have successfully passed security tests. Disable any unused components</a:t>
            </a:r>
            <a:endParaRPr lang="en-IN"/>
          </a:p>
        </p:txBody>
      </p:sp>
      <p:sp>
        <p:nvSpPr>
          <p:cNvPr id="5" name="Rectangle 4"/>
          <p:cNvSpPr/>
          <p:nvPr/>
        </p:nvSpPr>
        <p:spPr>
          <a:xfrm>
            <a:off x="5992665" y="5157013"/>
            <a:ext cx="3318760" cy="646331"/>
          </a:xfrm>
          <a:prstGeom prst="rect">
            <a:avLst/>
          </a:prstGeom>
        </p:spPr>
        <p:txBody>
          <a:bodyPr wrap="square">
            <a:spAutoFit/>
          </a:bodyPr>
          <a:lstStyle/>
          <a:p>
            <a:pPr algn="ctr"/>
            <a:r>
              <a:rPr lang="en-US" sz="1200" b="1" i="1">
                <a:latin typeface="KasperskySans"/>
              </a:rPr>
              <a:t>Distribution of vulnerabilities caused by using components with known vulnerabilities by risk level, 2021–2023 </a:t>
            </a:r>
          </a:p>
        </p:txBody>
      </p:sp>
    </p:spTree>
    <p:extLst>
      <p:ext uri="{BB962C8B-B14F-4D97-AF65-F5344CB8AC3E}">
        <p14:creationId xmlns:p14="http://schemas.microsoft.com/office/powerpoint/2010/main" val="69294595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lstStyle/>
          <a:p>
            <a:endParaRPr lang="en-US"/>
          </a:p>
        </p:txBody>
      </p:sp>
      <p:sp>
        <p:nvSpPr>
          <p:cNvPr id="4" name="Slide Number Placeholder 3"/>
          <p:cNvSpPr>
            <a:spLocks noGrp="1"/>
          </p:cNvSpPr>
          <p:nvPr>
            <p:ph type="sldNum" sz="quarter" idx="11"/>
          </p:nvPr>
        </p:nvSpPr>
        <p:spPr/>
        <p:txBody>
          <a:bodyPr/>
          <a:lstStyle/>
          <a:p>
            <a:pPr>
              <a:defRPr/>
            </a:pPr>
            <a:fld id="{B555C0A6-CC40-475C-9F6D-DF0E8A0CF9FD}" type="slidenum">
              <a:rPr lang="en-US" smtClean="0"/>
              <a:pPr>
                <a:defRPr/>
              </a:pPr>
              <a:t>67</a:t>
            </a:fld>
            <a:endParaRPr lang="en-US"/>
          </a:p>
        </p:txBody>
      </p:sp>
      <p:pic>
        <p:nvPicPr>
          <p:cNvPr id="5" name="image3.jpeg"/>
          <p:cNvPicPr/>
          <p:nvPr/>
        </p:nvPicPr>
        <p:blipFill>
          <a:blip r:embed="rId2" cstate="print"/>
          <a:stretch>
            <a:fillRect/>
          </a:stretch>
        </p:blipFill>
        <p:spPr>
          <a:xfrm>
            <a:off x="180776" y="762000"/>
            <a:ext cx="8382000" cy="5562600"/>
          </a:xfrm>
          <a:prstGeom prst="rect">
            <a:avLst/>
          </a:prstGeom>
        </p:spPr>
      </p:pic>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a:t>1: Mission Critical Assets – This is the data you need to protect</a:t>
            </a:r>
          </a:p>
          <a:p>
            <a:r>
              <a:rPr lang="en-US"/>
              <a:t>2: Data Security – Data security controls protect the storage and transfer of data.</a:t>
            </a:r>
          </a:p>
          <a:p>
            <a:r>
              <a:rPr lang="en-US"/>
              <a:t>3: Application Security – Applications security controls protect access to an application, an application’s access to your mission critical assets, and the internal security of the application.</a:t>
            </a:r>
          </a:p>
          <a:p>
            <a:r>
              <a:rPr lang="en-US"/>
              <a:t>4: Endpoint Security – Endpoint security controls protect the connection between devices and the network.</a:t>
            </a:r>
          </a:p>
          <a:p>
            <a:endParaRPr lang="en-US"/>
          </a:p>
        </p:txBody>
      </p:sp>
      <p:sp>
        <p:nvSpPr>
          <p:cNvPr id="3" name="Title 2"/>
          <p:cNvSpPr>
            <a:spLocks noGrp="1"/>
          </p:cNvSpPr>
          <p:nvPr>
            <p:ph type="title"/>
          </p:nvPr>
        </p:nvSpPr>
        <p:spPr/>
        <p:txBody>
          <a:bodyPr/>
          <a:lstStyle/>
          <a:p>
            <a:endParaRPr lang="en-US"/>
          </a:p>
        </p:txBody>
      </p:sp>
      <p:sp>
        <p:nvSpPr>
          <p:cNvPr id="4" name="Slide Number Placeholder 3"/>
          <p:cNvSpPr>
            <a:spLocks noGrp="1"/>
          </p:cNvSpPr>
          <p:nvPr>
            <p:ph type="sldNum" sz="quarter" idx="11"/>
          </p:nvPr>
        </p:nvSpPr>
        <p:spPr/>
        <p:txBody>
          <a:bodyPr/>
          <a:lstStyle/>
          <a:p>
            <a:pPr>
              <a:defRPr/>
            </a:pPr>
            <a:fld id="{B555C0A6-CC40-475C-9F6D-DF0E8A0CF9FD}" type="slidenum">
              <a:rPr lang="en-US" smtClean="0"/>
              <a:pPr>
                <a:defRPr/>
              </a:pPr>
              <a:t>68</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to="" calcmode="lin" valueType="num">
                                      <p:cBhvr>
                                        <p:cTn id="7" dur="1" fill="hold"/>
                                        <p:tgtEl>
                                          <p:spTgt spid="2">
                                            <p:txEl>
                                              <p:pRg st="0" end="0"/>
                                            </p:txEl>
                                          </p:spTgt>
                                        </p:tgtEl>
                                        <p:attrNameLst>
                                          <p:attrName/>
                                        </p:attrNameLst>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 to="" calcmode="lin" valueType="num">
                                      <p:cBhvr>
                                        <p:cTn id="12" dur="1" fill="hold"/>
                                        <p:tgtEl>
                                          <p:spTgt spid="2">
                                            <p:txEl>
                                              <p:pRg st="1" end="1"/>
                                            </p:txEl>
                                          </p:spTgt>
                                        </p:tgtEl>
                                        <p:attrNameLst>
                                          <p:attrName/>
                                        </p:attrNameLst>
                                      </p:cBhvr>
                                    </p:anim>
                                  </p:childTnLst>
                                </p:cTn>
                              </p:par>
                            </p:childTnLst>
                          </p:cTn>
                        </p:par>
                      </p:childTnLst>
                    </p:cTn>
                  </p:par>
                  <p:par>
                    <p:cTn id="13" fill="hold">
                      <p:stCondLst>
                        <p:cond delay="indefinite"/>
                      </p:stCondLst>
                      <p:childTnLst>
                        <p:par>
                          <p:cTn id="14" fill="hold">
                            <p:stCondLst>
                              <p:cond delay="0"/>
                            </p:stCondLst>
                            <p:childTnLst>
                              <p:par>
                                <p:cTn id="15" presetID="24" presetClass="entr" presetSubtype="0"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 to="" calcmode="lin" valueType="num">
                                      <p:cBhvr>
                                        <p:cTn id="17" dur="1" fill="hold"/>
                                        <p:tgtEl>
                                          <p:spTgt spid="2">
                                            <p:txEl>
                                              <p:pRg st="2" end="2"/>
                                            </p:txEl>
                                          </p:spTgt>
                                        </p:tgtEl>
                                        <p:attrNameLst>
                                          <p:attrName/>
                                        </p:attrNameLst>
                                      </p:cBhvr>
                                    </p:anim>
                                  </p:childTnLst>
                                </p:cTn>
                              </p:par>
                            </p:childTnLst>
                          </p:cTn>
                        </p:par>
                      </p:childTnLst>
                    </p:cTn>
                  </p:par>
                  <p:par>
                    <p:cTn id="18" fill="hold">
                      <p:stCondLst>
                        <p:cond delay="indefinite"/>
                      </p:stCondLst>
                      <p:childTnLst>
                        <p:par>
                          <p:cTn id="19" fill="hold">
                            <p:stCondLst>
                              <p:cond delay="0"/>
                            </p:stCondLst>
                            <p:childTnLst>
                              <p:par>
                                <p:cTn id="20" presetID="24" presetClass="entr" presetSubtype="0"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 to="" calcmode="lin" valueType="num">
                                      <p:cBhvr>
                                        <p:cTn id="22" dur="1" fill="hold"/>
                                        <p:tgtEl>
                                          <p:spTgt spid="2">
                                            <p:txEl>
                                              <p:pRg st="3" end="3"/>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a:t>5: Network Security – Network security controls protect an organization’s network and prevent unauthorized access of the network.</a:t>
            </a:r>
          </a:p>
          <a:p>
            <a:r>
              <a:rPr lang="en-US"/>
              <a:t>6: Perimeter Security – Perimeter security controls include both the physical and digital security methodologies that protect the business overall.</a:t>
            </a:r>
          </a:p>
          <a:p>
            <a:endParaRPr lang="en-US"/>
          </a:p>
        </p:txBody>
      </p:sp>
      <p:sp>
        <p:nvSpPr>
          <p:cNvPr id="3" name="Title 2"/>
          <p:cNvSpPr>
            <a:spLocks noGrp="1"/>
          </p:cNvSpPr>
          <p:nvPr>
            <p:ph type="title"/>
          </p:nvPr>
        </p:nvSpPr>
        <p:spPr/>
        <p:txBody>
          <a:bodyPr/>
          <a:lstStyle/>
          <a:p>
            <a:endParaRPr lang="en-US"/>
          </a:p>
        </p:txBody>
      </p:sp>
      <p:sp>
        <p:nvSpPr>
          <p:cNvPr id="4" name="Slide Number Placeholder 3"/>
          <p:cNvSpPr>
            <a:spLocks noGrp="1"/>
          </p:cNvSpPr>
          <p:nvPr>
            <p:ph type="sldNum" sz="quarter" idx="11"/>
          </p:nvPr>
        </p:nvSpPr>
        <p:spPr/>
        <p:txBody>
          <a:bodyPr/>
          <a:lstStyle/>
          <a:p>
            <a:pPr>
              <a:defRPr/>
            </a:pPr>
            <a:fld id="{B555C0A6-CC40-475C-9F6D-DF0E8A0CF9FD}" type="slidenum">
              <a:rPr lang="en-US" smtClean="0"/>
              <a:pPr>
                <a:defRPr/>
              </a:pPr>
              <a:t>69</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38400" y="0"/>
            <a:ext cx="3809365" cy="696595"/>
          </a:xfrm>
          <a:prstGeom prst="rect">
            <a:avLst/>
          </a:prstGeom>
        </p:spPr>
        <p:txBody>
          <a:bodyPr vert="horz" wrap="square" lIns="0" tIns="13335" rIns="0" bIns="0" rtlCol="0">
            <a:spAutoFit/>
          </a:bodyPr>
          <a:lstStyle/>
          <a:p>
            <a:pPr marL="12700">
              <a:lnSpc>
                <a:spcPct val="100000"/>
              </a:lnSpc>
              <a:spcBef>
                <a:spcPts val="105"/>
              </a:spcBef>
            </a:pPr>
            <a:r>
              <a:rPr sz="4400" b="0" spc="-40">
                <a:latin typeface="Calibri"/>
                <a:cs typeface="Calibri"/>
              </a:rPr>
              <a:t>Types </a:t>
            </a:r>
            <a:r>
              <a:rPr sz="4400" b="0" spc="-5">
                <a:latin typeface="Calibri"/>
                <a:cs typeface="Calibri"/>
              </a:rPr>
              <a:t>of</a:t>
            </a:r>
            <a:r>
              <a:rPr sz="4400" b="0" spc="-40">
                <a:latin typeface="Calibri"/>
                <a:cs typeface="Calibri"/>
              </a:rPr>
              <a:t> </a:t>
            </a:r>
            <a:r>
              <a:rPr sz="4400" b="0" spc="-30">
                <a:latin typeface="Calibri"/>
                <a:cs typeface="Calibri"/>
              </a:rPr>
              <a:t>Hackers</a:t>
            </a:r>
            <a:endParaRPr sz="4400">
              <a:latin typeface="Calibri"/>
              <a:cs typeface="Calibri"/>
            </a:endParaRPr>
          </a:p>
        </p:txBody>
      </p:sp>
      <p:sp>
        <p:nvSpPr>
          <p:cNvPr id="3" name="object 3"/>
          <p:cNvSpPr txBox="1"/>
          <p:nvPr/>
        </p:nvSpPr>
        <p:spPr>
          <a:xfrm>
            <a:off x="535940" y="1514589"/>
            <a:ext cx="7796530" cy="4313555"/>
          </a:xfrm>
          <a:prstGeom prst="rect">
            <a:avLst/>
          </a:prstGeom>
        </p:spPr>
        <p:txBody>
          <a:bodyPr vert="horz" wrap="square" lIns="0" tIns="61594" rIns="0" bIns="0" rtlCol="0">
            <a:spAutoFit/>
          </a:bodyPr>
          <a:lstStyle/>
          <a:p>
            <a:pPr marL="355600" indent="-342900">
              <a:lnSpc>
                <a:spcPct val="100000"/>
              </a:lnSpc>
              <a:spcBef>
                <a:spcPts val="484"/>
              </a:spcBef>
              <a:buFont typeface="Arial MT"/>
              <a:buChar char="•"/>
              <a:tabLst>
                <a:tab pos="354965" algn="l"/>
                <a:tab pos="355600" algn="l"/>
              </a:tabLst>
            </a:pPr>
            <a:r>
              <a:rPr sz="3000" spc="-15">
                <a:latin typeface="Calibri"/>
                <a:cs typeface="Calibri"/>
              </a:rPr>
              <a:t>There</a:t>
            </a:r>
            <a:r>
              <a:rPr sz="3000" spc="-10">
                <a:latin typeface="Calibri"/>
                <a:cs typeface="Calibri"/>
              </a:rPr>
              <a:t> </a:t>
            </a:r>
            <a:r>
              <a:rPr sz="3000" spc="-15">
                <a:latin typeface="Calibri"/>
                <a:cs typeface="Calibri"/>
              </a:rPr>
              <a:t>are</a:t>
            </a:r>
            <a:r>
              <a:rPr sz="3000" spc="-10">
                <a:latin typeface="Calibri"/>
                <a:cs typeface="Calibri"/>
              </a:rPr>
              <a:t> three</a:t>
            </a:r>
            <a:r>
              <a:rPr sz="3000" spc="-20">
                <a:latin typeface="Calibri"/>
                <a:cs typeface="Calibri"/>
              </a:rPr>
              <a:t> </a:t>
            </a:r>
            <a:r>
              <a:rPr sz="3000">
                <a:latin typeface="Calibri"/>
                <a:cs typeface="Calibri"/>
              </a:rPr>
              <a:t>types</a:t>
            </a:r>
            <a:r>
              <a:rPr sz="3000" spc="-5">
                <a:latin typeface="Calibri"/>
                <a:cs typeface="Calibri"/>
              </a:rPr>
              <a:t> of </a:t>
            </a:r>
            <a:r>
              <a:rPr sz="3000" spc="-15">
                <a:latin typeface="Calibri"/>
                <a:cs typeface="Calibri"/>
              </a:rPr>
              <a:t>hacker:</a:t>
            </a:r>
            <a:endParaRPr sz="3000">
              <a:latin typeface="Calibri"/>
              <a:cs typeface="Calibri"/>
            </a:endParaRPr>
          </a:p>
          <a:p>
            <a:pPr marL="756285" marR="168910" lvl="1" indent="-287020">
              <a:lnSpc>
                <a:spcPct val="90000"/>
              </a:lnSpc>
              <a:spcBef>
                <a:spcPts val="655"/>
              </a:spcBef>
              <a:buFont typeface="Arial MT"/>
              <a:buChar char="–"/>
              <a:tabLst>
                <a:tab pos="756920" algn="l"/>
              </a:tabLst>
            </a:pPr>
            <a:r>
              <a:rPr sz="2600" spc="-5">
                <a:latin typeface="Calibri"/>
                <a:cs typeface="Calibri"/>
              </a:rPr>
              <a:t>White </a:t>
            </a:r>
            <a:r>
              <a:rPr sz="2600" spc="-10">
                <a:latin typeface="Calibri"/>
                <a:cs typeface="Calibri"/>
              </a:rPr>
              <a:t>hat </a:t>
            </a:r>
            <a:r>
              <a:rPr sz="2600" spc="-15">
                <a:latin typeface="Calibri"/>
                <a:cs typeface="Calibri"/>
              </a:rPr>
              <a:t>hacker: </a:t>
            </a:r>
            <a:r>
              <a:rPr sz="2600">
                <a:latin typeface="Calibri"/>
                <a:cs typeface="Calibri"/>
              </a:rPr>
              <a:t>It </a:t>
            </a:r>
            <a:r>
              <a:rPr sz="2600" spc="-15">
                <a:latin typeface="Calibri"/>
                <a:cs typeface="Calibri"/>
              </a:rPr>
              <a:t>involves </a:t>
            </a:r>
            <a:r>
              <a:rPr sz="2600" spc="-10">
                <a:latin typeface="Calibri"/>
                <a:cs typeface="Calibri"/>
              </a:rPr>
              <a:t>performing </a:t>
            </a:r>
            <a:r>
              <a:rPr sz="2600">
                <a:latin typeface="Calibri"/>
                <a:cs typeface="Calibri"/>
              </a:rPr>
              <a:t>a </a:t>
            </a:r>
            <a:r>
              <a:rPr sz="2600" spc="-5">
                <a:latin typeface="Calibri"/>
                <a:cs typeface="Calibri"/>
              </a:rPr>
              <a:t>security </a:t>
            </a:r>
            <a:r>
              <a:rPr sz="2600">
                <a:latin typeface="Calibri"/>
                <a:cs typeface="Calibri"/>
              </a:rPr>
              <a:t> </a:t>
            </a:r>
            <a:r>
              <a:rPr sz="2600" spc="-10">
                <a:latin typeface="Calibri"/>
                <a:cs typeface="Calibri"/>
              </a:rPr>
              <a:t>evaluation</a:t>
            </a:r>
            <a:r>
              <a:rPr sz="2600" spc="-15">
                <a:latin typeface="Calibri"/>
                <a:cs typeface="Calibri"/>
              </a:rPr>
              <a:t> </a:t>
            </a:r>
            <a:r>
              <a:rPr sz="2600">
                <a:latin typeface="Calibri"/>
                <a:cs typeface="Calibri"/>
              </a:rPr>
              <a:t>and</a:t>
            </a:r>
            <a:r>
              <a:rPr sz="2600" spc="-15">
                <a:latin typeface="Calibri"/>
                <a:cs typeface="Calibri"/>
              </a:rPr>
              <a:t> </a:t>
            </a:r>
            <a:r>
              <a:rPr sz="2600" spc="-5">
                <a:latin typeface="Calibri"/>
                <a:cs typeface="Calibri"/>
              </a:rPr>
              <a:t>testing</a:t>
            </a:r>
            <a:r>
              <a:rPr sz="2600" spc="-35">
                <a:latin typeface="Calibri"/>
                <a:cs typeface="Calibri"/>
              </a:rPr>
              <a:t> </a:t>
            </a:r>
            <a:r>
              <a:rPr sz="2600">
                <a:latin typeface="Calibri"/>
                <a:cs typeface="Calibri"/>
              </a:rPr>
              <a:t>with </a:t>
            </a:r>
            <a:r>
              <a:rPr sz="2600" spc="-10">
                <a:latin typeface="Calibri"/>
                <a:cs typeface="Calibri"/>
              </a:rPr>
              <a:t>complete</a:t>
            </a:r>
            <a:r>
              <a:rPr sz="2600" spc="-25">
                <a:latin typeface="Calibri"/>
                <a:cs typeface="Calibri"/>
              </a:rPr>
              <a:t> </a:t>
            </a:r>
            <a:r>
              <a:rPr sz="2600" spc="-5">
                <a:latin typeface="Calibri"/>
                <a:cs typeface="Calibri"/>
              </a:rPr>
              <a:t>knowledge</a:t>
            </a:r>
            <a:r>
              <a:rPr sz="2600" spc="-15">
                <a:latin typeface="Calibri"/>
                <a:cs typeface="Calibri"/>
              </a:rPr>
              <a:t> </a:t>
            </a:r>
            <a:r>
              <a:rPr sz="2600" spc="-5">
                <a:latin typeface="Calibri"/>
                <a:cs typeface="Calibri"/>
              </a:rPr>
              <a:t>of </a:t>
            </a:r>
            <a:r>
              <a:rPr sz="2600" spc="-570">
                <a:latin typeface="Calibri"/>
                <a:cs typeface="Calibri"/>
              </a:rPr>
              <a:t> </a:t>
            </a:r>
            <a:r>
              <a:rPr sz="2600">
                <a:latin typeface="Calibri"/>
                <a:cs typeface="Calibri"/>
              </a:rPr>
              <a:t>the</a:t>
            </a:r>
            <a:r>
              <a:rPr sz="2600" spc="-15">
                <a:latin typeface="Calibri"/>
                <a:cs typeface="Calibri"/>
              </a:rPr>
              <a:t> </a:t>
            </a:r>
            <a:r>
              <a:rPr sz="2600" spc="-10">
                <a:latin typeface="Calibri"/>
                <a:cs typeface="Calibri"/>
              </a:rPr>
              <a:t>network</a:t>
            </a:r>
            <a:r>
              <a:rPr sz="2600" spc="-15">
                <a:latin typeface="Calibri"/>
                <a:cs typeface="Calibri"/>
              </a:rPr>
              <a:t> </a:t>
            </a:r>
            <a:r>
              <a:rPr sz="2600" spc="-10">
                <a:latin typeface="Calibri"/>
                <a:cs typeface="Calibri"/>
              </a:rPr>
              <a:t>infrastructure.</a:t>
            </a:r>
            <a:endParaRPr sz="2600">
              <a:latin typeface="Calibri"/>
              <a:cs typeface="Calibri"/>
            </a:endParaRPr>
          </a:p>
          <a:p>
            <a:pPr marL="756285" marR="443865" lvl="1" indent="-287020">
              <a:lnSpc>
                <a:spcPts val="2810"/>
              </a:lnSpc>
              <a:spcBef>
                <a:spcPts val="660"/>
              </a:spcBef>
              <a:buFont typeface="Arial MT"/>
              <a:buChar char="–"/>
              <a:tabLst>
                <a:tab pos="756920" algn="l"/>
              </a:tabLst>
            </a:pPr>
            <a:r>
              <a:rPr sz="2600" spc="-25">
                <a:latin typeface="Calibri"/>
                <a:cs typeface="Calibri"/>
              </a:rPr>
              <a:t>Gray</a:t>
            </a:r>
            <a:r>
              <a:rPr sz="2600" spc="-20">
                <a:latin typeface="Calibri"/>
                <a:cs typeface="Calibri"/>
              </a:rPr>
              <a:t> </a:t>
            </a:r>
            <a:r>
              <a:rPr sz="2600" spc="-10">
                <a:latin typeface="Calibri"/>
                <a:cs typeface="Calibri"/>
              </a:rPr>
              <a:t>hat</a:t>
            </a:r>
            <a:r>
              <a:rPr sz="2600" spc="-5">
                <a:latin typeface="Calibri"/>
                <a:cs typeface="Calibri"/>
              </a:rPr>
              <a:t> </a:t>
            </a:r>
            <a:r>
              <a:rPr sz="2600" spc="-15">
                <a:latin typeface="Calibri"/>
                <a:cs typeface="Calibri"/>
              </a:rPr>
              <a:t>Hacker:</a:t>
            </a:r>
            <a:r>
              <a:rPr sz="2600">
                <a:latin typeface="Calibri"/>
                <a:cs typeface="Calibri"/>
              </a:rPr>
              <a:t> It</a:t>
            </a:r>
            <a:r>
              <a:rPr sz="2600" spc="-5">
                <a:latin typeface="Calibri"/>
                <a:cs typeface="Calibri"/>
              </a:rPr>
              <a:t> </a:t>
            </a:r>
            <a:r>
              <a:rPr sz="2600" spc="-15">
                <a:latin typeface="Calibri"/>
                <a:cs typeface="Calibri"/>
              </a:rPr>
              <a:t>involves</a:t>
            </a:r>
            <a:r>
              <a:rPr sz="2600" spc="-25">
                <a:latin typeface="Calibri"/>
                <a:cs typeface="Calibri"/>
              </a:rPr>
              <a:t> </a:t>
            </a:r>
            <a:r>
              <a:rPr sz="2600" spc="-10">
                <a:latin typeface="Calibri"/>
                <a:cs typeface="Calibri"/>
              </a:rPr>
              <a:t>performing </a:t>
            </a:r>
            <a:r>
              <a:rPr sz="2600">
                <a:latin typeface="Calibri"/>
                <a:cs typeface="Calibri"/>
              </a:rPr>
              <a:t>a</a:t>
            </a:r>
            <a:r>
              <a:rPr sz="2600" spc="-5">
                <a:latin typeface="Calibri"/>
                <a:cs typeface="Calibri"/>
              </a:rPr>
              <a:t> security </a:t>
            </a:r>
            <a:r>
              <a:rPr sz="2600" spc="-570">
                <a:latin typeface="Calibri"/>
                <a:cs typeface="Calibri"/>
              </a:rPr>
              <a:t> </a:t>
            </a:r>
            <a:r>
              <a:rPr sz="2600" spc="-10">
                <a:latin typeface="Calibri"/>
                <a:cs typeface="Calibri"/>
              </a:rPr>
              <a:t>evaluation</a:t>
            </a:r>
            <a:r>
              <a:rPr sz="2600" spc="-15">
                <a:latin typeface="Calibri"/>
                <a:cs typeface="Calibri"/>
              </a:rPr>
              <a:t> </a:t>
            </a:r>
            <a:r>
              <a:rPr sz="2600">
                <a:latin typeface="Calibri"/>
                <a:cs typeface="Calibri"/>
              </a:rPr>
              <a:t>and</a:t>
            </a:r>
            <a:r>
              <a:rPr sz="2600" spc="-10">
                <a:latin typeface="Calibri"/>
                <a:cs typeface="Calibri"/>
              </a:rPr>
              <a:t> testing</a:t>
            </a:r>
            <a:r>
              <a:rPr sz="2600" spc="-35">
                <a:latin typeface="Calibri"/>
                <a:cs typeface="Calibri"/>
              </a:rPr>
              <a:t> </a:t>
            </a:r>
            <a:r>
              <a:rPr sz="2600" spc="-20">
                <a:latin typeface="Calibri"/>
                <a:cs typeface="Calibri"/>
              </a:rPr>
              <a:t>internally.</a:t>
            </a:r>
            <a:endParaRPr sz="2600">
              <a:latin typeface="Calibri"/>
              <a:cs typeface="Calibri"/>
            </a:endParaRPr>
          </a:p>
          <a:p>
            <a:pPr marL="1155700" lvl="2" indent="-229235">
              <a:lnSpc>
                <a:spcPts val="2510"/>
              </a:lnSpc>
              <a:spcBef>
                <a:spcPts val="250"/>
              </a:spcBef>
              <a:buFont typeface="Arial MT"/>
              <a:buChar char="•"/>
              <a:tabLst>
                <a:tab pos="1155700" algn="l"/>
                <a:tab pos="1156335" algn="l"/>
              </a:tabLst>
            </a:pPr>
            <a:r>
              <a:rPr sz="2200" spc="-5">
                <a:latin typeface="Calibri"/>
                <a:cs typeface="Calibri"/>
              </a:rPr>
              <a:t>It </a:t>
            </a:r>
            <a:r>
              <a:rPr sz="2200" spc="-15">
                <a:latin typeface="Calibri"/>
                <a:cs typeface="Calibri"/>
              </a:rPr>
              <a:t>examines</a:t>
            </a:r>
            <a:r>
              <a:rPr sz="2200" spc="25">
                <a:latin typeface="Calibri"/>
                <a:cs typeface="Calibri"/>
              </a:rPr>
              <a:t> </a:t>
            </a:r>
            <a:r>
              <a:rPr sz="2200" spc="-5">
                <a:latin typeface="Calibri"/>
                <a:cs typeface="Calibri"/>
              </a:rPr>
              <a:t>the</a:t>
            </a:r>
            <a:r>
              <a:rPr sz="2200" spc="5">
                <a:latin typeface="Calibri"/>
                <a:cs typeface="Calibri"/>
              </a:rPr>
              <a:t> </a:t>
            </a:r>
            <a:r>
              <a:rPr sz="2200" spc="-20">
                <a:latin typeface="Calibri"/>
                <a:cs typeface="Calibri"/>
              </a:rPr>
              <a:t>extent</a:t>
            </a:r>
            <a:r>
              <a:rPr sz="2200" spc="25">
                <a:latin typeface="Calibri"/>
                <a:cs typeface="Calibri"/>
              </a:rPr>
              <a:t> </a:t>
            </a:r>
            <a:r>
              <a:rPr sz="2200" spc="-5">
                <a:latin typeface="Calibri"/>
                <a:cs typeface="Calibri"/>
              </a:rPr>
              <a:t>of</a:t>
            </a:r>
            <a:r>
              <a:rPr sz="2200" spc="10">
                <a:latin typeface="Calibri"/>
                <a:cs typeface="Calibri"/>
              </a:rPr>
              <a:t> </a:t>
            </a:r>
            <a:r>
              <a:rPr sz="2200" spc="-5">
                <a:latin typeface="Calibri"/>
                <a:cs typeface="Calibri"/>
              </a:rPr>
              <a:t>access</a:t>
            </a:r>
            <a:r>
              <a:rPr sz="2200" spc="10">
                <a:latin typeface="Calibri"/>
                <a:cs typeface="Calibri"/>
              </a:rPr>
              <a:t> </a:t>
            </a:r>
            <a:r>
              <a:rPr sz="2200" spc="-10">
                <a:latin typeface="Calibri"/>
                <a:cs typeface="Calibri"/>
              </a:rPr>
              <a:t>by</a:t>
            </a:r>
            <a:r>
              <a:rPr sz="2200" spc="10">
                <a:latin typeface="Calibri"/>
                <a:cs typeface="Calibri"/>
              </a:rPr>
              <a:t> </a:t>
            </a:r>
            <a:r>
              <a:rPr sz="2200" spc="-10">
                <a:latin typeface="Calibri"/>
                <a:cs typeface="Calibri"/>
              </a:rPr>
              <a:t>insiders </a:t>
            </a:r>
            <a:r>
              <a:rPr sz="2200" spc="-5">
                <a:latin typeface="Calibri"/>
                <a:cs typeface="Calibri"/>
              </a:rPr>
              <a:t>within</a:t>
            </a:r>
            <a:r>
              <a:rPr sz="2200" spc="5">
                <a:latin typeface="Calibri"/>
                <a:cs typeface="Calibri"/>
              </a:rPr>
              <a:t> </a:t>
            </a:r>
            <a:r>
              <a:rPr sz="2200" spc="-5">
                <a:latin typeface="Calibri"/>
                <a:cs typeface="Calibri"/>
              </a:rPr>
              <a:t>the</a:t>
            </a:r>
            <a:endParaRPr sz="2200">
              <a:latin typeface="Calibri"/>
              <a:cs typeface="Calibri"/>
            </a:endParaRPr>
          </a:p>
          <a:p>
            <a:pPr marL="1155700">
              <a:lnSpc>
                <a:spcPts val="2510"/>
              </a:lnSpc>
            </a:pPr>
            <a:r>
              <a:rPr sz="2200" spc="-10">
                <a:latin typeface="Calibri"/>
                <a:cs typeface="Calibri"/>
              </a:rPr>
              <a:t>network.</a:t>
            </a:r>
            <a:endParaRPr sz="2200">
              <a:latin typeface="Calibri"/>
              <a:cs typeface="Calibri"/>
            </a:endParaRPr>
          </a:p>
          <a:p>
            <a:pPr marL="756285" marR="5080" lvl="1" indent="-287020">
              <a:lnSpc>
                <a:spcPts val="2810"/>
              </a:lnSpc>
              <a:spcBef>
                <a:spcPts val="635"/>
              </a:spcBef>
              <a:buFont typeface="Arial MT"/>
              <a:buChar char="–"/>
              <a:tabLst>
                <a:tab pos="756920" algn="l"/>
              </a:tabLst>
            </a:pPr>
            <a:r>
              <a:rPr sz="2600">
                <a:latin typeface="Calibri"/>
                <a:cs typeface="Calibri"/>
              </a:rPr>
              <a:t>Black </a:t>
            </a:r>
            <a:r>
              <a:rPr sz="2600" spc="-10">
                <a:latin typeface="Calibri"/>
                <a:cs typeface="Calibri"/>
              </a:rPr>
              <a:t>hat </a:t>
            </a:r>
            <a:r>
              <a:rPr sz="2600" spc="-15">
                <a:latin typeface="Calibri"/>
                <a:cs typeface="Calibri"/>
              </a:rPr>
              <a:t>Hacker: </a:t>
            </a:r>
            <a:r>
              <a:rPr sz="2600" spc="-35">
                <a:latin typeface="Calibri"/>
                <a:cs typeface="Calibri"/>
              </a:rPr>
              <a:t>Testing </a:t>
            </a:r>
            <a:r>
              <a:rPr sz="2600">
                <a:latin typeface="Calibri"/>
                <a:cs typeface="Calibri"/>
              </a:rPr>
              <a:t>with </a:t>
            </a:r>
            <a:r>
              <a:rPr sz="2600" spc="-5">
                <a:latin typeface="Calibri"/>
                <a:cs typeface="Calibri"/>
              </a:rPr>
              <a:t>no prior knowledge of </a:t>
            </a:r>
            <a:r>
              <a:rPr sz="2600" spc="-575">
                <a:latin typeface="Calibri"/>
                <a:cs typeface="Calibri"/>
              </a:rPr>
              <a:t> </a:t>
            </a:r>
            <a:r>
              <a:rPr sz="2600">
                <a:latin typeface="Calibri"/>
                <a:cs typeface="Calibri"/>
              </a:rPr>
              <a:t>the</a:t>
            </a:r>
            <a:r>
              <a:rPr sz="2600" spc="-15">
                <a:latin typeface="Calibri"/>
                <a:cs typeface="Calibri"/>
              </a:rPr>
              <a:t> </a:t>
            </a:r>
            <a:r>
              <a:rPr sz="2600" spc="-10">
                <a:latin typeface="Calibri"/>
                <a:cs typeface="Calibri"/>
              </a:rPr>
              <a:t>network</a:t>
            </a:r>
            <a:r>
              <a:rPr sz="2600" spc="-15">
                <a:latin typeface="Calibri"/>
                <a:cs typeface="Calibri"/>
              </a:rPr>
              <a:t> </a:t>
            </a:r>
            <a:r>
              <a:rPr sz="2600" spc="-10">
                <a:latin typeface="Calibri"/>
                <a:cs typeface="Calibri"/>
              </a:rPr>
              <a:t>infrastructure</a:t>
            </a:r>
            <a:r>
              <a:rPr sz="2600" spc="-40">
                <a:latin typeface="Calibri"/>
                <a:cs typeface="Calibri"/>
              </a:rPr>
              <a:t> </a:t>
            </a:r>
            <a:r>
              <a:rPr sz="2600">
                <a:latin typeface="Calibri"/>
                <a:cs typeface="Calibri"/>
              </a:rPr>
              <a:t>or</a:t>
            </a:r>
            <a:r>
              <a:rPr sz="2600" spc="-5">
                <a:latin typeface="Calibri"/>
                <a:cs typeface="Calibri"/>
              </a:rPr>
              <a:t> </a:t>
            </a:r>
            <a:r>
              <a:rPr sz="2600" spc="-20">
                <a:latin typeface="Calibri"/>
                <a:cs typeface="Calibri"/>
              </a:rPr>
              <a:t>systems.</a:t>
            </a:r>
            <a:endParaRPr sz="2600">
              <a:latin typeface="Calibri"/>
              <a:cs typeface="Calibri"/>
            </a:endParaRPr>
          </a:p>
          <a:p>
            <a:pPr marL="1155700" lvl="2" indent="-229235">
              <a:lnSpc>
                <a:spcPct val="100000"/>
              </a:lnSpc>
              <a:spcBef>
                <a:spcPts val="250"/>
              </a:spcBef>
              <a:buFont typeface="Arial MT"/>
              <a:buChar char="•"/>
              <a:tabLst>
                <a:tab pos="1155700" algn="l"/>
                <a:tab pos="1156335" algn="l"/>
              </a:tabLst>
            </a:pPr>
            <a:r>
              <a:rPr sz="2200" spc="-5">
                <a:latin typeface="Calibri"/>
                <a:cs typeface="Calibri"/>
              </a:rPr>
              <a:t>It</a:t>
            </a:r>
            <a:r>
              <a:rPr sz="2200" spc="-10">
                <a:latin typeface="Calibri"/>
                <a:cs typeface="Calibri"/>
              </a:rPr>
              <a:t> </a:t>
            </a:r>
            <a:r>
              <a:rPr sz="2200" spc="-25">
                <a:latin typeface="Calibri"/>
                <a:cs typeface="Calibri"/>
              </a:rPr>
              <a:t>takes</a:t>
            </a:r>
            <a:r>
              <a:rPr sz="2200" spc="5">
                <a:latin typeface="Calibri"/>
                <a:cs typeface="Calibri"/>
              </a:rPr>
              <a:t> </a:t>
            </a:r>
            <a:r>
              <a:rPr sz="2200" spc="-10">
                <a:latin typeface="Calibri"/>
                <a:cs typeface="Calibri"/>
              </a:rPr>
              <a:t>longest</a:t>
            </a:r>
            <a:r>
              <a:rPr sz="2200" spc="10">
                <a:latin typeface="Calibri"/>
                <a:cs typeface="Calibri"/>
              </a:rPr>
              <a:t> </a:t>
            </a:r>
            <a:r>
              <a:rPr sz="2200" spc="-10">
                <a:latin typeface="Calibri"/>
                <a:cs typeface="Calibri"/>
              </a:rPr>
              <a:t>amount</a:t>
            </a:r>
            <a:r>
              <a:rPr sz="2200" spc="10">
                <a:latin typeface="Calibri"/>
                <a:cs typeface="Calibri"/>
              </a:rPr>
              <a:t> </a:t>
            </a:r>
            <a:r>
              <a:rPr sz="2200" spc="-5">
                <a:latin typeface="Calibri"/>
                <a:cs typeface="Calibri"/>
              </a:rPr>
              <a:t>of time</a:t>
            </a:r>
            <a:r>
              <a:rPr sz="2200" spc="25">
                <a:latin typeface="Calibri"/>
                <a:cs typeface="Calibri"/>
              </a:rPr>
              <a:t> </a:t>
            </a:r>
            <a:r>
              <a:rPr sz="2200" spc="-5">
                <a:latin typeface="Calibri"/>
                <a:cs typeface="Calibri"/>
              </a:rPr>
              <a:t>and</a:t>
            </a:r>
            <a:r>
              <a:rPr sz="2200" spc="-10">
                <a:latin typeface="Calibri"/>
                <a:cs typeface="Calibri"/>
              </a:rPr>
              <a:t> most</a:t>
            </a:r>
            <a:r>
              <a:rPr sz="2200" spc="-5">
                <a:latin typeface="Calibri"/>
                <a:cs typeface="Calibri"/>
              </a:rPr>
              <a:t> </a:t>
            </a:r>
            <a:r>
              <a:rPr sz="2200" spc="-15">
                <a:latin typeface="Calibri"/>
                <a:cs typeface="Calibri"/>
              </a:rPr>
              <a:t>efforts.</a:t>
            </a:r>
            <a:endParaRPr sz="2200">
              <a:latin typeface="Calibri"/>
              <a:cs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to="" calcmode="lin" valueType="num">
                                      <p:cBhvr>
                                        <p:cTn id="7" dur="1" fill="hold"/>
                                        <p:tgtEl>
                                          <p:spTgt spid="3">
                                            <p:txEl>
                                              <p:pRg st="1" end="1"/>
                                            </p:txEl>
                                          </p:spTgt>
                                        </p:tgtEl>
                                        <p:attrNameLst>
                                          <p:attrName/>
                                        </p:attrNameLst>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 to="" calcmode="lin" valueType="num">
                                      <p:cBhvr>
                                        <p:cTn id="12" dur="1" fill="hold"/>
                                        <p:tgtEl>
                                          <p:spTgt spid="3">
                                            <p:txEl>
                                              <p:pRg st="2" end="2"/>
                                            </p:txEl>
                                          </p:spTgt>
                                        </p:tgtEl>
                                        <p:attrNameLst>
                                          <p:attrName/>
                                        </p:attrNameLst>
                                      </p:cBhvr>
                                    </p:anim>
                                  </p:childTnLst>
                                </p:cTn>
                              </p:par>
                            </p:childTnLst>
                          </p:cTn>
                        </p:par>
                      </p:childTnLst>
                    </p:cTn>
                  </p:par>
                  <p:par>
                    <p:cTn id="13" fill="hold">
                      <p:stCondLst>
                        <p:cond delay="indefinite"/>
                      </p:stCondLst>
                      <p:childTnLst>
                        <p:par>
                          <p:cTn id="14" fill="hold">
                            <p:stCondLst>
                              <p:cond delay="0"/>
                            </p:stCondLst>
                            <p:childTnLst>
                              <p:par>
                                <p:cTn id="15" presetID="24"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 to="" calcmode="lin" valueType="num">
                                      <p:cBhvr>
                                        <p:cTn id="17" dur="1" fill="hold"/>
                                        <p:tgtEl>
                                          <p:spTgt spid="3">
                                            <p:txEl>
                                              <p:pRg st="3" end="3"/>
                                            </p:txEl>
                                          </p:spTgt>
                                        </p:tgtEl>
                                        <p:attrNameLst>
                                          <p:attrName/>
                                        </p:attrNameLst>
                                      </p:cBhvr>
                                    </p:anim>
                                  </p:childTnLst>
                                </p:cTn>
                              </p:par>
                            </p:childTnLst>
                          </p:cTn>
                        </p:par>
                      </p:childTnLst>
                    </p:cTn>
                  </p:par>
                  <p:par>
                    <p:cTn id="18" fill="hold">
                      <p:stCondLst>
                        <p:cond delay="indefinite"/>
                      </p:stCondLst>
                      <p:childTnLst>
                        <p:par>
                          <p:cTn id="19" fill="hold">
                            <p:stCondLst>
                              <p:cond delay="0"/>
                            </p:stCondLst>
                            <p:childTnLst>
                              <p:par>
                                <p:cTn id="20" presetID="24"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 to="" calcmode="lin" valueType="num">
                                      <p:cBhvr>
                                        <p:cTn id="22" dur="1" fill="hold"/>
                                        <p:tgtEl>
                                          <p:spTgt spid="3">
                                            <p:txEl>
                                              <p:pRg st="4" end="4"/>
                                            </p:txEl>
                                          </p:spTgt>
                                        </p:tgtEl>
                                        <p:attrNameLst>
                                          <p:attrName/>
                                        </p:attrNameLst>
                                      </p:cBhvr>
                                    </p:anim>
                                  </p:childTnLst>
                                </p:cTn>
                              </p:par>
                            </p:childTnLst>
                          </p:cTn>
                        </p:par>
                      </p:childTnLst>
                    </p:cTn>
                  </p:par>
                  <p:par>
                    <p:cTn id="23" fill="hold">
                      <p:stCondLst>
                        <p:cond delay="indefinite"/>
                      </p:stCondLst>
                      <p:childTnLst>
                        <p:par>
                          <p:cTn id="24" fill="hold">
                            <p:stCondLst>
                              <p:cond delay="0"/>
                            </p:stCondLst>
                            <p:childTnLst>
                              <p:par>
                                <p:cTn id="25" presetID="24"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 to="" calcmode="lin" valueType="num">
                                      <p:cBhvr>
                                        <p:cTn id="27" dur="1" fill="hold"/>
                                        <p:tgtEl>
                                          <p:spTgt spid="3">
                                            <p:txEl>
                                              <p:pRg st="5" end="5"/>
                                            </p:txEl>
                                          </p:spTgt>
                                        </p:tgtEl>
                                        <p:attrNameLst>
                                          <p:attrName/>
                                        </p:attrNameLst>
                                      </p:cBhvr>
                                    </p:anim>
                                  </p:childTnLst>
                                </p:cTn>
                              </p:par>
                            </p:childTnLst>
                          </p:cTn>
                        </p:par>
                      </p:childTnLst>
                    </p:cTn>
                  </p:par>
                  <p:par>
                    <p:cTn id="28" fill="hold">
                      <p:stCondLst>
                        <p:cond delay="indefinite"/>
                      </p:stCondLst>
                      <p:childTnLst>
                        <p:par>
                          <p:cTn id="29" fill="hold">
                            <p:stCondLst>
                              <p:cond delay="0"/>
                            </p:stCondLst>
                            <p:childTnLst>
                              <p:par>
                                <p:cTn id="30" presetID="24" presetClass="entr" presetSubtype="0"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 to="" calcmode="lin" valueType="num">
                                      <p:cBhvr>
                                        <p:cTn id="32" dur="1" fill="hold"/>
                                        <p:tgtEl>
                                          <p:spTgt spid="3">
                                            <p:txEl>
                                              <p:pRg st="6" end="6"/>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a:t>7: The Human Layer – Humans are the weakest link in any cyber security posture. Human security controls include phishing simulations and access management controls that protect mission critical assets from a wide variety of human threats, including cyber criminals, malicious insiders, and negligent users.</a:t>
            </a:r>
          </a:p>
          <a:p>
            <a:endParaRPr lang="en-US"/>
          </a:p>
        </p:txBody>
      </p:sp>
      <p:sp>
        <p:nvSpPr>
          <p:cNvPr id="3" name="Title 2"/>
          <p:cNvSpPr>
            <a:spLocks noGrp="1"/>
          </p:cNvSpPr>
          <p:nvPr>
            <p:ph type="title"/>
          </p:nvPr>
        </p:nvSpPr>
        <p:spPr/>
        <p:txBody>
          <a:bodyPr/>
          <a:lstStyle/>
          <a:p>
            <a:endParaRPr lang="en-US"/>
          </a:p>
        </p:txBody>
      </p:sp>
      <p:sp>
        <p:nvSpPr>
          <p:cNvPr id="4" name="Slide Number Placeholder 3"/>
          <p:cNvSpPr>
            <a:spLocks noGrp="1"/>
          </p:cNvSpPr>
          <p:nvPr>
            <p:ph type="sldNum" sz="quarter" idx="11"/>
          </p:nvPr>
        </p:nvSpPr>
        <p:spPr/>
        <p:txBody>
          <a:bodyPr/>
          <a:lstStyle/>
          <a:p>
            <a:pPr>
              <a:defRPr/>
            </a:pPr>
            <a:fld id="{B555C0A6-CC40-475C-9F6D-DF0E8A0CF9FD}" type="slidenum">
              <a:rPr lang="en-US" smtClean="0"/>
              <a:pPr>
                <a:defRPr/>
              </a:pPr>
              <a:t>70</a:t>
            </a:fld>
            <a:endParaRPr lang="en-US"/>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lstStyle/>
          <a:p>
            <a:r>
              <a:rPr lang="en-US"/>
              <a:t>Let’s discuss in reverse order…</a:t>
            </a:r>
          </a:p>
        </p:txBody>
      </p:sp>
      <p:sp>
        <p:nvSpPr>
          <p:cNvPr id="4" name="Slide Number Placeholder 3"/>
          <p:cNvSpPr>
            <a:spLocks noGrp="1"/>
          </p:cNvSpPr>
          <p:nvPr>
            <p:ph type="sldNum" sz="quarter" idx="11"/>
          </p:nvPr>
        </p:nvSpPr>
        <p:spPr/>
        <p:txBody>
          <a:bodyPr/>
          <a:lstStyle/>
          <a:p>
            <a:pPr>
              <a:defRPr/>
            </a:pPr>
            <a:fld id="{B555C0A6-CC40-475C-9F6D-DF0E8A0CF9FD}" type="slidenum">
              <a:rPr lang="en-US" smtClean="0"/>
              <a:pPr>
                <a:defRPr/>
              </a:pPr>
              <a:t>71</a:t>
            </a:fld>
            <a:endParaRPr lang="en-US"/>
          </a:p>
        </p:txBody>
      </p:sp>
      <p:pic>
        <p:nvPicPr>
          <p:cNvPr id="5" name="image3.jpeg"/>
          <p:cNvPicPr/>
          <p:nvPr/>
        </p:nvPicPr>
        <p:blipFill>
          <a:blip r:embed="rId2" cstate="print"/>
          <a:stretch>
            <a:fillRect/>
          </a:stretch>
        </p:blipFill>
        <p:spPr>
          <a:xfrm>
            <a:off x="228600" y="762000"/>
            <a:ext cx="8382000" cy="5562600"/>
          </a:xfrm>
          <a:prstGeom prst="rect">
            <a:avLst/>
          </a:prstGeom>
        </p:spPr>
      </p:pic>
    </p:spTree>
    <p:extLst>
      <p:ext uri="{BB962C8B-B14F-4D97-AF65-F5344CB8AC3E}">
        <p14:creationId xmlns:p14="http://schemas.microsoft.com/office/powerpoint/2010/main" val="66187936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lstStyle/>
          <a:p>
            <a:endParaRPr lang="en-US"/>
          </a:p>
        </p:txBody>
      </p:sp>
      <p:sp>
        <p:nvSpPr>
          <p:cNvPr id="4" name="Slide Number Placeholder 3"/>
          <p:cNvSpPr>
            <a:spLocks noGrp="1"/>
          </p:cNvSpPr>
          <p:nvPr>
            <p:ph type="sldNum" sz="quarter" idx="11"/>
          </p:nvPr>
        </p:nvSpPr>
        <p:spPr/>
        <p:txBody>
          <a:bodyPr/>
          <a:lstStyle/>
          <a:p>
            <a:pPr>
              <a:defRPr/>
            </a:pPr>
            <a:fld id="{B555C0A6-CC40-475C-9F6D-DF0E8A0CF9FD}" type="slidenum">
              <a:rPr lang="en-US" smtClean="0"/>
              <a:pPr>
                <a:defRPr/>
              </a:pPr>
              <a:t>72</a:t>
            </a:fld>
            <a:endParaRPr lang="en-US"/>
          </a:p>
        </p:txBody>
      </p:sp>
      <p:grpSp>
        <p:nvGrpSpPr>
          <p:cNvPr id="92162" name="Group 2"/>
          <p:cNvGrpSpPr>
            <a:grpSpLocks/>
          </p:cNvGrpSpPr>
          <p:nvPr/>
        </p:nvGrpSpPr>
        <p:grpSpPr bwMode="auto">
          <a:xfrm>
            <a:off x="457200" y="1447800"/>
            <a:ext cx="8077200" cy="4495800"/>
            <a:chOff x="1440" y="228"/>
            <a:chExt cx="8553" cy="4741"/>
          </a:xfrm>
        </p:grpSpPr>
        <p:pic>
          <p:nvPicPr>
            <p:cNvPr id="92163" name="Picture 3"/>
            <p:cNvPicPr>
              <a:picLocks noChangeAspect="1" noChangeArrowheads="1"/>
            </p:cNvPicPr>
            <p:nvPr/>
          </p:nvPicPr>
          <p:blipFill>
            <a:blip r:embed="rId2"/>
            <a:srcRect/>
            <a:stretch>
              <a:fillRect/>
            </a:stretch>
          </p:blipFill>
          <p:spPr bwMode="auto">
            <a:xfrm>
              <a:off x="1440" y="228"/>
              <a:ext cx="8549" cy="4703"/>
            </a:xfrm>
            <a:prstGeom prst="rect">
              <a:avLst/>
            </a:prstGeom>
            <a:noFill/>
            <a:ln w="9525">
              <a:noFill/>
              <a:miter lim="800000"/>
              <a:headEnd/>
              <a:tailEnd/>
            </a:ln>
          </p:spPr>
        </p:pic>
        <p:sp>
          <p:nvSpPr>
            <p:cNvPr id="92164" name="Rectangle 4"/>
            <p:cNvSpPr>
              <a:spLocks noChangeArrowheads="1"/>
            </p:cNvSpPr>
            <p:nvPr/>
          </p:nvSpPr>
          <p:spPr bwMode="auto">
            <a:xfrm>
              <a:off x="1440" y="4959"/>
              <a:ext cx="8553" cy="10"/>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gr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a:t>inadvertent actions (generally by insiders) that are taken without malicious or harmful intent;</a:t>
            </a:r>
          </a:p>
        </p:txBody>
      </p:sp>
      <p:sp>
        <p:nvSpPr>
          <p:cNvPr id="3" name="Title 2"/>
          <p:cNvSpPr>
            <a:spLocks noGrp="1"/>
          </p:cNvSpPr>
          <p:nvPr>
            <p:ph type="title"/>
          </p:nvPr>
        </p:nvSpPr>
        <p:spPr/>
        <p:txBody>
          <a:bodyPr/>
          <a:lstStyle/>
          <a:p>
            <a:endParaRPr lang="en-US"/>
          </a:p>
        </p:txBody>
      </p:sp>
      <p:sp>
        <p:nvSpPr>
          <p:cNvPr id="4" name="Slide Number Placeholder 3"/>
          <p:cNvSpPr>
            <a:spLocks noGrp="1"/>
          </p:cNvSpPr>
          <p:nvPr>
            <p:ph type="sldNum" sz="quarter" idx="11"/>
          </p:nvPr>
        </p:nvSpPr>
        <p:spPr/>
        <p:txBody>
          <a:bodyPr/>
          <a:lstStyle/>
          <a:p>
            <a:pPr>
              <a:defRPr/>
            </a:pPr>
            <a:fld id="{B555C0A6-CC40-475C-9F6D-DF0E8A0CF9FD}" type="slidenum">
              <a:rPr lang="en-US" smtClean="0"/>
              <a:pPr>
                <a:defRPr/>
              </a:pPr>
              <a:t>73</a:t>
            </a:fld>
            <a:endParaRPr lang="en-US"/>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a:t>deliberate actions (by insiders or outsiders) that are taken intentionally and are meant to do harm;</a:t>
            </a:r>
          </a:p>
        </p:txBody>
      </p:sp>
      <p:sp>
        <p:nvSpPr>
          <p:cNvPr id="3" name="Title 2"/>
          <p:cNvSpPr>
            <a:spLocks noGrp="1"/>
          </p:cNvSpPr>
          <p:nvPr>
            <p:ph type="title"/>
          </p:nvPr>
        </p:nvSpPr>
        <p:spPr/>
        <p:txBody>
          <a:bodyPr/>
          <a:lstStyle/>
          <a:p>
            <a:endParaRPr lang="en-US"/>
          </a:p>
        </p:txBody>
      </p:sp>
      <p:sp>
        <p:nvSpPr>
          <p:cNvPr id="4" name="Slide Number Placeholder 3"/>
          <p:cNvSpPr>
            <a:spLocks noGrp="1"/>
          </p:cNvSpPr>
          <p:nvPr>
            <p:ph type="sldNum" sz="quarter" idx="11"/>
          </p:nvPr>
        </p:nvSpPr>
        <p:spPr/>
        <p:txBody>
          <a:bodyPr/>
          <a:lstStyle/>
          <a:p>
            <a:pPr>
              <a:defRPr/>
            </a:pPr>
            <a:fld id="{B555C0A6-CC40-475C-9F6D-DF0E8A0CF9FD}" type="slidenum">
              <a:rPr lang="en-US" smtClean="0"/>
              <a:pPr>
                <a:defRPr/>
              </a:pPr>
              <a:t>74</a:t>
            </a:fld>
            <a:endParaRPr lang="en-US"/>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a:t>inaction (generally by insiders), such as a failure to act in a given situation, either because of a lack of appropriate skills, knowledge, guidance, or availability of the correct person to take action Of primary concern </a:t>
            </a:r>
          </a:p>
        </p:txBody>
      </p:sp>
      <p:sp>
        <p:nvSpPr>
          <p:cNvPr id="3" name="Title 2"/>
          <p:cNvSpPr>
            <a:spLocks noGrp="1"/>
          </p:cNvSpPr>
          <p:nvPr>
            <p:ph type="title"/>
          </p:nvPr>
        </p:nvSpPr>
        <p:spPr/>
        <p:txBody>
          <a:bodyPr/>
          <a:lstStyle/>
          <a:p>
            <a:endParaRPr lang="en-US"/>
          </a:p>
        </p:txBody>
      </p:sp>
      <p:sp>
        <p:nvSpPr>
          <p:cNvPr id="4" name="Slide Number Placeholder 3"/>
          <p:cNvSpPr>
            <a:spLocks noGrp="1"/>
          </p:cNvSpPr>
          <p:nvPr>
            <p:ph type="sldNum" sz="quarter" idx="11"/>
          </p:nvPr>
        </p:nvSpPr>
        <p:spPr/>
        <p:txBody>
          <a:bodyPr/>
          <a:lstStyle/>
          <a:p>
            <a:pPr>
              <a:defRPr/>
            </a:pPr>
            <a:fld id="{B555C0A6-CC40-475C-9F6D-DF0E8A0CF9FD}" type="slidenum">
              <a:rPr lang="en-US" smtClean="0"/>
              <a:pPr>
                <a:defRPr/>
              </a:pPr>
              <a:t>75</a:t>
            </a:fld>
            <a:endParaRPr lang="en-US"/>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800" b="1" i="1"/>
              <a:t>Political motivations</a:t>
            </a:r>
            <a:r>
              <a:rPr lang="en-US" sz="2800" i="1"/>
              <a:t>: </a:t>
            </a:r>
            <a:r>
              <a:rPr lang="en-US" sz="2800"/>
              <a:t>examples include destroying, disrupting, or taking control of targets; espionage; and making political statements, protests, or retaliatory actions.</a:t>
            </a:r>
          </a:p>
          <a:p>
            <a:r>
              <a:rPr lang="en-US" sz="2800" b="1" i="1"/>
              <a:t>Economic motivations</a:t>
            </a:r>
            <a:r>
              <a:rPr lang="en-US" sz="2800" i="1"/>
              <a:t>: </a:t>
            </a:r>
            <a:r>
              <a:rPr lang="en-US" sz="2800"/>
              <a:t>examples include theft of intellectual property or other economically valuable assets (e.g., funds, credit card information); fraud; industrial espionage and sabotage; and blackmail.</a:t>
            </a:r>
          </a:p>
          <a:p>
            <a:r>
              <a:rPr lang="en-US" sz="2400" b="1" i="1"/>
              <a:t>Socio-cultural motivations</a:t>
            </a:r>
            <a:r>
              <a:rPr lang="en-US" sz="2400" i="1"/>
              <a:t>: </a:t>
            </a:r>
            <a:r>
              <a:rPr lang="en-US" sz="2400"/>
              <a:t>examples include attacks with philosophical, theological, political, and even humanitarian goals. Socio-cultural motivations also include fun, curiosity, and a desire for publicity or ego gratification.</a:t>
            </a:r>
          </a:p>
          <a:p>
            <a:endParaRPr lang="en-US" sz="2400"/>
          </a:p>
          <a:p>
            <a:endParaRPr lang="en-US" sz="2800"/>
          </a:p>
        </p:txBody>
      </p:sp>
      <p:sp>
        <p:nvSpPr>
          <p:cNvPr id="3" name="Title 2"/>
          <p:cNvSpPr>
            <a:spLocks noGrp="1"/>
          </p:cNvSpPr>
          <p:nvPr>
            <p:ph type="title"/>
          </p:nvPr>
        </p:nvSpPr>
        <p:spPr/>
        <p:txBody>
          <a:bodyPr/>
          <a:lstStyle/>
          <a:p>
            <a:endParaRPr lang="en-US"/>
          </a:p>
        </p:txBody>
      </p:sp>
      <p:sp>
        <p:nvSpPr>
          <p:cNvPr id="4" name="Slide Number Placeholder 3"/>
          <p:cNvSpPr>
            <a:spLocks noGrp="1"/>
          </p:cNvSpPr>
          <p:nvPr>
            <p:ph type="sldNum" sz="quarter" idx="11"/>
          </p:nvPr>
        </p:nvSpPr>
        <p:spPr/>
        <p:txBody>
          <a:bodyPr/>
          <a:lstStyle/>
          <a:p>
            <a:pPr>
              <a:defRPr/>
            </a:pPr>
            <a:fld id="{B555C0A6-CC40-475C-9F6D-DF0E8A0CF9FD}" type="slidenum">
              <a:rPr lang="en-US" smtClean="0"/>
              <a:pPr>
                <a:defRPr/>
              </a:pPr>
              <a:t>76</a:t>
            </a:fld>
            <a:endParaRPr lang="en-US"/>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a:t>Attacks</a:t>
            </a:r>
          </a:p>
        </p:txBody>
      </p:sp>
      <p:sp>
        <p:nvSpPr>
          <p:cNvPr id="6" name="Subtitle 5"/>
          <p:cNvSpPr>
            <a:spLocks noGrp="1"/>
          </p:cNvSpPr>
          <p:nvPr>
            <p:ph type="subTitle" idx="1"/>
          </p:nvPr>
        </p:nvSpPr>
        <p:spPr/>
        <p:txBody>
          <a:bodyPr/>
          <a:lstStyle/>
          <a:p>
            <a:endParaRPr lang="en-US"/>
          </a:p>
        </p:txBody>
      </p:sp>
      <p:sp>
        <p:nvSpPr>
          <p:cNvPr id="4" name="Slide Number Placeholder 3"/>
          <p:cNvSpPr>
            <a:spLocks noGrp="1"/>
          </p:cNvSpPr>
          <p:nvPr>
            <p:ph type="sldNum" sz="quarter" idx="4294967295"/>
          </p:nvPr>
        </p:nvSpPr>
        <p:spPr>
          <a:xfrm>
            <a:off x="8077200" y="6492875"/>
            <a:ext cx="1066800" cy="365125"/>
          </a:xfrm>
        </p:spPr>
        <p:txBody>
          <a:bodyPr/>
          <a:lstStyle/>
          <a:p>
            <a:pPr>
              <a:defRPr/>
            </a:pPr>
            <a:fld id="{B555C0A6-CC40-475C-9F6D-DF0E8A0CF9FD}" type="slidenum">
              <a:rPr lang="en-US" smtClean="0"/>
              <a:pPr>
                <a:defRPr/>
              </a:pPr>
              <a:t>77</a:t>
            </a:fld>
            <a:endParaRPr lang="en-US"/>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b="1"/>
              <a:t>Injection attacks</a:t>
            </a:r>
            <a:endParaRPr lang="en-US"/>
          </a:p>
          <a:p>
            <a:r>
              <a:rPr lang="en-US"/>
              <a:t>It is the attack in which some data will be injected into a web application to manipulate the application and fetch the required information.</a:t>
            </a:r>
          </a:p>
          <a:p>
            <a:pPr marL="0" indent="0">
              <a:buNone/>
            </a:pPr>
            <a:r>
              <a:rPr lang="en-US"/>
              <a:t> </a:t>
            </a:r>
          </a:p>
          <a:p>
            <a:r>
              <a:rPr lang="en-US" b="1"/>
              <a:t>Example- </a:t>
            </a:r>
            <a:r>
              <a:rPr lang="en-US"/>
              <a:t>SQL Injection, code Injection, log Injection, XML Injection etc.</a:t>
            </a:r>
          </a:p>
        </p:txBody>
      </p:sp>
      <p:sp>
        <p:nvSpPr>
          <p:cNvPr id="3" name="Title 2"/>
          <p:cNvSpPr>
            <a:spLocks noGrp="1"/>
          </p:cNvSpPr>
          <p:nvPr>
            <p:ph type="title"/>
          </p:nvPr>
        </p:nvSpPr>
        <p:spPr/>
        <p:txBody>
          <a:bodyPr/>
          <a:lstStyle/>
          <a:p>
            <a:endParaRPr lang="en-US"/>
          </a:p>
        </p:txBody>
      </p:sp>
      <p:sp>
        <p:nvSpPr>
          <p:cNvPr id="4" name="Slide Number Placeholder 3"/>
          <p:cNvSpPr>
            <a:spLocks noGrp="1"/>
          </p:cNvSpPr>
          <p:nvPr>
            <p:ph type="sldNum" sz="quarter" idx="11"/>
          </p:nvPr>
        </p:nvSpPr>
        <p:spPr/>
        <p:txBody>
          <a:bodyPr/>
          <a:lstStyle/>
          <a:p>
            <a:pPr>
              <a:defRPr/>
            </a:pPr>
            <a:fld id="{B555C0A6-CC40-475C-9F6D-DF0E8A0CF9FD}" type="slidenum">
              <a:rPr lang="en-US" smtClean="0"/>
              <a:pPr>
                <a:defRPr/>
              </a:pPr>
              <a:t>78</a:t>
            </a:fld>
            <a:endParaRPr lang="en-US"/>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b="1"/>
              <a:t>DNS Spoofing</a:t>
            </a:r>
          </a:p>
          <a:p>
            <a:pPr marL="0" indent="0">
              <a:buNone/>
            </a:pPr>
            <a:endParaRPr lang="en-US"/>
          </a:p>
          <a:p>
            <a:r>
              <a:rPr lang="en-US"/>
              <a:t>DNS Spoofing is a type of computer security hacking. Whereby a data is introduced into a DNS resolver's cache causing the name server to return an incorrect IP address, diverting traffic to the attackers computer or any other computer. The DNS spoofing attacks can go on for a long period of time without being detected and can cause serious security issues.</a:t>
            </a:r>
          </a:p>
        </p:txBody>
      </p:sp>
      <p:sp>
        <p:nvSpPr>
          <p:cNvPr id="3" name="Title 2"/>
          <p:cNvSpPr>
            <a:spLocks noGrp="1"/>
          </p:cNvSpPr>
          <p:nvPr>
            <p:ph type="title"/>
          </p:nvPr>
        </p:nvSpPr>
        <p:spPr/>
        <p:txBody>
          <a:bodyPr/>
          <a:lstStyle/>
          <a:p>
            <a:endParaRPr lang="en-US"/>
          </a:p>
        </p:txBody>
      </p:sp>
      <p:sp>
        <p:nvSpPr>
          <p:cNvPr id="4" name="Slide Number Placeholder 3"/>
          <p:cNvSpPr>
            <a:spLocks noGrp="1"/>
          </p:cNvSpPr>
          <p:nvPr>
            <p:ph type="sldNum" sz="quarter" idx="11"/>
          </p:nvPr>
        </p:nvSpPr>
        <p:spPr/>
        <p:txBody>
          <a:bodyPr/>
          <a:lstStyle/>
          <a:p>
            <a:pPr>
              <a:defRPr/>
            </a:pPr>
            <a:fld id="{B555C0A6-CC40-475C-9F6D-DF0E8A0CF9FD}" type="slidenum">
              <a:rPr lang="en-US" smtClean="0"/>
              <a:pPr>
                <a:defRPr/>
              </a:pPr>
              <a:t>79</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a:t>Website	Hacking</a:t>
            </a:r>
            <a:r>
              <a:rPr lang="en-US"/>
              <a:t>:	Web	hacking	refers	to exploitation of	 applications	via	HTTP	which can		be	done	by manipulating	the application	via	its	graphical	web </a:t>
            </a:r>
            <a:r>
              <a:rPr lang="en-US">
                <a:cs typeface="Calibri"/>
              </a:rPr>
              <a:t>interface,</a:t>
            </a:r>
            <a:r>
              <a:rPr lang="en-US" spc="495">
                <a:cs typeface="Calibri"/>
              </a:rPr>
              <a:t> </a:t>
            </a:r>
            <a:r>
              <a:rPr lang="en-US">
                <a:cs typeface="Calibri"/>
              </a:rPr>
              <a:t>tampering</a:t>
            </a:r>
            <a:r>
              <a:rPr lang="en-US" spc="509">
                <a:cs typeface="Calibri"/>
              </a:rPr>
              <a:t> </a:t>
            </a:r>
            <a:r>
              <a:rPr lang="en-US">
                <a:cs typeface="Calibri"/>
              </a:rPr>
              <a:t>the</a:t>
            </a:r>
            <a:r>
              <a:rPr lang="en-US" spc="520">
                <a:cs typeface="Calibri"/>
              </a:rPr>
              <a:t> </a:t>
            </a:r>
            <a:r>
              <a:rPr lang="en-US">
                <a:cs typeface="Calibri"/>
              </a:rPr>
              <a:t>Uniform</a:t>
            </a:r>
            <a:r>
              <a:rPr lang="en-US" spc="530">
                <a:cs typeface="Calibri"/>
              </a:rPr>
              <a:t> </a:t>
            </a:r>
            <a:r>
              <a:rPr lang="en-US">
                <a:cs typeface="Calibri"/>
              </a:rPr>
              <a:t>Resource</a:t>
            </a:r>
            <a:r>
              <a:rPr lang="en-US" spc="515">
                <a:cs typeface="Calibri"/>
              </a:rPr>
              <a:t> </a:t>
            </a:r>
            <a:r>
              <a:rPr lang="en-US" spc="-10">
                <a:cs typeface="Calibri"/>
              </a:rPr>
              <a:t>Identifier </a:t>
            </a:r>
            <a:r>
              <a:rPr lang="en-US">
                <a:cs typeface="Calibri"/>
              </a:rPr>
              <a:t>(URI)</a:t>
            </a:r>
            <a:r>
              <a:rPr lang="en-US" spc="5">
                <a:cs typeface="Calibri"/>
              </a:rPr>
              <a:t> </a:t>
            </a:r>
            <a:r>
              <a:rPr lang="en-US">
                <a:cs typeface="Calibri"/>
              </a:rPr>
              <a:t>or</a:t>
            </a:r>
            <a:r>
              <a:rPr lang="en-US" spc="5">
                <a:cs typeface="Calibri"/>
              </a:rPr>
              <a:t> </a:t>
            </a:r>
            <a:r>
              <a:rPr lang="en-US">
                <a:cs typeface="Calibri"/>
              </a:rPr>
              <a:t>tampering</a:t>
            </a:r>
            <a:r>
              <a:rPr lang="en-US" spc="10">
                <a:cs typeface="Calibri"/>
              </a:rPr>
              <a:t> </a:t>
            </a:r>
            <a:r>
              <a:rPr lang="en-US">
                <a:cs typeface="Calibri"/>
              </a:rPr>
              <a:t>HTTP</a:t>
            </a:r>
            <a:r>
              <a:rPr lang="en-US" spc="10">
                <a:cs typeface="Calibri"/>
              </a:rPr>
              <a:t> </a:t>
            </a:r>
            <a:r>
              <a:rPr lang="en-US">
                <a:cs typeface="Calibri"/>
              </a:rPr>
              <a:t>elements</a:t>
            </a:r>
            <a:r>
              <a:rPr lang="en-US" spc="5">
                <a:cs typeface="Calibri"/>
              </a:rPr>
              <a:t> </a:t>
            </a:r>
            <a:r>
              <a:rPr lang="en-US">
                <a:cs typeface="Calibri"/>
              </a:rPr>
              <a:t>not</a:t>
            </a:r>
            <a:r>
              <a:rPr lang="en-US" spc="10">
                <a:cs typeface="Calibri"/>
              </a:rPr>
              <a:t> </a:t>
            </a:r>
            <a:r>
              <a:rPr lang="en-US">
                <a:cs typeface="Calibri"/>
              </a:rPr>
              <a:t>contained</a:t>
            </a:r>
            <a:r>
              <a:rPr lang="en-US" spc="5">
                <a:cs typeface="Calibri"/>
              </a:rPr>
              <a:t> </a:t>
            </a:r>
            <a:r>
              <a:rPr lang="en-US">
                <a:cs typeface="Calibri"/>
              </a:rPr>
              <a:t>in </a:t>
            </a:r>
            <a:r>
              <a:rPr lang="en-US" spc="-25">
                <a:cs typeface="Calibri"/>
              </a:rPr>
              <a:t>the </a:t>
            </a:r>
            <a:r>
              <a:rPr lang="en-US" spc="-20">
                <a:cs typeface="Calibri"/>
              </a:rPr>
              <a:t>URI.</a:t>
            </a:r>
            <a:endParaRPr lang="en-US">
              <a:cs typeface="Calibri"/>
            </a:endParaRPr>
          </a:p>
          <a:p>
            <a:endParaRPr lang="en-US"/>
          </a:p>
          <a:p>
            <a:endParaRPr lang="en-US"/>
          </a:p>
          <a:p>
            <a:endParaRPr lang="en-US">
              <a:cs typeface="Calibri"/>
            </a:endParaRPr>
          </a:p>
          <a:p>
            <a:endParaRPr lang="en-US">
              <a:cs typeface="Calibri"/>
            </a:endParaRPr>
          </a:p>
          <a:p>
            <a:endParaRPr lang="en-US"/>
          </a:p>
        </p:txBody>
      </p:sp>
      <p:sp>
        <p:nvSpPr>
          <p:cNvPr id="3" name="Title 2"/>
          <p:cNvSpPr>
            <a:spLocks noGrp="1"/>
          </p:cNvSpPr>
          <p:nvPr>
            <p:ph type="title"/>
          </p:nvPr>
        </p:nvSpPr>
        <p:spPr/>
        <p:txBody>
          <a:bodyPr/>
          <a:lstStyle/>
          <a:p>
            <a:r>
              <a:rPr lang="en-US"/>
              <a:t>Types</a:t>
            </a:r>
            <a:r>
              <a:rPr lang="en-US" spc="-125"/>
              <a:t> </a:t>
            </a:r>
            <a:r>
              <a:rPr lang="en-US"/>
              <a:t>of</a:t>
            </a:r>
            <a:r>
              <a:rPr lang="en-US" spc="-130"/>
              <a:t> </a:t>
            </a:r>
            <a:r>
              <a:rPr lang="en-US" spc="-10"/>
              <a:t>Hacking</a:t>
            </a:r>
            <a:endParaRPr lang="en-US"/>
          </a:p>
        </p:txBody>
      </p:sp>
      <p:sp>
        <p:nvSpPr>
          <p:cNvPr id="4" name="Slide Number Placeholder 3"/>
          <p:cNvSpPr>
            <a:spLocks noGrp="1"/>
          </p:cNvSpPr>
          <p:nvPr>
            <p:ph type="sldNum" sz="quarter" idx="11"/>
          </p:nvPr>
        </p:nvSpPr>
        <p:spPr/>
        <p:txBody>
          <a:bodyPr/>
          <a:lstStyle/>
          <a:p>
            <a:pPr>
              <a:defRPr/>
            </a:pPr>
            <a:fld id="{B555C0A6-CC40-475C-9F6D-DF0E8A0CF9FD}" type="slidenum">
              <a:rPr lang="en-US" smtClean="0"/>
              <a:pPr>
                <a:defRPr/>
              </a:pPr>
              <a:t>8</a:t>
            </a:fld>
            <a:endParaRPr lang="en-US"/>
          </a:p>
        </p:txBody>
      </p:sp>
      <p:sp>
        <p:nvSpPr>
          <p:cNvPr id="4098" name="AutoShape 2" descr="Pro-Russia Hackers Claim Credit for State Website Disruption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4100" name="Picture 4" descr="How Do Websites Get Hacked? | Indusface Blog"/>
          <p:cNvPicPr>
            <a:picLocks noChangeAspect="1" noChangeArrowheads="1"/>
          </p:cNvPicPr>
          <p:nvPr/>
        </p:nvPicPr>
        <p:blipFill>
          <a:blip r:embed="rId2"/>
          <a:srcRect/>
          <a:stretch>
            <a:fillRect/>
          </a:stretch>
        </p:blipFill>
        <p:spPr bwMode="auto">
          <a:xfrm>
            <a:off x="4267200" y="4419600"/>
            <a:ext cx="4555612" cy="1828800"/>
          </a:xfrm>
          <a:prstGeom prst="rect">
            <a:avLst/>
          </a:prstGeom>
          <a:noFill/>
        </p:spPr>
      </p:pic>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b="1"/>
              <a:t>Session Hijacking</a:t>
            </a:r>
          </a:p>
          <a:p>
            <a:pPr marL="0" indent="0">
              <a:buNone/>
            </a:pPr>
            <a:endParaRPr lang="en-US"/>
          </a:p>
          <a:p>
            <a:r>
              <a:rPr lang="en-US"/>
              <a:t>It is a security attack on a user session over a protected network. Web applications create cookies to store the state and user sessions. By stealing the cookies, an attacker can have access to all of the user data.</a:t>
            </a:r>
          </a:p>
        </p:txBody>
      </p:sp>
      <p:sp>
        <p:nvSpPr>
          <p:cNvPr id="3" name="Title 2"/>
          <p:cNvSpPr>
            <a:spLocks noGrp="1"/>
          </p:cNvSpPr>
          <p:nvPr>
            <p:ph type="title"/>
          </p:nvPr>
        </p:nvSpPr>
        <p:spPr/>
        <p:txBody>
          <a:bodyPr/>
          <a:lstStyle/>
          <a:p>
            <a:endParaRPr lang="en-US"/>
          </a:p>
        </p:txBody>
      </p:sp>
      <p:sp>
        <p:nvSpPr>
          <p:cNvPr id="4" name="Slide Number Placeholder 3"/>
          <p:cNvSpPr>
            <a:spLocks noGrp="1"/>
          </p:cNvSpPr>
          <p:nvPr>
            <p:ph type="sldNum" sz="quarter" idx="11"/>
          </p:nvPr>
        </p:nvSpPr>
        <p:spPr/>
        <p:txBody>
          <a:bodyPr/>
          <a:lstStyle/>
          <a:p>
            <a:pPr>
              <a:defRPr/>
            </a:pPr>
            <a:fld id="{B555C0A6-CC40-475C-9F6D-DF0E8A0CF9FD}" type="slidenum">
              <a:rPr lang="en-US" smtClean="0"/>
              <a:pPr>
                <a:defRPr/>
              </a:pPr>
              <a:t>80</a:t>
            </a:fld>
            <a:endParaRPr lang="en-US"/>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b="1"/>
              <a:t>Phishing</a:t>
            </a:r>
          </a:p>
          <a:p>
            <a:pPr marL="0" indent="0">
              <a:buNone/>
            </a:pPr>
            <a:r>
              <a:rPr lang="en-US" b="1"/>
              <a:t> </a:t>
            </a:r>
            <a:endParaRPr lang="en-US"/>
          </a:p>
          <a:p>
            <a:r>
              <a:rPr lang="en-US"/>
              <a:t>Phishing is a type of attack which attempts to steal sensitive information like user login credentials and credit card number. It occurs when an attacker is masquerading as a trustworthy entity in electronic communication.</a:t>
            </a:r>
          </a:p>
        </p:txBody>
      </p:sp>
      <p:sp>
        <p:nvSpPr>
          <p:cNvPr id="3" name="Title 2"/>
          <p:cNvSpPr>
            <a:spLocks noGrp="1"/>
          </p:cNvSpPr>
          <p:nvPr>
            <p:ph type="title"/>
          </p:nvPr>
        </p:nvSpPr>
        <p:spPr/>
        <p:txBody>
          <a:bodyPr/>
          <a:lstStyle/>
          <a:p>
            <a:endParaRPr lang="en-US"/>
          </a:p>
        </p:txBody>
      </p:sp>
      <p:sp>
        <p:nvSpPr>
          <p:cNvPr id="4" name="Slide Number Placeholder 3"/>
          <p:cNvSpPr>
            <a:spLocks noGrp="1"/>
          </p:cNvSpPr>
          <p:nvPr>
            <p:ph type="sldNum" sz="quarter" idx="11"/>
          </p:nvPr>
        </p:nvSpPr>
        <p:spPr/>
        <p:txBody>
          <a:bodyPr/>
          <a:lstStyle/>
          <a:p>
            <a:pPr>
              <a:defRPr/>
            </a:pPr>
            <a:fld id="{B555C0A6-CC40-475C-9F6D-DF0E8A0CF9FD}" type="slidenum">
              <a:rPr lang="en-US" smtClean="0"/>
              <a:pPr>
                <a:defRPr/>
              </a:pPr>
              <a:t>81</a:t>
            </a:fld>
            <a:endParaRPr lang="en-US"/>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b="1"/>
              <a:t>Brute force</a:t>
            </a:r>
          </a:p>
          <a:p>
            <a:pPr marL="0" indent="0">
              <a:buNone/>
            </a:pPr>
            <a:r>
              <a:rPr lang="en-US" b="1"/>
              <a:t> </a:t>
            </a:r>
            <a:endParaRPr lang="en-US"/>
          </a:p>
          <a:p>
            <a:r>
              <a:rPr lang="en-US"/>
              <a:t>It is a type of attack which uses a trial and error method. This attack generates a large number of guesses and validates them to obtain actual data like user password and personal identification number. This attack may be used by criminals to crack encrypted data, or by security, analysts to test an organization's network security.</a:t>
            </a:r>
          </a:p>
        </p:txBody>
      </p:sp>
      <p:sp>
        <p:nvSpPr>
          <p:cNvPr id="3" name="Title 2"/>
          <p:cNvSpPr>
            <a:spLocks noGrp="1"/>
          </p:cNvSpPr>
          <p:nvPr>
            <p:ph type="title"/>
          </p:nvPr>
        </p:nvSpPr>
        <p:spPr/>
        <p:txBody>
          <a:bodyPr/>
          <a:lstStyle/>
          <a:p>
            <a:endParaRPr lang="en-US"/>
          </a:p>
        </p:txBody>
      </p:sp>
      <p:sp>
        <p:nvSpPr>
          <p:cNvPr id="4" name="Slide Number Placeholder 3"/>
          <p:cNvSpPr>
            <a:spLocks noGrp="1"/>
          </p:cNvSpPr>
          <p:nvPr>
            <p:ph type="sldNum" sz="quarter" idx="11"/>
          </p:nvPr>
        </p:nvSpPr>
        <p:spPr/>
        <p:txBody>
          <a:bodyPr/>
          <a:lstStyle/>
          <a:p>
            <a:pPr>
              <a:defRPr/>
            </a:pPr>
            <a:fld id="{B555C0A6-CC40-475C-9F6D-DF0E8A0CF9FD}" type="slidenum">
              <a:rPr lang="en-US" smtClean="0"/>
              <a:pPr>
                <a:defRPr/>
              </a:pPr>
              <a:t>82</a:t>
            </a:fld>
            <a:endParaRPr lang="en-US"/>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b="1"/>
              <a:t>Denial of Service</a:t>
            </a:r>
          </a:p>
          <a:p>
            <a:endParaRPr lang="en-US"/>
          </a:p>
          <a:p>
            <a:r>
              <a:rPr lang="en-US"/>
              <a:t>It is an attack which meant to make a server or network resource unavailable to the users. It accomplishes this by flooding the target with traffic or sending it information that triggers a crash. It uses the single system and single internet connection to attack a server.</a:t>
            </a:r>
          </a:p>
        </p:txBody>
      </p:sp>
      <p:sp>
        <p:nvSpPr>
          <p:cNvPr id="3" name="Title 2"/>
          <p:cNvSpPr>
            <a:spLocks noGrp="1"/>
          </p:cNvSpPr>
          <p:nvPr>
            <p:ph type="title"/>
          </p:nvPr>
        </p:nvSpPr>
        <p:spPr/>
        <p:txBody>
          <a:bodyPr/>
          <a:lstStyle/>
          <a:p>
            <a:endParaRPr lang="en-US"/>
          </a:p>
        </p:txBody>
      </p:sp>
      <p:sp>
        <p:nvSpPr>
          <p:cNvPr id="4" name="Slide Number Placeholder 3"/>
          <p:cNvSpPr>
            <a:spLocks noGrp="1"/>
          </p:cNvSpPr>
          <p:nvPr>
            <p:ph type="sldNum" sz="quarter" idx="11"/>
          </p:nvPr>
        </p:nvSpPr>
        <p:spPr/>
        <p:txBody>
          <a:bodyPr/>
          <a:lstStyle/>
          <a:p>
            <a:pPr>
              <a:defRPr/>
            </a:pPr>
            <a:fld id="{B555C0A6-CC40-475C-9F6D-DF0E8A0CF9FD}" type="slidenum">
              <a:rPr lang="en-US" smtClean="0"/>
              <a:pPr>
                <a:defRPr/>
              </a:pPr>
              <a:t>83</a:t>
            </a:fld>
            <a:endParaRPr lang="en-US"/>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b="1"/>
              <a:t>Dictionary attacks</a:t>
            </a:r>
          </a:p>
          <a:p>
            <a:pPr marL="0" indent="0">
              <a:buNone/>
            </a:pPr>
            <a:endParaRPr lang="en-US"/>
          </a:p>
          <a:p>
            <a:r>
              <a:rPr lang="en-US"/>
              <a:t>This type of attack stored the list of a commonly used password and validated them to get original password.</a:t>
            </a:r>
          </a:p>
          <a:p>
            <a:endParaRPr lang="en-US"/>
          </a:p>
        </p:txBody>
      </p:sp>
      <p:sp>
        <p:nvSpPr>
          <p:cNvPr id="3" name="Title 2"/>
          <p:cNvSpPr>
            <a:spLocks noGrp="1"/>
          </p:cNvSpPr>
          <p:nvPr>
            <p:ph type="title"/>
          </p:nvPr>
        </p:nvSpPr>
        <p:spPr/>
        <p:txBody>
          <a:bodyPr/>
          <a:lstStyle/>
          <a:p>
            <a:endParaRPr lang="en-US"/>
          </a:p>
        </p:txBody>
      </p:sp>
      <p:sp>
        <p:nvSpPr>
          <p:cNvPr id="4" name="Slide Number Placeholder 3"/>
          <p:cNvSpPr>
            <a:spLocks noGrp="1"/>
          </p:cNvSpPr>
          <p:nvPr>
            <p:ph type="sldNum" sz="quarter" idx="11"/>
          </p:nvPr>
        </p:nvSpPr>
        <p:spPr/>
        <p:txBody>
          <a:bodyPr/>
          <a:lstStyle/>
          <a:p>
            <a:pPr>
              <a:defRPr/>
            </a:pPr>
            <a:fld id="{B555C0A6-CC40-475C-9F6D-DF0E8A0CF9FD}" type="slidenum">
              <a:rPr lang="en-US" smtClean="0"/>
              <a:pPr>
                <a:defRPr/>
              </a:pPr>
              <a:t>84</a:t>
            </a:fld>
            <a:endParaRPr lang="en-US"/>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b="1"/>
              <a:t>URL Interpretation</a:t>
            </a:r>
          </a:p>
          <a:p>
            <a:pPr marL="0" indent="0">
              <a:buNone/>
            </a:pPr>
            <a:r>
              <a:rPr lang="en-US" b="1"/>
              <a:t> </a:t>
            </a:r>
            <a:endParaRPr lang="en-US"/>
          </a:p>
          <a:p>
            <a:r>
              <a:rPr lang="en-US"/>
              <a:t>It is a type of attack where we can change the certain parts of a URL, and one can make a web server to deliver web pages for which he is not authorized to browse.</a:t>
            </a:r>
          </a:p>
        </p:txBody>
      </p:sp>
      <p:sp>
        <p:nvSpPr>
          <p:cNvPr id="3" name="Title 2"/>
          <p:cNvSpPr>
            <a:spLocks noGrp="1"/>
          </p:cNvSpPr>
          <p:nvPr>
            <p:ph type="title"/>
          </p:nvPr>
        </p:nvSpPr>
        <p:spPr/>
        <p:txBody>
          <a:bodyPr/>
          <a:lstStyle/>
          <a:p>
            <a:endParaRPr lang="en-US"/>
          </a:p>
        </p:txBody>
      </p:sp>
      <p:sp>
        <p:nvSpPr>
          <p:cNvPr id="4" name="Slide Number Placeholder 3"/>
          <p:cNvSpPr>
            <a:spLocks noGrp="1"/>
          </p:cNvSpPr>
          <p:nvPr>
            <p:ph type="sldNum" sz="quarter" idx="11"/>
          </p:nvPr>
        </p:nvSpPr>
        <p:spPr/>
        <p:txBody>
          <a:bodyPr/>
          <a:lstStyle/>
          <a:p>
            <a:pPr>
              <a:defRPr/>
            </a:pPr>
            <a:fld id="{B555C0A6-CC40-475C-9F6D-DF0E8A0CF9FD}" type="slidenum">
              <a:rPr lang="en-US" smtClean="0"/>
              <a:pPr>
                <a:defRPr/>
              </a:pPr>
              <a:t>85</a:t>
            </a:fld>
            <a:endParaRPr lang="en-US"/>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b="1"/>
              <a:t>File Inclusion attacks</a:t>
            </a:r>
          </a:p>
          <a:p>
            <a:pPr marL="0" indent="0">
              <a:buNone/>
            </a:pPr>
            <a:endParaRPr lang="en-US"/>
          </a:p>
          <a:p>
            <a:r>
              <a:rPr lang="en-US"/>
              <a:t>It is a type of attack that allows an attacker to access unauthorized or essential files which is available on the web server or to execute malicious files on the web server by making use of the include functionality.</a:t>
            </a:r>
          </a:p>
        </p:txBody>
      </p:sp>
      <p:sp>
        <p:nvSpPr>
          <p:cNvPr id="3" name="Title 2"/>
          <p:cNvSpPr>
            <a:spLocks noGrp="1"/>
          </p:cNvSpPr>
          <p:nvPr>
            <p:ph type="title"/>
          </p:nvPr>
        </p:nvSpPr>
        <p:spPr/>
        <p:txBody>
          <a:bodyPr/>
          <a:lstStyle/>
          <a:p>
            <a:endParaRPr lang="en-US"/>
          </a:p>
        </p:txBody>
      </p:sp>
      <p:sp>
        <p:nvSpPr>
          <p:cNvPr id="4" name="Slide Number Placeholder 3"/>
          <p:cNvSpPr>
            <a:spLocks noGrp="1"/>
          </p:cNvSpPr>
          <p:nvPr>
            <p:ph type="sldNum" sz="quarter" idx="11"/>
          </p:nvPr>
        </p:nvSpPr>
        <p:spPr/>
        <p:txBody>
          <a:bodyPr/>
          <a:lstStyle/>
          <a:p>
            <a:pPr>
              <a:defRPr/>
            </a:pPr>
            <a:fld id="{B555C0A6-CC40-475C-9F6D-DF0E8A0CF9FD}" type="slidenum">
              <a:rPr lang="en-US" smtClean="0"/>
              <a:pPr>
                <a:defRPr/>
              </a:pPr>
              <a:t>86</a:t>
            </a:fld>
            <a:endParaRPr lang="en-US"/>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b="1"/>
              <a:t>Man in the middle attacks</a:t>
            </a:r>
          </a:p>
          <a:p>
            <a:pPr marL="0" indent="0">
              <a:buNone/>
            </a:pPr>
            <a:r>
              <a:rPr lang="en-US" b="1"/>
              <a:t> </a:t>
            </a:r>
            <a:endParaRPr lang="en-US"/>
          </a:p>
          <a:p>
            <a:r>
              <a:rPr lang="en-US"/>
              <a:t>It is a type of attack that allows an attacker to intercepts the connection between client and server and acts as a bridge between them. Due to this, an attacker will be able to read, insert and modify the data in the intercepted connection.</a:t>
            </a:r>
          </a:p>
        </p:txBody>
      </p:sp>
      <p:sp>
        <p:nvSpPr>
          <p:cNvPr id="3" name="Title 2"/>
          <p:cNvSpPr>
            <a:spLocks noGrp="1"/>
          </p:cNvSpPr>
          <p:nvPr>
            <p:ph type="title"/>
          </p:nvPr>
        </p:nvSpPr>
        <p:spPr/>
        <p:txBody>
          <a:bodyPr/>
          <a:lstStyle/>
          <a:p>
            <a:endParaRPr lang="en-US"/>
          </a:p>
        </p:txBody>
      </p:sp>
      <p:sp>
        <p:nvSpPr>
          <p:cNvPr id="4" name="Slide Number Placeholder 3"/>
          <p:cNvSpPr>
            <a:spLocks noGrp="1"/>
          </p:cNvSpPr>
          <p:nvPr>
            <p:ph type="sldNum" sz="quarter" idx="11"/>
          </p:nvPr>
        </p:nvSpPr>
        <p:spPr/>
        <p:txBody>
          <a:bodyPr/>
          <a:lstStyle/>
          <a:p>
            <a:pPr>
              <a:defRPr/>
            </a:pPr>
            <a:fld id="{B555C0A6-CC40-475C-9F6D-DF0E8A0CF9FD}" type="slidenum">
              <a:rPr lang="en-US" smtClean="0"/>
              <a:pPr>
                <a:defRPr/>
              </a:pPr>
              <a:t>87</a:t>
            </a:fld>
            <a:endParaRPr lang="en-US"/>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b="1"/>
              <a:t>Virus</a:t>
            </a:r>
          </a:p>
          <a:p>
            <a:endParaRPr lang="en-US"/>
          </a:p>
          <a:p>
            <a:r>
              <a:rPr lang="en-US"/>
              <a:t>It is a type of malicious software program that spread throughout the computer files without the knowledge of a user. It is a self-replicating malicious computer program that replicates by inserting copies of itself into other computer programs when executed. It can also execute instructions that cause harm to the system.</a:t>
            </a:r>
          </a:p>
        </p:txBody>
      </p:sp>
      <p:sp>
        <p:nvSpPr>
          <p:cNvPr id="3" name="Title 2"/>
          <p:cNvSpPr>
            <a:spLocks noGrp="1"/>
          </p:cNvSpPr>
          <p:nvPr>
            <p:ph type="title"/>
          </p:nvPr>
        </p:nvSpPr>
        <p:spPr/>
        <p:txBody>
          <a:bodyPr/>
          <a:lstStyle/>
          <a:p>
            <a:endParaRPr lang="en-US"/>
          </a:p>
        </p:txBody>
      </p:sp>
      <p:sp>
        <p:nvSpPr>
          <p:cNvPr id="4" name="Slide Number Placeholder 3"/>
          <p:cNvSpPr>
            <a:spLocks noGrp="1"/>
          </p:cNvSpPr>
          <p:nvPr>
            <p:ph type="sldNum" sz="quarter" idx="11"/>
          </p:nvPr>
        </p:nvSpPr>
        <p:spPr/>
        <p:txBody>
          <a:bodyPr/>
          <a:lstStyle/>
          <a:p>
            <a:pPr>
              <a:defRPr/>
            </a:pPr>
            <a:fld id="{B555C0A6-CC40-475C-9F6D-DF0E8A0CF9FD}" type="slidenum">
              <a:rPr lang="en-US" smtClean="0"/>
              <a:pPr>
                <a:defRPr/>
              </a:pPr>
              <a:t>88</a:t>
            </a:fld>
            <a:endParaRPr lang="en-US"/>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b="1"/>
              <a:t>Worm</a:t>
            </a:r>
          </a:p>
          <a:p>
            <a:r>
              <a:rPr lang="en-US" b="1"/>
              <a:t> </a:t>
            </a:r>
            <a:endParaRPr lang="en-US"/>
          </a:p>
          <a:p>
            <a:r>
              <a:rPr lang="en-US"/>
              <a:t>It is a type of malware whose primary function is to replicate itself to spread to uninfected computers. It works same as the computer virus. Worms often originate from email attachments that appear to be from trusted senders.</a:t>
            </a:r>
          </a:p>
        </p:txBody>
      </p:sp>
      <p:sp>
        <p:nvSpPr>
          <p:cNvPr id="3" name="Title 2"/>
          <p:cNvSpPr>
            <a:spLocks noGrp="1"/>
          </p:cNvSpPr>
          <p:nvPr>
            <p:ph type="title"/>
          </p:nvPr>
        </p:nvSpPr>
        <p:spPr/>
        <p:txBody>
          <a:bodyPr/>
          <a:lstStyle/>
          <a:p>
            <a:endParaRPr lang="en-US"/>
          </a:p>
        </p:txBody>
      </p:sp>
      <p:sp>
        <p:nvSpPr>
          <p:cNvPr id="4" name="Slide Number Placeholder 3"/>
          <p:cNvSpPr>
            <a:spLocks noGrp="1"/>
          </p:cNvSpPr>
          <p:nvPr>
            <p:ph type="sldNum" sz="quarter" idx="11"/>
          </p:nvPr>
        </p:nvSpPr>
        <p:spPr/>
        <p:txBody>
          <a:bodyPr/>
          <a:lstStyle/>
          <a:p>
            <a:pPr>
              <a:defRPr/>
            </a:pPr>
            <a:fld id="{B555C0A6-CC40-475C-9F6D-DF0E8A0CF9FD}" type="slidenum">
              <a:rPr lang="en-US" smtClean="0"/>
              <a:pPr>
                <a:defRPr/>
              </a:pPr>
              <a:t>89</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79512" y="836712"/>
            <a:ext cx="4697288" cy="5544616"/>
          </a:xfrm>
        </p:spPr>
        <p:txBody>
          <a:bodyPr/>
          <a:lstStyle/>
          <a:p>
            <a:r>
              <a:rPr lang="en-US" b="1">
                <a:cs typeface="Calibri"/>
              </a:rPr>
              <a:t>Network</a:t>
            </a:r>
            <a:r>
              <a:rPr lang="en-US" b="1" spc="-55">
                <a:cs typeface="Calibri"/>
              </a:rPr>
              <a:t> </a:t>
            </a:r>
            <a:r>
              <a:rPr lang="en-US" b="1">
                <a:cs typeface="Calibri"/>
              </a:rPr>
              <a:t>Hacking:</a:t>
            </a:r>
            <a:r>
              <a:rPr lang="en-US" b="1" spc="-85">
                <a:cs typeface="Calibri"/>
              </a:rPr>
              <a:t> </a:t>
            </a:r>
          </a:p>
          <a:p>
            <a:r>
              <a:rPr lang="en-US">
                <a:cs typeface="Calibri"/>
              </a:rPr>
              <a:t>Network</a:t>
            </a:r>
            <a:r>
              <a:rPr lang="en-US" spc="-90">
                <a:cs typeface="Calibri"/>
              </a:rPr>
              <a:t> </a:t>
            </a:r>
            <a:r>
              <a:rPr lang="en-US">
                <a:cs typeface="Calibri"/>
              </a:rPr>
              <a:t>hacking</a:t>
            </a:r>
            <a:r>
              <a:rPr lang="en-US" spc="-90">
                <a:cs typeface="Calibri"/>
              </a:rPr>
              <a:t> </a:t>
            </a:r>
            <a:r>
              <a:rPr lang="en-US">
                <a:cs typeface="Calibri"/>
              </a:rPr>
              <a:t>generally</a:t>
            </a:r>
            <a:r>
              <a:rPr lang="en-US" spc="-65">
                <a:cs typeface="Calibri"/>
              </a:rPr>
              <a:t> </a:t>
            </a:r>
            <a:r>
              <a:rPr lang="en-US" spc="-10">
                <a:cs typeface="Calibri"/>
              </a:rPr>
              <a:t>means </a:t>
            </a:r>
            <a:r>
              <a:rPr lang="en-US">
                <a:cs typeface="Calibri"/>
              </a:rPr>
              <a:t>gathering</a:t>
            </a:r>
            <a:r>
              <a:rPr lang="en-US" spc="-45">
                <a:cs typeface="Calibri"/>
              </a:rPr>
              <a:t> </a:t>
            </a:r>
            <a:r>
              <a:rPr lang="en-US" spc="-10">
                <a:cs typeface="Calibri"/>
              </a:rPr>
              <a:t>information</a:t>
            </a:r>
            <a:r>
              <a:rPr lang="en-US" spc="-65">
                <a:cs typeface="Calibri"/>
              </a:rPr>
              <a:t> </a:t>
            </a:r>
            <a:r>
              <a:rPr lang="en-US">
                <a:cs typeface="Calibri"/>
              </a:rPr>
              <a:t>about</a:t>
            </a:r>
            <a:r>
              <a:rPr lang="en-US" spc="-55">
                <a:cs typeface="Calibri"/>
              </a:rPr>
              <a:t> </a:t>
            </a:r>
            <a:r>
              <a:rPr lang="en-US">
                <a:cs typeface="Calibri"/>
              </a:rPr>
              <a:t>domain</a:t>
            </a:r>
            <a:r>
              <a:rPr lang="en-US" spc="-55">
                <a:cs typeface="Calibri"/>
              </a:rPr>
              <a:t> </a:t>
            </a:r>
            <a:r>
              <a:rPr lang="en-US">
                <a:cs typeface="Calibri"/>
              </a:rPr>
              <a:t>by</a:t>
            </a:r>
            <a:r>
              <a:rPr lang="en-US" spc="-40">
                <a:cs typeface="Calibri"/>
              </a:rPr>
              <a:t> </a:t>
            </a:r>
            <a:r>
              <a:rPr lang="en-US">
                <a:cs typeface="Calibri"/>
              </a:rPr>
              <a:t>using</a:t>
            </a:r>
            <a:r>
              <a:rPr lang="en-US" spc="-45">
                <a:cs typeface="Calibri"/>
              </a:rPr>
              <a:t> </a:t>
            </a:r>
            <a:r>
              <a:rPr lang="en-US">
                <a:cs typeface="Calibri"/>
              </a:rPr>
              <a:t>tools</a:t>
            </a:r>
            <a:r>
              <a:rPr lang="en-US" spc="-45">
                <a:cs typeface="Calibri"/>
              </a:rPr>
              <a:t> </a:t>
            </a:r>
            <a:r>
              <a:rPr lang="en-US" spc="-20">
                <a:cs typeface="Calibri"/>
              </a:rPr>
              <a:t>like </a:t>
            </a:r>
          </a:p>
          <a:p>
            <a:pPr lvl="1"/>
            <a:r>
              <a:rPr lang="en-US" spc="-25">
                <a:cs typeface="Calibri"/>
              </a:rPr>
              <a:t>Telnet,</a:t>
            </a:r>
            <a:r>
              <a:rPr lang="en-US" spc="-110">
                <a:cs typeface="Calibri"/>
              </a:rPr>
              <a:t> </a:t>
            </a:r>
          </a:p>
          <a:p>
            <a:pPr lvl="1"/>
            <a:r>
              <a:rPr lang="en-US" err="1">
                <a:cs typeface="Calibri"/>
              </a:rPr>
              <a:t>netcat</a:t>
            </a:r>
            <a:r>
              <a:rPr lang="en-US">
                <a:cs typeface="Calibri"/>
              </a:rPr>
              <a:t>,</a:t>
            </a:r>
            <a:r>
              <a:rPr lang="en-US" spc="-85">
                <a:cs typeface="Calibri"/>
              </a:rPr>
              <a:t> </a:t>
            </a:r>
          </a:p>
          <a:p>
            <a:pPr lvl="1"/>
            <a:r>
              <a:rPr lang="en-US" err="1">
                <a:cs typeface="Calibri"/>
              </a:rPr>
              <a:t>nslookup</a:t>
            </a:r>
            <a:r>
              <a:rPr lang="en-US">
                <a:cs typeface="Calibri"/>
              </a:rPr>
              <a:t>,</a:t>
            </a:r>
            <a:r>
              <a:rPr lang="en-US" spc="-90">
                <a:cs typeface="Calibri"/>
              </a:rPr>
              <a:t> </a:t>
            </a:r>
          </a:p>
          <a:p>
            <a:pPr lvl="1"/>
            <a:r>
              <a:rPr lang="en-US">
                <a:cs typeface="Calibri"/>
              </a:rPr>
              <a:t>Ping,</a:t>
            </a:r>
            <a:r>
              <a:rPr lang="en-US" spc="-80">
                <a:cs typeface="Calibri"/>
              </a:rPr>
              <a:t> </a:t>
            </a:r>
          </a:p>
          <a:p>
            <a:pPr lvl="1"/>
            <a:r>
              <a:rPr lang="en-US" spc="-10" err="1">
                <a:cs typeface="Calibri"/>
              </a:rPr>
              <a:t>Tracert</a:t>
            </a:r>
            <a:r>
              <a:rPr lang="en-US" spc="-10">
                <a:cs typeface="Calibri"/>
              </a:rPr>
              <a:t>.</a:t>
            </a:r>
            <a:endParaRPr lang="en-US">
              <a:cs typeface="Calibri"/>
            </a:endParaRPr>
          </a:p>
          <a:p>
            <a:endParaRPr lang="en-US"/>
          </a:p>
        </p:txBody>
      </p:sp>
      <p:sp>
        <p:nvSpPr>
          <p:cNvPr id="3" name="Title 2"/>
          <p:cNvSpPr>
            <a:spLocks noGrp="1"/>
          </p:cNvSpPr>
          <p:nvPr>
            <p:ph type="title"/>
          </p:nvPr>
        </p:nvSpPr>
        <p:spPr/>
        <p:txBody>
          <a:bodyPr/>
          <a:lstStyle/>
          <a:p>
            <a:endParaRPr lang="en-US"/>
          </a:p>
        </p:txBody>
      </p:sp>
      <p:sp>
        <p:nvSpPr>
          <p:cNvPr id="4" name="Slide Number Placeholder 3"/>
          <p:cNvSpPr>
            <a:spLocks noGrp="1"/>
          </p:cNvSpPr>
          <p:nvPr>
            <p:ph type="sldNum" sz="quarter" idx="11"/>
          </p:nvPr>
        </p:nvSpPr>
        <p:spPr/>
        <p:txBody>
          <a:bodyPr/>
          <a:lstStyle/>
          <a:p>
            <a:pPr>
              <a:defRPr/>
            </a:pPr>
            <a:fld id="{B555C0A6-CC40-475C-9F6D-DF0E8A0CF9FD}" type="slidenum">
              <a:rPr lang="en-US" smtClean="0"/>
              <a:pPr>
                <a:defRPr/>
              </a:pPr>
              <a:t>9</a:t>
            </a:fld>
            <a:endParaRPr lang="en-US"/>
          </a:p>
        </p:txBody>
      </p:sp>
      <p:pic>
        <p:nvPicPr>
          <p:cNvPr id="3074" name="Picture 2" descr="NETWORK HACKING: Computer Security eBook : M, Arunprasath: Amazon.in:  Kindle Store"/>
          <p:cNvPicPr>
            <a:picLocks noChangeAspect="1" noChangeArrowheads="1"/>
          </p:cNvPicPr>
          <p:nvPr/>
        </p:nvPicPr>
        <p:blipFill>
          <a:blip r:embed="rId2"/>
          <a:srcRect/>
          <a:stretch>
            <a:fillRect/>
          </a:stretch>
        </p:blipFill>
        <p:spPr bwMode="auto">
          <a:xfrm>
            <a:off x="5410200" y="1752600"/>
            <a:ext cx="3486150" cy="4762500"/>
          </a:xfrm>
          <a:prstGeom prst="rect">
            <a:avLst/>
          </a:prstGeom>
          <a:noFill/>
        </p:spPr>
      </p:pic>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b="1"/>
              <a:t>Trojan horse</a:t>
            </a:r>
          </a:p>
          <a:p>
            <a:pPr marL="0" indent="0">
              <a:buNone/>
            </a:pPr>
            <a:endParaRPr lang="en-US"/>
          </a:p>
          <a:p>
            <a:r>
              <a:rPr lang="en-US"/>
              <a:t>It is a malicious program that occurs unexpected changes to computer setting and unusual activity, even when the computer should be idle. It misleads the user of its true intent. It appears to be a normal application but when opened/executed some malicious code will run in the background.</a:t>
            </a:r>
          </a:p>
        </p:txBody>
      </p:sp>
      <p:sp>
        <p:nvSpPr>
          <p:cNvPr id="3" name="Title 2"/>
          <p:cNvSpPr>
            <a:spLocks noGrp="1"/>
          </p:cNvSpPr>
          <p:nvPr>
            <p:ph type="title"/>
          </p:nvPr>
        </p:nvSpPr>
        <p:spPr/>
        <p:txBody>
          <a:bodyPr/>
          <a:lstStyle/>
          <a:p>
            <a:endParaRPr lang="en-US"/>
          </a:p>
        </p:txBody>
      </p:sp>
      <p:sp>
        <p:nvSpPr>
          <p:cNvPr id="4" name="Slide Number Placeholder 3"/>
          <p:cNvSpPr>
            <a:spLocks noGrp="1"/>
          </p:cNvSpPr>
          <p:nvPr>
            <p:ph type="sldNum" sz="quarter" idx="11"/>
          </p:nvPr>
        </p:nvSpPr>
        <p:spPr/>
        <p:txBody>
          <a:bodyPr/>
          <a:lstStyle/>
          <a:p>
            <a:pPr>
              <a:defRPr/>
            </a:pPr>
            <a:fld id="{B555C0A6-CC40-475C-9F6D-DF0E8A0CF9FD}" type="slidenum">
              <a:rPr lang="en-US" smtClean="0"/>
              <a:pPr>
                <a:defRPr/>
              </a:pPr>
              <a:t>90</a:t>
            </a:fld>
            <a:endParaRPr lang="en-US"/>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b="1"/>
              <a:t>Backdoors</a:t>
            </a:r>
          </a:p>
          <a:p>
            <a:r>
              <a:rPr lang="en-US" b="1"/>
              <a:t> </a:t>
            </a:r>
            <a:endParaRPr lang="en-US"/>
          </a:p>
          <a:p>
            <a:r>
              <a:rPr lang="en-US"/>
              <a:t>It is a method that bypasses the normal authentication process. A developer may create a backdoor so that an application or operating system can be accessed for troubleshooting or other purposes.</a:t>
            </a:r>
          </a:p>
        </p:txBody>
      </p:sp>
      <p:sp>
        <p:nvSpPr>
          <p:cNvPr id="3" name="Title 2"/>
          <p:cNvSpPr>
            <a:spLocks noGrp="1"/>
          </p:cNvSpPr>
          <p:nvPr>
            <p:ph type="title"/>
          </p:nvPr>
        </p:nvSpPr>
        <p:spPr/>
        <p:txBody>
          <a:bodyPr/>
          <a:lstStyle/>
          <a:p>
            <a:endParaRPr lang="en-US"/>
          </a:p>
        </p:txBody>
      </p:sp>
      <p:sp>
        <p:nvSpPr>
          <p:cNvPr id="4" name="Slide Number Placeholder 3"/>
          <p:cNvSpPr>
            <a:spLocks noGrp="1"/>
          </p:cNvSpPr>
          <p:nvPr>
            <p:ph type="sldNum" sz="quarter" idx="11"/>
          </p:nvPr>
        </p:nvSpPr>
        <p:spPr/>
        <p:txBody>
          <a:bodyPr/>
          <a:lstStyle/>
          <a:p>
            <a:pPr>
              <a:defRPr/>
            </a:pPr>
            <a:fld id="{B555C0A6-CC40-475C-9F6D-DF0E8A0CF9FD}" type="slidenum">
              <a:rPr lang="en-US" smtClean="0"/>
              <a:pPr>
                <a:defRPr/>
              </a:pPr>
              <a:t>91</a:t>
            </a:fld>
            <a:endParaRPr lang="en-US"/>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b="1"/>
              <a:t>Bots</a:t>
            </a:r>
          </a:p>
          <a:p>
            <a:r>
              <a:rPr lang="en-US" b="1"/>
              <a:t> </a:t>
            </a:r>
            <a:endParaRPr lang="en-US"/>
          </a:p>
          <a:p>
            <a:r>
              <a:rPr lang="en-US"/>
              <a:t>A </a:t>
            </a:r>
            <a:r>
              <a:rPr lang="en-US" err="1"/>
              <a:t>bot</a:t>
            </a:r>
            <a:r>
              <a:rPr lang="en-US"/>
              <a:t> (short for "robot") is an automated process that interacts with other network services. Some bots program run automatically, while others only execute commands when they receive specific input. Common examples of bots program are the crawler, </a:t>
            </a:r>
            <a:r>
              <a:rPr lang="en-US" err="1"/>
              <a:t>chatroom</a:t>
            </a:r>
            <a:r>
              <a:rPr lang="en-US"/>
              <a:t> bots, and malicious bots.</a:t>
            </a:r>
          </a:p>
        </p:txBody>
      </p:sp>
      <p:sp>
        <p:nvSpPr>
          <p:cNvPr id="3" name="Title 2"/>
          <p:cNvSpPr>
            <a:spLocks noGrp="1"/>
          </p:cNvSpPr>
          <p:nvPr>
            <p:ph type="title"/>
          </p:nvPr>
        </p:nvSpPr>
        <p:spPr/>
        <p:txBody>
          <a:bodyPr/>
          <a:lstStyle/>
          <a:p>
            <a:endParaRPr lang="en-US"/>
          </a:p>
        </p:txBody>
      </p:sp>
      <p:sp>
        <p:nvSpPr>
          <p:cNvPr id="4" name="Slide Number Placeholder 3"/>
          <p:cNvSpPr>
            <a:spLocks noGrp="1"/>
          </p:cNvSpPr>
          <p:nvPr>
            <p:ph type="sldNum" sz="quarter" idx="11"/>
          </p:nvPr>
        </p:nvSpPr>
        <p:spPr/>
        <p:txBody>
          <a:bodyPr/>
          <a:lstStyle/>
          <a:p>
            <a:pPr>
              <a:defRPr/>
            </a:pPr>
            <a:fld id="{B555C0A6-CC40-475C-9F6D-DF0E8A0CF9FD}" type="slidenum">
              <a:rPr lang="en-US" smtClean="0"/>
              <a:pPr>
                <a:defRPr/>
              </a:pPr>
              <a:t>92</a:t>
            </a:fld>
            <a:endParaRPr lang="en-US"/>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u="heavy">
                <a:hlinkClick r:id="rId2"/>
              </a:rPr>
              <a:t>Session replay</a:t>
            </a:r>
            <a:r>
              <a:rPr lang="en-US"/>
              <a:t>: In this type of attack, a hacker steals an authorized user’s log in information by stealing the session ID. The intruder gains access and the ability to do anything the authorized user can do on the website.</a:t>
            </a:r>
          </a:p>
          <a:p>
            <a:endParaRPr lang="en-US"/>
          </a:p>
        </p:txBody>
      </p:sp>
      <p:sp>
        <p:nvSpPr>
          <p:cNvPr id="3" name="Title 2"/>
          <p:cNvSpPr>
            <a:spLocks noGrp="1"/>
          </p:cNvSpPr>
          <p:nvPr>
            <p:ph type="title"/>
          </p:nvPr>
        </p:nvSpPr>
        <p:spPr/>
        <p:txBody>
          <a:bodyPr/>
          <a:lstStyle/>
          <a:p>
            <a:endParaRPr lang="en-US"/>
          </a:p>
        </p:txBody>
      </p:sp>
      <p:sp>
        <p:nvSpPr>
          <p:cNvPr id="4" name="Slide Number Placeholder 3"/>
          <p:cNvSpPr>
            <a:spLocks noGrp="1"/>
          </p:cNvSpPr>
          <p:nvPr>
            <p:ph type="sldNum" sz="quarter" idx="11"/>
          </p:nvPr>
        </p:nvSpPr>
        <p:spPr/>
        <p:txBody>
          <a:bodyPr/>
          <a:lstStyle/>
          <a:p>
            <a:pPr>
              <a:defRPr/>
            </a:pPr>
            <a:fld id="{B555C0A6-CC40-475C-9F6D-DF0E8A0CF9FD}" type="slidenum">
              <a:rPr lang="en-US" smtClean="0"/>
              <a:pPr>
                <a:defRPr/>
              </a:pPr>
              <a:t>93</a:t>
            </a:fld>
            <a:endParaRPr lang="en-US"/>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u="heavy"/>
              <a:t>Message modification</a:t>
            </a:r>
            <a:r>
              <a:rPr lang="en-US"/>
              <a:t>: In this attack, an intruder alters packet header addresses to direct a message to a different destination or modify the data on a target machine.</a:t>
            </a:r>
          </a:p>
          <a:p>
            <a:endParaRPr lang="en-US"/>
          </a:p>
        </p:txBody>
      </p:sp>
      <p:sp>
        <p:nvSpPr>
          <p:cNvPr id="3" name="Title 2"/>
          <p:cNvSpPr>
            <a:spLocks noGrp="1"/>
          </p:cNvSpPr>
          <p:nvPr>
            <p:ph type="title"/>
          </p:nvPr>
        </p:nvSpPr>
        <p:spPr/>
        <p:txBody>
          <a:bodyPr/>
          <a:lstStyle/>
          <a:p>
            <a:endParaRPr lang="en-US"/>
          </a:p>
        </p:txBody>
      </p:sp>
      <p:sp>
        <p:nvSpPr>
          <p:cNvPr id="4" name="Slide Number Placeholder 3"/>
          <p:cNvSpPr>
            <a:spLocks noGrp="1"/>
          </p:cNvSpPr>
          <p:nvPr>
            <p:ph type="sldNum" sz="quarter" idx="11"/>
          </p:nvPr>
        </p:nvSpPr>
        <p:spPr/>
        <p:txBody>
          <a:bodyPr/>
          <a:lstStyle/>
          <a:p>
            <a:pPr>
              <a:defRPr/>
            </a:pPr>
            <a:fld id="{B555C0A6-CC40-475C-9F6D-DF0E8A0CF9FD}" type="slidenum">
              <a:rPr lang="en-US" smtClean="0"/>
              <a:pPr>
                <a:defRPr/>
              </a:pPr>
              <a:t>94</a:t>
            </a:fld>
            <a:endParaRPr lang="en-US"/>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a:t>In a </a:t>
            </a:r>
            <a:r>
              <a:rPr lang="en-US" b="1" u="heavy"/>
              <a:t>distributed denial-of-service</a:t>
            </a:r>
            <a:r>
              <a:rPr lang="en-US" b="1"/>
              <a:t> (</a:t>
            </a:r>
            <a:r>
              <a:rPr lang="en-US" b="1" u="heavy">
                <a:hlinkClick r:id="rId2"/>
              </a:rPr>
              <a:t>DDoS</a:t>
            </a:r>
            <a:r>
              <a:rPr lang="en-US" b="1"/>
              <a:t>) </a:t>
            </a:r>
            <a:r>
              <a:rPr lang="en-US"/>
              <a:t>exploit, large numbers of compromised systems (sometimes called a </a:t>
            </a:r>
            <a:r>
              <a:rPr lang="en-US" err="1"/>
              <a:t>botnet</a:t>
            </a:r>
            <a:r>
              <a:rPr lang="en-US"/>
              <a:t> or zombie army) attack a single target.</a:t>
            </a:r>
          </a:p>
          <a:p>
            <a:endParaRPr lang="en-US"/>
          </a:p>
        </p:txBody>
      </p:sp>
      <p:sp>
        <p:nvSpPr>
          <p:cNvPr id="3" name="Title 2"/>
          <p:cNvSpPr>
            <a:spLocks noGrp="1"/>
          </p:cNvSpPr>
          <p:nvPr>
            <p:ph type="title"/>
          </p:nvPr>
        </p:nvSpPr>
        <p:spPr/>
        <p:txBody>
          <a:bodyPr/>
          <a:lstStyle/>
          <a:p>
            <a:endParaRPr lang="en-US"/>
          </a:p>
        </p:txBody>
      </p:sp>
      <p:sp>
        <p:nvSpPr>
          <p:cNvPr id="4" name="Slide Number Placeholder 3"/>
          <p:cNvSpPr>
            <a:spLocks noGrp="1"/>
          </p:cNvSpPr>
          <p:nvPr>
            <p:ph type="sldNum" sz="quarter" idx="11"/>
          </p:nvPr>
        </p:nvSpPr>
        <p:spPr/>
        <p:txBody>
          <a:bodyPr/>
          <a:lstStyle/>
          <a:p>
            <a:pPr>
              <a:defRPr/>
            </a:pPr>
            <a:fld id="{B555C0A6-CC40-475C-9F6D-DF0E8A0CF9FD}" type="slidenum">
              <a:rPr lang="en-US" smtClean="0"/>
              <a:pPr>
                <a:defRPr/>
              </a:pPr>
              <a:t>95</a:t>
            </a:fld>
            <a:endParaRPr lang="en-US"/>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i="1" u="heavy"/>
              <a:t>Eavesdropping (tapping)</a:t>
            </a:r>
            <a:r>
              <a:rPr lang="en-US"/>
              <a:t>: the attacker simply listens to messages exchanged by two entities. For the attack to be useful, the traffic must not be encrypted. Any unencrypted information, such as a password sent in response to an HTTP request, may be retrieved by the attacker.</a:t>
            </a:r>
          </a:p>
        </p:txBody>
      </p:sp>
      <p:sp>
        <p:nvSpPr>
          <p:cNvPr id="3" name="Title 2"/>
          <p:cNvSpPr>
            <a:spLocks noGrp="1"/>
          </p:cNvSpPr>
          <p:nvPr>
            <p:ph type="title"/>
          </p:nvPr>
        </p:nvSpPr>
        <p:spPr/>
        <p:txBody>
          <a:bodyPr/>
          <a:lstStyle/>
          <a:p>
            <a:endParaRPr lang="en-US"/>
          </a:p>
        </p:txBody>
      </p:sp>
      <p:sp>
        <p:nvSpPr>
          <p:cNvPr id="4" name="Slide Number Placeholder 3"/>
          <p:cNvSpPr>
            <a:spLocks noGrp="1"/>
          </p:cNvSpPr>
          <p:nvPr>
            <p:ph type="sldNum" sz="quarter" idx="11"/>
          </p:nvPr>
        </p:nvSpPr>
        <p:spPr/>
        <p:txBody>
          <a:bodyPr/>
          <a:lstStyle/>
          <a:p>
            <a:pPr>
              <a:defRPr/>
            </a:pPr>
            <a:fld id="{B555C0A6-CC40-475C-9F6D-DF0E8A0CF9FD}" type="slidenum">
              <a:rPr lang="en-US" smtClean="0"/>
              <a:pPr>
                <a:defRPr/>
              </a:pPr>
              <a:t>96</a:t>
            </a:fld>
            <a:endParaRPr lang="en-US"/>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i="1" u="heavy"/>
              <a:t>Traffic analysis</a:t>
            </a:r>
            <a:r>
              <a:rPr lang="en-US" b="1" u="heavy"/>
              <a:t>:</a:t>
            </a:r>
            <a:r>
              <a:rPr lang="en-US" b="1"/>
              <a:t> </a:t>
            </a:r>
            <a:r>
              <a:rPr lang="en-US"/>
              <a:t>the attacker looks at the metadata transmitted in traffic in order to deduce information relating to the exchange and the participating entities, e.g. the form of the exchanged traffic (rate, duration, etc.). In the cases where </a:t>
            </a:r>
            <a:r>
              <a:rPr lang="en-US">
                <a:hlinkClick r:id="rId2"/>
              </a:rPr>
              <a:t>encrypted data </a:t>
            </a:r>
            <a:r>
              <a:rPr lang="en-US"/>
              <a:t>are used, traffic analysis can also lead to attacks by </a:t>
            </a:r>
            <a:r>
              <a:rPr lang="en-US">
                <a:hlinkClick r:id="rId3"/>
              </a:rPr>
              <a:t>cryptanalysis,</a:t>
            </a:r>
            <a:r>
              <a:rPr lang="en-US"/>
              <a:t> whereby the attacker may obtain information or succeed in </a:t>
            </a:r>
            <a:r>
              <a:rPr lang="en-US" err="1"/>
              <a:t>unencrypting</a:t>
            </a:r>
            <a:r>
              <a:rPr lang="en-US"/>
              <a:t> the traffic.</a:t>
            </a:r>
          </a:p>
        </p:txBody>
      </p:sp>
      <p:sp>
        <p:nvSpPr>
          <p:cNvPr id="3" name="Title 2"/>
          <p:cNvSpPr>
            <a:spLocks noGrp="1"/>
          </p:cNvSpPr>
          <p:nvPr>
            <p:ph type="title"/>
          </p:nvPr>
        </p:nvSpPr>
        <p:spPr/>
        <p:txBody>
          <a:bodyPr/>
          <a:lstStyle/>
          <a:p>
            <a:endParaRPr lang="en-US"/>
          </a:p>
        </p:txBody>
      </p:sp>
      <p:sp>
        <p:nvSpPr>
          <p:cNvPr id="4" name="Slide Number Placeholder 3"/>
          <p:cNvSpPr>
            <a:spLocks noGrp="1"/>
          </p:cNvSpPr>
          <p:nvPr>
            <p:ph type="sldNum" sz="quarter" idx="11"/>
          </p:nvPr>
        </p:nvSpPr>
        <p:spPr/>
        <p:txBody>
          <a:bodyPr/>
          <a:lstStyle/>
          <a:p>
            <a:pPr>
              <a:defRPr/>
            </a:pPr>
            <a:fld id="{B555C0A6-CC40-475C-9F6D-DF0E8A0CF9FD}" type="slidenum">
              <a:rPr lang="en-US" smtClean="0"/>
              <a:pPr>
                <a:defRPr/>
              </a:pPr>
              <a:t>97</a:t>
            </a:fld>
            <a:endParaRPr lang="en-US"/>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u="heavy"/>
              <a:t>Software Attacks:</a:t>
            </a:r>
            <a:r>
              <a:rPr lang="en-US" b="1"/>
              <a:t> </a:t>
            </a:r>
            <a:r>
              <a:rPr lang="en-US"/>
              <a:t>Malicious code (sometimes called </a:t>
            </a:r>
            <a:r>
              <a:rPr lang="en-US" i="1"/>
              <a:t>malware</a:t>
            </a:r>
            <a:r>
              <a:rPr lang="en-US"/>
              <a:t>) is a type of software designed to take over or damage a computer user's operating system, without the user's knowledge or approval. It can be very difficult to remove and very damaging.</a:t>
            </a:r>
          </a:p>
        </p:txBody>
      </p:sp>
      <p:sp>
        <p:nvSpPr>
          <p:cNvPr id="3" name="Title 2"/>
          <p:cNvSpPr>
            <a:spLocks noGrp="1"/>
          </p:cNvSpPr>
          <p:nvPr>
            <p:ph type="title"/>
          </p:nvPr>
        </p:nvSpPr>
        <p:spPr/>
        <p:txBody>
          <a:bodyPr/>
          <a:lstStyle/>
          <a:p>
            <a:endParaRPr lang="en-US"/>
          </a:p>
        </p:txBody>
      </p:sp>
      <p:sp>
        <p:nvSpPr>
          <p:cNvPr id="4" name="Slide Number Placeholder 3"/>
          <p:cNvSpPr>
            <a:spLocks noGrp="1"/>
          </p:cNvSpPr>
          <p:nvPr>
            <p:ph type="sldNum" sz="quarter" idx="11"/>
          </p:nvPr>
        </p:nvSpPr>
        <p:spPr/>
        <p:txBody>
          <a:bodyPr/>
          <a:lstStyle/>
          <a:p>
            <a:pPr>
              <a:defRPr/>
            </a:pPr>
            <a:fld id="{B555C0A6-CC40-475C-9F6D-DF0E8A0CF9FD}" type="slidenum">
              <a:rPr lang="en-US" smtClean="0"/>
              <a:pPr>
                <a:defRPr/>
              </a:pPr>
              <a:t>98</a:t>
            </a:fld>
            <a:endParaRPr lang="en-US"/>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a:t>Need of Security policies-</a:t>
            </a:r>
          </a:p>
          <a:p>
            <a:r>
              <a:rPr lang="en-US" b="1"/>
              <a:t> </a:t>
            </a:r>
            <a:endParaRPr lang="en-US"/>
          </a:p>
          <a:p>
            <a:pPr lvl="0"/>
            <a:r>
              <a:rPr lang="en-US"/>
              <a:t>It increases efficiency.</a:t>
            </a:r>
          </a:p>
          <a:p>
            <a:r>
              <a:rPr lang="en-US"/>
              <a:t> It upholds discipline and accountability</a:t>
            </a:r>
          </a:p>
          <a:p>
            <a:r>
              <a:rPr lang="en-US"/>
              <a:t> It can make or break a business deal</a:t>
            </a:r>
          </a:p>
          <a:p>
            <a:pPr lvl="0"/>
            <a:r>
              <a:rPr lang="en-US"/>
              <a:t>It helps to educate employees on security literacy</a:t>
            </a:r>
          </a:p>
          <a:p>
            <a:pPr>
              <a:buNone/>
            </a:pPr>
            <a:r>
              <a:rPr lang="en-US"/>
              <a:t> </a:t>
            </a:r>
          </a:p>
          <a:p>
            <a:endParaRPr lang="en-US"/>
          </a:p>
        </p:txBody>
      </p:sp>
      <p:sp>
        <p:nvSpPr>
          <p:cNvPr id="3" name="Title 2"/>
          <p:cNvSpPr>
            <a:spLocks noGrp="1"/>
          </p:cNvSpPr>
          <p:nvPr>
            <p:ph type="title"/>
          </p:nvPr>
        </p:nvSpPr>
        <p:spPr/>
        <p:txBody>
          <a:bodyPr/>
          <a:lstStyle/>
          <a:p>
            <a:endParaRPr lang="en-US"/>
          </a:p>
        </p:txBody>
      </p:sp>
      <p:sp>
        <p:nvSpPr>
          <p:cNvPr id="4" name="Slide Number Placeholder 3"/>
          <p:cNvSpPr>
            <a:spLocks noGrp="1"/>
          </p:cNvSpPr>
          <p:nvPr>
            <p:ph type="sldNum" sz="quarter" idx="11"/>
          </p:nvPr>
        </p:nvSpPr>
        <p:spPr/>
        <p:txBody>
          <a:bodyPr/>
          <a:lstStyle/>
          <a:p>
            <a:pPr>
              <a:defRPr/>
            </a:pPr>
            <a:fld id="{B555C0A6-CC40-475C-9F6D-DF0E8A0CF9FD}" type="slidenum">
              <a:rPr lang="en-US" smtClean="0"/>
              <a:pPr>
                <a:defRPr/>
              </a:pPr>
              <a:t>99</a:t>
            </a:fld>
            <a:endParaRPr lang="en-US"/>
          </a:p>
        </p:txBody>
      </p:sp>
    </p:spTree>
  </p:cSld>
  <p:clrMapOvr>
    <a:masterClrMapping/>
  </p:clrMapOvr>
</p:sld>
</file>

<file path=ppt/theme/theme1.xml><?xml version="1.0" encoding="utf-8"?>
<a:theme xmlns:a="http://schemas.openxmlformats.org/drawingml/2006/main" name="Beamer">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49857EB52310D42B1A242A4904D2EA7" ma:contentTypeVersion="4" ma:contentTypeDescription="Create a new document." ma:contentTypeScope="" ma:versionID="2373276089c1c61dbf5617a56c52c665">
  <xsd:schema xmlns:xsd="http://www.w3.org/2001/XMLSchema" xmlns:xs="http://www.w3.org/2001/XMLSchema" xmlns:p="http://schemas.microsoft.com/office/2006/metadata/properties" xmlns:ns2="07289977-75a8-4ffb-929e-70fb0c8ebe10" targetNamespace="http://schemas.microsoft.com/office/2006/metadata/properties" ma:root="true" ma:fieldsID="9c0de4d9b38fdfc2a4380f75ec4e6d99" ns2:_="">
    <xsd:import namespace="07289977-75a8-4ffb-929e-70fb0c8ebe10"/>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7289977-75a8-4ffb-929e-70fb0c8ebe1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A437BAF-0BA6-4947-8BAB-1BEC6D46B17F}">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26CFFEB9-0D1F-4FB5-85CE-0BA8647BED6B}">
  <ds:schemaRefs>
    <ds:schemaRef ds:uri="http://schemas.microsoft.com/sharepoint/v3/contenttype/forms"/>
  </ds:schemaRefs>
</ds:datastoreItem>
</file>

<file path=customXml/itemProps3.xml><?xml version="1.0" encoding="utf-8"?>
<ds:datastoreItem xmlns:ds="http://schemas.openxmlformats.org/officeDocument/2006/customXml" ds:itemID="{B379BE5B-8790-4CE2-98C0-1D06DC5D5CB1}">
  <ds:schemaRefs>
    <ds:schemaRef ds:uri="07289977-75a8-4ffb-929e-70fb0c8ebe10"/>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IDRBT_final</Template>
  <Application>Microsoft Office PowerPoint</Application>
  <PresentationFormat>On-screen Show (4:3)</PresentationFormat>
  <Slides>105</Slides>
  <Notes>1</Notes>
  <HiddenSlides>0</HiddenSlides>
  <ScaleCrop>false</ScaleCrop>
  <HeadingPairs>
    <vt:vector size="4" baseType="variant">
      <vt:variant>
        <vt:lpstr>Theme</vt:lpstr>
      </vt:variant>
      <vt:variant>
        <vt:i4>1</vt:i4>
      </vt:variant>
      <vt:variant>
        <vt:lpstr>Slide Titles</vt:lpstr>
      </vt:variant>
      <vt:variant>
        <vt:i4>105</vt:i4>
      </vt:variant>
    </vt:vector>
  </HeadingPairs>
  <TitlesOfParts>
    <vt:vector size="106" baseType="lpstr">
      <vt:lpstr>Beamer</vt:lpstr>
      <vt:lpstr>Unit 1</vt:lpstr>
      <vt:lpstr>PowerPoint Presentation</vt:lpstr>
      <vt:lpstr>Cyber Security Intro</vt:lpstr>
      <vt:lpstr>Virus</vt:lpstr>
      <vt:lpstr>Warning bells for Virus</vt:lpstr>
      <vt:lpstr>Hacker and Hacking</vt:lpstr>
      <vt:lpstr>Types of Hackers</vt:lpstr>
      <vt:lpstr>Types of Hacking</vt:lpstr>
      <vt:lpstr>PowerPoint Presentation</vt:lpstr>
      <vt:lpstr>PowerPoint Presentation</vt:lpstr>
      <vt:lpstr>PowerPoint Presentation</vt:lpstr>
      <vt:lpstr>PowerPoint Presentation</vt:lpstr>
      <vt:lpstr>Malware</vt:lpstr>
      <vt:lpstr>Malware (Contd.)</vt:lpstr>
      <vt:lpstr>INTERNET GOVERNANCE</vt:lpstr>
      <vt:lpstr>INTERNET GOVERNANCE</vt:lpstr>
      <vt:lpstr>INTERNET GOVERNANCE</vt:lpstr>
      <vt:lpstr>SELF REGULATION</vt:lpstr>
      <vt:lpstr>Policy Making</vt:lpstr>
      <vt:lpstr>CHALLENGES AND CONSTRAINTS</vt:lpstr>
      <vt:lpstr>CHALLENGES AND CONSTRAINTS (Contd.)</vt:lpstr>
      <vt:lpstr>CYBER WARFARE</vt:lpstr>
      <vt:lpstr>CYBER WARFARE Types</vt:lpstr>
      <vt:lpstr>Espionage</vt:lpstr>
      <vt:lpstr>Sabotage</vt:lpstr>
      <vt:lpstr>Sabotage (Contd.)</vt:lpstr>
      <vt:lpstr>Denial of Service (DoS)</vt:lpstr>
      <vt:lpstr>PowerPoint Presentation</vt:lpstr>
      <vt:lpstr>Electrical Power Grid</vt:lpstr>
      <vt:lpstr>Electrical Power Grid (Contd.)</vt:lpstr>
      <vt:lpstr>Propaganda Attacks</vt:lpstr>
      <vt:lpstr>Propaganda Attacks (Contd.)</vt:lpstr>
      <vt:lpstr>Economic Disruption</vt:lpstr>
      <vt:lpstr>Sunrise Attacks</vt:lpstr>
      <vt:lpstr>Cybercrime</vt:lpstr>
      <vt:lpstr>Cyber Crime Case Studies</vt:lpstr>
      <vt:lpstr>Cyber Crime Case Studies</vt:lpstr>
      <vt:lpstr>Cyber Crime Case Studies</vt:lpstr>
      <vt:lpstr>Cyber Crime Case Studies</vt:lpstr>
      <vt:lpstr>Cybercrimes Classification</vt:lpstr>
      <vt:lpstr>Cybercrimes Classification (Contd.)</vt:lpstr>
      <vt:lpstr>Cybercrimes Classification (Contd.)</vt:lpstr>
      <vt:lpstr>Cybercrimes Classification (Contd.)</vt:lpstr>
      <vt:lpstr>Cybercrimes Classification (Contd.)</vt:lpstr>
      <vt:lpstr>Cybercrimes Classification (Contd.)</vt:lpstr>
      <vt:lpstr>Indian ITA 2000</vt:lpstr>
      <vt:lpstr>Indian ITA 2000 (Contd.)</vt:lpstr>
      <vt:lpstr>CYBERTERRORISM</vt:lpstr>
      <vt:lpstr>Targets</vt:lpstr>
      <vt:lpstr>Targets (Contd.)</vt:lpstr>
      <vt:lpstr>Cyber Terrorism Challenges</vt:lpstr>
      <vt:lpstr>Cyber Terrorism Challenges (Contd.)</vt:lpstr>
      <vt:lpstr>Cyber Terrorism Forms</vt:lpstr>
      <vt:lpstr>Attack Methods</vt:lpstr>
      <vt:lpstr>Cyber Terrorism Tools</vt:lpstr>
      <vt:lpstr>Application vulnerabilities</vt:lpstr>
      <vt:lpstr>Broken Access Control </vt:lpstr>
      <vt:lpstr> Sensitive Data Exposure</vt:lpstr>
      <vt:lpstr> Server-Side Request Forgery (SSRF)</vt:lpstr>
      <vt:lpstr> SQL Injection</vt:lpstr>
      <vt:lpstr>Cross-Site Scripting (XSS)</vt:lpstr>
      <vt:lpstr>Broken Authentication</vt:lpstr>
      <vt:lpstr>Security Misconfiguration</vt:lpstr>
      <vt:lpstr>Insufficient Protection from Brute-Force Attacks</vt:lpstr>
      <vt:lpstr>Weak User Password</vt:lpstr>
      <vt:lpstr>Using Components with Known Vulnerabilities</vt:lpstr>
      <vt:lpstr>PowerPoint Presentation</vt:lpstr>
      <vt:lpstr>PowerPoint Presentation</vt:lpstr>
      <vt:lpstr>PowerPoint Presentation</vt:lpstr>
      <vt:lpstr>PowerPoint Presentation</vt:lpstr>
      <vt:lpstr>Let’s discuss in reverse order…</vt:lpstr>
      <vt:lpstr>PowerPoint Presentation</vt:lpstr>
      <vt:lpstr>PowerPoint Presentation</vt:lpstr>
      <vt:lpstr>PowerPoint Presentation</vt:lpstr>
      <vt:lpstr>PowerPoint Presentation</vt:lpstr>
      <vt:lpstr>PowerPoint Presentation</vt:lpstr>
      <vt:lpstr>Attacks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Investigating Approaches for Ciphertext Policy Attribute Based Encryption</dc:title>
  <dc:creator>lycan</dc:creator>
  <cp:revision>1</cp:revision>
  <dcterms:created xsi:type="dcterms:W3CDTF">2013-04-08T12:49:56Z</dcterms:created>
  <dcterms:modified xsi:type="dcterms:W3CDTF">2025-02-26T05:02:09Z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0x010100049857EB52310D42B1A242A4904D2EA7</vt:lpwstr>
  </property>
</Properties>
</file>