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5" r:id="rId10"/>
    <p:sldId id="266" r:id="rId11"/>
    <p:sldId id="280" r:id="rId12"/>
    <p:sldId id="281" r:id="rId13"/>
    <p:sldId id="283" r:id="rId14"/>
    <p:sldId id="284" r:id="rId15"/>
    <p:sldId id="267" r:id="rId16"/>
    <p:sldId id="268" r:id="rId17"/>
    <p:sldId id="290" r:id="rId18"/>
    <p:sldId id="270" r:id="rId19"/>
    <p:sldId id="291" r:id="rId20"/>
    <p:sldId id="269" r:id="rId21"/>
    <p:sldId id="273" r:id="rId22"/>
    <p:sldId id="285" r:id="rId23"/>
    <p:sldId id="286" r:id="rId24"/>
    <p:sldId id="287" r:id="rId25"/>
    <p:sldId id="288" r:id="rId26"/>
    <p:sldId id="292" r:id="rId27"/>
    <p:sldId id="293" r:id="rId28"/>
    <p:sldId id="294" r:id="rId29"/>
    <p:sldId id="295" r:id="rId30"/>
    <p:sldId id="296" r:id="rId31"/>
    <p:sldId id="297" r:id="rId32"/>
    <p:sldId id="298" r:id="rId33"/>
    <p:sldId id="299" r:id="rId34"/>
    <p:sldId id="300" r:id="rId35"/>
    <p:sldId id="301" r:id="rId36"/>
    <p:sldId id="276" r:id="rId37"/>
    <p:sldId id="304" r:id="rId38"/>
    <p:sldId id="306" r:id="rId39"/>
    <p:sldId id="305" r:id="rId40"/>
    <p:sldId id="302" r:id="rId41"/>
    <p:sldId id="307" r:id="rId42"/>
    <p:sldId id="277" r:id="rId43"/>
    <p:sldId id="278" r:id="rId44"/>
  </p:sldIdLst>
  <p:sldSz cx="13004800" cy="9759950"/>
  <p:notesSz cx="13004800" cy="9759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DC5C38-E17C-4DA2-8C33-1AAFD9CE6504}">
          <p14:sldIdLst>
            <p14:sldId id="256"/>
            <p14:sldId id="257"/>
            <p14:sldId id="258"/>
            <p14:sldId id="259"/>
            <p14:sldId id="260"/>
            <p14:sldId id="261"/>
            <p14:sldId id="262"/>
            <p14:sldId id="263"/>
            <p14:sldId id="265"/>
            <p14:sldId id="266"/>
            <p14:sldId id="280"/>
            <p14:sldId id="281"/>
            <p14:sldId id="283"/>
            <p14:sldId id="284"/>
            <p14:sldId id="267"/>
            <p14:sldId id="268"/>
            <p14:sldId id="290"/>
            <p14:sldId id="270"/>
          </p14:sldIdLst>
        </p14:section>
        <p14:section name="Untitled Section" id="{3CB13C50-724F-4844-B9C1-3AC047FF93EE}">
          <p14:sldIdLst>
            <p14:sldId id="291"/>
            <p14:sldId id="269"/>
            <p14:sldId id="273"/>
            <p14:sldId id="285"/>
            <p14:sldId id="286"/>
            <p14:sldId id="287"/>
            <p14:sldId id="288"/>
            <p14:sldId id="292"/>
            <p14:sldId id="293"/>
            <p14:sldId id="294"/>
            <p14:sldId id="295"/>
            <p14:sldId id="296"/>
            <p14:sldId id="297"/>
            <p14:sldId id="298"/>
            <p14:sldId id="299"/>
            <p14:sldId id="300"/>
            <p14:sldId id="301"/>
            <p14:sldId id="276"/>
            <p14:sldId id="304"/>
            <p14:sldId id="306"/>
            <p14:sldId id="305"/>
            <p14:sldId id="302"/>
            <p14:sldId id="307"/>
            <p14:sldId id="277"/>
            <p14:sldId id="27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6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20B23D17-AB22-4ECA-895A-BC3E94FAF522}" type="datetimeFigureOut">
              <a:rPr lang="en-IN" smtClean="0"/>
              <a:t>18-05-2020</a:t>
            </a:fld>
            <a:endParaRPr lang="en-IN"/>
          </a:p>
        </p:txBody>
      </p:sp>
      <p:sp>
        <p:nvSpPr>
          <p:cNvPr id="4" name="Slide Image Placeholder 3"/>
          <p:cNvSpPr>
            <a:spLocks noGrp="1" noRot="1" noChangeAspect="1"/>
          </p:cNvSpPr>
          <p:nvPr>
            <p:ph type="sldImg" idx="2"/>
          </p:nvPr>
        </p:nvSpPr>
        <p:spPr>
          <a:xfrm>
            <a:off x="4308475" y="1220788"/>
            <a:ext cx="4387850" cy="32924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300163" y="4697413"/>
            <a:ext cx="10404475" cy="3843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271000"/>
            <a:ext cx="5635625" cy="4889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7366000" y="9271000"/>
            <a:ext cx="5635625" cy="488950"/>
          </a:xfrm>
          <a:prstGeom prst="rect">
            <a:avLst/>
          </a:prstGeom>
        </p:spPr>
        <p:txBody>
          <a:bodyPr vert="horz" lIns="91440" tIns="45720" rIns="91440" bIns="45720" rtlCol="0" anchor="b"/>
          <a:lstStyle>
            <a:lvl1pPr algn="r">
              <a:defRPr sz="1200"/>
            </a:lvl1pPr>
          </a:lstStyle>
          <a:p>
            <a:fld id="{CDFAFE59-CF62-459D-814E-56A4F2943983}" type="slidenum">
              <a:rPr lang="en-IN" smtClean="0"/>
              <a:t>‹#›</a:t>
            </a:fld>
            <a:endParaRPr lang="en-IN"/>
          </a:p>
        </p:txBody>
      </p:sp>
    </p:spTree>
    <p:extLst>
      <p:ext uri="{BB962C8B-B14F-4D97-AF65-F5344CB8AC3E}">
        <p14:creationId xmlns:p14="http://schemas.microsoft.com/office/powerpoint/2010/main" val="6490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5584"/>
            <a:ext cx="11054080" cy="204958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5572"/>
            <a:ext cx="9103360" cy="24399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4A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4A5F"/>
                </a:solidFill>
                <a:latin typeface="Arial"/>
                <a:cs typeface="Arial"/>
              </a:defRPr>
            </a:lvl1pPr>
          </a:lstStyle>
          <a:p>
            <a:endParaRPr/>
          </a:p>
        </p:txBody>
      </p:sp>
      <p:sp>
        <p:nvSpPr>
          <p:cNvPr id="3" name="Holder 3"/>
          <p:cNvSpPr>
            <a:spLocks noGrp="1"/>
          </p:cNvSpPr>
          <p:nvPr>
            <p:ph sz="half" idx="2"/>
          </p:nvPr>
        </p:nvSpPr>
        <p:spPr>
          <a:xfrm>
            <a:off x="571500" y="2009647"/>
            <a:ext cx="5459095" cy="6543040"/>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sz="half" idx="3"/>
          </p:nvPr>
        </p:nvSpPr>
        <p:spPr>
          <a:xfrm>
            <a:off x="6697472" y="2244788"/>
            <a:ext cx="5657088" cy="644156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004A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98084" y="460247"/>
            <a:ext cx="3008630" cy="604519"/>
          </a:xfrm>
          <a:prstGeom prst="rect">
            <a:avLst/>
          </a:prstGeom>
        </p:spPr>
        <p:txBody>
          <a:bodyPr wrap="square" lIns="0" tIns="0" rIns="0" bIns="0">
            <a:spAutoFit/>
          </a:bodyPr>
          <a:lstStyle>
            <a:lvl1pPr>
              <a:defRPr sz="3800" b="1" i="0">
                <a:solidFill>
                  <a:srgbClr val="004A5F"/>
                </a:solidFill>
                <a:latin typeface="Arial"/>
                <a:cs typeface="Arial"/>
              </a:defRPr>
            </a:lvl1pPr>
          </a:lstStyle>
          <a:p>
            <a:endParaRPr/>
          </a:p>
        </p:txBody>
      </p:sp>
      <p:sp>
        <p:nvSpPr>
          <p:cNvPr id="3" name="Holder 3"/>
          <p:cNvSpPr>
            <a:spLocks noGrp="1"/>
          </p:cNvSpPr>
          <p:nvPr>
            <p:ph type="body" idx="1"/>
          </p:nvPr>
        </p:nvSpPr>
        <p:spPr>
          <a:xfrm>
            <a:off x="650240" y="2244788"/>
            <a:ext cx="11704320" cy="644156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6754"/>
            <a:ext cx="4161536" cy="4879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6754"/>
            <a:ext cx="2991104" cy="4879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5/18/2020</a:t>
            </a:fld>
            <a:endParaRPr lang="en-US"/>
          </a:p>
        </p:txBody>
      </p:sp>
      <p:sp>
        <p:nvSpPr>
          <p:cNvPr id="6" name="Holder 6"/>
          <p:cNvSpPr>
            <a:spLocks noGrp="1"/>
          </p:cNvSpPr>
          <p:nvPr>
            <p:ph type="sldNum" sz="quarter" idx="7"/>
          </p:nvPr>
        </p:nvSpPr>
        <p:spPr>
          <a:xfrm>
            <a:off x="9363456" y="9076754"/>
            <a:ext cx="2991104" cy="4879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Ciphertex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hyperlink" Target="http://www.vocal.com/cryptography/rc4-encryption-" TargetMode="External"/><Relationship Id="rId1" Type="http://schemas.openxmlformats.org/officeDocument/2006/relationships/slideLayout" Target="../slideLayouts/slideLayout2.xml"/><Relationship Id="rId4" Type="http://schemas.openxmlformats.org/officeDocument/2006/relationships/hyperlink" Target="https://dl.acm.or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3002895" cy="9753600"/>
            <a:chOff x="0" y="0"/>
            <a:chExt cx="13002895" cy="9753600"/>
          </a:xfrm>
        </p:grpSpPr>
        <p:sp>
          <p:nvSpPr>
            <p:cNvPr id="3" name="object 3"/>
            <p:cNvSpPr/>
            <p:nvPr/>
          </p:nvSpPr>
          <p:spPr>
            <a:xfrm>
              <a:off x="0" y="0"/>
              <a:ext cx="13002768" cy="9753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251700" y="688847"/>
              <a:ext cx="5080000" cy="8382000"/>
            </a:xfrm>
            <a:custGeom>
              <a:avLst/>
              <a:gdLst/>
              <a:ahLst/>
              <a:cxnLst/>
              <a:rect l="l" t="t" r="r" b="b"/>
              <a:pathLst>
                <a:path w="5080000" h="8382000">
                  <a:moveTo>
                    <a:pt x="0" y="0"/>
                  </a:moveTo>
                  <a:lnTo>
                    <a:pt x="5080000" y="0"/>
                  </a:lnTo>
                  <a:lnTo>
                    <a:pt x="5080000" y="8382000"/>
                  </a:lnTo>
                  <a:lnTo>
                    <a:pt x="0" y="8382000"/>
                  </a:lnTo>
                  <a:lnTo>
                    <a:pt x="0" y="0"/>
                  </a:lnTo>
                  <a:close/>
                </a:path>
              </a:pathLst>
            </a:custGeom>
            <a:solidFill>
              <a:srgbClr val="000000">
                <a:alpha val="50000"/>
              </a:srgbClr>
            </a:solidFill>
          </p:spPr>
          <p:txBody>
            <a:bodyPr wrap="square" lIns="0" tIns="0" rIns="0" bIns="0" rtlCol="0"/>
            <a:lstStyle/>
            <a:p>
              <a:endParaRPr/>
            </a:p>
          </p:txBody>
        </p:sp>
      </p:grpSp>
      <p:sp>
        <p:nvSpPr>
          <p:cNvPr id="5" name="object 5"/>
          <p:cNvSpPr txBox="1"/>
          <p:nvPr/>
        </p:nvSpPr>
        <p:spPr>
          <a:xfrm>
            <a:off x="7175500" y="5502147"/>
            <a:ext cx="3803650" cy="360680"/>
          </a:xfrm>
          <a:prstGeom prst="rect">
            <a:avLst/>
          </a:prstGeom>
        </p:spPr>
        <p:txBody>
          <a:bodyPr vert="horz" wrap="square" lIns="0" tIns="12700" rIns="0" bIns="0" rtlCol="0">
            <a:spAutoFit/>
          </a:bodyPr>
          <a:lstStyle/>
          <a:p>
            <a:pPr marL="12700">
              <a:lnSpc>
                <a:spcPct val="100000"/>
              </a:lnSpc>
              <a:spcBef>
                <a:spcPts val="100"/>
              </a:spcBef>
            </a:pPr>
            <a:r>
              <a:rPr sz="2200" spc="-15" dirty="0">
                <a:solidFill>
                  <a:srgbClr val="FFFFFF"/>
                </a:solidFill>
                <a:latin typeface="Arial"/>
                <a:cs typeface="Arial"/>
              </a:rPr>
              <a:t>Data </a:t>
            </a:r>
            <a:r>
              <a:rPr sz="2200" spc="10" dirty="0">
                <a:solidFill>
                  <a:srgbClr val="FFFFFF"/>
                </a:solidFill>
                <a:latin typeface="Arial"/>
                <a:cs typeface="Arial"/>
              </a:rPr>
              <a:t>Structures and</a:t>
            </a:r>
            <a:r>
              <a:rPr sz="2200" spc="-25" dirty="0">
                <a:solidFill>
                  <a:srgbClr val="FFFFFF"/>
                </a:solidFill>
                <a:latin typeface="Arial"/>
                <a:cs typeface="Arial"/>
              </a:rPr>
              <a:t> </a:t>
            </a:r>
            <a:r>
              <a:rPr sz="2200" spc="15" dirty="0">
                <a:solidFill>
                  <a:srgbClr val="FFFFFF"/>
                </a:solidFill>
                <a:latin typeface="Arial"/>
                <a:cs typeface="Arial"/>
              </a:rPr>
              <a:t>Algorithm</a:t>
            </a:r>
            <a:endParaRPr sz="2200">
              <a:latin typeface="Arial"/>
              <a:cs typeface="Arial"/>
            </a:endParaRPr>
          </a:p>
        </p:txBody>
      </p:sp>
      <p:sp>
        <p:nvSpPr>
          <p:cNvPr id="6" name="object 6"/>
          <p:cNvSpPr txBox="1"/>
          <p:nvPr/>
        </p:nvSpPr>
        <p:spPr>
          <a:xfrm>
            <a:off x="7175500" y="6073647"/>
            <a:ext cx="4867910" cy="909319"/>
          </a:xfrm>
          <a:prstGeom prst="rect">
            <a:avLst/>
          </a:prstGeom>
        </p:spPr>
        <p:txBody>
          <a:bodyPr vert="horz" wrap="square" lIns="0" tIns="12700" rIns="0" bIns="0" rtlCol="0">
            <a:spAutoFit/>
          </a:bodyPr>
          <a:lstStyle/>
          <a:p>
            <a:pPr marL="12700">
              <a:lnSpc>
                <a:spcPct val="100000"/>
              </a:lnSpc>
              <a:spcBef>
                <a:spcPts val="100"/>
              </a:spcBef>
            </a:pPr>
            <a:r>
              <a:rPr sz="5800" b="1" spc="35" dirty="0">
                <a:solidFill>
                  <a:srgbClr val="FFFFFF"/>
                </a:solidFill>
                <a:latin typeface="Arial"/>
                <a:cs typeface="Arial"/>
              </a:rPr>
              <a:t>ENC</a:t>
            </a:r>
            <a:r>
              <a:rPr sz="5800" b="1" spc="-220" dirty="0">
                <a:solidFill>
                  <a:srgbClr val="FFFFFF"/>
                </a:solidFill>
                <a:latin typeface="Arial"/>
                <a:cs typeface="Arial"/>
              </a:rPr>
              <a:t>R</a:t>
            </a:r>
            <a:r>
              <a:rPr sz="5800" b="1" spc="35" dirty="0">
                <a:solidFill>
                  <a:srgbClr val="FFFFFF"/>
                </a:solidFill>
                <a:latin typeface="Arial"/>
                <a:cs typeface="Arial"/>
              </a:rPr>
              <a:t>YPTION</a:t>
            </a:r>
            <a:endParaRPr sz="5800">
              <a:latin typeface="Arial"/>
              <a:cs typeface="Arial"/>
            </a:endParaRPr>
          </a:p>
        </p:txBody>
      </p:sp>
      <p:grpSp>
        <p:nvGrpSpPr>
          <p:cNvPr id="7" name="object 7"/>
          <p:cNvGrpSpPr/>
          <p:nvPr/>
        </p:nvGrpSpPr>
        <p:grpSpPr>
          <a:xfrm>
            <a:off x="7193102" y="5935776"/>
            <a:ext cx="4961255" cy="1358265"/>
            <a:chOff x="7193102" y="5935776"/>
            <a:chExt cx="4961255" cy="1358265"/>
          </a:xfrm>
        </p:grpSpPr>
        <p:sp>
          <p:nvSpPr>
            <p:cNvPr id="8" name="object 8"/>
            <p:cNvSpPr/>
            <p:nvPr/>
          </p:nvSpPr>
          <p:spPr>
            <a:xfrm>
              <a:off x="7193102" y="5961176"/>
              <a:ext cx="4961255" cy="0"/>
            </a:xfrm>
            <a:custGeom>
              <a:avLst/>
              <a:gdLst/>
              <a:ahLst/>
              <a:cxnLst/>
              <a:rect l="l" t="t" r="r" b="b"/>
              <a:pathLst>
                <a:path w="4961255">
                  <a:moveTo>
                    <a:pt x="0" y="0"/>
                  </a:moveTo>
                  <a:lnTo>
                    <a:pt x="4960797" y="0"/>
                  </a:lnTo>
                </a:path>
              </a:pathLst>
            </a:custGeom>
            <a:ln w="50800">
              <a:solidFill>
                <a:srgbClr val="FFFFFF"/>
              </a:solidFill>
            </a:ln>
          </p:spPr>
          <p:txBody>
            <a:bodyPr wrap="square" lIns="0" tIns="0" rIns="0" bIns="0" rtlCol="0"/>
            <a:lstStyle/>
            <a:p>
              <a:endParaRPr/>
            </a:p>
          </p:txBody>
        </p:sp>
        <p:sp>
          <p:nvSpPr>
            <p:cNvPr id="9" name="object 9"/>
            <p:cNvSpPr/>
            <p:nvPr/>
          </p:nvSpPr>
          <p:spPr>
            <a:xfrm>
              <a:off x="7193102" y="7166838"/>
              <a:ext cx="4961255" cy="127000"/>
            </a:xfrm>
            <a:custGeom>
              <a:avLst/>
              <a:gdLst/>
              <a:ahLst/>
              <a:cxnLst/>
              <a:rect l="l" t="t" r="r" b="b"/>
              <a:pathLst>
                <a:path w="4961255" h="127000">
                  <a:moveTo>
                    <a:pt x="0" y="0"/>
                  </a:moveTo>
                  <a:lnTo>
                    <a:pt x="4960797" y="0"/>
                  </a:lnTo>
                  <a:lnTo>
                    <a:pt x="4960797" y="127000"/>
                  </a:lnTo>
                  <a:lnTo>
                    <a:pt x="0" y="127000"/>
                  </a:lnTo>
                  <a:lnTo>
                    <a:pt x="0"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7251700" y="7293838"/>
            <a:ext cx="5080000" cy="1777364"/>
          </a:xfrm>
          <a:prstGeom prst="rect">
            <a:avLst/>
          </a:prstGeom>
          <a:solidFill>
            <a:srgbClr val="000000">
              <a:alpha val="50000"/>
            </a:srgbClr>
          </a:solidFill>
        </p:spPr>
        <p:txBody>
          <a:bodyPr vert="horz" wrap="square" lIns="0" tIns="0" rIns="0" bIns="0" rtlCol="0">
            <a:spAutoFit/>
          </a:bodyPr>
          <a:lstStyle/>
          <a:p>
            <a:pPr>
              <a:lnSpc>
                <a:spcPct val="100000"/>
              </a:lnSpc>
            </a:pPr>
            <a:endParaRPr sz="1900" dirty="0">
              <a:latin typeface="Times New Roman"/>
              <a:cs typeface="Times New Roman"/>
            </a:endParaRPr>
          </a:p>
          <a:p>
            <a:pPr>
              <a:lnSpc>
                <a:spcPct val="100000"/>
              </a:lnSpc>
            </a:pPr>
            <a:endParaRPr sz="1900" dirty="0">
              <a:latin typeface="Times New Roman"/>
              <a:cs typeface="Times New Roman"/>
            </a:endParaRPr>
          </a:p>
          <a:p>
            <a:pPr>
              <a:lnSpc>
                <a:spcPct val="100000"/>
              </a:lnSpc>
            </a:pPr>
            <a:endParaRPr sz="1900" dirty="0">
              <a:latin typeface="Times New Roman"/>
              <a:cs typeface="Times New Roman"/>
            </a:endParaRPr>
          </a:p>
          <a:p>
            <a:pPr>
              <a:lnSpc>
                <a:spcPct val="100000"/>
              </a:lnSpc>
            </a:pPr>
            <a:endParaRPr sz="1900" dirty="0">
              <a:latin typeface="Times New Roman"/>
              <a:cs typeface="Times New Roman"/>
            </a:endParaRPr>
          </a:p>
          <a:p>
            <a:pPr>
              <a:lnSpc>
                <a:spcPct val="100000"/>
              </a:lnSpc>
              <a:spcBef>
                <a:spcPts val="35"/>
              </a:spcBef>
            </a:pPr>
            <a:endParaRPr sz="2100" dirty="0">
              <a:latin typeface="Times New Roman"/>
              <a:cs typeface="Times New Roman"/>
            </a:endParaRPr>
          </a:p>
          <a:p>
            <a:pPr marL="2997200">
              <a:lnSpc>
                <a:spcPct val="100000"/>
              </a:lnSpc>
            </a:pPr>
            <a:r>
              <a:rPr lang="en-US" sz="1600" spc="-20">
                <a:solidFill>
                  <a:srgbClr val="FFFFFF"/>
                </a:solidFill>
                <a:latin typeface="Arial"/>
                <a:cs typeface="Arial"/>
              </a:rPr>
              <a:t>Review-3</a:t>
            </a:r>
            <a:endParaRPr sz="1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8000" y="246887"/>
            <a:ext cx="4364355" cy="8369300"/>
          </a:xfrm>
          <a:prstGeom prst="rect">
            <a:avLst/>
          </a:prstGeom>
        </p:spPr>
        <p:txBody>
          <a:bodyPr vert="horz" wrap="square" lIns="0" tIns="149860" rIns="0" bIns="0" rtlCol="0">
            <a:spAutoFit/>
          </a:bodyPr>
          <a:lstStyle/>
          <a:p>
            <a:pPr marL="12700">
              <a:lnSpc>
                <a:spcPct val="100000"/>
              </a:lnSpc>
              <a:spcBef>
                <a:spcPts val="1180"/>
              </a:spcBef>
            </a:pPr>
            <a:r>
              <a:rPr sz="1600" b="1" u="sng" dirty="0">
                <a:uFill>
                  <a:solidFill>
                    <a:srgbClr val="000000"/>
                  </a:solidFill>
                </a:uFill>
                <a:latin typeface="Arial"/>
                <a:cs typeface="Arial"/>
              </a:rPr>
              <a:t>DECRYPTION</a:t>
            </a:r>
            <a:endParaRPr sz="1600">
              <a:latin typeface="Arial"/>
              <a:cs typeface="Arial"/>
            </a:endParaRPr>
          </a:p>
          <a:p>
            <a:pPr marL="12700">
              <a:lnSpc>
                <a:spcPct val="100000"/>
              </a:lnSpc>
              <a:spcBef>
                <a:spcPts val="1080"/>
              </a:spcBef>
            </a:pPr>
            <a:r>
              <a:rPr sz="1600" spc="20" dirty="0">
                <a:latin typeface="Arial"/>
                <a:cs typeface="Arial"/>
              </a:rPr>
              <a:t>Decryption()</a:t>
            </a:r>
            <a:endParaRPr sz="1600">
              <a:latin typeface="Arial"/>
              <a:cs typeface="Arial"/>
            </a:endParaRPr>
          </a:p>
          <a:p>
            <a:pPr>
              <a:lnSpc>
                <a:spcPct val="100000"/>
              </a:lnSpc>
            </a:pPr>
            <a:endParaRPr sz="1900">
              <a:latin typeface="Arial"/>
              <a:cs typeface="Arial"/>
            </a:endParaRPr>
          </a:p>
          <a:p>
            <a:pPr>
              <a:lnSpc>
                <a:spcPct val="100000"/>
              </a:lnSpc>
              <a:spcBef>
                <a:spcPts val="10"/>
              </a:spcBef>
            </a:pPr>
            <a:endParaRPr sz="1550">
              <a:latin typeface="Arial"/>
              <a:cs typeface="Arial"/>
            </a:endParaRPr>
          </a:p>
          <a:p>
            <a:pPr marL="12700">
              <a:lnSpc>
                <a:spcPct val="100000"/>
              </a:lnSpc>
            </a:pPr>
            <a:r>
              <a:rPr sz="1600" spc="25" dirty="0">
                <a:latin typeface="Arial"/>
                <a:cs typeface="Arial"/>
              </a:rPr>
              <a:t>m1=[]</a:t>
            </a:r>
            <a:endParaRPr sz="1600">
              <a:latin typeface="Arial"/>
              <a:cs typeface="Arial"/>
            </a:endParaRPr>
          </a:p>
          <a:p>
            <a:pPr marL="12700">
              <a:lnSpc>
                <a:spcPct val="100000"/>
              </a:lnSpc>
              <a:spcBef>
                <a:spcPts val="1080"/>
              </a:spcBef>
            </a:pPr>
            <a:r>
              <a:rPr sz="1600" spc="45" dirty="0">
                <a:latin typeface="Arial"/>
                <a:cs typeface="Arial"/>
              </a:rPr>
              <a:t>def</a:t>
            </a:r>
            <a:r>
              <a:rPr sz="1600" spc="-5" dirty="0">
                <a:latin typeface="Arial"/>
                <a:cs typeface="Arial"/>
              </a:rPr>
              <a:t> </a:t>
            </a:r>
            <a:r>
              <a:rPr sz="1600" spc="25" dirty="0">
                <a:latin typeface="Arial"/>
                <a:cs typeface="Arial"/>
              </a:rPr>
              <a:t>decrypt(c,d,N):</a:t>
            </a:r>
            <a:endParaRPr sz="1600">
              <a:latin typeface="Arial"/>
              <a:cs typeface="Arial"/>
            </a:endParaRPr>
          </a:p>
          <a:p>
            <a:pPr marL="12700" marR="5080">
              <a:lnSpc>
                <a:spcPct val="156200"/>
              </a:lnSpc>
            </a:pPr>
            <a:r>
              <a:rPr sz="1600" spc="45" dirty="0">
                <a:latin typeface="Arial"/>
                <a:cs typeface="Arial"/>
              </a:rPr>
              <a:t>for </a:t>
            </a:r>
            <a:r>
              <a:rPr sz="1600" spc="20" dirty="0">
                <a:latin typeface="Arial"/>
                <a:cs typeface="Arial"/>
              </a:rPr>
              <a:t>i=every </a:t>
            </a:r>
            <a:r>
              <a:rPr sz="1600" spc="25" dirty="0">
                <a:latin typeface="Arial"/>
                <a:cs typeface="Arial"/>
              </a:rPr>
              <a:t>element in </a:t>
            </a:r>
            <a:r>
              <a:rPr sz="1600" spc="40" dirty="0">
                <a:latin typeface="Arial"/>
                <a:cs typeface="Arial"/>
              </a:rPr>
              <a:t>c: </a:t>
            </a:r>
            <a:r>
              <a:rPr sz="1600" spc="105" dirty="0">
                <a:latin typeface="Arial"/>
                <a:cs typeface="Arial"/>
              </a:rPr>
              <a:t>//c</a:t>
            </a:r>
            <a:r>
              <a:rPr sz="1600" spc="-270" dirty="0">
                <a:latin typeface="Arial"/>
                <a:cs typeface="Arial"/>
              </a:rPr>
              <a:t> </a:t>
            </a:r>
            <a:r>
              <a:rPr sz="1600" spc="30" dirty="0">
                <a:latin typeface="Arial"/>
                <a:cs typeface="Arial"/>
              </a:rPr>
              <a:t>is </a:t>
            </a:r>
            <a:r>
              <a:rPr sz="1600" spc="40" dirty="0">
                <a:latin typeface="Arial"/>
                <a:cs typeface="Arial"/>
              </a:rPr>
              <a:t>list </a:t>
            </a:r>
            <a:r>
              <a:rPr sz="1600" spc="55" dirty="0">
                <a:latin typeface="Arial"/>
                <a:cs typeface="Arial"/>
              </a:rPr>
              <a:t>of </a:t>
            </a:r>
            <a:r>
              <a:rPr sz="1600" spc="50" dirty="0">
                <a:latin typeface="Arial"/>
                <a:cs typeface="Arial"/>
              </a:rPr>
              <a:t>ciphertext  </a:t>
            </a:r>
            <a:r>
              <a:rPr sz="1600" spc="55" dirty="0">
                <a:latin typeface="Arial"/>
                <a:cs typeface="Arial"/>
              </a:rPr>
              <a:t>t= </a:t>
            </a:r>
            <a:r>
              <a:rPr sz="1600" spc="-20" dirty="0">
                <a:latin typeface="Arial"/>
                <a:cs typeface="Arial"/>
              </a:rPr>
              <a:t>(i**d) </a:t>
            </a:r>
            <a:r>
              <a:rPr sz="1600" spc="175" dirty="0">
                <a:latin typeface="Arial"/>
                <a:cs typeface="Arial"/>
              </a:rPr>
              <a:t>%</a:t>
            </a:r>
            <a:r>
              <a:rPr sz="1600" spc="-40" dirty="0">
                <a:latin typeface="Arial"/>
                <a:cs typeface="Arial"/>
              </a:rPr>
              <a:t> </a:t>
            </a:r>
            <a:r>
              <a:rPr sz="1600" spc="-5" dirty="0">
                <a:latin typeface="Arial"/>
                <a:cs typeface="Arial"/>
              </a:rPr>
              <a:t>N</a:t>
            </a:r>
            <a:endParaRPr sz="1600">
              <a:latin typeface="Arial"/>
              <a:cs typeface="Arial"/>
            </a:endParaRPr>
          </a:p>
          <a:p>
            <a:pPr marL="12700">
              <a:lnSpc>
                <a:spcPct val="100000"/>
              </a:lnSpc>
              <a:spcBef>
                <a:spcPts val="1080"/>
              </a:spcBef>
            </a:pPr>
            <a:r>
              <a:rPr sz="1600" spc="20" dirty="0">
                <a:latin typeface="Arial"/>
                <a:cs typeface="Arial"/>
              </a:rPr>
              <a:t>m1.append(t)</a:t>
            </a:r>
            <a:endParaRPr sz="1600">
              <a:latin typeface="Arial"/>
              <a:cs typeface="Arial"/>
            </a:endParaRPr>
          </a:p>
          <a:p>
            <a:pPr>
              <a:lnSpc>
                <a:spcPct val="100000"/>
              </a:lnSpc>
            </a:pPr>
            <a:endParaRPr sz="1900">
              <a:latin typeface="Arial"/>
              <a:cs typeface="Arial"/>
            </a:endParaRPr>
          </a:p>
          <a:p>
            <a:pPr>
              <a:lnSpc>
                <a:spcPct val="100000"/>
              </a:lnSpc>
            </a:pPr>
            <a:endParaRPr sz="1650">
              <a:latin typeface="Arial"/>
              <a:cs typeface="Arial"/>
            </a:endParaRPr>
          </a:p>
          <a:p>
            <a:pPr marL="12700">
              <a:lnSpc>
                <a:spcPct val="100000"/>
              </a:lnSpc>
            </a:pPr>
            <a:r>
              <a:rPr sz="1600" spc="30" dirty="0">
                <a:latin typeface="Arial"/>
                <a:cs typeface="Arial"/>
              </a:rPr>
              <a:t>return</a:t>
            </a:r>
            <a:r>
              <a:rPr sz="1600" spc="-5" dirty="0">
                <a:latin typeface="Arial"/>
                <a:cs typeface="Arial"/>
              </a:rPr>
              <a:t> </a:t>
            </a:r>
            <a:r>
              <a:rPr sz="1600" spc="-30" dirty="0">
                <a:latin typeface="Arial"/>
                <a:cs typeface="Arial"/>
              </a:rPr>
              <a:t>(m1)</a:t>
            </a:r>
            <a:endParaRPr sz="1600">
              <a:latin typeface="Arial"/>
              <a:cs typeface="Arial"/>
            </a:endParaRPr>
          </a:p>
          <a:p>
            <a:pPr marL="12700" marR="107950">
              <a:lnSpc>
                <a:spcPts val="3000"/>
              </a:lnSpc>
              <a:spcBef>
                <a:spcPts val="180"/>
              </a:spcBef>
            </a:pPr>
            <a:r>
              <a:rPr sz="1600" spc="60" dirty="0">
                <a:latin typeface="Arial"/>
                <a:cs typeface="Arial"/>
              </a:rPr>
              <a:t>//convert </a:t>
            </a:r>
            <a:r>
              <a:rPr sz="1600" spc="35" dirty="0">
                <a:latin typeface="Arial"/>
                <a:cs typeface="Arial"/>
              </a:rPr>
              <a:t>the numeric </a:t>
            </a:r>
            <a:r>
              <a:rPr sz="1600" spc="15" dirty="0">
                <a:latin typeface="Arial"/>
                <a:cs typeface="Arial"/>
              </a:rPr>
              <a:t>value </a:t>
            </a:r>
            <a:r>
              <a:rPr sz="1600" spc="55" dirty="0">
                <a:latin typeface="Arial"/>
                <a:cs typeface="Arial"/>
              </a:rPr>
              <a:t>back </a:t>
            </a:r>
            <a:r>
              <a:rPr sz="1600" spc="70" dirty="0">
                <a:latin typeface="Arial"/>
                <a:cs typeface="Arial"/>
              </a:rPr>
              <a:t>to</a:t>
            </a:r>
            <a:r>
              <a:rPr sz="1600" spc="-204" dirty="0">
                <a:latin typeface="Arial"/>
                <a:cs typeface="Arial"/>
              </a:rPr>
              <a:t> </a:t>
            </a:r>
            <a:r>
              <a:rPr sz="1600" spc="25" dirty="0">
                <a:latin typeface="Arial"/>
                <a:cs typeface="Arial"/>
              </a:rPr>
              <a:t>message  </a:t>
            </a:r>
            <a:r>
              <a:rPr sz="1600" spc="45" dirty="0">
                <a:latin typeface="Arial"/>
                <a:cs typeface="Arial"/>
              </a:rPr>
              <a:t>def</a:t>
            </a:r>
            <a:r>
              <a:rPr sz="1600" spc="-5" dirty="0">
                <a:latin typeface="Arial"/>
                <a:cs typeface="Arial"/>
              </a:rPr>
              <a:t> </a:t>
            </a:r>
            <a:r>
              <a:rPr sz="1600" spc="5" dirty="0">
                <a:latin typeface="Arial"/>
                <a:cs typeface="Arial"/>
              </a:rPr>
              <a:t>to_message(m2):</a:t>
            </a:r>
            <a:endParaRPr sz="1600">
              <a:latin typeface="Arial"/>
              <a:cs typeface="Arial"/>
            </a:endParaRPr>
          </a:p>
          <a:p>
            <a:pPr marL="12700">
              <a:lnSpc>
                <a:spcPct val="100000"/>
              </a:lnSpc>
              <a:spcBef>
                <a:spcPts val="800"/>
              </a:spcBef>
            </a:pPr>
            <a:r>
              <a:rPr sz="1600" spc="-5" dirty="0">
                <a:latin typeface="Arial"/>
                <a:cs typeface="Arial"/>
              </a:rPr>
              <a:t>s=&amp;#39;&amp;#39;</a:t>
            </a:r>
            <a:endParaRPr sz="1600">
              <a:latin typeface="Arial"/>
              <a:cs typeface="Arial"/>
            </a:endParaRPr>
          </a:p>
          <a:p>
            <a:pPr marL="12700">
              <a:lnSpc>
                <a:spcPct val="100000"/>
              </a:lnSpc>
              <a:spcBef>
                <a:spcPts val="1080"/>
              </a:spcBef>
            </a:pPr>
            <a:r>
              <a:rPr sz="1600" spc="45" dirty="0">
                <a:latin typeface="Arial"/>
                <a:cs typeface="Arial"/>
              </a:rPr>
              <a:t>for </a:t>
            </a:r>
            <a:r>
              <a:rPr sz="1600" spc="30" dirty="0">
                <a:latin typeface="Arial"/>
                <a:cs typeface="Arial"/>
              </a:rPr>
              <a:t>i </a:t>
            </a:r>
            <a:r>
              <a:rPr sz="1600" spc="5" dirty="0">
                <a:latin typeface="Arial"/>
                <a:cs typeface="Arial"/>
              </a:rPr>
              <a:t>=len(m2)-1 </a:t>
            </a:r>
            <a:r>
              <a:rPr sz="1600" spc="70" dirty="0">
                <a:latin typeface="Arial"/>
                <a:cs typeface="Arial"/>
              </a:rPr>
              <a:t>to</a:t>
            </a:r>
            <a:r>
              <a:rPr sz="1600" spc="-90" dirty="0">
                <a:latin typeface="Arial"/>
                <a:cs typeface="Arial"/>
              </a:rPr>
              <a:t> </a:t>
            </a:r>
            <a:r>
              <a:rPr sz="1600" dirty="0">
                <a:latin typeface="Arial"/>
                <a:cs typeface="Arial"/>
              </a:rPr>
              <a:t>0:</a:t>
            </a:r>
            <a:endParaRPr sz="1600">
              <a:latin typeface="Arial"/>
              <a:cs typeface="Arial"/>
            </a:endParaRPr>
          </a:p>
          <a:p>
            <a:pPr>
              <a:lnSpc>
                <a:spcPct val="100000"/>
              </a:lnSpc>
              <a:spcBef>
                <a:spcPts val="10"/>
              </a:spcBef>
            </a:pPr>
            <a:endParaRPr sz="2600">
              <a:latin typeface="Arial"/>
              <a:cs typeface="Arial"/>
            </a:endParaRPr>
          </a:p>
          <a:p>
            <a:pPr marL="12700" marR="3268979">
              <a:lnSpc>
                <a:spcPct val="156300"/>
              </a:lnSpc>
            </a:pPr>
            <a:r>
              <a:rPr sz="1600" spc="25" dirty="0">
                <a:latin typeface="Arial"/>
                <a:cs typeface="Arial"/>
              </a:rPr>
              <a:t>n=m2[i]  </a:t>
            </a:r>
            <a:r>
              <a:rPr sz="1600" spc="35" dirty="0">
                <a:latin typeface="Arial"/>
                <a:cs typeface="Arial"/>
              </a:rPr>
              <a:t>while </a:t>
            </a:r>
            <a:r>
              <a:rPr sz="1600" spc="10" dirty="0">
                <a:latin typeface="Arial"/>
                <a:cs typeface="Arial"/>
              </a:rPr>
              <a:t>n!=0:  </a:t>
            </a:r>
            <a:r>
              <a:rPr sz="1600" spc="35" dirty="0">
                <a:latin typeface="Arial"/>
                <a:cs typeface="Arial"/>
              </a:rPr>
              <a:t>t2=n%1000</a:t>
            </a:r>
            <a:endParaRPr sz="1600">
              <a:latin typeface="Arial"/>
              <a:cs typeface="Arial"/>
            </a:endParaRPr>
          </a:p>
          <a:p>
            <a:pPr marL="12700" marR="3393440">
              <a:lnSpc>
                <a:spcPts val="3000"/>
              </a:lnSpc>
              <a:spcBef>
                <a:spcPts val="180"/>
              </a:spcBef>
            </a:pPr>
            <a:r>
              <a:rPr sz="1600" spc="30" dirty="0">
                <a:latin typeface="Arial"/>
                <a:cs typeface="Arial"/>
              </a:rPr>
              <a:t>n=n//1000  </a:t>
            </a:r>
            <a:r>
              <a:rPr sz="1600" spc="15" dirty="0">
                <a:latin typeface="Arial"/>
                <a:cs typeface="Arial"/>
              </a:rPr>
              <a:t>ch=chr(t2)  </a:t>
            </a:r>
            <a:r>
              <a:rPr sz="1600" spc="40" dirty="0">
                <a:latin typeface="Arial"/>
                <a:cs typeface="Arial"/>
              </a:rPr>
              <a:t>s=ch </a:t>
            </a:r>
            <a:r>
              <a:rPr sz="1600" spc="25" dirty="0">
                <a:latin typeface="Arial"/>
                <a:cs typeface="Arial"/>
              </a:rPr>
              <a:t>+ </a:t>
            </a:r>
            <a:r>
              <a:rPr sz="1600" spc="30" dirty="0">
                <a:latin typeface="Arial"/>
                <a:cs typeface="Arial"/>
              </a:rPr>
              <a:t>s  return</a:t>
            </a:r>
            <a:r>
              <a:rPr sz="1600" spc="-20" dirty="0">
                <a:latin typeface="Arial"/>
                <a:cs typeface="Arial"/>
              </a:rPr>
              <a:t> </a:t>
            </a:r>
            <a:r>
              <a:rPr sz="1600" spc="30" dirty="0">
                <a:latin typeface="Arial"/>
                <a:cs typeface="Arial"/>
              </a:rPr>
              <a:t>s</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993B06-7A98-46CE-9C46-2464126CB324}"/>
              </a:ext>
            </a:extLst>
          </p:cNvPr>
          <p:cNvSpPr>
            <a:spLocks noGrp="1"/>
          </p:cNvSpPr>
          <p:nvPr>
            <p:ph type="title"/>
          </p:nvPr>
        </p:nvSpPr>
        <p:spPr>
          <a:xfrm>
            <a:off x="4998084" y="460247"/>
            <a:ext cx="2494916" cy="604519"/>
          </a:xfrm>
        </p:spPr>
        <p:txBody>
          <a:bodyPr/>
          <a:lstStyle/>
          <a:p>
            <a:r>
              <a:rPr lang="en-IN" dirty="0"/>
              <a:t>RSA Code</a:t>
            </a:r>
          </a:p>
        </p:txBody>
      </p:sp>
      <p:sp>
        <p:nvSpPr>
          <p:cNvPr id="8" name="Content Placeholder 7">
            <a:extLst>
              <a:ext uri="{FF2B5EF4-FFF2-40B4-BE49-F238E27FC236}">
                <a16:creationId xmlns:a16="http://schemas.microsoft.com/office/drawing/2014/main" id="{E001078F-F0CD-437C-9CA4-AB8B211D7AB6}"/>
              </a:ext>
            </a:extLst>
          </p:cNvPr>
          <p:cNvSpPr>
            <a:spLocks noGrp="1"/>
          </p:cNvSpPr>
          <p:nvPr>
            <p:ph sz="half" idx="2"/>
          </p:nvPr>
        </p:nvSpPr>
        <p:spPr>
          <a:xfrm>
            <a:off x="571501" y="2009647"/>
            <a:ext cx="3492500" cy="7386638"/>
          </a:xfrm>
        </p:spPr>
        <p:txBody>
          <a:bodyPr/>
          <a:lstStyle/>
          <a:p>
            <a:r>
              <a:rPr lang="en-IN" dirty="0"/>
              <a:t>#include&lt;</a:t>
            </a:r>
            <a:r>
              <a:rPr lang="en-IN" dirty="0" err="1"/>
              <a:t>stdio.h</a:t>
            </a:r>
            <a:r>
              <a:rPr lang="en-IN" dirty="0"/>
              <a:t>&gt;</a:t>
            </a:r>
          </a:p>
          <a:p>
            <a:endParaRPr lang="en-IN" dirty="0"/>
          </a:p>
          <a:p>
            <a:r>
              <a:rPr lang="en-IN" dirty="0"/>
              <a:t>#include&lt;</a:t>
            </a:r>
            <a:r>
              <a:rPr lang="en-IN" dirty="0" err="1"/>
              <a:t>conio.h</a:t>
            </a:r>
            <a:r>
              <a:rPr lang="en-IN" dirty="0"/>
              <a:t>&gt;</a:t>
            </a:r>
          </a:p>
          <a:p>
            <a:endParaRPr lang="en-IN" dirty="0"/>
          </a:p>
          <a:p>
            <a:r>
              <a:rPr lang="en-IN" dirty="0"/>
              <a:t>#include&lt;</a:t>
            </a:r>
            <a:r>
              <a:rPr lang="en-IN" dirty="0" err="1"/>
              <a:t>stdlib.h</a:t>
            </a:r>
            <a:r>
              <a:rPr lang="en-IN" dirty="0"/>
              <a:t>&gt;</a:t>
            </a:r>
          </a:p>
          <a:p>
            <a:endParaRPr lang="en-IN" dirty="0"/>
          </a:p>
          <a:p>
            <a:r>
              <a:rPr lang="en-IN" dirty="0"/>
              <a:t>#include&lt;</a:t>
            </a:r>
            <a:r>
              <a:rPr lang="en-IN" dirty="0" err="1"/>
              <a:t>math.h</a:t>
            </a:r>
            <a:r>
              <a:rPr lang="en-IN" dirty="0"/>
              <a:t>&gt;</a:t>
            </a:r>
          </a:p>
          <a:p>
            <a:endParaRPr lang="en-IN" dirty="0"/>
          </a:p>
          <a:p>
            <a:r>
              <a:rPr lang="en-IN" dirty="0"/>
              <a:t>#include&lt;</a:t>
            </a:r>
            <a:r>
              <a:rPr lang="en-IN" dirty="0" err="1"/>
              <a:t>string.h</a:t>
            </a:r>
            <a:r>
              <a:rPr lang="en-IN" dirty="0"/>
              <a:t>&gt;</a:t>
            </a:r>
          </a:p>
          <a:p>
            <a:endParaRPr lang="en-IN" dirty="0"/>
          </a:p>
          <a:p>
            <a:r>
              <a:rPr lang="en-IN" dirty="0"/>
              <a:t>long int </a:t>
            </a:r>
            <a:r>
              <a:rPr lang="en-IN" dirty="0" err="1"/>
              <a:t>p,q,n,t,flag,e</a:t>
            </a:r>
            <a:r>
              <a:rPr lang="en-IN" dirty="0"/>
              <a:t>[100],d[100],temp[100],</a:t>
            </a:r>
            <a:r>
              <a:rPr lang="en-IN" dirty="0" err="1"/>
              <a:t>j,m</a:t>
            </a:r>
            <a:r>
              <a:rPr lang="en-IN" dirty="0"/>
              <a:t>[100],</a:t>
            </a:r>
            <a:r>
              <a:rPr lang="en-IN" dirty="0" err="1"/>
              <a:t>en</a:t>
            </a:r>
            <a:r>
              <a:rPr lang="en-IN" dirty="0"/>
              <a:t>[100],</a:t>
            </a:r>
            <a:r>
              <a:rPr lang="en-IN" dirty="0" err="1"/>
              <a:t>i</a:t>
            </a:r>
            <a:r>
              <a:rPr lang="en-IN" dirty="0"/>
              <a:t>;</a:t>
            </a:r>
          </a:p>
          <a:p>
            <a:endParaRPr lang="en-IN" dirty="0"/>
          </a:p>
          <a:p>
            <a:r>
              <a:rPr lang="en-IN" dirty="0"/>
              <a:t>char </a:t>
            </a:r>
            <a:r>
              <a:rPr lang="en-IN" dirty="0" err="1"/>
              <a:t>msg</a:t>
            </a:r>
            <a:r>
              <a:rPr lang="en-IN" dirty="0"/>
              <a:t>[100];</a:t>
            </a:r>
          </a:p>
          <a:p>
            <a:endParaRPr lang="en-IN" dirty="0"/>
          </a:p>
          <a:p>
            <a:r>
              <a:rPr lang="en-IN" dirty="0"/>
              <a:t>int prime(long int);</a:t>
            </a:r>
          </a:p>
          <a:p>
            <a:endParaRPr lang="en-IN" dirty="0"/>
          </a:p>
          <a:p>
            <a:r>
              <a:rPr lang="en-IN" dirty="0"/>
              <a:t>void </a:t>
            </a:r>
            <a:r>
              <a:rPr lang="en-IN" dirty="0" err="1"/>
              <a:t>ce</a:t>
            </a:r>
            <a:r>
              <a:rPr lang="en-IN" dirty="0"/>
              <a:t>();</a:t>
            </a:r>
          </a:p>
          <a:p>
            <a:endParaRPr lang="en-IN" dirty="0"/>
          </a:p>
          <a:p>
            <a:r>
              <a:rPr lang="en-IN" dirty="0"/>
              <a:t>long int cd(long int);</a:t>
            </a:r>
          </a:p>
          <a:p>
            <a:endParaRPr lang="en-IN" dirty="0"/>
          </a:p>
          <a:p>
            <a:r>
              <a:rPr lang="en-IN" dirty="0"/>
              <a:t>void encrypt();</a:t>
            </a:r>
          </a:p>
          <a:p>
            <a:endParaRPr lang="en-IN" dirty="0"/>
          </a:p>
          <a:p>
            <a:r>
              <a:rPr lang="en-IN" dirty="0"/>
              <a:t>void decrypt();</a:t>
            </a:r>
          </a:p>
          <a:p>
            <a:endParaRPr lang="en-IN" dirty="0"/>
          </a:p>
          <a:p>
            <a:r>
              <a:rPr lang="en-IN" dirty="0"/>
              <a:t>void main() {</a:t>
            </a:r>
          </a:p>
          <a:p>
            <a:endParaRPr lang="en-IN" dirty="0"/>
          </a:p>
          <a:p>
            <a:r>
              <a:rPr lang="en-IN" dirty="0"/>
              <a:t>	</a:t>
            </a:r>
            <a:r>
              <a:rPr lang="en-IN" dirty="0" err="1"/>
              <a:t>printf</a:t>
            </a:r>
            <a:r>
              <a:rPr lang="en-IN" dirty="0"/>
              <a:t>("\</a:t>
            </a:r>
            <a:r>
              <a:rPr lang="en-IN" dirty="0" err="1"/>
              <a:t>nENTER</a:t>
            </a:r>
            <a:r>
              <a:rPr lang="en-IN" dirty="0"/>
              <a:t> FIRST PRIME NUMBER\n");</a:t>
            </a:r>
          </a:p>
        </p:txBody>
      </p:sp>
      <p:sp>
        <p:nvSpPr>
          <p:cNvPr id="9" name="Content Placeholder 8">
            <a:extLst>
              <a:ext uri="{FF2B5EF4-FFF2-40B4-BE49-F238E27FC236}">
                <a16:creationId xmlns:a16="http://schemas.microsoft.com/office/drawing/2014/main" id="{A73856DD-B440-4E6D-9A84-B2E492400443}"/>
              </a:ext>
            </a:extLst>
          </p:cNvPr>
          <p:cNvSpPr>
            <a:spLocks noGrp="1"/>
          </p:cNvSpPr>
          <p:nvPr>
            <p:ph sz="half" idx="3"/>
          </p:nvPr>
        </p:nvSpPr>
        <p:spPr>
          <a:xfrm>
            <a:off x="4749801" y="2009649"/>
            <a:ext cx="3505198" cy="7750302"/>
          </a:xfrm>
        </p:spPr>
        <p:txBody>
          <a:bodyPr/>
          <a:lstStyle/>
          <a:p>
            <a:r>
              <a:rPr lang="en-US" dirty="0" err="1"/>
              <a:t>scanf</a:t>
            </a:r>
            <a:r>
              <a:rPr lang="en-US" dirty="0"/>
              <a:t>("%</a:t>
            </a:r>
            <a:r>
              <a:rPr lang="en-US" dirty="0" err="1"/>
              <a:t>d",&amp;p</a:t>
            </a:r>
            <a:r>
              <a:rPr lang="en-US" dirty="0"/>
              <a:t>);</a:t>
            </a:r>
          </a:p>
          <a:p>
            <a:endParaRPr lang="en-US" dirty="0"/>
          </a:p>
          <a:p>
            <a:r>
              <a:rPr lang="en-US" dirty="0"/>
              <a:t>	flag=prime(p);</a:t>
            </a:r>
          </a:p>
          <a:p>
            <a:endParaRPr lang="en-US" dirty="0"/>
          </a:p>
          <a:p>
            <a:r>
              <a:rPr lang="en-US" dirty="0"/>
              <a:t>	if(flag==0) {</a:t>
            </a:r>
          </a:p>
          <a:p>
            <a:endParaRPr lang="en-US" dirty="0"/>
          </a:p>
          <a:p>
            <a:r>
              <a:rPr lang="en-US" dirty="0"/>
              <a:t>		</a:t>
            </a:r>
            <a:r>
              <a:rPr lang="en-US" dirty="0" err="1"/>
              <a:t>printf</a:t>
            </a:r>
            <a:r>
              <a:rPr lang="en-US" dirty="0"/>
              <a:t>("\</a:t>
            </a:r>
            <a:r>
              <a:rPr lang="en-US" dirty="0" err="1"/>
              <a:t>nWRONG</a:t>
            </a:r>
            <a:r>
              <a:rPr lang="en-US" dirty="0"/>
              <a:t> INPUT\n");</a:t>
            </a:r>
          </a:p>
          <a:p>
            <a:endParaRPr lang="en-US" dirty="0"/>
          </a:p>
          <a:p>
            <a:r>
              <a:rPr lang="en-US" dirty="0"/>
              <a:t>		</a:t>
            </a:r>
            <a:r>
              <a:rPr lang="en-US" dirty="0" err="1"/>
              <a:t>getch</a:t>
            </a:r>
            <a:r>
              <a:rPr lang="en-US" dirty="0"/>
              <a:t>();</a:t>
            </a:r>
          </a:p>
          <a:p>
            <a:endParaRPr lang="en-US" dirty="0"/>
          </a:p>
          <a:p>
            <a:r>
              <a:rPr lang="en-US" dirty="0"/>
              <a:t>		exit(1);</a:t>
            </a:r>
          </a:p>
          <a:p>
            <a:endParaRPr lang="en-US" dirty="0"/>
          </a:p>
          <a:p>
            <a:r>
              <a:rPr lang="en-US" dirty="0"/>
              <a:t>	}</a:t>
            </a:r>
          </a:p>
          <a:p>
            <a:endParaRPr lang="en-US" dirty="0"/>
          </a:p>
          <a:p>
            <a:r>
              <a:rPr lang="en-US" dirty="0"/>
              <a:t>	</a:t>
            </a:r>
            <a:r>
              <a:rPr lang="en-US" dirty="0" err="1"/>
              <a:t>printf</a:t>
            </a:r>
            <a:r>
              <a:rPr lang="en-US" dirty="0"/>
              <a:t>("\</a:t>
            </a:r>
            <a:r>
              <a:rPr lang="en-US" dirty="0" err="1"/>
              <a:t>nENTER</a:t>
            </a:r>
            <a:r>
              <a:rPr lang="en-US" dirty="0"/>
              <a:t> ANOTHER PRIME NUMBER\n");</a:t>
            </a:r>
          </a:p>
          <a:p>
            <a:endParaRPr lang="en-US" dirty="0"/>
          </a:p>
          <a:p>
            <a:r>
              <a:rPr lang="en-US" dirty="0"/>
              <a:t>	</a:t>
            </a:r>
            <a:r>
              <a:rPr lang="en-US" dirty="0" err="1"/>
              <a:t>scanf</a:t>
            </a:r>
            <a:r>
              <a:rPr lang="en-US" dirty="0"/>
              <a:t>("%</a:t>
            </a:r>
            <a:r>
              <a:rPr lang="en-US" dirty="0" err="1"/>
              <a:t>d",&amp;q</a:t>
            </a:r>
            <a:r>
              <a:rPr lang="en-US" dirty="0"/>
              <a:t>);</a:t>
            </a:r>
          </a:p>
          <a:p>
            <a:endParaRPr lang="en-US" dirty="0"/>
          </a:p>
          <a:p>
            <a:r>
              <a:rPr lang="en-US" dirty="0"/>
              <a:t>	flag=prime(q);</a:t>
            </a:r>
          </a:p>
          <a:p>
            <a:endParaRPr lang="en-US" dirty="0"/>
          </a:p>
          <a:p>
            <a:r>
              <a:rPr lang="en-US" dirty="0"/>
              <a:t>	if(flag==0||p==q) {</a:t>
            </a:r>
          </a:p>
          <a:p>
            <a:endParaRPr lang="en-US" dirty="0"/>
          </a:p>
          <a:p>
            <a:r>
              <a:rPr lang="en-US" dirty="0"/>
              <a:t>		</a:t>
            </a:r>
            <a:r>
              <a:rPr lang="en-US" dirty="0" err="1"/>
              <a:t>printf</a:t>
            </a:r>
            <a:r>
              <a:rPr lang="en-US" dirty="0"/>
              <a:t>("\</a:t>
            </a:r>
            <a:r>
              <a:rPr lang="en-US" dirty="0" err="1"/>
              <a:t>nWRONG</a:t>
            </a:r>
            <a:r>
              <a:rPr lang="en-US" dirty="0"/>
              <a:t> INPUT\n");</a:t>
            </a:r>
          </a:p>
          <a:p>
            <a:endParaRPr lang="en-US" dirty="0"/>
          </a:p>
          <a:p>
            <a:r>
              <a:rPr lang="en-US" dirty="0"/>
              <a:t>		</a:t>
            </a:r>
            <a:r>
              <a:rPr lang="en-US" dirty="0" err="1"/>
              <a:t>getch</a:t>
            </a:r>
            <a:r>
              <a:rPr lang="en-US" dirty="0"/>
              <a:t>();</a:t>
            </a:r>
          </a:p>
          <a:p>
            <a:endParaRPr lang="en-US" dirty="0"/>
          </a:p>
          <a:p>
            <a:r>
              <a:rPr lang="en-US" dirty="0"/>
              <a:t>	</a:t>
            </a:r>
            <a:endParaRPr lang="en-IN" dirty="0"/>
          </a:p>
        </p:txBody>
      </p:sp>
      <p:sp>
        <p:nvSpPr>
          <p:cNvPr id="10" name="Content Placeholder 3">
            <a:extLst>
              <a:ext uri="{FF2B5EF4-FFF2-40B4-BE49-F238E27FC236}">
                <a16:creationId xmlns:a16="http://schemas.microsoft.com/office/drawing/2014/main" id="{F07A22E3-0C32-4ACE-BEA6-5B9338C8E381}"/>
              </a:ext>
            </a:extLst>
          </p:cNvPr>
          <p:cNvSpPr txBox="1">
            <a:spLocks/>
          </p:cNvSpPr>
          <p:nvPr/>
        </p:nvSpPr>
        <p:spPr>
          <a:xfrm>
            <a:off x="8483600" y="2004756"/>
            <a:ext cx="4616136" cy="9140964"/>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exit(1);</a:t>
            </a:r>
          </a:p>
          <a:p>
            <a:endParaRPr lang="en-US" dirty="0"/>
          </a:p>
          <a:p>
            <a:r>
              <a:rPr lang="en-US" dirty="0"/>
              <a:t>	}</a:t>
            </a:r>
          </a:p>
          <a:p>
            <a:r>
              <a:rPr lang="en-IN" dirty="0" err="1"/>
              <a:t>printf</a:t>
            </a:r>
            <a:r>
              <a:rPr lang="en-IN" dirty="0"/>
              <a:t>("\</a:t>
            </a:r>
            <a:r>
              <a:rPr lang="en-IN" dirty="0" err="1"/>
              <a:t>nENTER</a:t>
            </a:r>
            <a:r>
              <a:rPr lang="en-IN" dirty="0"/>
              <a:t> MESSAGE\n");</a:t>
            </a:r>
          </a:p>
          <a:p>
            <a:endParaRPr lang="en-IN" dirty="0"/>
          </a:p>
          <a:p>
            <a:r>
              <a:rPr lang="en-IN" dirty="0"/>
              <a:t>	</a:t>
            </a:r>
            <a:r>
              <a:rPr lang="en-IN" dirty="0" err="1"/>
              <a:t>fflush</a:t>
            </a:r>
            <a:r>
              <a:rPr lang="en-IN" dirty="0"/>
              <a:t>(stdin);</a:t>
            </a:r>
          </a:p>
          <a:p>
            <a:endParaRPr lang="en-IN" dirty="0"/>
          </a:p>
          <a:p>
            <a:r>
              <a:rPr lang="en-IN" dirty="0"/>
              <a:t>	</a:t>
            </a:r>
            <a:r>
              <a:rPr lang="en-IN" dirty="0" err="1"/>
              <a:t>scanf</a:t>
            </a:r>
            <a:r>
              <a:rPr lang="en-IN" dirty="0"/>
              <a:t>("%s",</a:t>
            </a:r>
            <a:r>
              <a:rPr lang="en-IN" dirty="0" err="1"/>
              <a:t>msg</a:t>
            </a:r>
            <a:r>
              <a:rPr lang="en-IN" dirty="0"/>
              <a:t>);</a:t>
            </a:r>
          </a:p>
          <a:p>
            <a:endParaRPr lang="en-IN" dirty="0"/>
          </a:p>
          <a:p>
            <a:r>
              <a:rPr lang="en-IN" dirty="0"/>
              <a:t>	for (</a:t>
            </a:r>
            <a:r>
              <a:rPr lang="en-IN" dirty="0" err="1"/>
              <a:t>i</a:t>
            </a:r>
            <a:r>
              <a:rPr lang="en-IN" dirty="0"/>
              <a:t>=0;msg[</a:t>
            </a:r>
            <a:r>
              <a:rPr lang="en-IN" dirty="0" err="1"/>
              <a:t>i</a:t>
            </a:r>
            <a:r>
              <a:rPr lang="en-IN" dirty="0"/>
              <a:t>]!=</a:t>
            </a:r>
            <a:r>
              <a:rPr lang="en-IN" dirty="0" err="1"/>
              <a:t>NULL;i</a:t>
            </a:r>
            <a:r>
              <a:rPr lang="en-IN" dirty="0"/>
              <a:t>++)</a:t>
            </a:r>
          </a:p>
          <a:p>
            <a:endParaRPr lang="en-IN" dirty="0"/>
          </a:p>
          <a:p>
            <a:r>
              <a:rPr lang="en-IN" dirty="0"/>
              <a:t>	m[</a:t>
            </a:r>
            <a:r>
              <a:rPr lang="en-IN" dirty="0" err="1"/>
              <a:t>i</a:t>
            </a:r>
            <a:r>
              <a:rPr lang="en-IN" dirty="0"/>
              <a:t>]=</a:t>
            </a:r>
            <a:r>
              <a:rPr lang="en-IN" dirty="0" err="1"/>
              <a:t>msg</a:t>
            </a:r>
            <a:r>
              <a:rPr lang="en-IN" dirty="0"/>
              <a:t>[</a:t>
            </a:r>
            <a:r>
              <a:rPr lang="en-IN" dirty="0" err="1"/>
              <a:t>i</a:t>
            </a:r>
            <a:r>
              <a:rPr lang="en-IN" dirty="0"/>
              <a:t>];</a:t>
            </a:r>
          </a:p>
          <a:p>
            <a:endParaRPr lang="en-IN" dirty="0"/>
          </a:p>
          <a:p>
            <a:r>
              <a:rPr lang="en-IN" dirty="0"/>
              <a:t>	n=p*q;</a:t>
            </a:r>
          </a:p>
          <a:p>
            <a:endParaRPr lang="en-IN" dirty="0"/>
          </a:p>
          <a:p>
            <a:r>
              <a:rPr lang="en-IN" dirty="0"/>
              <a:t>	t=(p-1)*(q-1);</a:t>
            </a:r>
          </a:p>
          <a:p>
            <a:endParaRPr lang="en-IN" dirty="0"/>
          </a:p>
          <a:p>
            <a:r>
              <a:rPr lang="en-IN" dirty="0"/>
              <a:t>	</a:t>
            </a:r>
            <a:r>
              <a:rPr lang="en-IN" dirty="0" err="1"/>
              <a:t>ce</a:t>
            </a:r>
            <a:r>
              <a:rPr lang="en-IN" dirty="0"/>
              <a:t>();</a:t>
            </a:r>
          </a:p>
          <a:p>
            <a:endParaRPr lang="en-IN" dirty="0"/>
          </a:p>
          <a:p>
            <a:r>
              <a:rPr lang="en-IN" dirty="0"/>
              <a:t>	</a:t>
            </a:r>
            <a:r>
              <a:rPr lang="en-IN" dirty="0" err="1"/>
              <a:t>printf</a:t>
            </a:r>
            <a:r>
              <a:rPr lang="en-IN" dirty="0"/>
              <a:t>("\</a:t>
            </a:r>
            <a:r>
              <a:rPr lang="en-IN" dirty="0" err="1"/>
              <a:t>nPOSSIBLE</a:t>
            </a:r>
            <a:r>
              <a:rPr lang="en-IN" dirty="0"/>
              <a:t> VALUES OF e AND d ARE\n");</a:t>
            </a:r>
          </a:p>
          <a:p>
            <a:endParaRPr lang="en-IN" dirty="0"/>
          </a:p>
          <a:p>
            <a:r>
              <a:rPr lang="en-IN" dirty="0"/>
              <a:t>	for (</a:t>
            </a:r>
            <a:r>
              <a:rPr lang="en-IN" dirty="0" err="1"/>
              <a:t>i</a:t>
            </a:r>
            <a:r>
              <a:rPr lang="en-IN" dirty="0"/>
              <a:t>=0;i&lt;j-1;i++)</a:t>
            </a:r>
          </a:p>
          <a:p>
            <a:endParaRPr lang="en-IN" dirty="0"/>
          </a:p>
          <a:p>
            <a:r>
              <a:rPr lang="en-IN" dirty="0"/>
              <a:t>	</a:t>
            </a:r>
            <a:r>
              <a:rPr lang="en-IN" dirty="0" err="1"/>
              <a:t>printf</a:t>
            </a:r>
            <a:r>
              <a:rPr lang="en-IN" dirty="0"/>
              <a:t>("\</a:t>
            </a:r>
            <a:r>
              <a:rPr lang="en-IN" dirty="0" err="1"/>
              <a:t>n%ld</a:t>
            </a:r>
            <a:r>
              <a:rPr lang="en-IN" dirty="0"/>
              <a:t>\</a:t>
            </a:r>
            <a:r>
              <a:rPr lang="en-IN" dirty="0" err="1"/>
              <a:t>t%ld</a:t>
            </a:r>
            <a:r>
              <a:rPr lang="en-IN" dirty="0"/>
              <a:t>",e[</a:t>
            </a:r>
            <a:r>
              <a:rPr lang="en-IN" dirty="0" err="1"/>
              <a:t>i</a:t>
            </a:r>
            <a:r>
              <a:rPr lang="en-IN" dirty="0"/>
              <a:t>],d[</a:t>
            </a:r>
            <a:r>
              <a:rPr lang="en-IN" dirty="0" err="1"/>
              <a:t>i</a:t>
            </a:r>
            <a:r>
              <a:rPr lang="en-IN" dirty="0"/>
              <a:t>]);</a:t>
            </a:r>
          </a:p>
          <a:p>
            <a:endParaRPr lang="en-IN" dirty="0"/>
          </a:p>
          <a:p>
            <a:r>
              <a:rPr lang="en-IN" dirty="0"/>
              <a:t>	encrypt();</a:t>
            </a:r>
          </a:p>
          <a:p>
            <a:r>
              <a:rPr lang="en-IN" dirty="0"/>
              <a:t>	decrypt();</a:t>
            </a:r>
          </a:p>
          <a:p>
            <a:endParaRPr lang="en-IN" kern="0" dirty="0">
              <a:solidFill>
                <a:sysClr val="windowText" lastClr="000000"/>
              </a:solidFill>
            </a:endParaRPr>
          </a:p>
          <a:p>
            <a:endParaRPr lang="en-IN" kern="0" dirty="0">
              <a:solidFill>
                <a:sysClr val="windowText" lastClr="000000"/>
              </a:solidFill>
            </a:endParaRPr>
          </a:p>
          <a:p>
            <a:endParaRPr lang="en-IN" kern="0" dirty="0">
              <a:solidFill>
                <a:sysClr val="windowText" lastClr="000000"/>
              </a:solidFill>
            </a:endParaRPr>
          </a:p>
          <a:p>
            <a:endParaRPr lang="en-IN" kern="0" dirty="0">
              <a:solidFill>
                <a:sysClr val="windowText" lastClr="000000"/>
              </a:solidFill>
            </a:endParaRPr>
          </a:p>
        </p:txBody>
      </p:sp>
      <p:cxnSp>
        <p:nvCxnSpPr>
          <p:cNvPr id="11" name="Straight Connector 10">
            <a:extLst>
              <a:ext uri="{FF2B5EF4-FFF2-40B4-BE49-F238E27FC236}">
                <a16:creationId xmlns:a16="http://schemas.microsoft.com/office/drawing/2014/main" id="{8E42A7C9-4EA2-4514-AAAC-9153C044BABE}"/>
              </a:ext>
            </a:extLst>
          </p:cNvPr>
          <p:cNvCxnSpPr>
            <a:cxnSpLocks/>
          </p:cNvCxnSpPr>
          <p:nvPr/>
        </p:nvCxnSpPr>
        <p:spPr>
          <a:xfrm flipH="1" flipV="1">
            <a:off x="4292600" y="1611312"/>
            <a:ext cx="1" cy="800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93FB1-A497-424E-B33E-BB25C5B1048F}"/>
              </a:ext>
            </a:extLst>
          </p:cNvPr>
          <p:cNvCxnSpPr>
            <a:cxnSpLocks/>
          </p:cNvCxnSpPr>
          <p:nvPr/>
        </p:nvCxnSpPr>
        <p:spPr>
          <a:xfrm flipH="1" flipV="1">
            <a:off x="8323259" y="1611312"/>
            <a:ext cx="1" cy="7993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21DD04-8C80-465C-A93B-DEDFD0F54517}"/>
              </a:ext>
            </a:extLst>
          </p:cNvPr>
          <p:cNvSpPr>
            <a:spLocks noGrp="1"/>
          </p:cNvSpPr>
          <p:nvPr>
            <p:ph sz="half" idx="3"/>
          </p:nvPr>
        </p:nvSpPr>
        <p:spPr>
          <a:xfrm>
            <a:off x="254000" y="1755775"/>
            <a:ext cx="3886200" cy="7478970"/>
          </a:xfrm>
        </p:spPr>
        <p:txBody>
          <a:bodyPr/>
          <a:lstStyle/>
          <a:p>
            <a:r>
              <a:rPr lang="en-IN" dirty="0" err="1"/>
              <a:t>getch</a:t>
            </a:r>
            <a:r>
              <a:rPr lang="en-IN" dirty="0"/>
              <a:t>();</a:t>
            </a:r>
          </a:p>
          <a:p>
            <a:endParaRPr lang="en-IN" dirty="0"/>
          </a:p>
          <a:p>
            <a:r>
              <a:rPr lang="en-IN" dirty="0"/>
              <a:t>}</a:t>
            </a:r>
          </a:p>
          <a:p>
            <a:endParaRPr lang="en-IN" dirty="0"/>
          </a:p>
          <a:p>
            <a:r>
              <a:rPr lang="en-IN" dirty="0"/>
              <a:t>int prime(long int </a:t>
            </a:r>
            <a:r>
              <a:rPr lang="en-IN" dirty="0" err="1"/>
              <a:t>pr</a:t>
            </a:r>
            <a:r>
              <a:rPr lang="en-IN" dirty="0"/>
              <a:t>) {</a:t>
            </a:r>
          </a:p>
          <a:p>
            <a:endParaRPr lang="en-IN" dirty="0"/>
          </a:p>
          <a:p>
            <a:r>
              <a:rPr lang="en-IN" dirty="0"/>
              <a:t>	int </a:t>
            </a:r>
            <a:r>
              <a:rPr lang="en-IN" dirty="0" err="1"/>
              <a:t>i</a:t>
            </a:r>
            <a:r>
              <a:rPr lang="en-IN" dirty="0"/>
              <a:t>;</a:t>
            </a:r>
          </a:p>
          <a:p>
            <a:endParaRPr lang="en-IN" dirty="0"/>
          </a:p>
          <a:p>
            <a:r>
              <a:rPr lang="en-IN" dirty="0"/>
              <a:t>	j=sqrt(</a:t>
            </a:r>
            <a:r>
              <a:rPr lang="en-IN" dirty="0" err="1"/>
              <a:t>pr</a:t>
            </a:r>
            <a:r>
              <a:rPr lang="en-IN" dirty="0"/>
              <a:t>);</a:t>
            </a:r>
          </a:p>
          <a:p>
            <a:endParaRPr lang="en-IN" dirty="0"/>
          </a:p>
          <a:p>
            <a:r>
              <a:rPr lang="en-IN" dirty="0"/>
              <a:t>	for (</a:t>
            </a:r>
            <a:r>
              <a:rPr lang="en-IN" dirty="0" err="1"/>
              <a:t>i</a:t>
            </a:r>
            <a:r>
              <a:rPr lang="en-IN" dirty="0"/>
              <a:t>=2;i&lt;=</a:t>
            </a:r>
            <a:r>
              <a:rPr lang="en-IN" dirty="0" err="1"/>
              <a:t>j;i</a:t>
            </a:r>
            <a:r>
              <a:rPr lang="en-IN" dirty="0"/>
              <a:t>++) {</a:t>
            </a:r>
          </a:p>
          <a:p>
            <a:endParaRPr lang="en-IN" dirty="0"/>
          </a:p>
          <a:p>
            <a:r>
              <a:rPr lang="en-IN" dirty="0"/>
              <a:t>		if(</a:t>
            </a:r>
            <a:r>
              <a:rPr lang="en-IN" dirty="0" err="1"/>
              <a:t>pr%i</a:t>
            </a:r>
            <a:r>
              <a:rPr lang="en-IN" dirty="0"/>
              <a:t>==0)</a:t>
            </a:r>
          </a:p>
          <a:p>
            <a:endParaRPr lang="en-IN" dirty="0"/>
          </a:p>
          <a:p>
            <a:r>
              <a:rPr lang="en-IN" dirty="0"/>
              <a:t>		    return 0;</a:t>
            </a:r>
          </a:p>
          <a:p>
            <a:endParaRPr lang="en-IN" dirty="0"/>
          </a:p>
          <a:p>
            <a:r>
              <a:rPr lang="en-IN" dirty="0"/>
              <a:t>	}</a:t>
            </a:r>
          </a:p>
          <a:p>
            <a:endParaRPr lang="en-IN" dirty="0"/>
          </a:p>
          <a:p>
            <a:r>
              <a:rPr lang="en-IN" dirty="0"/>
              <a:t>	return 1;</a:t>
            </a:r>
          </a:p>
          <a:p>
            <a:endParaRPr lang="en-IN" dirty="0"/>
          </a:p>
          <a:p>
            <a:r>
              <a:rPr lang="en-IN" dirty="0"/>
              <a:t>} void </a:t>
            </a:r>
            <a:r>
              <a:rPr lang="en-IN" dirty="0" err="1"/>
              <a:t>ce</a:t>
            </a:r>
            <a:r>
              <a:rPr lang="en-IN" dirty="0"/>
              <a:t>() {</a:t>
            </a:r>
          </a:p>
          <a:p>
            <a:endParaRPr lang="en-IN" dirty="0"/>
          </a:p>
          <a:p>
            <a:r>
              <a:rPr lang="en-IN" dirty="0"/>
              <a:t>	int k;</a:t>
            </a:r>
          </a:p>
          <a:p>
            <a:endParaRPr lang="en-IN" dirty="0"/>
          </a:p>
          <a:p>
            <a:r>
              <a:rPr lang="en-IN" dirty="0"/>
              <a:t>	k=0;</a:t>
            </a:r>
          </a:p>
          <a:p>
            <a:endParaRPr lang="en-IN" dirty="0"/>
          </a:p>
          <a:p>
            <a:r>
              <a:rPr lang="en-IN" dirty="0"/>
              <a:t>	for (</a:t>
            </a:r>
            <a:r>
              <a:rPr lang="en-IN" dirty="0" err="1"/>
              <a:t>i</a:t>
            </a:r>
            <a:r>
              <a:rPr lang="en-IN" dirty="0"/>
              <a:t>=2;i&lt;</a:t>
            </a:r>
            <a:r>
              <a:rPr lang="en-IN" dirty="0" err="1"/>
              <a:t>t;i</a:t>
            </a:r>
            <a:r>
              <a:rPr lang="en-IN" dirty="0"/>
              <a:t>++) {</a:t>
            </a:r>
          </a:p>
        </p:txBody>
      </p:sp>
      <p:sp>
        <p:nvSpPr>
          <p:cNvPr id="7" name="Content Placeholder 7">
            <a:extLst>
              <a:ext uri="{FF2B5EF4-FFF2-40B4-BE49-F238E27FC236}">
                <a16:creationId xmlns:a16="http://schemas.microsoft.com/office/drawing/2014/main" id="{3DC65526-C7F2-4FC9-9B1A-5F93E796CAE3}"/>
              </a:ext>
            </a:extLst>
          </p:cNvPr>
          <p:cNvSpPr>
            <a:spLocks noGrp="1"/>
          </p:cNvSpPr>
          <p:nvPr>
            <p:ph sz="half" idx="2"/>
          </p:nvPr>
        </p:nvSpPr>
        <p:spPr>
          <a:xfrm>
            <a:off x="4618045" y="1698941"/>
            <a:ext cx="3124193" cy="8125301"/>
          </a:xfrm>
        </p:spPr>
        <p:txBody>
          <a:bodyPr/>
          <a:lstStyle/>
          <a:p>
            <a:r>
              <a:rPr lang="en-IN" dirty="0"/>
              <a:t>if(</a:t>
            </a:r>
            <a:r>
              <a:rPr lang="en-IN" dirty="0" err="1"/>
              <a:t>t%i</a:t>
            </a:r>
            <a:r>
              <a:rPr lang="en-IN" dirty="0"/>
              <a:t>==0)</a:t>
            </a:r>
          </a:p>
          <a:p>
            <a:endParaRPr lang="en-IN" dirty="0"/>
          </a:p>
          <a:p>
            <a:r>
              <a:rPr lang="en-IN" dirty="0"/>
              <a:t>		    continue;</a:t>
            </a:r>
          </a:p>
          <a:p>
            <a:endParaRPr lang="en-IN" dirty="0"/>
          </a:p>
          <a:p>
            <a:r>
              <a:rPr lang="en-IN" dirty="0"/>
              <a:t>		flag=prime(</a:t>
            </a:r>
            <a:r>
              <a:rPr lang="en-IN" dirty="0" err="1"/>
              <a:t>i</a:t>
            </a:r>
            <a:r>
              <a:rPr lang="en-IN" dirty="0"/>
              <a:t>);</a:t>
            </a:r>
          </a:p>
          <a:p>
            <a:endParaRPr lang="en-IN" dirty="0"/>
          </a:p>
          <a:p>
            <a:r>
              <a:rPr lang="en-IN" dirty="0"/>
              <a:t>		if(flag==1&amp;&amp;</a:t>
            </a:r>
            <a:r>
              <a:rPr lang="en-IN" dirty="0" err="1"/>
              <a:t>i</a:t>
            </a:r>
            <a:r>
              <a:rPr lang="en-IN" dirty="0"/>
              <a:t>!=p&amp;&amp;</a:t>
            </a:r>
            <a:r>
              <a:rPr lang="en-IN" dirty="0" err="1"/>
              <a:t>i</a:t>
            </a:r>
            <a:r>
              <a:rPr lang="en-IN" dirty="0"/>
              <a:t>!=q) {</a:t>
            </a:r>
          </a:p>
          <a:p>
            <a:endParaRPr lang="en-IN" dirty="0"/>
          </a:p>
          <a:p>
            <a:r>
              <a:rPr lang="en-IN" dirty="0"/>
              <a:t>			e[k]=</a:t>
            </a:r>
            <a:r>
              <a:rPr lang="en-IN" dirty="0" err="1"/>
              <a:t>i</a:t>
            </a:r>
            <a:r>
              <a:rPr lang="en-IN" dirty="0"/>
              <a:t>;</a:t>
            </a:r>
          </a:p>
          <a:p>
            <a:endParaRPr lang="en-IN" dirty="0"/>
          </a:p>
          <a:p>
            <a:r>
              <a:rPr lang="en-IN" dirty="0"/>
              <a:t>			flag=cd(e[k]);</a:t>
            </a:r>
          </a:p>
          <a:p>
            <a:endParaRPr lang="en-IN" dirty="0"/>
          </a:p>
          <a:p>
            <a:r>
              <a:rPr lang="en-IN" dirty="0"/>
              <a:t>			if(flag&gt;0) {</a:t>
            </a:r>
          </a:p>
          <a:p>
            <a:endParaRPr lang="en-IN" dirty="0"/>
          </a:p>
          <a:p>
            <a:r>
              <a:rPr lang="en-IN" dirty="0"/>
              <a:t>				d[k]=flag;</a:t>
            </a:r>
          </a:p>
          <a:p>
            <a:endParaRPr lang="en-IN" dirty="0"/>
          </a:p>
          <a:p>
            <a:r>
              <a:rPr lang="en-IN" dirty="0"/>
              <a:t>				k++;</a:t>
            </a:r>
          </a:p>
          <a:p>
            <a:endParaRPr lang="en-IN" dirty="0"/>
          </a:p>
          <a:p>
            <a:r>
              <a:rPr lang="en-IN" dirty="0"/>
              <a:t>			}</a:t>
            </a:r>
          </a:p>
          <a:p>
            <a:r>
              <a:rPr lang="en-IN" dirty="0"/>
              <a:t>if(k==99)</a:t>
            </a:r>
          </a:p>
          <a:p>
            <a:endParaRPr lang="en-IN" dirty="0"/>
          </a:p>
          <a:p>
            <a:r>
              <a:rPr lang="en-IN" dirty="0"/>
              <a:t>			        break;</a:t>
            </a:r>
          </a:p>
          <a:p>
            <a:r>
              <a:rPr lang="en-IN" dirty="0"/>
              <a:t>}</a:t>
            </a:r>
          </a:p>
          <a:p>
            <a:endParaRPr lang="en-IN" dirty="0"/>
          </a:p>
          <a:p>
            <a:r>
              <a:rPr lang="en-IN" dirty="0"/>
              <a:t>	}</a:t>
            </a:r>
          </a:p>
        </p:txBody>
      </p:sp>
      <p:cxnSp>
        <p:nvCxnSpPr>
          <p:cNvPr id="13" name="Straight Connector 12">
            <a:extLst>
              <a:ext uri="{FF2B5EF4-FFF2-40B4-BE49-F238E27FC236}">
                <a16:creationId xmlns:a16="http://schemas.microsoft.com/office/drawing/2014/main" id="{F4BA0112-37B4-464A-9F82-45A094C4D5C7}"/>
              </a:ext>
            </a:extLst>
          </p:cNvPr>
          <p:cNvCxnSpPr/>
          <p:nvPr/>
        </p:nvCxnSpPr>
        <p:spPr>
          <a:xfrm flipV="1">
            <a:off x="4140200" y="1603375"/>
            <a:ext cx="0" cy="800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203641-4AB3-44CF-A095-B6F1E50A71CE}"/>
              </a:ext>
            </a:extLst>
          </p:cNvPr>
          <p:cNvCxnSpPr/>
          <p:nvPr/>
        </p:nvCxnSpPr>
        <p:spPr>
          <a:xfrm flipV="1">
            <a:off x="8331200" y="1603375"/>
            <a:ext cx="0" cy="8001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ontent Placeholder 7">
            <a:extLst>
              <a:ext uri="{FF2B5EF4-FFF2-40B4-BE49-F238E27FC236}">
                <a16:creationId xmlns:a16="http://schemas.microsoft.com/office/drawing/2014/main" id="{753B205A-3A5C-423F-A621-E6B3B93938F5}"/>
              </a:ext>
            </a:extLst>
          </p:cNvPr>
          <p:cNvSpPr txBox="1">
            <a:spLocks/>
          </p:cNvSpPr>
          <p:nvPr/>
        </p:nvSpPr>
        <p:spPr>
          <a:xfrm>
            <a:off x="9169400" y="1720849"/>
            <a:ext cx="3124193" cy="7879080"/>
          </a:xfrm>
          <a:prstGeom prst="rect">
            <a:avLst/>
          </a:prstGeom>
        </p:spPr>
        <p:txBody>
          <a:bodyPr wrap="square" lIns="0" tIns="0" rIns="0" bIns="0">
            <a:spAutoFit/>
          </a:bodyPr>
          <a:lstStyle>
            <a:lvl1pPr marL="0">
              <a:defRPr sz="1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a:t>
            </a:r>
          </a:p>
          <a:p>
            <a:endParaRPr lang="en-US" dirty="0"/>
          </a:p>
          <a:p>
            <a:r>
              <a:rPr lang="en-US" dirty="0"/>
              <a:t>long int cd(long int x) {</a:t>
            </a:r>
          </a:p>
          <a:p>
            <a:endParaRPr lang="en-US" dirty="0"/>
          </a:p>
          <a:p>
            <a:r>
              <a:rPr lang="en-US" dirty="0"/>
              <a:t>	long int k=1;</a:t>
            </a:r>
          </a:p>
          <a:p>
            <a:endParaRPr lang="en-US" dirty="0"/>
          </a:p>
          <a:p>
            <a:r>
              <a:rPr lang="en-US" dirty="0"/>
              <a:t>	while(1) {</a:t>
            </a:r>
          </a:p>
          <a:p>
            <a:endParaRPr lang="en-US" dirty="0"/>
          </a:p>
          <a:p>
            <a:r>
              <a:rPr lang="en-US" dirty="0"/>
              <a:t>		k=</a:t>
            </a:r>
            <a:r>
              <a:rPr lang="en-US" dirty="0" err="1"/>
              <a:t>k+t</a:t>
            </a:r>
            <a:r>
              <a:rPr lang="en-US" dirty="0"/>
              <a:t>;</a:t>
            </a:r>
          </a:p>
          <a:p>
            <a:endParaRPr lang="en-US" dirty="0"/>
          </a:p>
          <a:p>
            <a:r>
              <a:rPr lang="en-US" dirty="0"/>
              <a:t>		if(</a:t>
            </a:r>
            <a:r>
              <a:rPr lang="en-US" dirty="0" err="1"/>
              <a:t>k%x</a:t>
            </a:r>
            <a:r>
              <a:rPr lang="en-US" dirty="0"/>
              <a:t>==0)</a:t>
            </a:r>
          </a:p>
          <a:p>
            <a:endParaRPr lang="en-US" dirty="0"/>
          </a:p>
          <a:p>
            <a:r>
              <a:rPr lang="en-US" dirty="0"/>
              <a:t>		    return(k/x);</a:t>
            </a:r>
          </a:p>
          <a:p>
            <a:endParaRPr lang="en-US" dirty="0"/>
          </a:p>
          <a:p>
            <a:r>
              <a:rPr lang="en-US" dirty="0"/>
              <a:t>	}</a:t>
            </a:r>
          </a:p>
          <a:p>
            <a:endParaRPr lang="en-US" dirty="0"/>
          </a:p>
          <a:p>
            <a:r>
              <a:rPr lang="en-US" dirty="0"/>
              <a:t>} void encrypt() {</a:t>
            </a:r>
          </a:p>
          <a:p>
            <a:endParaRPr lang="en-US" dirty="0"/>
          </a:p>
          <a:p>
            <a:r>
              <a:rPr lang="en-US" dirty="0"/>
              <a:t>	long int </a:t>
            </a:r>
            <a:r>
              <a:rPr lang="en-US" dirty="0" err="1"/>
              <a:t>pt,ct,key</a:t>
            </a:r>
            <a:r>
              <a:rPr lang="en-US" dirty="0"/>
              <a:t>=e[0],</a:t>
            </a:r>
            <a:r>
              <a:rPr lang="en-US" dirty="0" err="1"/>
              <a:t>k,len</a:t>
            </a:r>
            <a:r>
              <a:rPr lang="en-US" dirty="0"/>
              <a:t>;</a:t>
            </a:r>
          </a:p>
          <a:p>
            <a:endParaRPr lang="en-US" dirty="0"/>
          </a:p>
          <a:p>
            <a:r>
              <a:rPr lang="en-US" dirty="0"/>
              <a:t>	</a:t>
            </a:r>
            <a:r>
              <a:rPr lang="en-US" dirty="0" err="1"/>
              <a:t>i</a:t>
            </a:r>
            <a:r>
              <a:rPr lang="en-US" dirty="0"/>
              <a:t>=0;</a:t>
            </a:r>
          </a:p>
          <a:p>
            <a:endParaRPr lang="en-US" dirty="0"/>
          </a:p>
          <a:p>
            <a:r>
              <a:rPr lang="en-US" dirty="0"/>
              <a:t>	</a:t>
            </a:r>
            <a:r>
              <a:rPr lang="en-US" dirty="0" err="1"/>
              <a:t>len</a:t>
            </a:r>
            <a:r>
              <a:rPr lang="en-US" dirty="0"/>
              <a:t>=</a:t>
            </a:r>
            <a:r>
              <a:rPr lang="en-US" dirty="0" err="1"/>
              <a:t>strlen</a:t>
            </a:r>
            <a:r>
              <a:rPr lang="en-US" dirty="0"/>
              <a:t>(msg);</a:t>
            </a:r>
          </a:p>
          <a:p>
            <a:endParaRPr lang="en-US" dirty="0"/>
          </a:p>
          <a:p>
            <a:r>
              <a:rPr lang="en-US" dirty="0"/>
              <a:t>	while(</a:t>
            </a:r>
            <a:r>
              <a:rPr lang="en-US" dirty="0" err="1"/>
              <a:t>i</a:t>
            </a:r>
            <a:r>
              <a:rPr lang="en-US" dirty="0"/>
              <a:t>!=</a:t>
            </a:r>
            <a:r>
              <a:rPr lang="en-US" dirty="0" err="1"/>
              <a:t>len</a:t>
            </a:r>
            <a:r>
              <a:rPr lang="en-US" dirty="0"/>
              <a:t>) {</a:t>
            </a:r>
          </a:p>
          <a:p>
            <a:endParaRPr lang="en-US" dirty="0"/>
          </a:p>
          <a:p>
            <a:r>
              <a:rPr lang="en-US" dirty="0"/>
              <a:t>		</a:t>
            </a:r>
            <a:r>
              <a:rPr lang="en-US" dirty="0" err="1"/>
              <a:t>pt</a:t>
            </a:r>
            <a:r>
              <a:rPr lang="en-US" dirty="0"/>
              <a:t>=m[</a:t>
            </a:r>
            <a:r>
              <a:rPr lang="en-US" dirty="0" err="1"/>
              <a:t>i</a:t>
            </a:r>
            <a:r>
              <a:rPr lang="en-US" dirty="0"/>
              <a:t>];</a:t>
            </a:r>
          </a:p>
          <a:p>
            <a:endParaRPr lang="en-US" dirty="0"/>
          </a:p>
          <a:p>
            <a:r>
              <a:rPr lang="en-US" dirty="0"/>
              <a:t>		</a:t>
            </a:r>
            <a:r>
              <a:rPr lang="en-US" dirty="0" err="1"/>
              <a:t>pt</a:t>
            </a:r>
            <a:r>
              <a:rPr lang="en-US" dirty="0"/>
              <a:t>=pt-96;</a:t>
            </a:r>
          </a:p>
          <a:p>
            <a:endParaRPr lang="en-US" dirty="0"/>
          </a:p>
          <a:p>
            <a:r>
              <a:rPr lang="en-US" dirty="0"/>
              <a:t>		k=1;</a:t>
            </a:r>
            <a:endParaRPr lang="en-IN" dirty="0"/>
          </a:p>
        </p:txBody>
      </p:sp>
      <p:sp>
        <p:nvSpPr>
          <p:cNvPr id="16" name="Title 6">
            <a:extLst>
              <a:ext uri="{FF2B5EF4-FFF2-40B4-BE49-F238E27FC236}">
                <a16:creationId xmlns:a16="http://schemas.microsoft.com/office/drawing/2014/main" id="{247D3B02-193E-483E-BC97-2A2B1FB12156}"/>
              </a:ext>
            </a:extLst>
          </p:cNvPr>
          <p:cNvSpPr>
            <a:spLocks noGrp="1"/>
          </p:cNvSpPr>
          <p:nvPr>
            <p:ph type="title"/>
          </p:nvPr>
        </p:nvSpPr>
        <p:spPr>
          <a:xfrm>
            <a:off x="4997450" y="460375"/>
            <a:ext cx="3009900" cy="604838"/>
          </a:xfrm>
        </p:spPr>
        <p:txBody>
          <a:bodyPr/>
          <a:lstStyle/>
          <a:p>
            <a:r>
              <a:rPr lang="en-IN" dirty="0"/>
              <a:t>RSA Code</a:t>
            </a:r>
          </a:p>
        </p:txBody>
      </p:sp>
    </p:spTree>
    <p:extLst>
      <p:ext uri="{BB962C8B-B14F-4D97-AF65-F5344CB8AC3E}">
        <p14:creationId xmlns:p14="http://schemas.microsoft.com/office/powerpoint/2010/main" val="72878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DBF7E-DAAD-4A4C-8AC1-1CC32D4C3C38}"/>
              </a:ext>
            </a:extLst>
          </p:cNvPr>
          <p:cNvSpPr>
            <a:spLocks noGrp="1"/>
          </p:cNvSpPr>
          <p:nvPr>
            <p:ph sz="half" idx="2"/>
          </p:nvPr>
        </p:nvSpPr>
        <p:spPr>
          <a:xfrm>
            <a:off x="571500" y="1902966"/>
            <a:ext cx="5459095" cy="7879080"/>
          </a:xfrm>
        </p:spPr>
        <p:txBody>
          <a:bodyPr/>
          <a:lstStyle/>
          <a:p>
            <a:r>
              <a:rPr lang="en-IN" dirty="0"/>
              <a:t>for (j=0;j&lt;</a:t>
            </a:r>
            <a:r>
              <a:rPr lang="en-IN" dirty="0" err="1"/>
              <a:t>key;j</a:t>
            </a:r>
            <a:r>
              <a:rPr lang="en-IN" dirty="0"/>
              <a:t>++) {</a:t>
            </a:r>
          </a:p>
          <a:p>
            <a:endParaRPr lang="en-IN" dirty="0"/>
          </a:p>
          <a:p>
            <a:r>
              <a:rPr lang="en-IN" dirty="0"/>
              <a:t>			k=k*</a:t>
            </a:r>
            <a:r>
              <a:rPr lang="en-IN" dirty="0" err="1"/>
              <a:t>pt</a:t>
            </a:r>
            <a:r>
              <a:rPr lang="en-IN" dirty="0"/>
              <a:t>;</a:t>
            </a:r>
          </a:p>
          <a:p>
            <a:endParaRPr lang="en-IN" dirty="0"/>
          </a:p>
          <a:p>
            <a:r>
              <a:rPr lang="en-IN" dirty="0"/>
              <a:t>			k=</a:t>
            </a:r>
            <a:r>
              <a:rPr lang="en-IN" dirty="0" err="1"/>
              <a:t>k%n</a:t>
            </a:r>
            <a:r>
              <a:rPr lang="en-IN" dirty="0"/>
              <a:t>;</a:t>
            </a:r>
          </a:p>
          <a:p>
            <a:endParaRPr lang="en-IN" dirty="0"/>
          </a:p>
          <a:p>
            <a:r>
              <a:rPr lang="en-IN" dirty="0"/>
              <a:t>		}</a:t>
            </a:r>
          </a:p>
          <a:p>
            <a:endParaRPr lang="en-IN" dirty="0"/>
          </a:p>
          <a:p>
            <a:r>
              <a:rPr lang="en-IN" dirty="0"/>
              <a:t>		temp[</a:t>
            </a:r>
            <a:r>
              <a:rPr lang="en-IN" dirty="0" err="1"/>
              <a:t>i</a:t>
            </a:r>
            <a:r>
              <a:rPr lang="en-IN" dirty="0"/>
              <a:t>]=k;</a:t>
            </a:r>
          </a:p>
          <a:p>
            <a:endParaRPr lang="en-IN" dirty="0"/>
          </a:p>
          <a:p>
            <a:r>
              <a:rPr lang="en-IN" dirty="0"/>
              <a:t>		</a:t>
            </a:r>
            <a:r>
              <a:rPr lang="en-IN" dirty="0" err="1"/>
              <a:t>ct</a:t>
            </a:r>
            <a:r>
              <a:rPr lang="en-IN" dirty="0"/>
              <a:t>=k+96;</a:t>
            </a:r>
          </a:p>
          <a:p>
            <a:endParaRPr lang="en-IN" dirty="0"/>
          </a:p>
          <a:p>
            <a:r>
              <a:rPr lang="en-IN" dirty="0"/>
              <a:t>		</a:t>
            </a:r>
            <a:r>
              <a:rPr lang="en-IN" dirty="0" err="1"/>
              <a:t>en</a:t>
            </a:r>
            <a:r>
              <a:rPr lang="en-IN" dirty="0"/>
              <a:t>[</a:t>
            </a:r>
            <a:r>
              <a:rPr lang="en-IN" dirty="0" err="1"/>
              <a:t>i</a:t>
            </a:r>
            <a:r>
              <a:rPr lang="en-IN" dirty="0"/>
              <a:t>]=</a:t>
            </a:r>
            <a:r>
              <a:rPr lang="en-IN" dirty="0" err="1"/>
              <a:t>ct</a:t>
            </a:r>
            <a:r>
              <a:rPr lang="en-IN" dirty="0"/>
              <a:t>;</a:t>
            </a:r>
          </a:p>
          <a:p>
            <a:endParaRPr lang="en-IN" dirty="0"/>
          </a:p>
          <a:p>
            <a:r>
              <a:rPr lang="en-IN" dirty="0"/>
              <a:t>		</a:t>
            </a:r>
            <a:r>
              <a:rPr lang="en-IN" dirty="0" err="1"/>
              <a:t>i</a:t>
            </a:r>
            <a:r>
              <a:rPr lang="en-IN" dirty="0"/>
              <a:t>++;</a:t>
            </a:r>
          </a:p>
          <a:p>
            <a:endParaRPr lang="en-IN" dirty="0"/>
          </a:p>
          <a:p>
            <a:r>
              <a:rPr lang="en-IN" dirty="0"/>
              <a:t>	}</a:t>
            </a:r>
          </a:p>
          <a:p>
            <a:endParaRPr lang="en-IN" dirty="0"/>
          </a:p>
          <a:p>
            <a:r>
              <a:rPr lang="en-IN" dirty="0"/>
              <a:t>	</a:t>
            </a:r>
            <a:r>
              <a:rPr lang="en-IN" dirty="0" err="1"/>
              <a:t>en</a:t>
            </a:r>
            <a:r>
              <a:rPr lang="en-IN" dirty="0"/>
              <a:t>[</a:t>
            </a:r>
            <a:r>
              <a:rPr lang="en-IN" dirty="0" err="1"/>
              <a:t>i</a:t>
            </a:r>
            <a:r>
              <a:rPr lang="en-IN" dirty="0"/>
              <a:t>]=-1;</a:t>
            </a:r>
          </a:p>
          <a:p>
            <a:endParaRPr lang="en-IN" dirty="0"/>
          </a:p>
          <a:p>
            <a:r>
              <a:rPr lang="en-IN" dirty="0"/>
              <a:t>	</a:t>
            </a:r>
            <a:r>
              <a:rPr lang="en-IN" dirty="0" err="1"/>
              <a:t>printf</a:t>
            </a:r>
            <a:r>
              <a:rPr lang="en-IN" dirty="0"/>
              <a:t>("\</a:t>
            </a:r>
            <a:r>
              <a:rPr lang="en-IN" dirty="0" err="1"/>
              <a:t>nTHE</a:t>
            </a:r>
            <a:r>
              <a:rPr lang="en-IN" dirty="0"/>
              <a:t> ENCRYPTED MESSAGE IS\n");</a:t>
            </a:r>
          </a:p>
          <a:p>
            <a:endParaRPr lang="en-IN" dirty="0"/>
          </a:p>
          <a:p>
            <a:r>
              <a:rPr lang="en-IN" dirty="0"/>
              <a:t>	for (</a:t>
            </a:r>
            <a:r>
              <a:rPr lang="en-IN" dirty="0" err="1"/>
              <a:t>i</a:t>
            </a:r>
            <a:r>
              <a:rPr lang="en-IN" dirty="0"/>
              <a:t>=0;en[</a:t>
            </a:r>
            <a:r>
              <a:rPr lang="en-IN" dirty="0" err="1"/>
              <a:t>i</a:t>
            </a:r>
            <a:r>
              <a:rPr lang="en-IN" dirty="0"/>
              <a:t>]!=-1;i++)</a:t>
            </a:r>
          </a:p>
          <a:p>
            <a:endParaRPr lang="en-IN" dirty="0"/>
          </a:p>
          <a:p>
            <a:r>
              <a:rPr lang="en-IN" dirty="0"/>
              <a:t>	</a:t>
            </a:r>
            <a:r>
              <a:rPr lang="en-IN" dirty="0" err="1"/>
              <a:t>printf</a:t>
            </a:r>
            <a:r>
              <a:rPr lang="en-IN" dirty="0"/>
              <a:t>("%c",</a:t>
            </a:r>
            <a:r>
              <a:rPr lang="en-IN" dirty="0" err="1"/>
              <a:t>en</a:t>
            </a:r>
            <a:r>
              <a:rPr lang="en-IN" dirty="0"/>
              <a:t>[</a:t>
            </a:r>
            <a:r>
              <a:rPr lang="en-IN" dirty="0" err="1"/>
              <a:t>i</a:t>
            </a:r>
            <a:r>
              <a:rPr lang="en-IN" dirty="0"/>
              <a:t>]);</a:t>
            </a:r>
          </a:p>
          <a:p>
            <a:endParaRPr lang="en-IN" dirty="0"/>
          </a:p>
          <a:p>
            <a:r>
              <a:rPr lang="en-IN" dirty="0"/>
              <a:t>}</a:t>
            </a:r>
          </a:p>
          <a:p>
            <a:r>
              <a:rPr lang="en-US" dirty="0"/>
              <a:t>void decrypt() {</a:t>
            </a:r>
          </a:p>
          <a:p>
            <a:endParaRPr lang="en-US" dirty="0"/>
          </a:p>
          <a:p>
            <a:r>
              <a:rPr lang="en-US" dirty="0"/>
              <a:t>	long int </a:t>
            </a:r>
            <a:r>
              <a:rPr lang="en-US" dirty="0" err="1"/>
              <a:t>pt,ct,key</a:t>
            </a:r>
            <a:r>
              <a:rPr lang="en-US" dirty="0"/>
              <a:t>=d[0],k;</a:t>
            </a:r>
          </a:p>
          <a:p>
            <a:endParaRPr lang="en-US" dirty="0"/>
          </a:p>
          <a:p>
            <a:r>
              <a:rPr lang="en-US" dirty="0"/>
              <a:t>	</a:t>
            </a:r>
            <a:r>
              <a:rPr lang="en-US" dirty="0" err="1"/>
              <a:t>i</a:t>
            </a:r>
            <a:r>
              <a:rPr lang="en-US" dirty="0"/>
              <a:t>=0;</a:t>
            </a:r>
            <a:endParaRPr lang="en-IN" dirty="0"/>
          </a:p>
        </p:txBody>
      </p:sp>
      <p:sp>
        <p:nvSpPr>
          <p:cNvPr id="4" name="Content Placeholder 3">
            <a:extLst>
              <a:ext uri="{FF2B5EF4-FFF2-40B4-BE49-F238E27FC236}">
                <a16:creationId xmlns:a16="http://schemas.microsoft.com/office/drawing/2014/main" id="{6EC019F2-E739-4997-B1BB-BB978D68D9EE}"/>
              </a:ext>
            </a:extLst>
          </p:cNvPr>
          <p:cNvSpPr>
            <a:spLocks noGrp="1"/>
          </p:cNvSpPr>
          <p:nvPr>
            <p:ph sz="half" idx="3"/>
          </p:nvPr>
        </p:nvSpPr>
        <p:spPr>
          <a:xfrm>
            <a:off x="6799263" y="1758950"/>
            <a:ext cx="5657088" cy="8863965"/>
          </a:xfrm>
        </p:spPr>
        <p:txBody>
          <a:bodyPr/>
          <a:lstStyle/>
          <a:p>
            <a:r>
              <a:rPr lang="en-IN" dirty="0"/>
              <a:t>while(</a:t>
            </a:r>
            <a:r>
              <a:rPr lang="en-IN" dirty="0" err="1"/>
              <a:t>en</a:t>
            </a:r>
            <a:r>
              <a:rPr lang="en-IN" dirty="0"/>
              <a:t>[</a:t>
            </a:r>
            <a:r>
              <a:rPr lang="en-IN" dirty="0" err="1"/>
              <a:t>i</a:t>
            </a:r>
            <a:r>
              <a:rPr lang="en-IN" dirty="0"/>
              <a:t>]!=-1) {</a:t>
            </a:r>
          </a:p>
          <a:p>
            <a:endParaRPr lang="en-IN" dirty="0"/>
          </a:p>
          <a:p>
            <a:r>
              <a:rPr lang="en-IN" dirty="0"/>
              <a:t>		</a:t>
            </a:r>
            <a:r>
              <a:rPr lang="en-IN" dirty="0" err="1"/>
              <a:t>ct</a:t>
            </a:r>
            <a:r>
              <a:rPr lang="en-IN" dirty="0"/>
              <a:t>=temp[</a:t>
            </a:r>
            <a:r>
              <a:rPr lang="en-IN" dirty="0" err="1"/>
              <a:t>i</a:t>
            </a:r>
            <a:r>
              <a:rPr lang="en-IN" dirty="0"/>
              <a:t>];</a:t>
            </a:r>
          </a:p>
          <a:p>
            <a:endParaRPr lang="en-IN" dirty="0"/>
          </a:p>
          <a:p>
            <a:r>
              <a:rPr lang="en-IN" dirty="0"/>
              <a:t>		k=1;</a:t>
            </a:r>
          </a:p>
          <a:p>
            <a:endParaRPr lang="en-IN" dirty="0"/>
          </a:p>
          <a:p>
            <a:r>
              <a:rPr lang="en-IN" dirty="0"/>
              <a:t>		for (j=0;j&lt;</a:t>
            </a:r>
            <a:r>
              <a:rPr lang="en-IN" dirty="0" err="1"/>
              <a:t>key;j</a:t>
            </a:r>
            <a:r>
              <a:rPr lang="en-IN" dirty="0"/>
              <a:t>++) {</a:t>
            </a:r>
          </a:p>
          <a:p>
            <a:endParaRPr lang="en-IN" dirty="0"/>
          </a:p>
          <a:p>
            <a:r>
              <a:rPr lang="en-IN" dirty="0"/>
              <a:t>			k=k*</a:t>
            </a:r>
            <a:r>
              <a:rPr lang="en-IN" dirty="0" err="1"/>
              <a:t>ct</a:t>
            </a:r>
            <a:r>
              <a:rPr lang="en-IN" dirty="0"/>
              <a:t>;</a:t>
            </a:r>
          </a:p>
          <a:p>
            <a:endParaRPr lang="en-IN" dirty="0"/>
          </a:p>
          <a:p>
            <a:r>
              <a:rPr lang="en-IN" dirty="0"/>
              <a:t>			k=</a:t>
            </a:r>
            <a:r>
              <a:rPr lang="en-IN" dirty="0" err="1"/>
              <a:t>k%n</a:t>
            </a:r>
            <a:r>
              <a:rPr lang="en-IN" dirty="0"/>
              <a:t>;</a:t>
            </a:r>
          </a:p>
          <a:p>
            <a:endParaRPr lang="en-IN" dirty="0"/>
          </a:p>
          <a:p>
            <a:r>
              <a:rPr lang="en-IN" dirty="0"/>
              <a:t>		}</a:t>
            </a:r>
          </a:p>
          <a:p>
            <a:endParaRPr lang="en-IN" dirty="0"/>
          </a:p>
          <a:p>
            <a:r>
              <a:rPr lang="en-IN" dirty="0"/>
              <a:t>		</a:t>
            </a:r>
            <a:r>
              <a:rPr lang="en-IN" dirty="0" err="1"/>
              <a:t>pt</a:t>
            </a:r>
            <a:r>
              <a:rPr lang="en-IN" dirty="0"/>
              <a:t>=k+96;</a:t>
            </a:r>
          </a:p>
          <a:p>
            <a:endParaRPr lang="en-IN" dirty="0"/>
          </a:p>
          <a:p>
            <a:r>
              <a:rPr lang="en-IN" dirty="0"/>
              <a:t>		m[</a:t>
            </a:r>
            <a:r>
              <a:rPr lang="en-IN" dirty="0" err="1"/>
              <a:t>i</a:t>
            </a:r>
            <a:r>
              <a:rPr lang="en-IN" dirty="0"/>
              <a:t>]=</a:t>
            </a:r>
            <a:r>
              <a:rPr lang="en-IN" dirty="0" err="1"/>
              <a:t>pt</a:t>
            </a:r>
            <a:r>
              <a:rPr lang="en-IN" dirty="0"/>
              <a:t>;</a:t>
            </a:r>
          </a:p>
          <a:p>
            <a:endParaRPr lang="en-IN" dirty="0"/>
          </a:p>
          <a:p>
            <a:r>
              <a:rPr lang="en-IN" dirty="0"/>
              <a:t>		</a:t>
            </a:r>
            <a:r>
              <a:rPr lang="en-IN" dirty="0" err="1"/>
              <a:t>i</a:t>
            </a:r>
            <a:r>
              <a:rPr lang="en-IN" dirty="0"/>
              <a:t>++;</a:t>
            </a:r>
          </a:p>
          <a:p>
            <a:endParaRPr lang="en-IN" dirty="0"/>
          </a:p>
          <a:p>
            <a:r>
              <a:rPr lang="en-IN" dirty="0"/>
              <a:t>	}</a:t>
            </a:r>
          </a:p>
          <a:p>
            <a:endParaRPr lang="en-IN" dirty="0"/>
          </a:p>
          <a:p>
            <a:r>
              <a:rPr lang="en-IN" dirty="0"/>
              <a:t>	m[</a:t>
            </a:r>
            <a:r>
              <a:rPr lang="en-IN" dirty="0" err="1"/>
              <a:t>i</a:t>
            </a:r>
            <a:r>
              <a:rPr lang="en-IN" dirty="0"/>
              <a:t>]=-1;</a:t>
            </a:r>
          </a:p>
          <a:p>
            <a:endParaRPr lang="en-IN" dirty="0"/>
          </a:p>
          <a:p>
            <a:r>
              <a:rPr lang="en-IN" dirty="0"/>
              <a:t>	</a:t>
            </a:r>
            <a:r>
              <a:rPr lang="en-IN" dirty="0" err="1"/>
              <a:t>printf</a:t>
            </a:r>
            <a:r>
              <a:rPr lang="en-IN" dirty="0"/>
              <a:t>("\</a:t>
            </a:r>
            <a:r>
              <a:rPr lang="en-IN" dirty="0" err="1"/>
              <a:t>nTHE</a:t>
            </a:r>
            <a:r>
              <a:rPr lang="en-IN" dirty="0"/>
              <a:t> DECRYPTED MESSAGE IS\n");</a:t>
            </a:r>
          </a:p>
          <a:p>
            <a:endParaRPr lang="en-IN" dirty="0"/>
          </a:p>
          <a:p>
            <a:r>
              <a:rPr lang="en-IN" dirty="0"/>
              <a:t>	for (</a:t>
            </a:r>
            <a:r>
              <a:rPr lang="en-IN" dirty="0" err="1"/>
              <a:t>i</a:t>
            </a:r>
            <a:r>
              <a:rPr lang="en-IN" dirty="0"/>
              <a:t>=0;m[</a:t>
            </a:r>
            <a:r>
              <a:rPr lang="en-IN" dirty="0" err="1"/>
              <a:t>i</a:t>
            </a:r>
            <a:r>
              <a:rPr lang="en-IN" dirty="0"/>
              <a:t>]!=-1;i++)</a:t>
            </a:r>
          </a:p>
          <a:p>
            <a:endParaRPr lang="en-IN" dirty="0"/>
          </a:p>
          <a:p>
            <a:r>
              <a:rPr lang="en-IN" dirty="0"/>
              <a:t>	</a:t>
            </a:r>
            <a:r>
              <a:rPr lang="en-IN" dirty="0" err="1"/>
              <a:t>printf</a:t>
            </a:r>
            <a:r>
              <a:rPr lang="en-IN" dirty="0"/>
              <a:t>("%</a:t>
            </a:r>
            <a:r>
              <a:rPr lang="en-IN" dirty="0" err="1"/>
              <a:t>c",m</a:t>
            </a:r>
            <a:r>
              <a:rPr lang="en-IN" dirty="0"/>
              <a:t>[</a:t>
            </a:r>
            <a:r>
              <a:rPr lang="en-IN" dirty="0" err="1"/>
              <a:t>i</a:t>
            </a:r>
            <a:r>
              <a:rPr lang="en-IN" dirty="0"/>
              <a:t>]);    }</a:t>
            </a:r>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465812CA-8CA4-4DEC-AE04-516058E21E21}"/>
              </a:ext>
            </a:extLst>
          </p:cNvPr>
          <p:cNvCxnSpPr>
            <a:cxnSpLocks/>
          </p:cNvCxnSpPr>
          <p:nvPr/>
        </p:nvCxnSpPr>
        <p:spPr>
          <a:xfrm flipV="1">
            <a:off x="6197600" y="1527175"/>
            <a:ext cx="0" cy="8001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6">
            <a:extLst>
              <a:ext uri="{FF2B5EF4-FFF2-40B4-BE49-F238E27FC236}">
                <a16:creationId xmlns:a16="http://schemas.microsoft.com/office/drawing/2014/main" id="{73285398-ACF4-4E8E-AA83-18828618E89A}"/>
              </a:ext>
            </a:extLst>
          </p:cNvPr>
          <p:cNvSpPr>
            <a:spLocks noGrp="1"/>
          </p:cNvSpPr>
          <p:nvPr>
            <p:ph type="title"/>
          </p:nvPr>
        </p:nvSpPr>
        <p:spPr>
          <a:xfrm>
            <a:off x="4997450" y="460375"/>
            <a:ext cx="3009900" cy="604838"/>
          </a:xfrm>
        </p:spPr>
        <p:txBody>
          <a:bodyPr/>
          <a:lstStyle/>
          <a:p>
            <a:r>
              <a:rPr lang="en-IN" dirty="0"/>
              <a:t>RSA Code</a:t>
            </a:r>
          </a:p>
        </p:txBody>
      </p:sp>
    </p:spTree>
    <p:extLst>
      <p:ext uri="{BB962C8B-B14F-4D97-AF65-F5344CB8AC3E}">
        <p14:creationId xmlns:p14="http://schemas.microsoft.com/office/powerpoint/2010/main" val="191610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E71F-95C3-491F-B3E7-4360F877B959}"/>
              </a:ext>
            </a:extLst>
          </p:cNvPr>
          <p:cNvSpPr>
            <a:spLocks noGrp="1"/>
          </p:cNvSpPr>
          <p:nvPr>
            <p:ph type="title"/>
          </p:nvPr>
        </p:nvSpPr>
        <p:spPr>
          <a:xfrm>
            <a:off x="4378642" y="349910"/>
            <a:ext cx="4247514" cy="584775"/>
          </a:xfrm>
        </p:spPr>
        <p:txBody>
          <a:bodyPr/>
          <a:lstStyle/>
          <a:p>
            <a:pPr algn="ctr"/>
            <a:r>
              <a:rPr lang="en-IN" dirty="0"/>
              <a:t>Output Snippet</a:t>
            </a:r>
          </a:p>
        </p:txBody>
      </p:sp>
      <p:pic>
        <p:nvPicPr>
          <p:cNvPr id="5" name="Content Placeholder 4">
            <a:extLst>
              <a:ext uri="{FF2B5EF4-FFF2-40B4-BE49-F238E27FC236}">
                <a16:creationId xmlns:a16="http://schemas.microsoft.com/office/drawing/2014/main" id="{29BF8582-967F-4BE1-86FC-BA9AE1370866}"/>
              </a:ext>
            </a:extLst>
          </p:cNvPr>
          <p:cNvPicPr>
            <a:picLocks noGrp="1" noChangeAspect="1"/>
          </p:cNvPicPr>
          <p:nvPr>
            <p:ph sz="half" idx="2"/>
          </p:nvPr>
        </p:nvPicPr>
        <p:blipFill>
          <a:blip r:embed="rId2"/>
          <a:stretch>
            <a:fillRect/>
          </a:stretch>
        </p:blipFill>
        <p:spPr>
          <a:xfrm>
            <a:off x="1625599" y="1238378"/>
            <a:ext cx="9753600" cy="8171662"/>
          </a:xfrm>
          <a:prstGeom prst="rect">
            <a:avLst/>
          </a:prstGeom>
        </p:spPr>
      </p:pic>
    </p:spTree>
    <p:extLst>
      <p:ext uri="{BB962C8B-B14F-4D97-AF65-F5344CB8AC3E}">
        <p14:creationId xmlns:p14="http://schemas.microsoft.com/office/powerpoint/2010/main" val="170294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60482" y="1248423"/>
            <a:ext cx="1270000" cy="537210"/>
          </a:xfrm>
          <a:prstGeom prst="rect">
            <a:avLst/>
          </a:prstGeom>
          <a:solidFill>
            <a:srgbClr val="CA4E0E"/>
          </a:solidFill>
        </p:spPr>
        <p:txBody>
          <a:bodyPr vert="horz" wrap="square" lIns="0" tIns="635" rIns="0" bIns="0" rtlCol="0">
            <a:spAutoFit/>
          </a:bodyPr>
          <a:lstStyle/>
          <a:p>
            <a:pPr>
              <a:lnSpc>
                <a:spcPct val="100000"/>
              </a:lnSpc>
              <a:spcBef>
                <a:spcPts val="5"/>
              </a:spcBef>
            </a:pPr>
            <a:endParaRPr sz="1100">
              <a:latin typeface="Times New Roman"/>
              <a:cs typeface="Times New Roman"/>
            </a:endParaRPr>
          </a:p>
          <a:p>
            <a:pPr marL="252095">
              <a:lnSpc>
                <a:spcPct val="100000"/>
              </a:lnSpc>
              <a:spcBef>
                <a:spcPts val="5"/>
              </a:spcBef>
            </a:pPr>
            <a:r>
              <a:rPr sz="1200" dirty="0">
                <a:solidFill>
                  <a:srgbClr val="FFFFFF"/>
                </a:solidFill>
                <a:latin typeface="Arial"/>
                <a:cs typeface="Arial"/>
              </a:rPr>
              <a:t>Input:Email</a:t>
            </a:r>
            <a:endParaRPr sz="1200">
              <a:latin typeface="Arial"/>
              <a:cs typeface="Arial"/>
            </a:endParaRPr>
          </a:p>
        </p:txBody>
      </p:sp>
      <p:sp>
        <p:nvSpPr>
          <p:cNvPr id="3" name="object 3"/>
          <p:cNvSpPr/>
          <p:nvPr/>
        </p:nvSpPr>
        <p:spPr>
          <a:xfrm>
            <a:off x="1460482" y="3656635"/>
            <a:ext cx="1270000" cy="1270000"/>
          </a:xfrm>
          <a:custGeom>
            <a:avLst/>
            <a:gdLst/>
            <a:ahLst/>
            <a:cxnLst/>
            <a:rect l="l" t="t" r="r" b="b"/>
            <a:pathLst>
              <a:path w="1270000" h="1270000">
                <a:moveTo>
                  <a:pt x="0" y="0"/>
                </a:moveTo>
                <a:lnTo>
                  <a:pt x="1270005" y="0"/>
                </a:lnTo>
                <a:lnTo>
                  <a:pt x="1270005" y="1270000"/>
                </a:lnTo>
                <a:lnTo>
                  <a:pt x="0" y="1270000"/>
                </a:lnTo>
                <a:lnTo>
                  <a:pt x="0" y="0"/>
                </a:lnTo>
                <a:close/>
              </a:path>
            </a:pathLst>
          </a:custGeom>
          <a:solidFill>
            <a:srgbClr val="CA4E0E"/>
          </a:solidFill>
        </p:spPr>
        <p:txBody>
          <a:bodyPr wrap="square" lIns="0" tIns="0" rIns="0" bIns="0" rtlCol="0"/>
          <a:lstStyle/>
          <a:p>
            <a:endParaRPr/>
          </a:p>
        </p:txBody>
      </p:sp>
      <p:sp>
        <p:nvSpPr>
          <p:cNvPr id="4" name="object 4"/>
          <p:cNvSpPr txBox="1"/>
          <p:nvPr/>
        </p:nvSpPr>
        <p:spPr>
          <a:xfrm>
            <a:off x="1725905" y="3975659"/>
            <a:ext cx="728345" cy="398780"/>
          </a:xfrm>
          <a:prstGeom prst="rect">
            <a:avLst/>
          </a:prstGeom>
        </p:spPr>
        <p:txBody>
          <a:bodyPr vert="horz" wrap="square" lIns="0" tIns="5080" rIns="0" bIns="0" rtlCol="0">
            <a:spAutoFit/>
          </a:bodyPr>
          <a:lstStyle/>
          <a:p>
            <a:pPr marL="266700" marR="5080" indent="-254000">
              <a:lnSpc>
                <a:spcPct val="104200"/>
              </a:lnSpc>
              <a:spcBef>
                <a:spcPts val="40"/>
              </a:spcBef>
            </a:pPr>
            <a:r>
              <a:rPr sz="1200" spc="10" dirty="0">
                <a:solidFill>
                  <a:srgbClr val="FFFFFF"/>
                </a:solidFill>
                <a:latin typeface="Arial"/>
                <a:cs typeface="Arial"/>
              </a:rPr>
              <a:t>Public</a:t>
            </a:r>
            <a:r>
              <a:rPr sz="1200" spc="-95" dirty="0">
                <a:solidFill>
                  <a:srgbClr val="FFFFFF"/>
                </a:solidFill>
                <a:latin typeface="Arial"/>
                <a:cs typeface="Arial"/>
              </a:rPr>
              <a:t> </a:t>
            </a:r>
            <a:r>
              <a:rPr sz="1200" dirty="0">
                <a:solidFill>
                  <a:srgbClr val="FFFFFF"/>
                </a:solidFill>
                <a:latin typeface="Arial"/>
                <a:cs typeface="Arial"/>
              </a:rPr>
              <a:t>key  1.n</a:t>
            </a:r>
            <a:endParaRPr sz="1200">
              <a:latin typeface="Arial"/>
              <a:cs typeface="Arial"/>
            </a:endParaRPr>
          </a:p>
        </p:txBody>
      </p:sp>
      <p:sp>
        <p:nvSpPr>
          <p:cNvPr id="5" name="object 5"/>
          <p:cNvSpPr txBox="1"/>
          <p:nvPr/>
        </p:nvSpPr>
        <p:spPr>
          <a:xfrm>
            <a:off x="1979905" y="4369359"/>
            <a:ext cx="23495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Arial"/>
                <a:cs typeface="Arial"/>
              </a:rPr>
              <a:t>2.e</a:t>
            </a:r>
            <a:endParaRPr sz="1200">
              <a:latin typeface="Arial"/>
              <a:cs typeface="Arial"/>
            </a:endParaRPr>
          </a:p>
        </p:txBody>
      </p:sp>
      <p:sp>
        <p:nvSpPr>
          <p:cNvPr id="6" name="object 6"/>
          <p:cNvSpPr txBox="1"/>
          <p:nvPr/>
        </p:nvSpPr>
        <p:spPr>
          <a:xfrm>
            <a:off x="2767305" y="1257859"/>
            <a:ext cx="16129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B</a:t>
            </a:r>
            <a:endParaRPr sz="1600">
              <a:latin typeface="Arial"/>
              <a:cs typeface="Arial"/>
            </a:endParaRPr>
          </a:p>
        </p:txBody>
      </p:sp>
      <p:sp>
        <p:nvSpPr>
          <p:cNvPr id="7" name="object 7"/>
          <p:cNvSpPr txBox="1"/>
          <p:nvPr/>
        </p:nvSpPr>
        <p:spPr>
          <a:xfrm>
            <a:off x="1460482" y="1999844"/>
            <a:ext cx="1270000" cy="601980"/>
          </a:xfrm>
          <a:prstGeom prst="rect">
            <a:avLst/>
          </a:prstGeom>
          <a:solidFill>
            <a:srgbClr val="CA4E0E"/>
          </a:solidFill>
        </p:spPr>
        <p:txBody>
          <a:bodyPr vert="horz" wrap="square" lIns="0" tIns="635" rIns="0" bIns="0" rtlCol="0">
            <a:spAutoFit/>
          </a:bodyPr>
          <a:lstStyle/>
          <a:p>
            <a:pPr>
              <a:lnSpc>
                <a:spcPct val="100000"/>
              </a:lnSpc>
              <a:spcBef>
                <a:spcPts val="5"/>
              </a:spcBef>
            </a:pPr>
            <a:endParaRPr sz="1350">
              <a:latin typeface="Times New Roman"/>
              <a:cs typeface="Times New Roman"/>
            </a:endParaRPr>
          </a:p>
          <a:p>
            <a:pPr marL="99695">
              <a:lnSpc>
                <a:spcPct val="100000"/>
              </a:lnSpc>
            </a:pPr>
            <a:r>
              <a:rPr sz="1200" spc="5" dirty="0">
                <a:solidFill>
                  <a:srgbClr val="FFFFFF"/>
                </a:solidFill>
                <a:latin typeface="Arial"/>
                <a:cs typeface="Arial"/>
              </a:rPr>
              <a:t>Input:Password</a:t>
            </a:r>
            <a:endParaRPr sz="1200">
              <a:latin typeface="Arial"/>
              <a:cs typeface="Arial"/>
            </a:endParaRPr>
          </a:p>
        </p:txBody>
      </p:sp>
      <p:sp>
        <p:nvSpPr>
          <p:cNvPr id="8" name="object 8"/>
          <p:cNvSpPr txBox="1"/>
          <p:nvPr/>
        </p:nvSpPr>
        <p:spPr>
          <a:xfrm>
            <a:off x="2760116" y="2083359"/>
            <a:ext cx="2849245" cy="269240"/>
          </a:xfrm>
          <a:prstGeom prst="rect">
            <a:avLst/>
          </a:prstGeom>
        </p:spPr>
        <p:txBody>
          <a:bodyPr vert="horz" wrap="square" lIns="0" tIns="12700" rIns="0" bIns="0" rtlCol="0">
            <a:spAutoFit/>
          </a:bodyPr>
          <a:lstStyle/>
          <a:p>
            <a:pPr marL="12700">
              <a:lnSpc>
                <a:spcPct val="100000"/>
              </a:lnSpc>
              <a:spcBef>
                <a:spcPts val="100"/>
              </a:spcBef>
              <a:tabLst>
                <a:tab pos="2835910" algn="l"/>
              </a:tabLst>
            </a:pPr>
            <a:r>
              <a:rPr sz="1600" u="sng" spc="-90" dirty="0">
                <a:uFill>
                  <a:solidFill>
                    <a:srgbClr val="444444"/>
                  </a:solidFill>
                </a:uFill>
                <a:latin typeface="Arial"/>
                <a:cs typeface="Arial"/>
              </a:rPr>
              <a:t> </a:t>
            </a:r>
            <a:r>
              <a:rPr sz="1600" u="sng" spc="-60" dirty="0">
                <a:uFill>
                  <a:solidFill>
                    <a:srgbClr val="444444"/>
                  </a:solidFill>
                </a:uFill>
                <a:latin typeface="Arial"/>
                <a:cs typeface="Arial"/>
              </a:rPr>
              <a:t>A	</a:t>
            </a:r>
            <a:endParaRPr sz="1600">
              <a:latin typeface="Arial"/>
              <a:cs typeface="Arial"/>
            </a:endParaRPr>
          </a:p>
        </p:txBody>
      </p:sp>
      <p:grpSp>
        <p:nvGrpSpPr>
          <p:cNvPr id="9" name="object 9"/>
          <p:cNvGrpSpPr/>
          <p:nvPr/>
        </p:nvGrpSpPr>
        <p:grpSpPr>
          <a:xfrm>
            <a:off x="4923688" y="2281530"/>
            <a:ext cx="1346200" cy="2696210"/>
            <a:chOff x="4264583" y="1877618"/>
            <a:chExt cx="1346200" cy="2696210"/>
          </a:xfrm>
        </p:grpSpPr>
        <p:sp>
          <p:nvSpPr>
            <p:cNvPr id="10" name="object 10"/>
            <p:cNvSpPr/>
            <p:nvPr/>
          </p:nvSpPr>
          <p:spPr>
            <a:xfrm>
              <a:off x="4935474" y="1877618"/>
              <a:ext cx="19050" cy="19050"/>
            </a:xfrm>
            <a:custGeom>
              <a:avLst/>
              <a:gdLst/>
              <a:ahLst/>
              <a:cxnLst/>
              <a:rect l="l" t="t" r="r" b="b"/>
              <a:pathLst>
                <a:path w="19050" h="19050">
                  <a:moveTo>
                    <a:pt x="0" y="0"/>
                  </a:moveTo>
                  <a:lnTo>
                    <a:pt x="0" y="19050"/>
                  </a:lnTo>
                  <a:lnTo>
                    <a:pt x="19050" y="9525"/>
                  </a:lnTo>
                  <a:lnTo>
                    <a:pt x="0" y="0"/>
                  </a:lnTo>
                  <a:close/>
                </a:path>
              </a:pathLst>
            </a:custGeom>
            <a:solidFill>
              <a:srgbClr val="444444"/>
            </a:solidFill>
          </p:spPr>
          <p:txBody>
            <a:bodyPr wrap="square" lIns="0" tIns="0" rIns="0" bIns="0" rtlCol="0"/>
            <a:lstStyle/>
            <a:p>
              <a:endParaRPr/>
            </a:p>
          </p:txBody>
        </p:sp>
        <p:sp>
          <p:nvSpPr>
            <p:cNvPr id="11" name="object 11"/>
            <p:cNvSpPr/>
            <p:nvPr/>
          </p:nvSpPr>
          <p:spPr>
            <a:xfrm>
              <a:off x="4944999" y="1914143"/>
              <a:ext cx="0" cy="1590040"/>
            </a:xfrm>
            <a:custGeom>
              <a:avLst/>
              <a:gdLst/>
              <a:ahLst/>
              <a:cxnLst/>
              <a:rect l="l" t="t" r="r" b="b"/>
              <a:pathLst>
                <a:path h="1590039">
                  <a:moveTo>
                    <a:pt x="0" y="0"/>
                  </a:moveTo>
                  <a:lnTo>
                    <a:pt x="0" y="1589963"/>
                  </a:lnTo>
                </a:path>
              </a:pathLst>
            </a:custGeom>
            <a:ln w="3175">
              <a:solidFill>
                <a:srgbClr val="444444"/>
              </a:solidFill>
            </a:ln>
          </p:spPr>
          <p:txBody>
            <a:bodyPr wrap="square" lIns="0" tIns="0" rIns="0" bIns="0" rtlCol="0"/>
            <a:lstStyle/>
            <a:p>
              <a:endParaRPr/>
            </a:p>
          </p:txBody>
        </p:sp>
        <p:sp>
          <p:nvSpPr>
            <p:cNvPr id="12" name="object 12"/>
            <p:cNvSpPr/>
            <p:nvPr/>
          </p:nvSpPr>
          <p:spPr>
            <a:xfrm>
              <a:off x="4935474" y="1896668"/>
              <a:ext cx="19050" cy="19050"/>
            </a:xfrm>
            <a:custGeom>
              <a:avLst/>
              <a:gdLst/>
              <a:ahLst/>
              <a:cxnLst/>
              <a:rect l="l" t="t" r="r" b="b"/>
              <a:pathLst>
                <a:path w="19050" h="19050">
                  <a:moveTo>
                    <a:pt x="9525" y="0"/>
                  </a:moveTo>
                  <a:lnTo>
                    <a:pt x="0" y="19050"/>
                  </a:lnTo>
                  <a:lnTo>
                    <a:pt x="19050" y="19050"/>
                  </a:lnTo>
                  <a:lnTo>
                    <a:pt x="9525" y="0"/>
                  </a:lnTo>
                  <a:close/>
                </a:path>
              </a:pathLst>
            </a:custGeom>
            <a:solidFill>
              <a:srgbClr val="444444"/>
            </a:solidFill>
          </p:spPr>
          <p:txBody>
            <a:bodyPr wrap="square" lIns="0" tIns="0" rIns="0" bIns="0" rtlCol="0"/>
            <a:lstStyle/>
            <a:p>
              <a:endParaRPr/>
            </a:p>
          </p:txBody>
        </p:sp>
        <p:sp>
          <p:nvSpPr>
            <p:cNvPr id="13" name="object 13"/>
            <p:cNvSpPr/>
            <p:nvPr/>
          </p:nvSpPr>
          <p:spPr>
            <a:xfrm>
              <a:off x="4264583" y="3227133"/>
              <a:ext cx="1346200" cy="134620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00474" y="3252723"/>
              <a:ext cx="1270000" cy="1270000"/>
            </a:xfrm>
            <a:custGeom>
              <a:avLst/>
              <a:gdLst/>
              <a:ahLst/>
              <a:cxnLst/>
              <a:rect l="l" t="t" r="r" b="b"/>
              <a:pathLst>
                <a:path w="1270000" h="1270000">
                  <a:moveTo>
                    <a:pt x="0" y="0"/>
                  </a:moveTo>
                  <a:lnTo>
                    <a:pt x="1270000" y="0"/>
                  </a:lnTo>
                  <a:lnTo>
                    <a:pt x="1270000" y="1270000"/>
                  </a:lnTo>
                  <a:lnTo>
                    <a:pt x="0" y="1270000"/>
                  </a:lnTo>
                  <a:lnTo>
                    <a:pt x="0" y="0"/>
                  </a:lnTo>
                  <a:close/>
                </a:path>
              </a:pathLst>
            </a:custGeom>
            <a:solidFill>
              <a:srgbClr val="FACA6D"/>
            </a:solidFill>
          </p:spPr>
          <p:txBody>
            <a:bodyPr wrap="square" lIns="0" tIns="0" rIns="0" bIns="0" rtlCol="0"/>
            <a:lstStyle/>
            <a:p>
              <a:endParaRPr/>
            </a:p>
          </p:txBody>
        </p:sp>
      </p:grpSp>
      <p:grpSp>
        <p:nvGrpSpPr>
          <p:cNvPr id="15" name="object 15"/>
          <p:cNvGrpSpPr/>
          <p:nvPr/>
        </p:nvGrpSpPr>
        <p:grpSpPr>
          <a:xfrm>
            <a:off x="2773007" y="1561834"/>
            <a:ext cx="8352790" cy="6211570"/>
            <a:chOff x="2113902" y="1157922"/>
            <a:chExt cx="8352790" cy="6211570"/>
          </a:xfrm>
        </p:grpSpPr>
        <p:sp>
          <p:nvSpPr>
            <p:cNvPr id="16" name="object 16"/>
            <p:cNvSpPr/>
            <p:nvPr/>
          </p:nvSpPr>
          <p:spPr>
            <a:xfrm>
              <a:off x="2113902" y="1167447"/>
              <a:ext cx="4646295" cy="0"/>
            </a:xfrm>
            <a:custGeom>
              <a:avLst/>
              <a:gdLst/>
              <a:ahLst/>
              <a:cxnLst/>
              <a:rect l="l" t="t" r="r" b="b"/>
              <a:pathLst>
                <a:path w="4646295">
                  <a:moveTo>
                    <a:pt x="0" y="0"/>
                  </a:moveTo>
                  <a:lnTo>
                    <a:pt x="4644478" y="0"/>
                  </a:lnTo>
                  <a:lnTo>
                    <a:pt x="4646066" y="0"/>
                  </a:lnTo>
                </a:path>
              </a:pathLst>
            </a:custGeom>
            <a:ln w="3175">
              <a:solidFill>
                <a:srgbClr val="444444"/>
              </a:solidFill>
            </a:ln>
          </p:spPr>
          <p:txBody>
            <a:bodyPr wrap="square" lIns="0" tIns="0" rIns="0" bIns="0" rtlCol="0"/>
            <a:lstStyle/>
            <a:p>
              <a:endParaRPr/>
            </a:p>
          </p:txBody>
        </p:sp>
        <p:sp>
          <p:nvSpPr>
            <p:cNvPr id="17" name="object 17"/>
            <p:cNvSpPr/>
            <p:nvPr/>
          </p:nvSpPr>
          <p:spPr>
            <a:xfrm>
              <a:off x="6758381" y="1157922"/>
              <a:ext cx="19050" cy="19050"/>
            </a:xfrm>
            <a:custGeom>
              <a:avLst/>
              <a:gdLst/>
              <a:ahLst/>
              <a:cxnLst/>
              <a:rect l="l" t="t" r="r" b="b"/>
              <a:pathLst>
                <a:path w="19050" h="19050">
                  <a:moveTo>
                    <a:pt x="0" y="0"/>
                  </a:moveTo>
                  <a:lnTo>
                    <a:pt x="0" y="19050"/>
                  </a:lnTo>
                  <a:lnTo>
                    <a:pt x="19050" y="9525"/>
                  </a:lnTo>
                  <a:lnTo>
                    <a:pt x="0" y="0"/>
                  </a:lnTo>
                  <a:close/>
                </a:path>
              </a:pathLst>
            </a:custGeom>
            <a:solidFill>
              <a:srgbClr val="444444"/>
            </a:solidFill>
          </p:spPr>
          <p:txBody>
            <a:bodyPr wrap="square" lIns="0" tIns="0" rIns="0" bIns="0" rtlCol="0"/>
            <a:lstStyle/>
            <a:p>
              <a:endParaRPr/>
            </a:p>
          </p:txBody>
        </p:sp>
        <p:sp>
          <p:nvSpPr>
            <p:cNvPr id="18" name="object 18"/>
            <p:cNvSpPr/>
            <p:nvPr/>
          </p:nvSpPr>
          <p:spPr>
            <a:xfrm>
              <a:off x="10464508" y="1206995"/>
              <a:ext cx="0" cy="6162675"/>
            </a:xfrm>
            <a:custGeom>
              <a:avLst/>
              <a:gdLst/>
              <a:ahLst/>
              <a:cxnLst/>
              <a:rect l="l" t="t" r="r" b="b"/>
              <a:pathLst>
                <a:path h="6162675">
                  <a:moveTo>
                    <a:pt x="0" y="6162205"/>
                  </a:moveTo>
                  <a:lnTo>
                    <a:pt x="0" y="0"/>
                  </a:lnTo>
                </a:path>
              </a:pathLst>
            </a:custGeom>
            <a:ln w="3175">
              <a:solidFill>
                <a:srgbClr val="444444"/>
              </a:solidFill>
            </a:ln>
          </p:spPr>
          <p:txBody>
            <a:bodyPr wrap="square" lIns="0" tIns="0" rIns="0" bIns="0" rtlCol="0"/>
            <a:lstStyle/>
            <a:p>
              <a:endParaRPr/>
            </a:p>
          </p:txBody>
        </p:sp>
        <p:sp>
          <p:nvSpPr>
            <p:cNvPr id="19" name="object 19"/>
            <p:cNvSpPr/>
            <p:nvPr/>
          </p:nvSpPr>
          <p:spPr>
            <a:xfrm>
              <a:off x="6777444" y="1178559"/>
              <a:ext cx="3688715" cy="0"/>
            </a:xfrm>
            <a:custGeom>
              <a:avLst/>
              <a:gdLst/>
              <a:ahLst/>
              <a:cxnLst/>
              <a:rect l="l" t="t" r="r" b="b"/>
              <a:pathLst>
                <a:path w="3688715">
                  <a:moveTo>
                    <a:pt x="3688651" y="0"/>
                  </a:moveTo>
                  <a:lnTo>
                    <a:pt x="0" y="0"/>
                  </a:lnTo>
                </a:path>
              </a:pathLst>
            </a:custGeom>
            <a:ln w="3175">
              <a:solidFill>
                <a:srgbClr val="444444"/>
              </a:solidFill>
            </a:ln>
          </p:spPr>
          <p:txBody>
            <a:bodyPr wrap="square" lIns="0" tIns="0" rIns="0" bIns="0" rtlCol="0"/>
            <a:lstStyle/>
            <a:p>
              <a:endParaRPr/>
            </a:p>
          </p:txBody>
        </p:sp>
      </p:grpSp>
      <p:sp>
        <p:nvSpPr>
          <p:cNvPr id="20" name="object 20"/>
          <p:cNvSpPr txBox="1"/>
          <p:nvPr/>
        </p:nvSpPr>
        <p:spPr>
          <a:xfrm>
            <a:off x="5040605" y="3975659"/>
            <a:ext cx="1101090"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444444"/>
                </a:solidFill>
                <a:latin typeface="Arial"/>
                <a:cs typeface="Arial"/>
              </a:rPr>
              <a:t>RSA</a:t>
            </a:r>
            <a:r>
              <a:rPr sz="1200" spc="-40" dirty="0">
                <a:solidFill>
                  <a:srgbClr val="444444"/>
                </a:solidFill>
                <a:latin typeface="Arial"/>
                <a:cs typeface="Arial"/>
              </a:rPr>
              <a:t> </a:t>
            </a:r>
            <a:r>
              <a:rPr sz="1200" spc="5" dirty="0">
                <a:solidFill>
                  <a:srgbClr val="444444"/>
                </a:solidFill>
                <a:latin typeface="Arial"/>
                <a:cs typeface="Arial"/>
              </a:rPr>
              <a:t>Encryption</a:t>
            </a:r>
            <a:endParaRPr sz="1200">
              <a:latin typeface="Arial"/>
              <a:cs typeface="Arial"/>
            </a:endParaRPr>
          </a:p>
        </p:txBody>
      </p:sp>
      <p:sp>
        <p:nvSpPr>
          <p:cNvPr id="21" name="object 21"/>
          <p:cNvSpPr txBox="1"/>
          <p:nvPr/>
        </p:nvSpPr>
        <p:spPr>
          <a:xfrm>
            <a:off x="5497805" y="4369359"/>
            <a:ext cx="203200" cy="208279"/>
          </a:xfrm>
          <a:prstGeom prst="rect">
            <a:avLst/>
          </a:prstGeom>
        </p:spPr>
        <p:txBody>
          <a:bodyPr vert="horz" wrap="square" lIns="0" tIns="12700" rIns="0" bIns="0" rtlCol="0">
            <a:spAutoFit/>
          </a:bodyPr>
          <a:lstStyle/>
          <a:p>
            <a:pPr marL="12700">
              <a:lnSpc>
                <a:spcPct val="100000"/>
              </a:lnSpc>
              <a:spcBef>
                <a:spcPts val="100"/>
              </a:spcBef>
            </a:pPr>
            <a:r>
              <a:rPr sz="1200" spc="-70" dirty="0">
                <a:solidFill>
                  <a:srgbClr val="444444"/>
                </a:solidFill>
                <a:latin typeface="Arial"/>
                <a:cs typeface="Arial"/>
              </a:rPr>
              <a:t>(A)</a:t>
            </a:r>
            <a:endParaRPr sz="1200">
              <a:latin typeface="Arial"/>
              <a:cs typeface="Arial"/>
            </a:endParaRPr>
          </a:p>
        </p:txBody>
      </p:sp>
      <p:grpSp>
        <p:nvGrpSpPr>
          <p:cNvPr id="22" name="object 22"/>
          <p:cNvGrpSpPr/>
          <p:nvPr/>
        </p:nvGrpSpPr>
        <p:grpSpPr>
          <a:xfrm>
            <a:off x="2320785" y="4260127"/>
            <a:ext cx="6129020" cy="3563620"/>
            <a:chOff x="1661680" y="3856215"/>
            <a:chExt cx="6129020" cy="3563620"/>
          </a:xfrm>
        </p:grpSpPr>
        <p:sp>
          <p:nvSpPr>
            <p:cNvPr id="23" name="object 23"/>
            <p:cNvSpPr/>
            <p:nvPr/>
          </p:nvSpPr>
          <p:spPr>
            <a:xfrm>
              <a:off x="1663268" y="3865740"/>
              <a:ext cx="2620010" cy="0"/>
            </a:xfrm>
            <a:custGeom>
              <a:avLst/>
              <a:gdLst/>
              <a:ahLst/>
              <a:cxnLst/>
              <a:rect l="l" t="t" r="r" b="b"/>
              <a:pathLst>
                <a:path w="2620010">
                  <a:moveTo>
                    <a:pt x="0" y="0"/>
                  </a:moveTo>
                  <a:lnTo>
                    <a:pt x="2618168" y="0"/>
                  </a:lnTo>
                  <a:lnTo>
                    <a:pt x="2619756" y="0"/>
                  </a:lnTo>
                </a:path>
              </a:pathLst>
            </a:custGeom>
            <a:ln w="3175">
              <a:solidFill>
                <a:srgbClr val="444444"/>
              </a:solidFill>
            </a:ln>
          </p:spPr>
          <p:txBody>
            <a:bodyPr wrap="square" lIns="0" tIns="0" rIns="0" bIns="0" rtlCol="0"/>
            <a:lstStyle/>
            <a:p>
              <a:endParaRPr/>
            </a:p>
          </p:txBody>
        </p:sp>
        <p:sp>
          <p:nvSpPr>
            <p:cNvPr id="24" name="object 24"/>
            <p:cNvSpPr/>
            <p:nvPr/>
          </p:nvSpPr>
          <p:spPr>
            <a:xfrm>
              <a:off x="4281424" y="3856215"/>
              <a:ext cx="19050" cy="19050"/>
            </a:xfrm>
            <a:custGeom>
              <a:avLst/>
              <a:gdLst/>
              <a:ahLst/>
              <a:cxnLst/>
              <a:rect l="l" t="t" r="r" b="b"/>
              <a:pathLst>
                <a:path w="19050" h="19050">
                  <a:moveTo>
                    <a:pt x="0" y="0"/>
                  </a:moveTo>
                  <a:lnTo>
                    <a:pt x="0" y="19050"/>
                  </a:lnTo>
                  <a:lnTo>
                    <a:pt x="19050" y="9525"/>
                  </a:lnTo>
                  <a:lnTo>
                    <a:pt x="0" y="0"/>
                  </a:lnTo>
                  <a:close/>
                </a:path>
              </a:pathLst>
            </a:custGeom>
            <a:solidFill>
              <a:srgbClr val="444444"/>
            </a:solidFill>
          </p:spPr>
          <p:txBody>
            <a:bodyPr wrap="square" lIns="0" tIns="0" rIns="0" bIns="0" rtlCol="0"/>
            <a:lstStyle/>
            <a:p>
              <a:endParaRPr/>
            </a:p>
          </p:txBody>
        </p:sp>
        <p:sp>
          <p:nvSpPr>
            <p:cNvPr id="25" name="object 25"/>
            <p:cNvSpPr/>
            <p:nvPr/>
          </p:nvSpPr>
          <p:spPr>
            <a:xfrm>
              <a:off x="1705597" y="4096308"/>
              <a:ext cx="732155" cy="0"/>
            </a:xfrm>
            <a:custGeom>
              <a:avLst/>
              <a:gdLst/>
              <a:ahLst/>
              <a:cxnLst/>
              <a:rect l="l" t="t" r="r" b="b"/>
              <a:pathLst>
                <a:path w="732155">
                  <a:moveTo>
                    <a:pt x="0" y="0"/>
                  </a:moveTo>
                  <a:lnTo>
                    <a:pt x="731556" y="0"/>
                  </a:lnTo>
                </a:path>
              </a:pathLst>
            </a:custGeom>
            <a:ln w="3175">
              <a:solidFill>
                <a:srgbClr val="444444"/>
              </a:solidFill>
            </a:ln>
          </p:spPr>
          <p:txBody>
            <a:bodyPr wrap="square" lIns="0" tIns="0" rIns="0" bIns="0" rtlCol="0"/>
            <a:lstStyle/>
            <a:p>
              <a:endParaRPr/>
            </a:p>
          </p:txBody>
        </p:sp>
        <p:sp>
          <p:nvSpPr>
            <p:cNvPr id="26" name="object 26"/>
            <p:cNvSpPr/>
            <p:nvPr/>
          </p:nvSpPr>
          <p:spPr>
            <a:xfrm>
              <a:off x="2438742" y="4096308"/>
              <a:ext cx="0" cy="1655445"/>
            </a:xfrm>
            <a:custGeom>
              <a:avLst/>
              <a:gdLst/>
              <a:ahLst/>
              <a:cxnLst/>
              <a:rect l="l" t="t" r="r" b="b"/>
              <a:pathLst>
                <a:path h="1655445">
                  <a:moveTo>
                    <a:pt x="0" y="1655445"/>
                  </a:moveTo>
                  <a:lnTo>
                    <a:pt x="0" y="0"/>
                  </a:lnTo>
                </a:path>
              </a:pathLst>
            </a:custGeom>
            <a:ln w="3175">
              <a:solidFill>
                <a:srgbClr val="444444"/>
              </a:solidFill>
            </a:ln>
          </p:spPr>
          <p:txBody>
            <a:bodyPr wrap="square" lIns="0" tIns="0" rIns="0" bIns="0" rtlCol="0"/>
            <a:lstStyle/>
            <a:p>
              <a:endParaRPr/>
            </a:p>
          </p:txBody>
        </p:sp>
        <p:sp>
          <p:nvSpPr>
            <p:cNvPr id="27" name="object 27"/>
            <p:cNvSpPr/>
            <p:nvPr/>
          </p:nvSpPr>
          <p:spPr>
            <a:xfrm>
              <a:off x="1753882" y="5691123"/>
              <a:ext cx="1270000" cy="784351"/>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7780909" y="3979900"/>
              <a:ext cx="0" cy="3438525"/>
            </a:xfrm>
            <a:custGeom>
              <a:avLst/>
              <a:gdLst/>
              <a:ahLst/>
              <a:cxnLst/>
              <a:rect l="l" t="t" r="r" b="b"/>
              <a:pathLst>
                <a:path h="3438525">
                  <a:moveTo>
                    <a:pt x="0" y="0"/>
                  </a:moveTo>
                  <a:lnTo>
                    <a:pt x="0" y="3438118"/>
                  </a:lnTo>
                </a:path>
              </a:pathLst>
            </a:custGeom>
            <a:ln w="3175">
              <a:solidFill>
                <a:srgbClr val="444444"/>
              </a:solidFill>
            </a:ln>
          </p:spPr>
          <p:txBody>
            <a:bodyPr wrap="square" lIns="0" tIns="0" rIns="0" bIns="0" rtlCol="0"/>
            <a:lstStyle/>
            <a:p>
              <a:endParaRPr/>
            </a:p>
          </p:txBody>
        </p:sp>
        <p:sp>
          <p:nvSpPr>
            <p:cNvPr id="29" name="object 29"/>
            <p:cNvSpPr/>
            <p:nvPr/>
          </p:nvSpPr>
          <p:spPr>
            <a:xfrm>
              <a:off x="7771384" y="3962437"/>
              <a:ext cx="19050" cy="19050"/>
            </a:xfrm>
            <a:custGeom>
              <a:avLst/>
              <a:gdLst/>
              <a:ahLst/>
              <a:cxnLst/>
              <a:rect l="l" t="t" r="r" b="b"/>
              <a:pathLst>
                <a:path w="19050" h="19050">
                  <a:moveTo>
                    <a:pt x="9525" y="0"/>
                  </a:moveTo>
                  <a:lnTo>
                    <a:pt x="0" y="19050"/>
                  </a:lnTo>
                  <a:lnTo>
                    <a:pt x="19050" y="19050"/>
                  </a:lnTo>
                  <a:lnTo>
                    <a:pt x="9525" y="0"/>
                  </a:lnTo>
                  <a:close/>
                </a:path>
              </a:pathLst>
            </a:custGeom>
            <a:solidFill>
              <a:srgbClr val="444444"/>
            </a:solidFill>
          </p:spPr>
          <p:txBody>
            <a:bodyPr wrap="square" lIns="0" tIns="0" rIns="0" bIns="0" rtlCol="0"/>
            <a:lstStyle/>
            <a:p>
              <a:endParaRPr/>
            </a:p>
          </p:txBody>
        </p:sp>
      </p:grpSp>
      <p:sp>
        <p:nvSpPr>
          <p:cNvPr id="30" name="object 30"/>
          <p:cNvSpPr txBox="1"/>
          <p:nvPr/>
        </p:nvSpPr>
        <p:spPr>
          <a:xfrm>
            <a:off x="2881605" y="6274359"/>
            <a:ext cx="325120" cy="398780"/>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Arial"/>
                <a:cs typeface="Arial"/>
              </a:rPr>
              <a:t>RC4</a:t>
            </a:r>
            <a:endParaRPr sz="1200">
              <a:latin typeface="Arial"/>
              <a:cs typeface="Arial"/>
            </a:endParaRPr>
          </a:p>
          <a:p>
            <a:pPr marL="88900">
              <a:lnSpc>
                <a:spcPct val="100000"/>
              </a:lnSpc>
              <a:spcBef>
                <a:spcPts val="60"/>
              </a:spcBef>
            </a:pPr>
            <a:r>
              <a:rPr sz="1200" spc="-70" dirty="0">
                <a:solidFill>
                  <a:srgbClr val="FFFFFF"/>
                </a:solidFill>
                <a:latin typeface="Arial"/>
                <a:cs typeface="Arial"/>
              </a:rPr>
              <a:t>(e)</a:t>
            </a:r>
            <a:endParaRPr sz="1200">
              <a:latin typeface="Arial"/>
              <a:cs typeface="Arial"/>
            </a:endParaRPr>
          </a:p>
        </p:txBody>
      </p:sp>
      <p:sp>
        <p:nvSpPr>
          <p:cNvPr id="31" name="object 31"/>
          <p:cNvSpPr/>
          <p:nvPr/>
        </p:nvSpPr>
        <p:spPr>
          <a:xfrm>
            <a:off x="5104778" y="6101949"/>
            <a:ext cx="1270000" cy="770529"/>
          </a:xfrm>
          <a:prstGeom prst="rect">
            <a:avLst/>
          </a:prstGeom>
          <a:blipFill>
            <a:blip r:embed="rId4" cstate="print"/>
            <a:stretch>
              <a:fillRect/>
            </a:stretch>
          </a:blipFill>
        </p:spPr>
        <p:txBody>
          <a:bodyPr wrap="square" lIns="0" tIns="0" rIns="0" bIns="0" rtlCol="0"/>
          <a:lstStyle/>
          <a:p>
            <a:endParaRPr/>
          </a:p>
        </p:txBody>
      </p:sp>
      <p:sp>
        <p:nvSpPr>
          <p:cNvPr id="32" name="object 32"/>
          <p:cNvSpPr txBox="1"/>
          <p:nvPr/>
        </p:nvSpPr>
        <p:spPr>
          <a:xfrm>
            <a:off x="5574005" y="6274359"/>
            <a:ext cx="325120" cy="398780"/>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Arial"/>
                <a:cs typeface="Arial"/>
              </a:rPr>
              <a:t>RC4</a:t>
            </a:r>
            <a:endParaRPr sz="1200">
              <a:latin typeface="Arial"/>
              <a:cs typeface="Arial"/>
            </a:endParaRPr>
          </a:p>
          <a:p>
            <a:pPr marL="88900">
              <a:lnSpc>
                <a:spcPct val="100000"/>
              </a:lnSpc>
              <a:spcBef>
                <a:spcPts val="60"/>
              </a:spcBef>
            </a:pPr>
            <a:r>
              <a:rPr sz="1200" spc="-60" dirty="0">
                <a:solidFill>
                  <a:srgbClr val="FFFFFF"/>
                </a:solidFill>
                <a:latin typeface="Arial"/>
                <a:cs typeface="Arial"/>
              </a:rPr>
              <a:t>(n)</a:t>
            </a:r>
            <a:endParaRPr sz="1200">
              <a:latin typeface="Arial"/>
              <a:cs typeface="Arial"/>
            </a:endParaRPr>
          </a:p>
        </p:txBody>
      </p:sp>
      <p:sp>
        <p:nvSpPr>
          <p:cNvPr id="33" name="object 33"/>
          <p:cNvSpPr txBox="1"/>
          <p:nvPr/>
        </p:nvSpPr>
        <p:spPr>
          <a:xfrm>
            <a:off x="2461260" y="7821931"/>
            <a:ext cx="1270000" cy="944244"/>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35"/>
              </a:spcBef>
            </a:pPr>
            <a:endParaRPr sz="1100">
              <a:latin typeface="Times New Roman"/>
              <a:cs typeface="Times New Roman"/>
            </a:endParaRPr>
          </a:p>
          <a:p>
            <a:pPr marL="178435">
              <a:lnSpc>
                <a:spcPct val="100000"/>
              </a:lnSpc>
              <a:spcBef>
                <a:spcPts val="5"/>
              </a:spcBef>
            </a:pPr>
            <a:r>
              <a:rPr sz="1200" spc="5" dirty="0">
                <a:solidFill>
                  <a:srgbClr val="FFFFFF"/>
                </a:solidFill>
                <a:latin typeface="Arial"/>
                <a:cs typeface="Arial"/>
              </a:rPr>
              <a:t>Encrypted</a:t>
            </a:r>
            <a:r>
              <a:rPr sz="1200" spc="-10" dirty="0">
                <a:solidFill>
                  <a:srgbClr val="FFFFFF"/>
                </a:solidFill>
                <a:latin typeface="Arial"/>
                <a:cs typeface="Arial"/>
              </a:rPr>
              <a:t> </a:t>
            </a:r>
            <a:r>
              <a:rPr sz="1200" spc="-70" dirty="0">
                <a:solidFill>
                  <a:srgbClr val="FFFFFF"/>
                </a:solidFill>
                <a:latin typeface="Arial"/>
                <a:cs typeface="Arial"/>
              </a:rPr>
              <a:t>(e)</a:t>
            </a:r>
            <a:endParaRPr sz="1200">
              <a:latin typeface="Arial"/>
              <a:cs typeface="Arial"/>
            </a:endParaRPr>
          </a:p>
        </p:txBody>
      </p:sp>
      <p:sp>
        <p:nvSpPr>
          <p:cNvPr id="34" name="object 34"/>
          <p:cNvSpPr txBox="1"/>
          <p:nvPr/>
        </p:nvSpPr>
        <p:spPr>
          <a:xfrm>
            <a:off x="5104778" y="7821931"/>
            <a:ext cx="1270000" cy="944244"/>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35"/>
              </a:spcBef>
            </a:pPr>
            <a:endParaRPr sz="1100">
              <a:latin typeface="Times New Roman"/>
              <a:cs typeface="Times New Roman"/>
            </a:endParaRPr>
          </a:p>
          <a:p>
            <a:pPr marL="176530">
              <a:lnSpc>
                <a:spcPct val="100000"/>
              </a:lnSpc>
              <a:spcBef>
                <a:spcPts val="5"/>
              </a:spcBef>
            </a:pPr>
            <a:r>
              <a:rPr sz="1200" spc="5" dirty="0">
                <a:solidFill>
                  <a:srgbClr val="FFFFFF"/>
                </a:solidFill>
                <a:latin typeface="Arial"/>
                <a:cs typeface="Arial"/>
              </a:rPr>
              <a:t>Encrypted</a:t>
            </a:r>
            <a:r>
              <a:rPr sz="1200" spc="-15" dirty="0">
                <a:solidFill>
                  <a:srgbClr val="FFFFFF"/>
                </a:solidFill>
                <a:latin typeface="Arial"/>
                <a:cs typeface="Arial"/>
              </a:rPr>
              <a:t> </a:t>
            </a:r>
            <a:r>
              <a:rPr sz="1200" spc="-60" dirty="0">
                <a:solidFill>
                  <a:srgbClr val="FFFFFF"/>
                </a:solidFill>
                <a:latin typeface="Arial"/>
                <a:cs typeface="Arial"/>
              </a:rPr>
              <a:t>(n)</a:t>
            </a:r>
            <a:endParaRPr sz="1200">
              <a:latin typeface="Arial"/>
              <a:cs typeface="Arial"/>
            </a:endParaRPr>
          </a:p>
        </p:txBody>
      </p:sp>
      <p:sp>
        <p:nvSpPr>
          <p:cNvPr id="35" name="object 35"/>
          <p:cNvSpPr txBox="1"/>
          <p:nvPr/>
        </p:nvSpPr>
        <p:spPr>
          <a:xfrm>
            <a:off x="7814538" y="7821931"/>
            <a:ext cx="1270000" cy="944244"/>
          </a:xfrm>
          <a:prstGeom prst="rect">
            <a:avLst/>
          </a:prstGeom>
          <a:solidFill>
            <a:srgbClr val="0097C0"/>
          </a:solidFill>
        </p:spPr>
        <p:txBody>
          <a:bodyPr vert="horz" wrap="square" lIns="0" tIns="1270" rIns="0" bIns="0" rtlCol="0">
            <a:spAutoFit/>
          </a:bodyPr>
          <a:lstStyle/>
          <a:p>
            <a:pPr>
              <a:lnSpc>
                <a:spcPct val="100000"/>
              </a:lnSpc>
              <a:spcBef>
                <a:spcPts val="10"/>
              </a:spcBef>
            </a:pPr>
            <a:endParaRPr sz="1600">
              <a:latin typeface="Times New Roman"/>
              <a:cs typeface="Times New Roman"/>
            </a:endParaRPr>
          </a:p>
          <a:p>
            <a:pPr marL="299085" marR="278130" indent="-12700">
              <a:lnSpc>
                <a:spcPct val="111100"/>
              </a:lnSpc>
              <a:spcBef>
                <a:spcPts val="5"/>
              </a:spcBef>
            </a:pPr>
            <a:r>
              <a:rPr sz="1200" spc="5" dirty="0">
                <a:solidFill>
                  <a:srgbClr val="FFFFFF"/>
                </a:solidFill>
                <a:latin typeface="Arial"/>
                <a:cs typeface="Arial"/>
              </a:rPr>
              <a:t>Encrypted  </a:t>
            </a:r>
            <a:r>
              <a:rPr sz="1200" spc="10" dirty="0">
                <a:solidFill>
                  <a:srgbClr val="FFFFFF"/>
                </a:solidFill>
                <a:latin typeface="Arial"/>
                <a:cs typeface="Arial"/>
              </a:rPr>
              <a:t>password</a:t>
            </a:r>
            <a:endParaRPr sz="1200">
              <a:latin typeface="Arial"/>
              <a:cs typeface="Arial"/>
            </a:endParaRPr>
          </a:p>
        </p:txBody>
      </p:sp>
      <p:sp>
        <p:nvSpPr>
          <p:cNvPr id="36" name="object 36"/>
          <p:cNvSpPr txBox="1"/>
          <p:nvPr/>
        </p:nvSpPr>
        <p:spPr>
          <a:xfrm>
            <a:off x="10490200" y="7821931"/>
            <a:ext cx="1270000" cy="944244"/>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35"/>
              </a:spcBef>
            </a:pPr>
            <a:endParaRPr sz="1100">
              <a:latin typeface="Times New Roman"/>
              <a:cs typeface="Times New Roman"/>
            </a:endParaRPr>
          </a:p>
          <a:p>
            <a:pPr marL="417195">
              <a:lnSpc>
                <a:spcPct val="100000"/>
              </a:lnSpc>
              <a:spcBef>
                <a:spcPts val="5"/>
              </a:spcBef>
            </a:pPr>
            <a:r>
              <a:rPr sz="1200" spc="-5" dirty="0">
                <a:solidFill>
                  <a:srgbClr val="FFFFFF"/>
                </a:solidFill>
                <a:latin typeface="Arial"/>
                <a:cs typeface="Arial"/>
              </a:rPr>
              <a:t>Usr</a:t>
            </a:r>
            <a:r>
              <a:rPr sz="1200" spc="-10" dirty="0">
                <a:solidFill>
                  <a:srgbClr val="FFFFFF"/>
                </a:solidFill>
                <a:latin typeface="Arial"/>
                <a:cs typeface="Arial"/>
              </a:rPr>
              <a:t> </a:t>
            </a:r>
            <a:r>
              <a:rPr sz="1200" spc="-25" dirty="0">
                <a:solidFill>
                  <a:srgbClr val="FFFFFF"/>
                </a:solidFill>
                <a:latin typeface="Arial"/>
                <a:cs typeface="Arial"/>
              </a:rPr>
              <a:t>ID</a:t>
            </a:r>
            <a:endParaRPr sz="1200">
              <a:latin typeface="Arial"/>
              <a:cs typeface="Arial"/>
            </a:endParaRPr>
          </a:p>
        </p:txBody>
      </p:sp>
      <p:grpSp>
        <p:nvGrpSpPr>
          <p:cNvPr id="37" name="object 37"/>
          <p:cNvGrpSpPr/>
          <p:nvPr/>
        </p:nvGrpSpPr>
        <p:grpSpPr>
          <a:xfrm>
            <a:off x="3046400" y="4260127"/>
            <a:ext cx="5384165" cy="3565525"/>
            <a:chOff x="2387295" y="3856215"/>
            <a:chExt cx="5384165" cy="3565525"/>
          </a:xfrm>
        </p:grpSpPr>
        <p:sp>
          <p:nvSpPr>
            <p:cNvPr id="38" name="object 38"/>
            <p:cNvSpPr/>
            <p:nvPr/>
          </p:nvSpPr>
          <p:spPr>
            <a:xfrm>
              <a:off x="5570473" y="3964025"/>
              <a:ext cx="2200910" cy="0"/>
            </a:xfrm>
            <a:custGeom>
              <a:avLst/>
              <a:gdLst/>
              <a:ahLst/>
              <a:cxnLst/>
              <a:rect l="l" t="t" r="r" b="b"/>
              <a:pathLst>
                <a:path w="2200909">
                  <a:moveTo>
                    <a:pt x="0" y="0"/>
                  </a:moveTo>
                  <a:lnTo>
                    <a:pt x="2200897" y="0"/>
                  </a:lnTo>
                </a:path>
              </a:pathLst>
            </a:custGeom>
            <a:ln w="3175">
              <a:solidFill>
                <a:srgbClr val="444444"/>
              </a:solidFill>
            </a:ln>
          </p:spPr>
          <p:txBody>
            <a:bodyPr wrap="square" lIns="0" tIns="0" rIns="0" bIns="0" rtlCol="0"/>
            <a:lstStyle/>
            <a:p>
              <a:endParaRPr/>
            </a:p>
          </p:txBody>
        </p:sp>
        <p:sp>
          <p:nvSpPr>
            <p:cNvPr id="39" name="object 39"/>
            <p:cNvSpPr/>
            <p:nvPr/>
          </p:nvSpPr>
          <p:spPr>
            <a:xfrm>
              <a:off x="3338144" y="3856215"/>
              <a:ext cx="0" cy="1538605"/>
            </a:xfrm>
            <a:custGeom>
              <a:avLst/>
              <a:gdLst/>
              <a:ahLst/>
              <a:cxnLst/>
              <a:rect l="l" t="t" r="r" b="b"/>
              <a:pathLst>
                <a:path h="1538604">
                  <a:moveTo>
                    <a:pt x="0" y="1538477"/>
                  </a:moveTo>
                  <a:lnTo>
                    <a:pt x="0" y="0"/>
                  </a:lnTo>
                </a:path>
              </a:pathLst>
            </a:custGeom>
            <a:ln w="3175">
              <a:solidFill>
                <a:srgbClr val="444444"/>
              </a:solidFill>
            </a:ln>
          </p:spPr>
          <p:txBody>
            <a:bodyPr wrap="square" lIns="0" tIns="0" rIns="0" bIns="0" rtlCol="0"/>
            <a:lstStyle/>
            <a:p>
              <a:endParaRPr/>
            </a:p>
          </p:txBody>
        </p:sp>
        <p:sp>
          <p:nvSpPr>
            <p:cNvPr id="40" name="object 40"/>
            <p:cNvSpPr/>
            <p:nvPr/>
          </p:nvSpPr>
          <p:spPr>
            <a:xfrm>
              <a:off x="3336556" y="5396280"/>
              <a:ext cx="1607820" cy="0"/>
            </a:xfrm>
            <a:custGeom>
              <a:avLst/>
              <a:gdLst/>
              <a:ahLst/>
              <a:cxnLst/>
              <a:rect l="l" t="t" r="r" b="b"/>
              <a:pathLst>
                <a:path w="1607820">
                  <a:moveTo>
                    <a:pt x="0" y="0"/>
                  </a:moveTo>
                  <a:lnTo>
                    <a:pt x="1607807" y="0"/>
                  </a:lnTo>
                </a:path>
              </a:pathLst>
            </a:custGeom>
            <a:ln w="3175">
              <a:solidFill>
                <a:srgbClr val="444444"/>
              </a:solidFill>
            </a:ln>
          </p:spPr>
          <p:txBody>
            <a:bodyPr wrap="square" lIns="0" tIns="0" rIns="0" bIns="0" rtlCol="0"/>
            <a:lstStyle/>
            <a:p>
              <a:endParaRPr/>
            </a:p>
          </p:txBody>
        </p:sp>
        <p:sp>
          <p:nvSpPr>
            <p:cNvPr id="41" name="object 41"/>
            <p:cNvSpPr/>
            <p:nvPr/>
          </p:nvSpPr>
          <p:spPr>
            <a:xfrm>
              <a:off x="4956111" y="5414416"/>
              <a:ext cx="0" cy="276860"/>
            </a:xfrm>
            <a:custGeom>
              <a:avLst/>
              <a:gdLst/>
              <a:ahLst/>
              <a:cxnLst/>
              <a:rect l="l" t="t" r="r" b="b"/>
              <a:pathLst>
                <a:path h="276860">
                  <a:moveTo>
                    <a:pt x="0" y="0"/>
                  </a:moveTo>
                  <a:lnTo>
                    <a:pt x="0" y="276702"/>
                  </a:lnTo>
                </a:path>
              </a:pathLst>
            </a:custGeom>
            <a:ln w="3175">
              <a:solidFill>
                <a:srgbClr val="444444"/>
              </a:solidFill>
            </a:ln>
          </p:spPr>
          <p:txBody>
            <a:bodyPr wrap="square" lIns="0" tIns="0" rIns="0" bIns="0" rtlCol="0"/>
            <a:lstStyle/>
            <a:p>
              <a:endParaRPr/>
            </a:p>
          </p:txBody>
        </p:sp>
        <p:sp>
          <p:nvSpPr>
            <p:cNvPr id="42" name="object 42"/>
            <p:cNvSpPr/>
            <p:nvPr/>
          </p:nvSpPr>
          <p:spPr>
            <a:xfrm>
              <a:off x="2388882" y="6476599"/>
              <a:ext cx="0" cy="944880"/>
            </a:xfrm>
            <a:custGeom>
              <a:avLst/>
              <a:gdLst/>
              <a:ahLst/>
              <a:cxnLst/>
              <a:rect l="l" t="t" r="r" b="b"/>
              <a:pathLst>
                <a:path h="944879">
                  <a:moveTo>
                    <a:pt x="0" y="944708"/>
                  </a:moveTo>
                  <a:lnTo>
                    <a:pt x="0" y="0"/>
                  </a:lnTo>
                </a:path>
              </a:pathLst>
            </a:custGeom>
            <a:ln w="3175">
              <a:solidFill>
                <a:srgbClr val="444444"/>
              </a:solidFill>
            </a:ln>
          </p:spPr>
          <p:txBody>
            <a:bodyPr wrap="square" lIns="0" tIns="0" rIns="0" bIns="0" rtlCol="0"/>
            <a:lstStyle/>
            <a:p>
              <a:endParaRPr/>
            </a:p>
          </p:txBody>
        </p:sp>
        <p:sp>
          <p:nvSpPr>
            <p:cNvPr id="43" name="object 43"/>
            <p:cNvSpPr/>
            <p:nvPr/>
          </p:nvSpPr>
          <p:spPr>
            <a:xfrm>
              <a:off x="5082260" y="6473310"/>
              <a:ext cx="0" cy="944880"/>
            </a:xfrm>
            <a:custGeom>
              <a:avLst/>
              <a:gdLst/>
              <a:ahLst/>
              <a:cxnLst/>
              <a:rect l="l" t="t" r="r" b="b"/>
              <a:pathLst>
                <a:path h="944879">
                  <a:moveTo>
                    <a:pt x="0" y="944708"/>
                  </a:moveTo>
                  <a:lnTo>
                    <a:pt x="0" y="0"/>
                  </a:lnTo>
                </a:path>
              </a:pathLst>
            </a:custGeom>
            <a:ln w="3175">
              <a:solidFill>
                <a:srgbClr val="444444"/>
              </a:solidFill>
            </a:ln>
          </p:spPr>
          <p:txBody>
            <a:bodyPr wrap="square" lIns="0" tIns="0" rIns="0" bIns="0" rtlCol="0"/>
            <a:lstStyle/>
            <a:p>
              <a:endParaRPr/>
            </a:p>
          </p:txBody>
        </p:sp>
      </p:grpSp>
      <p:sp>
        <p:nvSpPr>
          <p:cNvPr id="44" name="object 44"/>
          <p:cNvSpPr txBox="1"/>
          <p:nvPr/>
        </p:nvSpPr>
        <p:spPr>
          <a:xfrm>
            <a:off x="1320800" y="572135"/>
            <a:ext cx="1730375"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User </a:t>
            </a:r>
            <a:r>
              <a:rPr sz="1600" b="1" spc="-30" dirty="0">
                <a:latin typeface="Arial"/>
                <a:cs typeface="Arial"/>
              </a:rPr>
              <a:t>End:Sign</a:t>
            </a:r>
            <a:r>
              <a:rPr sz="1600" b="1" spc="-85" dirty="0">
                <a:latin typeface="Arial"/>
                <a:cs typeface="Arial"/>
              </a:rPr>
              <a:t> </a:t>
            </a:r>
            <a:r>
              <a:rPr sz="1600" b="1" spc="15" dirty="0">
                <a:latin typeface="Arial"/>
                <a:cs typeface="Arial"/>
              </a:rPr>
              <a:t>Up</a:t>
            </a:r>
            <a:endParaRPr sz="1600" dirty="0">
              <a:latin typeface="Arial"/>
              <a:cs typeface="Arial"/>
            </a:endParaRPr>
          </a:p>
        </p:txBody>
      </p:sp>
      <p:sp>
        <p:nvSpPr>
          <p:cNvPr id="45" name="object 45"/>
          <p:cNvSpPr txBox="1"/>
          <p:nvPr/>
        </p:nvSpPr>
        <p:spPr>
          <a:xfrm>
            <a:off x="1192505" y="7049059"/>
            <a:ext cx="947419" cy="269240"/>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Arial"/>
                <a:cs typeface="Arial"/>
              </a:rPr>
              <a:t>Database</a:t>
            </a:r>
            <a:endParaRPr sz="1600">
              <a:latin typeface="Arial"/>
              <a:cs typeface="Arial"/>
            </a:endParaRPr>
          </a:p>
        </p:txBody>
      </p:sp>
      <p:sp>
        <p:nvSpPr>
          <p:cNvPr id="46" name="object 46"/>
          <p:cNvSpPr txBox="1"/>
          <p:nvPr/>
        </p:nvSpPr>
        <p:spPr>
          <a:xfrm>
            <a:off x="8469605" y="5842559"/>
            <a:ext cx="913765" cy="269240"/>
          </a:xfrm>
          <a:prstGeom prst="rect">
            <a:avLst/>
          </a:prstGeom>
        </p:spPr>
        <p:txBody>
          <a:bodyPr vert="horz" wrap="square" lIns="0" tIns="12700" rIns="0" bIns="0" rtlCol="0">
            <a:spAutoFit/>
          </a:bodyPr>
          <a:lstStyle/>
          <a:p>
            <a:pPr marL="12700">
              <a:lnSpc>
                <a:spcPct val="100000"/>
              </a:lnSpc>
              <a:spcBef>
                <a:spcPts val="100"/>
              </a:spcBef>
            </a:pPr>
            <a:r>
              <a:rPr sz="1600" b="1" spc="-20" dirty="0">
                <a:latin typeface="Arial"/>
                <a:cs typeface="Arial"/>
              </a:rPr>
              <a:t>End</a:t>
            </a:r>
            <a:r>
              <a:rPr sz="1600" b="1" spc="-75" dirty="0">
                <a:latin typeface="Arial"/>
                <a:cs typeface="Arial"/>
              </a:rPr>
              <a:t> </a:t>
            </a:r>
            <a:r>
              <a:rPr sz="1600" b="1" spc="5" dirty="0">
                <a:latin typeface="Arial"/>
                <a:cs typeface="Arial"/>
              </a:rPr>
              <a:t>User</a:t>
            </a:r>
            <a:endParaRPr sz="1600">
              <a:latin typeface="Arial"/>
              <a:cs typeface="Arial"/>
            </a:endParaRPr>
          </a:p>
        </p:txBody>
      </p:sp>
      <p:sp>
        <p:nvSpPr>
          <p:cNvPr id="47" name="object 47"/>
          <p:cNvSpPr txBox="1"/>
          <p:nvPr/>
        </p:nvSpPr>
        <p:spPr>
          <a:xfrm>
            <a:off x="8469605" y="6388659"/>
            <a:ext cx="1383030" cy="269240"/>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Arial"/>
                <a:cs typeface="Arial"/>
              </a:rPr>
              <a:t>Input:Email</a:t>
            </a:r>
            <a:r>
              <a:rPr sz="1600" b="1" spc="-45" dirty="0">
                <a:latin typeface="Arial"/>
                <a:cs typeface="Arial"/>
              </a:rPr>
              <a:t> </a:t>
            </a:r>
            <a:r>
              <a:rPr sz="1600" b="1" spc="25" dirty="0">
                <a:latin typeface="Arial"/>
                <a:cs typeface="Arial"/>
              </a:rPr>
              <a:t>ID</a:t>
            </a:r>
            <a:endParaRPr sz="1600">
              <a:latin typeface="Arial"/>
              <a:cs typeface="Arial"/>
            </a:endParaRPr>
          </a:p>
        </p:txBody>
      </p:sp>
      <p:sp>
        <p:nvSpPr>
          <p:cNvPr id="48" name="object 48"/>
          <p:cNvSpPr txBox="1"/>
          <p:nvPr/>
        </p:nvSpPr>
        <p:spPr>
          <a:xfrm>
            <a:off x="8469605" y="6934759"/>
            <a:ext cx="1538605"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Arial"/>
                <a:cs typeface="Arial"/>
              </a:rPr>
              <a:t>Input:Password</a:t>
            </a:r>
            <a:endParaRPr sz="1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0793" y="1260348"/>
            <a:ext cx="1281430" cy="835025"/>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marL="382270">
              <a:lnSpc>
                <a:spcPct val="100000"/>
              </a:lnSpc>
              <a:spcBef>
                <a:spcPts val="869"/>
              </a:spcBef>
            </a:pPr>
            <a:r>
              <a:rPr sz="1200" spc="-10" dirty="0">
                <a:solidFill>
                  <a:srgbClr val="FFFFFF"/>
                </a:solidFill>
                <a:latin typeface="Arial"/>
                <a:cs typeface="Arial"/>
              </a:rPr>
              <a:t>User </a:t>
            </a:r>
            <a:r>
              <a:rPr sz="1200" spc="-25" dirty="0">
                <a:solidFill>
                  <a:srgbClr val="FFFFFF"/>
                </a:solidFill>
                <a:latin typeface="Arial"/>
                <a:cs typeface="Arial"/>
              </a:rPr>
              <a:t>ID</a:t>
            </a:r>
            <a:endParaRPr sz="1200">
              <a:latin typeface="Arial"/>
              <a:cs typeface="Arial"/>
            </a:endParaRPr>
          </a:p>
        </p:txBody>
      </p:sp>
      <p:sp>
        <p:nvSpPr>
          <p:cNvPr id="3" name="object 3"/>
          <p:cNvSpPr txBox="1"/>
          <p:nvPr/>
        </p:nvSpPr>
        <p:spPr>
          <a:xfrm>
            <a:off x="5068228" y="1260348"/>
            <a:ext cx="1270000" cy="835025"/>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marL="188595">
              <a:lnSpc>
                <a:spcPct val="100000"/>
              </a:lnSpc>
              <a:spcBef>
                <a:spcPts val="869"/>
              </a:spcBef>
            </a:pPr>
            <a:r>
              <a:rPr sz="1200" spc="5" dirty="0">
                <a:solidFill>
                  <a:srgbClr val="FFFFFF"/>
                </a:solidFill>
                <a:latin typeface="Arial"/>
                <a:cs typeface="Arial"/>
              </a:rPr>
              <a:t>Encrypted</a:t>
            </a:r>
            <a:r>
              <a:rPr sz="1200" spc="-10" dirty="0">
                <a:solidFill>
                  <a:srgbClr val="FFFFFF"/>
                </a:solidFill>
                <a:latin typeface="Arial"/>
                <a:cs typeface="Arial"/>
              </a:rPr>
              <a:t> </a:t>
            </a:r>
            <a:r>
              <a:rPr sz="1200" spc="-70" dirty="0">
                <a:solidFill>
                  <a:srgbClr val="FFFFFF"/>
                </a:solidFill>
                <a:latin typeface="Arial"/>
                <a:cs typeface="Arial"/>
              </a:rPr>
              <a:t>(e)</a:t>
            </a:r>
            <a:endParaRPr sz="1200">
              <a:latin typeface="Arial"/>
              <a:cs typeface="Arial"/>
            </a:endParaRPr>
          </a:p>
        </p:txBody>
      </p:sp>
      <p:sp>
        <p:nvSpPr>
          <p:cNvPr id="4" name="object 4"/>
          <p:cNvSpPr txBox="1"/>
          <p:nvPr/>
        </p:nvSpPr>
        <p:spPr>
          <a:xfrm>
            <a:off x="7550811" y="1260348"/>
            <a:ext cx="1273810" cy="835025"/>
          </a:xfrm>
          <a:prstGeom prst="rect">
            <a:avLst/>
          </a:prstGeom>
          <a:solidFill>
            <a:srgbClr val="0097C0"/>
          </a:solidFill>
        </p:spPr>
        <p:txBody>
          <a:bodyPr vert="horz" wrap="square" lIns="0" tIns="0" rIns="0" bIns="0" rtlCol="0">
            <a:spAutoFit/>
          </a:bodyPr>
          <a:lstStyle/>
          <a:p>
            <a:pPr>
              <a:lnSpc>
                <a:spcPct val="100000"/>
              </a:lnSpc>
            </a:pPr>
            <a:endParaRPr sz="1400">
              <a:latin typeface="Times New Roman"/>
              <a:cs typeface="Times New Roman"/>
            </a:endParaRPr>
          </a:p>
          <a:p>
            <a:pPr marL="182245">
              <a:lnSpc>
                <a:spcPct val="100000"/>
              </a:lnSpc>
              <a:spcBef>
                <a:spcPts val="869"/>
              </a:spcBef>
            </a:pPr>
            <a:r>
              <a:rPr sz="1200" spc="5" dirty="0">
                <a:solidFill>
                  <a:srgbClr val="FFFFFF"/>
                </a:solidFill>
                <a:latin typeface="Arial"/>
                <a:cs typeface="Arial"/>
              </a:rPr>
              <a:t>Encrypted</a:t>
            </a:r>
            <a:r>
              <a:rPr sz="1200" spc="-15" dirty="0">
                <a:solidFill>
                  <a:srgbClr val="FFFFFF"/>
                </a:solidFill>
                <a:latin typeface="Arial"/>
                <a:cs typeface="Arial"/>
              </a:rPr>
              <a:t> </a:t>
            </a:r>
            <a:r>
              <a:rPr sz="1200" spc="-60" dirty="0">
                <a:solidFill>
                  <a:srgbClr val="FFFFFF"/>
                </a:solidFill>
                <a:latin typeface="Arial"/>
                <a:cs typeface="Arial"/>
              </a:rPr>
              <a:t>(n)</a:t>
            </a:r>
            <a:endParaRPr sz="1200">
              <a:latin typeface="Arial"/>
              <a:cs typeface="Arial"/>
            </a:endParaRPr>
          </a:p>
        </p:txBody>
      </p:sp>
      <p:sp>
        <p:nvSpPr>
          <p:cNvPr id="5" name="object 5"/>
          <p:cNvSpPr txBox="1"/>
          <p:nvPr/>
        </p:nvSpPr>
        <p:spPr>
          <a:xfrm>
            <a:off x="9902825" y="1260348"/>
            <a:ext cx="1247775" cy="835025"/>
          </a:xfrm>
          <a:prstGeom prst="rect">
            <a:avLst/>
          </a:prstGeom>
          <a:solidFill>
            <a:srgbClr val="0097C0"/>
          </a:solidFill>
        </p:spPr>
        <p:txBody>
          <a:bodyPr vert="horz" wrap="square" lIns="0" tIns="1270" rIns="0" bIns="0" rtlCol="0">
            <a:spAutoFit/>
          </a:bodyPr>
          <a:lstStyle/>
          <a:p>
            <a:pPr>
              <a:lnSpc>
                <a:spcPct val="100000"/>
              </a:lnSpc>
              <a:spcBef>
                <a:spcPts val="10"/>
              </a:spcBef>
            </a:pPr>
            <a:endParaRPr sz="1400">
              <a:latin typeface="Times New Roman"/>
              <a:cs typeface="Times New Roman"/>
            </a:endParaRPr>
          </a:p>
          <a:p>
            <a:pPr marL="294640" marR="273050" indent="-25400">
              <a:lnSpc>
                <a:spcPct val="104200"/>
              </a:lnSpc>
            </a:pPr>
            <a:r>
              <a:rPr sz="1200" spc="5" dirty="0">
                <a:solidFill>
                  <a:srgbClr val="FFFFFF"/>
                </a:solidFill>
                <a:latin typeface="Arial"/>
                <a:cs typeface="Arial"/>
              </a:rPr>
              <a:t>Encrypted  </a:t>
            </a:r>
            <a:r>
              <a:rPr sz="1200" spc="10" dirty="0">
                <a:solidFill>
                  <a:srgbClr val="FFFFFF"/>
                </a:solidFill>
                <a:latin typeface="Arial"/>
                <a:cs typeface="Arial"/>
              </a:rPr>
              <a:t>passwo</a:t>
            </a:r>
            <a:r>
              <a:rPr sz="1200" spc="-20" dirty="0">
                <a:solidFill>
                  <a:srgbClr val="FFFFFF"/>
                </a:solidFill>
                <a:latin typeface="Arial"/>
                <a:cs typeface="Arial"/>
              </a:rPr>
              <a:t>r</a:t>
            </a:r>
            <a:r>
              <a:rPr sz="1200" spc="40" dirty="0">
                <a:solidFill>
                  <a:srgbClr val="FFFFFF"/>
                </a:solidFill>
                <a:latin typeface="Arial"/>
                <a:cs typeface="Arial"/>
              </a:rPr>
              <a:t>d</a:t>
            </a:r>
            <a:endParaRPr sz="1200">
              <a:latin typeface="Arial"/>
              <a:cs typeface="Arial"/>
            </a:endParaRPr>
          </a:p>
        </p:txBody>
      </p:sp>
      <p:sp>
        <p:nvSpPr>
          <p:cNvPr id="6" name="object 6"/>
          <p:cNvSpPr txBox="1"/>
          <p:nvPr/>
        </p:nvSpPr>
        <p:spPr>
          <a:xfrm>
            <a:off x="3263266" y="2273935"/>
            <a:ext cx="16129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B</a:t>
            </a:r>
            <a:endParaRPr sz="1600">
              <a:latin typeface="Arial"/>
              <a:cs typeface="Arial"/>
            </a:endParaRPr>
          </a:p>
        </p:txBody>
      </p:sp>
      <p:sp>
        <p:nvSpPr>
          <p:cNvPr id="7" name="object 7"/>
          <p:cNvSpPr txBox="1"/>
          <p:nvPr/>
        </p:nvSpPr>
        <p:spPr>
          <a:xfrm>
            <a:off x="2412366" y="864235"/>
            <a:ext cx="3066415" cy="269240"/>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Arial"/>
                <a:cs typeface="Arial"/>
              </a:rPr>
              <a:t>Database </a:t>
            </a:r>
            <a:r>
              <a:rPr sz="1600" b="1" spc="-30" dirty="0">
                <a:latin typeface="Arial"/>
                <a:cs typeface="Arial"/>
              </a:rPr>
              <a:t>(having </a:t>
            </a:r>
            <a:r>
              <a:rPr sz="1600" b="1" spc="-35" dirty="0">
                <a:latin typeface="Arial"/>
                <a:cs typeface="Arial"/>
              </a:rPr>
              <a:t>x </a:t>
            </a:r>
            <a:r>
              <a:rPr sz="1600" b="1" spc="-10" dirty="0">
                <a:latin typeface="Arial"/>
                <a:cs typeface="Arial"/>
              </a:rPr>
              <a:t>user</a:t>
            </a:r>
            <a:r>
              <a:rPr sz="1600" b="1" spc="45" dirty="0">
                <a:latin typeface="Arial"/>
                <a:cs typeface="Arial"/>
              </a:rPr>
              <a:t> </a:t>
            </a:r>
            <a:r>
              <a:rPr sz="1600" b="1" spc="-25" dirty="0">
                <a:latin typeface="Arial"/>
                <a:cs typeface="Arial"/>
              </a:rPr>
              <a:t>inputs)</a:t>
            </a:r>
            <a:endParaRPr sz="1600">
              <a:latin typeface="Arial"/>
              <a:cs typeface="Arial"/>
            </a:endParaRPr>
          </a:p>
        </p:txBody>
      </p:sp>
      <p:sp>
        <p:nvSpPr>
          <p:cNvPr id="8" name="object 8"/>
          <p:cNvSpPr txBox="1"/>
          <p:nvPr/>
        </p:nvSpPr>
        <p:spPr>
          <a:xfrm>
            <a:off x="5688966" y="2273935"/>
            <a:ext cx="285750" cy="269240"/>
          </a:xfrm>
          <a:prstGeom prst="rect">
            <a:avLst/>
          </a:prstGeom>
        </p:spPr>
        <p:txBody>
          <a:bodyPr vert="horz" wrap="square" lIns="0" tIns="12700" rIns="0" bIns="0" rtlCol="0">
            <a:spAutoFit/>
          </a:bodyPr>
          <a:lstStyle/>
          <a:p>
            <a:pPr marL="12700">
              <a:lnSpc>
                <a:spcPct val="100000"/>
              </a:lnSpc>
              <a:spcBef>
                <a:spcPts val="100"/>
              </a:spcBef>
            </a:pPr>
            <a:r>
              <a:rPr sz="1600" spc="-70" dirty="0">
                <a:latin typeface="Arial"/>
                <a:cs typeface="Arial"/>
              </a:rPr>
              <a:t>(e’)</a:t>
            </a:r>
            <a:endParaRPr sz="1600">
              <a:latin typeface="Arial"/>
              <a:cs typeface="Arial"/>
            </a:endParaRPr>
          </a:p>
        </p:txBody>
      </p:sp>
      <p:sp>
        <p:nvSpPr>
          <p:cNvPr id="9" name="object 9"/>
          <p:cNvSpPr txBox="1"/>
          <p:nvPr/>
        </p:nvSpPr>
        <p:spPr>
          <a:xfrm>
            <a:off x="8095463" y="2273935"/>
            <a:ext cx="289560" cy="269240"/>
          </a:xfrm>
          <a:prstGeom prst="rect">
            <a:avLst/>
          </a:prstGeom>
        </p:spPr>
        <p:txBody>
          <a:bodyPr vert="horz" wrap="square" lIns="0" tIns="12700" rIns="0" bIns="0" rtlCol="0">
            <a:spAutoFit/>
          </a:bodyPr>
          <a:lstStyle/>
          <a:p>
            <a:pPr marL="12700">
              <a:lnSpc>
                <a:spcPct val="100000"/>
              </a:lnSpc>
              <a:spcBef>
                <a:spcPts val="100"/>
              </a:spcBef>
            </a:pPr>
            <a:r>
              <a:rPr sz="1600" spc="-60" dirty="0">
                <a:latin typeface="Arial"/>
                <a:cs typeface="Arial"/>
              </a:rPr>
              <a:t>(n’)</a:t>
            </a:r>
            <a:endParaRPr sz="1600">
              <a:latin typeface="Arial"/>
              <a:cs typeface="Arial"/>
            </a:endParaRPr>
          </a:p>
        </p:txBody>
      </p:sp>
      <p:sp>
        <p:nvSpPr>
          <p:cNvPr id="10" name="object 10"/>
          <p:cNvSpPr txBox="1"/>
          <p:nvPr/>
        </p:nvSpPr>
        <p:spPr>
          <a:xfrm>
            <a:off x="10362566" y="2273935"/>
            <a:ext cx="290830" cy="269240"/>
          </a:xfrm>
          <a:prstGeom prst="rect">
            <a:avLst/>
          </a:prstGeom>
        </p:spPr>
        <p:txBody>
          <a:bodyPr vert="horz" wrap="square" lIns="0" tIns="12700" rIns="0" bIns="0" rtlCol="0">
            <a:spAutoFit/>
          </a:bodyPr>
          <a:lstStyle/>
          <a:p>
            <a:pPr marL="12700">
              <a:lnSpc>
                <a:spcPct val="100000"/>
              </a:lnSpc>
              <a:spcBef>
                <a:spcPts val="100"/>
              </a:spcBef>
            </a:pPr>
            <a:r>
              <a:rPr sz="1600" spc="-150" dirty="0">
                <a:latin typeface="Arial"/>
                <a:cs typeface="Arial"/>
              </a:rPr>
              <a:t>(</a:t>
            </a:r>
            <a:r>
              <a:rPr sz="1600" spc="-200" dirty="0">
                <a:latin typeface="Arial"/>
                <a:cs typeface="Arial"/>
              </a:rPr>
              <a:t>A</a:t>
            </a:r>
            <a:r>
              <a:rPr sz="1600" spc="-30" dirty="0">
                <a:latin typeface="Arial"/>
                <a:cs typeface="Arial"/>
              </a:rPr>
              <a:t>’)</a:t>
            </a:r>
            <a:endParaRPr sz="1600">
              <a:latin typeface="Arial"/>
              <a:cs typeface="Arial"/>
            </a:endParaRPr>
          </a:p>
        </p:txBody>
      </p:sp>
      <p:sp>
        <p:nvSpPr>
          <p:cNvPr id="11" name="object 11"/>
          <p:cNvSpPr txBox="1"/>
          <p:nvPr/>
        </p:nvSpPr>
        <p:spPr>
          <a:xfrm>
            <a:off x="2530180" y="2756535"/>
            <a:ext cx="2007235" cy="815340"/>
          </a:xfrm>
          <a:prstGeom prst="rect">
            <a:avLst/>
          </a:prstGeom>
        </p:spPr>
        <p:txBody>
          <a:bodyPr vert="horz" wrap="square" lIns="0" tIns="12700" rIns="0" bIns="0" rtlCol="0">
            <a:spAutoFit/>
          </a:bodyPr>
          <a:lstStyle/>
          <a:p>
            <a:pPr marR="5080" algn="r">
              <a:lnSpc>
                <a:spcPct val="100000"/>
              </a:lnSpc>
              <a:spcBef>
                <a:spcPts val="100"/>
              </a:spcBef>
            </a:pPr>
            <a:r>
              <a:rPr sz="1600" b="1" spc="-20" dirty="0">
                <a:latin typeface="Arial"/>
                <a:cs typeface="Arial"/>
              </a:rPr>
              <a:t>End </a:t>
            </a:r>
            <a:r>
              <a:rPr sz="1600" b="1" spc="-25" dirty="0">
                <a:latin typeface="Arial"/>
                <a:cs typeface="Arial"/>
              </a:rPr>
              <a:t>User:(Sign In)</a:t>
            </a:r>
            <a:endParaRPr sz="1600">
              <a:latin typeface="Arial"/>
              <a:cs typeface="Arial"/>
            </a:endParaRPr>
          </a:p>
          <a:p>
            <a:pPr>
              <a:lnSpc>
                <a:spcPct val="100000"/>
              </a:lnSpc>
              <a:spcBef>
                <a:spcPts val="20"/>
              </a:spcBef>
            </a:pPr>
            <a:endParaRPr sz="2050">
              <a:latin typeface="Arial"/>
              <a:cs typeface="Arial"/>
            </a:endParaRPr>
          </a:p>
          <a:p>
            <a:pPr marR="50800" algn="r">
              <a:lnSpc>
                <a:spcPct val="100000"/>
              </a:lnSpc>
              <a:tabLst>
                <a:tab pos="250190" algn="l"/>
              </a:tabLst>
            </a:pPr>
            <a:r>
              <a:rPr sz="1600" b="1" strike="sngStrike" dirty="0">
                <a:latin typeface="Arial"/>
                <a:cs typeface="Arial"/>
              </a:rPr>
              <a:t> 	</a:t>
            </a:r>
            <a:r>
              <a:rPr sz="1600" b="1" strike="sngStrike" spc="-15" dirty="0">
                <a:latin typeface="Arial"/>
                <a:cs typeface="Arial"/>
              </a:rPr>
              <a:t>I</a:t>
            </a:r>
            <a:r>
              <a:rPr sz="1600" b="1" strike="noStrike" spc="-15" dirty="0">
                <a:latin typeface="Arial"/>
                <a:cs typeface="Arial"/>
              </a:rPr>
              <a:t>nput:Email </a:t>
            </a:r>
            <a:r>
              <a:rPr sz="1600" b="1" strike="noStrike" spc="25" dirty="0">
                <a:latin typeface="Arial"/>
                <a:cs typeface="Arial"/>
              </a:rPr>
              <a:t>ID</a:t>
            </a:r>
            <a:r>
              <a:rPr sz="1600" b="1" strike="noStrike" spc="-40" dirty="0">
                <a:latin typeface="Arial"/>
                <a:cs typeface="Arial"/>
              </a:rPr>
              <a:t> </a:t>
            </a:r>
            <a:r>
              <a:rPr sz="1600" b="1" strike="noStrike" spc="-30" dirty="0">
                <a:latin typeface="Arial"/>
                <a:cs typeface="Arial"/>
              </a:rPr>
              <a:t>(C)</a:t>
            </a:r>
            <a:endParaRPr sz="1600">
              <a:latin typeface="Arial"/>
              <a:cs typeface="Arial"/>
            </a:endParaRPr>
          </a:p>
        </p:txBody>
      </p:sp>
      <p:sp>
        <p:nvSpPr>
          <p:cNvPr id="12" name="object 12"/>
          <p:cNvSpPr txBox="1"/>
          <p:nvPr/>
        </p:nvSpPr>
        <p:spPr>
          <a:xfrm>
            <a:off x="3415666" y="4458335"/>
            <a:ext cx="815975" cy="269240"/>
          </a:xfrm>
          <a:prstGeom prst="rect">
            <a:avLst/>
          </a:prstGeom>
        </p:spPr>
        <p:txBody>
          <a:bodyPr vert="horz" wrap="square" lIns="0" tIns="12700" rIns="0" bIns="0" rtlCol="0">
            <a:spAutoFit/>
          </a:bodyPr>
          <a:lstStyle/>
          <a:p>
            <a:pPr marL="12700">
              <a:lnSpc>
                <a:spcPct val="100000"/>
              </a:lnSpc>
              <a:spcBef>
                <a:spcPts val="100"/>
              </a:spcBef>
            </a:pPr>
            <a:r>
              <a:rPr sz="1600" spc="-55" dirty="0">
                <a:latin typeface="Arial"/>
                <a:cs typeface="Arial"/>
              </a:rPr>
              <a:t>for(i </a:t>
            </a:r>
            <a:r>
              <a:rPr sz="1600" spc="-50" dirty="0">
                <a:latin typeface="Arial"/>
                <a:cs typeface="Arial"/>
              </a:rPr>
              <a:t>in</a:t>
            </a:r>
            <a:r>
              <a:rPr sz="1600" spc="-20" dirty="0">
                <a:latin typeface="Arial"/>
                <a:cs typeface="Arial"/>
              </a:rPr>
              <a:t> </a:t>
            </a:r>
            <a:r>
              <a:rPr sz="1600" spc="-60" dirty="0">
                <a:latin typeface="Arial"/>
                <a:cs typeface="Arial"/>
              </a:rPr>
              <a:t>x){</a:t>
            </a:r>
            <a:endParaRPr sz="1600">
              <a:latin typeface="Arial"/>
              <a:cs typeface="Arial"/>
            </a:endParaRPr>
          </a:p>
        </p:txBody>
      </p:sp>
      <p:sp>
        <p:nvSpPr>
          <p:cNvPr id="13" name="object 13"/>
          <p:cNvSpPr txBox="1"/>
          <p:nvPr/>
        </p:nvSpPr>
        <p:spPr>
          <a:xfrm>
            <a:off x="3415666" y="4991735"/>
            <a:ext cx="30734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i++</a:t>
            </a:r>
            <a:endParaRPr sz="1600">
              <a:latin typeface="Arial"/>
              <a:cs typeface="Arial"/>
            </a:endParaRPr>
          </a:p>
        </p:txBody>
      </p:sp>
      <p:sp>
        <p:nvSpPr>
          <p:cNvPr id="14" name="object 14"/>
          <p:cNvSpPr txBox="1"/>
          <p:nvPr/>
        </p:nvSpPr>
        <p:spPr>
          <a:xfrm>
            <a:off x="3415666" y="5525135"/>
            <a:ext cx="924560" cy="269240"/>
          </a:xfrm>
          <a:prstGeom prst="rect">
            <a:avLst/>
          </a:prstGeom>
        </p:spPr>
        <p:txBody>
          <a:bodyPr vert="horz" wrap="square" lIns="0" tIns="12700" rIns="0" bIns="0" rtlCol="0">
            <a:spAutoFit/>
          </a:bodyPr>
          <a:lstStyle/>
          <a:p>
            <a:pPr marL="12700">
              <a:lnSpc>
                <a:spcPct val="100000"/>
              </a:lnSpc>
              <a:spcBef>
                <a:spcPts val="100"/>
              </a:spcBef>
            </a:pPr>
            <a:r>
              <a:rPr sz="1600" spc="-60" dirty="0">
                <a:latin typeface="Arial"/>
                <a:cs typeface="Arial"/>
              </a:rPr>
              <a:t>If </a:t>
            </a:r>
            <a:r>
              <a:rPr sz="1600" spc="-25" dirty="0">
                <a:latin typeface="Arial"/>
                <a:cs typeface="Arial"/>
              </a:rPr>
              <a:t>(C==B</a:t>
            </a:r>
            <a:r>
              <a:rPr sz="1600" spc="-30" dirty="0">
                <a:latin typeface="Arial"/>
                <a:cs typeface="Arial"/>
              </a:rPr>
              <a:t> </a:t>
            </a:r>
            <a:r>
              <a:rPr sz="1600" spc="-75" dirty="0">
                <a:latin typeface="Arial"/>
                <a:cs typeface="Arial"/>
              </a:rPr>
              <a:t>){</a:t>
            </a:r>
            <a:endParaRPr sz="1600">
              <a:latin typeface="Arial"/>
              <a:cs typeface="Arial"/>
            </a:endParaRPr>
          </a:p>
        </p:txBody>
      </p:sp>
      <p:sp>
        <p:nvSpPr>
          <p:cNvPr id="15" name="object 15"/>
          <p:cNvSpPr/>
          <p:nvPr/>
        </p:nvSpPr>
        <p:spPr>
          <a:xfrm>
            <a:off x="5795392" y="2730996"/>
            <a:ext cx="0" cy="2174240"/>
          </a:xfrm>
          <a:custGeom>
            <a:avLst/>
            <a:gdLst/>
            <a:ahLst/>
            <a:cxnLst/>
            <a:rect l="l" t="t" r="r" b="b"/>
            <a:pathLst>
              <a:path h="2174240">
                <a:moveTo>
                  <a:pt x="0" y="0"/>
                </a:moveTo>
                <a:lnTo>
                  <a:pt x="0" y="2174151"/>
                </a:lnTo>
              </a:path>
            </a:pathLst>
          </a:custGeom>
          <a:ln w="3175">
            <a:solidFill>
              <a:srgbClr val="444444"/>
            </a:solidFill>
          </a:ln>
        </p:spPr>
        <p:txBody>
          <a:bodyPr wrap="square" lIns="0" tIns="0" rIns="0" bIns="0" rtlCol="0"/>
          <a:lstStyle/>
          <a:p>
            <a:endParaRPr/>
          </a:p>
        </p:txBody>
      </p:sp>
      <p:sp>
        <p:nvSpPr>
          <p:cNvPr id="16" name="object 16"/>
          <p:cNvSpPr/>
          <p:nvPr/>
        </p:nvSpPr>
        <p:spPr>
          <a:xfrm>
            <a:off x="8189278" y="2826385"/>
            <a:ext cx="0" cy="2078989"/>
          </a:xfrm>
          <a:custGeom>
            <a:avLst/>
            <a:gdLst/>
            <a:ahLst/>
            <a:cxnLst/>
            <a:rect l="l" t="t" r="r" b="b"/>
            <a:pathLst>
              <a:path h="2078989">
                <a:moveTo>
                  <a:pt x="0" y="0"/>
                </a:moveTo>
                <a:lnTo>
                  <a:pt x="0" y="2078761"/>
                </a:lnTo>
              </a:path>
            </a:pathLst>
          </a:custGeom>
          <a:ln w="3175">
            <a:solidFill>
              <a:srgbClr val="444444"/>
            </a:solidFill>
          </a:ln>
        </p:spPr>
        <p:txBody>
          <a:bodyPr wrap="square" lIns="0" tIns="0" rIns="0" bIns="0" rtlCol="0"/>
          <a:lstStyle/>
          <a:p>
            <a:endParaRPr/>
          </a:p>
        </p:txBody>
      </p:sp>
      <p:sp>
        <p:nvSpPr>
          <p:cNvPr id="17" name="object 17"/>
          <p:cNvSpPr/>
          <p:nvPr/>
        </p:nvSpPr>
        <p:spPr>
          <a:xfrm>
            <a:off x="2544467" y="3409265"/>
            <a:ext cx="0" cy="3775710"/>
          </a:xfrm>
          <a:custGeom>
            <a:avLst/>
            <a:gdLst/>
            <a:ahLst/>
            <a:cxnLst/>
            <a:rect l="l" t="t" r="r" b="b"/>
            <a:pathLst>
              <a:path h="3775709">
                <a:moveTo>
                  <a:pt x="0" y="3775417"/>
                </a:moveTo>
                <a:lnTo>
                  <a:pt x="0" y="0"/>
                </a:lnTo>
              </a:path>
            </a:pathLst>
          </a:custGeom>
          <a:ln w="3175">
            <a:solidFill>
              <a:srgbClr val="444444"/>
            </a:solidFill>
          </a:ln>
        </p:spPr>
        <p:txBody>
          <a:bodyPr wrap="square" lIns="0" tIns="0" rIns="0" bIns="0" rtlCol="0"/>
          <a:lstStyle/>
          <a:p>
            <a:endParaRPr/>
          </a:p>
        </p:txBody>
      </p:sp>
      <p:sp>
        <p:nvSpPr>
          <p:cNvPr id="18" name="object 18"/>
          <p:cNvSpPr txBox="1"/>
          <p:nvPr/>
        </p:nvSpPr>
        <p:spPr>
          <a:xfrm>
            <a:off x="5068228" y="4905147"/>
            <a:ext cx="1454785" cy="709295"/>
          </a:xfrm>
          <a:prstGeom prst="rect">
            <a:avLst/>
          </a:prstGeom>
          <a:solidFill>
            <a:srgbClr val="952A04"/>
          </a:solidFill>
        </p:spPr>
        <p:txBody>
          <a:bodyPr vert="horz" wrap="square" lIns="0" tIns="3175" rIns="0" bIns="0" rtlCol="0">
            <a:spAutoFit/>
          </a:bodyPr>
          <a:lstStyle/>
          <a:p>
            <a:pPr>
              <a:lnSpc>
                <a:spcPct val="100000"/>
              </a:lnSpc>
              <a:spcBef>
                <a:spcPts val="25"/>
              </a:spcBef>
            </a:pPr>
            <a:endParaRPr sz="1700">
              <a:latin typeface="Times New Roman"/>
              <a:cs typeface="Times New Roman"/>
            </a:endParaRPr>
          </a:p>
          <a:p>
            <a:pPr marL="340995">
              <a:lnSpc>
                <a:spcPct val="100000"/>
              </a:lnSpc>
            </a:pPr>
            <a:r>
              <a:rPr sz="1200" spc="10" dirty="0">
                <a:solidFill>
                  <a:srgbClr val="FFFFFF"/>
                </a:solidFill>
                <a:latin typeface="Arial"/>
                <a:cs typeface="Arial"/>
              </a:rPr>
              <a:t>Decrypt</a:t>
            </a:r>
            <a:r>
              <a:rPr sz="1200" spc="-10" dirty="0">
                <a:solidFill>
                  <a:srgbClr val="FFFFFF"/>
                </a:solidFill>
                <a:latin typeface="Arial"/>
                <a:cs typeface="Arial"/>
              </a:rPr>
              <a:t> </a:t>
            </a:r>
            <a:r>
              <a:rPr sz="1200" spc="-35" dirty="0">
                <a:solidFill>
                  <a:srgbClr val="FFFFFF"/>
                </a:solidFill>
                <a:latin typeface="Arial"/>
                <a:cs typeface="Arial"/>
              </a:rPr>
              <a:t>(e’)</a:t>
            </a:r>
            <a:endParaRPr sz="1200">
              <a:latin typeface="Arial"/>
              <a:cs typeface="Arial"/>
            </a:endParaRPr>
          </a:p>
        </p:txBody>
      </p:sp>
      <p:sp>
        <p:nvSpPr>
          <p:cNvPr id="19" name="object 19"/>
          <p:cNvSpPr txBox="1"/>
          <p:nvPr/>
        </p:nvSpPr>
        <p:spPr>
          <a:xfrm>
            <a:off x="7441261" y="4905147"/>
            <a:ext cx="1492885" cy="709295"/>
          </a:xfrm>
          <a:prstGeom prst="rect">
            <a:avLst/>
          </a:prstGeom>
          <a:solidFill>
            <a:srgbClr val="952A04"/>
          </a:solidFill>
        </p:spPr>
        <p:txBody>
          <a:bodyPr vert="horz" wrap="square" lIns="0" tIns="3175" rIns="0" bIns="0" rtlCol="0">
            <a:spAutoFit/>
          </a:bodyPr>
          <a:lstStyle/>
          <a:p>
            <a:pPr>
              <a:lnSpc>
                <a:spcPct val="100000"/>
              </a:lnSpc>
              <a:spcBef>
                <a:spcPts val="25"/>
              </a:spcBef>
            </a:pPr>
            <a:endParaRPr sz="1700">
              <a:latin typeface="Times New Roman"/>
              <a:cs typeface="Times New Roman"/>
            </a:endParaRPr>
          </a:p>
          <a:p>
            <a:pPr marL="381000">
              <a:lnSpc>
                <a:spcPct val="100000"/>
              </a:lnSpc>
            </a:pPr>
            <a:r>
              <a:rPr sz="1200" spc="-5" dirty="0">
                <a:solidFill>
                  <a:srgbClr val="FFFFFF"/>
                </a:solidFill>
                <a:latin typeface="Arial"/>
                <a:cs typeface="Arial"/>
              </a:rPr>
              <a:t>Decrypt(n’)</a:t>
            </a:r>
            <a:endParaRPr sz="1200">
              <a:latin typeface="Arial"/>
              <a:cs typeface="Arial"/>
            </a:endParaRPr>
          </a:p>
        </p:txBody>
      </p:sp>
      <p:sp>
        <p:nvSpPr>
          <p:cNvPr id="20" name="object 20"/>
          <p:cNvSpPr/>
          <p:nvPr/>
        </p:nvSpPr>
        <p:spPr>
          <a:xfrm>
            <a:off x="5793804" y="5964085"/>
            <a:ext cx="471805" cy="468630"/>
          </a:xfrm>
          <a:custGeom>
            <a:avLst/>
            <a:gdLst/>
            <a:ahLst/>
            <a:cxnLst/>
            <a:rect l="l" t="t" r="r" b="b"/>
            <a:pathLst>
              <a:path w="471804" h="468629">
                <a:moveTo>
                  <a:pt x="0" y="0"/>
                </a:moveTo>
                <a:lnTo>
                  <a:pt x="471754" y="0"/>
                </a:lnTo>
                <a:lnTo>
                  <a:pt x="471754" y="468160"/>
                </a:lnTo>
                <a:lnTo>
                  <a:pt x="0" y="468160"/>
                </a:lnTo>
                <a:lnTo>
                  <a:pt x="0" y="0"/>
                </a:lnTo>
                <a:close/>
              </a:path>
            </a:pathLst>
          </a:custGeom>
          <a:solidFill>
            <a:srgbClr val="8DB9B0"/>
          </a:solidFill>
        </p:spPr>
        <p:txBody>
          <a:bodyPr wrap="square" lIns="0" tIns="0" rIns="0" bIns="0" rtlCol="0"/>
          <a:lstStyle/>
          <a:p>
            <a:endParaRPr/>
          </a:p>
        </p:txBody>
      </p:sp>
      <p:sp>
        <p:nvSpPr>
          <p:cNvPr id="21" name="object 21"/>
          <p:cNvSpPr txBox="1"/>
          <p:nvPr/>
        </p:nvSpPr>
        <p:spPr>
          <a:xfrm>
            <a:off x="5793804" y="5964085"/>
            <a:ext cx="471805" cy="468630"/>
          </a:xfrm>
          <a:prstGeom prst="rect">
            <a:avLst/>
          </a:prstGeom>
        </p:spPr>
        <p:txBody>
          <a:bodyPr vert="horz" wrap="square" lIns="0" tIns="132080" rIns="0" bIns="0" rtlCol="0">
            <a:spAutoFit/>
          </a:bodyPr>
          <a:lstStyle/>
          <a:p>
            <a:pPr algn="ctr">
              <a:lnSpc>
                <a:spcPct val="100000"/>
              </a:lnSpc>
              <a:spcBef>
                <a:spcPts val="1040"/>
              </a:spcBef>
            </a:pPr>
            <a:r>
              <a:rPr sz="1200" spc="-70" dirty="0">
                <a:solidFill>
                  <a:srgbClr val="FFFFFF"/>
                </a:solidFill>
                <a:latin typeface="Arial"/>
                <a:cs typeface="Arial"/>
              </a:rPr>
              <a:t>E</a:t>
            </a:r>
            <a:endParaRPr sz="1200">
              <a:latin typeface="Arial"/>
              <a:cs typeface="Arial"/>
            </a:endParaRPr>
          </a:p>
        </p:txBody>
      </p:sp>
      <p:sp>
        <p:nvSpPr>
          <p:cNvPr id="22" name="object 22"/>
          <p:cNvSpPr/>
          <p:nvPr/>
        </p:nvSpPr>
        <p:spPr>
          <a:xfrm>
            <a:off x="8093939" y="5904611"/>
            <a:ext cx="471805" cy="468630"/>
          </a:xfrm>
          <a:custGeom>
            <a:avLst/>
            <a:gdLst/>
            <a:ahLst/>
            <a:cxnLst/>
            <a:rect l="l" t="t" r="r" b="b"/>
            <a:pathLst>
              <a:path w="471804" h="468629">
                <a:moveTo>
                  <a:pt x="0" y="0"/>
                </a:moveTo>
                <a:lnTo>
                  <a:pt x="471754" y="0"/>
                </a:lnTo>
                <a:lnTo>
                  <a:pt x="471754" y="468160"/>
                </a:lnTo>
                <a:lnTo>
                  <a:pt x="0" y="468160"/>
                </a:lnTo>
                <a:lnTo>
                  <a:pt x="0" y="0"/>
                </a:lnTo>
                <a:close/>
              </a:path>
            </a:pathLst>
          </a:custGeom>
          <a:solidFill>
            <a:srgbClr val="8DB9B0"/>
          </a:solidFill>
        </p:spPr>
        <p:txBody>
          <a:bodyPr wrap="square" lIns="0" tIns="0" rIns="0" bIns="0" rtlCol="0"/>
          <a:lstStyle/>
          <a:p>
            <a:endParaRPr/>
          </a:p>
        </p:txBody>
      </p:sp>
      <p:sp>
        <p:nvSpPr>
          <p:cNvPr id="23" name="object 23"/>
          <p:cNvSpPr txBox="1"/>
          <p:nvPr/>
        </p:nvSpPr>
        <p:spPr>
          <a:xfrm>
            <a:off x="8093939" y="5904611"/>
            <a:ext cx="471805" cy="468630"/>
          </a:xfrm>
          <a:prstGeom prst="rect">
            <a:avLst/>
          </a:prstGeom>
        </p:spPr>
        <p:txBody>
          <a:bodyPr vert="horz" wrap="square" lIns="0" tIns="128270" rIns="0" bIns="0" rtlCol="0">
            <a:spAutoFit/>
          </a:bodyPr>
          <a:lstStyle/>
          <a:p>
            <a:pPr marL="9525" algn="ctr">
              <a:lnSpc>
                <a:spcPct val="100000"/>
              </a:lnSpc>
              <a:spcBef>
                <a:spcPts val="1010"/>
              </a:spcBef>
            </a:pPr>
            <a:r>
              <a:rPr sz="1200" spc="-5" dirty="0">
                <a:solidFill>
                  <a:srgbClr val="FFFFFF"/>
                </a:solidFill>
                <a:latin typeface="Arial"/>
                <a:cs typeface="Arial"/>
              </a:rPr>
              <a:t>N</a:t>
            </a:r>
            <a:endParaRPr sz="1200">
              <a:latin typeface="Arial"/>
              <a:cs typeface="Arial"/>
            </a:endParaRPr>
          </a:p>
        </p:txBody>
      </p:sp>
      <p:sp>
        <p:nvSpPr>
          <p:cNvPr id="24" name="object 24"/>
          <p:cNvSpPr txBox="1"/>
          <p:nvPr/>
        </p:nvSpPr>
        <p:spPr>
          <a:xfrm>
            <a:off x="5796979" y="6715595"/>
            <a:ext cx="2559685" cy="790575"/>
          </a:xfrm>
          <a:prstGeom prst="rect">
            <a:avLst/>
          </a:prstGeom>
          <a:solidFill>
            <a:srgbClr val="952A04"/>
          </a:solidFill>
        </p:spPr>
        <p:txBody>
          <a:bodyPr vert="horz" wrap="square" lIns="0" tIns="5080" rIns="0" bIns="0" rtlCol="0">
            <a:spAutoFit/>
          </a:bodyPr>
          <a:lstStyle/>
          <a:p>
            <a:pPr>
              <a:lnSpc>
                <a:spcPct val="100000"/>
              </a:lnSpc>
              <a:spcBef>
                <a:spcPts val="40"/>
              </a:spcBef>
            </a:pPr>
            <a:endParaRPr sz="1900">
              <a:latin typeface="Times New Roman"/>
              <a:cs typeface="Times New Roman"/>
            </a:endParaRPr>
          </a:p>
          <a:p>
            <a:pPr marL="628015">
              <a:lnSpc>
                <a:spcPct val="100000"/>
              </a:lnSpc>
            </a:pPr>
            <a:r>
              <a:rPr sz="1200" spc="-35" dirty="0">
                <a:solidFill>
                  <a:srgbClr val="FFFFFF"/>
                </a:solidFill>
                <a:latin typeface="Arial"/>
                <a:cs typeface="Arial"/>
              </a:rPr>
              <a:t>RSA </a:t>
            </a:r>
            <a:r>
              <a:rPr sz="1200" spc="10" dirty="0">
                <a:solidFill>
                  <a:srgbClr val="FFFFFF"/>
                </a:solidFill>
                <a:latin typeface="Arial"/>
                <a:cs typeface="Arial"/>
              </a:rPr>
              <a:t>encryption</a:t>
            </a:r>
            <a:r>
              <a:rPr sz="1200" spc="25" dirty="0">
                <a:solidFill>
                  <a:srgbClr val="FFFFFF"/>
                </a:solidFill>
                <a:latin typeface="Arial"/>
                <a:cs typeface="Arial"/>
              </a:rPr>
              <a:t> </a:t>
            </a:r>
            <a:r>
              <a:rPr sz="1200" spc="-70" dirty="0">
                <a:solidFill>
                  <a:srgbClr val="FFFFFF"/>
                </a:solidFill>
                <a:latin typeface="Arial"/>
                <a:cs typeface="Arial"/>
              </a:rPr>
              <a:t>(D)</a:t>
            </a:r>
            <a:endParaRPr sz="1200">
              <a:latin typeface="Arial"/>
              <a:cs typeface="Arial"/>
            </a:endParaRPr>
          </a:p>
        </p:txBody>
      </p:sp>
      <p:sp>
        <p:nvSpPr>
          <p:cNvPr id="25" name="object 25"/>
          <p:cNvSpPr txBox="1"/>
          <p:nvPr/>
        </p:nvSpPr>
        <p:spPr>
          <a:xfrm>
            <a:off x="8966709" y="6876631"/>
            <a:ext cx="471805" cy="468630"/>
          </a:xfrm>
          <a:prstGeom prst="rect">
            <a:avLst/>
          </a:prstGeom>
          <a:solidFill>
            <a:srgbClr val="8DB9B0"/>
          </a:solidFill>
        </p:spPr>
        <p:txBody>
          <a:bodyPr vert="horz" wrap="square" lIns="0" tIns="133985" rIns="0" bIns="0" rtlCol="0">
            <a:spAutoFit/>
          </a:bodyPr>
          <a:lstStyle/>
          <a:p>
            <a:pPr marL="5715" algn="ctr">
              <a:lnSpc>
                <a:spcPct val="100000"/>
              </a:lnSpc>
              <a:spcBef>
                <a:spcPts val="1055"/>
              </a:spcBef>
            </a:pPr>
            <a:r>
              <a:rPr sz="1200" spc="20" dirty="0">
                <a:solidFill>
                  <a:srgbClr val="FFFFFF"/>
                </a:solidFill>
                <a:latin typeface="Arial"/>
                <a:cs typeface="Arial"/>
              </a:rPr>
              <a:t>D’</a:t>
            </a:r>
            <a:endParaRPr sz="1200">
              <a:latin typeface="Arial"/>
              <a:cs typeface="Arial"/>
            </a:endParaRPr>
          </a:p>
        </p:txBody>
      </p:sp>
      <p:grpSp>
        <p:nvGrpSpPr>
          <p:cNvPr id="26" name="object 26"/>
          <p:cNvGrpSpPr/>
          <p:nvPr/>
        </p:nvGrpSpPr>
        <p:grpSpPr>
          <a:xfrm>
            <a:off x="5939105" y="5604867"/>
            <a:ext cx="744855" cy="1134110"/>
            <a:chOff x="3945839" y="5391379"/>
            <a:chExt cx="744855" cy="1134110"/>
          </a:xfrm>
        </p:grpSpPr>
        <p:sp>
          <p:nvSpPr>
            <p:cNvPr id="27" name="object 27"/>
            <p:cNvSpPr/>
            <p:nvPr/>
          </p:nvSpPr>
          <p:spPr>
            <a:xfrm>
              <a:off x="3947426" y="5391379"/>
              <a:ext cx="0" cy="359410"/>
            </a:xfrm>
            <a:custGeom>
              <a:avLst/>
              <a:gdLst/>
              <a:ahLst/>
              <a:cxnLst/>
              <a:rect l="l" t="t" r="r" b="b"/>
              <a:pathLst>
                <a:path h="359410">
                  <a:moveTo>
                    <a:pt x="0" y="359218"/>
                  </a:moveTo>
                  <a:lnTo>
                    <a:pt x="0" y="0"/>
                  </a:lnTo>
                </a:path>
              </a:pathLst>
            </a:custGeom>
            <a:ln w="3175">
              <a:solidFill>
                <a:srgbClr val="444444"/>
              </a:solidFill>
            </a:ln>
          </p:spPr>
          <p:txBody>
            <a:bodyPr wrap="square" lIns="0" tIns="0" rIns="0" bIns="0" rtlCol="0"/>
            <a:lstStyle/>
            <a:p>
              <a:endParaRPr/>
            </a:p>
          </p:txBody>
        </p:sp>
        <p:sp>
          <p:nvSpPr>
            <p:cNvPr id="28" name="object 28"/>
            <p:cNvSpPr/>
            <p:nvPr/>
          </p:nvSpPr>
          <p:spPr>
            <a:xfrm>
              <a:off x="4181712" y="5923610"/>
              <a:ext cx="505459" cy="0"/>
            </a:xfrm>
            <a:custGeom>
              <a:avLst/>
              <a:gdLst/>
              <a:ahLst/>
              <a:cxnLst/>
              <a:rect l="l" t="t" r="r" b="b"/>
              <a:pathLst>
                <a:path w="505460">
                  <a:moveTo>
                    <a:pt x="505184" y="0"/>
                  </a:moveTo>
                  <a:lnTo>
                    <a:pt x="0" y="0"/>
                  </a:lnTo>
                </a:path>
              </a:pathLst>
            </a:custGeom>
            <a:ln w="3175">
              <a:solidFill>
                <a:srgbClr val="444444"/>
              </a:solidFill>
            </a:ln>
          </p:spPr>
          <p:txBody>
            <a:bodyPr wrap="square" lIns="0" tIns="0" rIns="0" bIns="0" rtlCol="0"/>
            <a:lstStyle/>
            <a:p>
              <a:endParaRPr/>
            </a:p>
          </p:txBody>
        </p:sp>
        <p:sp>
          <p:nvSpPr>
            <p:cNvPr id="29" name="object 29"/>
            <p:cNvSpPr/>
            <p:nvPr/>
          </p:nvSpPr>
          <p:spPr>
            <a:xfrm>
              <a:off x="4688484" y="5925206"/>
              <a:ext cx="0" cy="600075"/>
            </a:xfrm>
            <a:custGeom>
              <a:avLst/>
              <a:gdLst/>
              <a:ahLst/>
              <a:cxnLst/>
              <a:rect l="l" t="t" r="r" b="b"/>
              <a:pathLst>
                <a:path h="600075">
                  <a:moveTo>
                    <a:pt x="0" y="599926"/>
                  </a:moveTo>
                  <a:lnTo>
                    <a:pt x="0" y="0"/>
                  </a:lnTo>
                </a:path>
              </a:pathLst>
            </a:custGeom>
            <a:ln w="3175">
              <a:solidFill>
                <a:srgbClr val="444444"/>
              </a:solidFill>
            </a:ln>
          </p:spPr>
          <p:txBody>
            <a:bodyPr wrap="square" lIns="0" tIns="0" rIns="0" bIns="0" rtlCol="0"/>
            <a:lstStyle/>
            <a:p>
              <a:endParaRPr/>
            </a:p>
          </p:txBody>
        </p:sp>
      </p:grpSp>
      <p:grpSp>
        <p:nvGrpSpPr>
          <p:cNvPr id="30" name="object 30"/>
          <p:cNvGrpSpPr/>
          <p:nvPr/>
        </p:nvGrpSpPr>
        <p:grpSpPr>
          <a:xfrm>
            <a:off x="7734057" y="5604867"/>
            <a:ext cx="626110" cy="1134110"/>
            <a:chOff x="5740791" y="5391379"/>
            <a:chExt cx="626110" cy="1134110"/>
          </a:xfrm>
        </p:grpSpPr>
        <p:sp>
          <p:nvSpPr>
            <p:cNvPr id="31" name="object 31"/>
            <p:cNvSpPr/>
            <p:nvPr/>
          </p:nvSpPr>
          <p:spPr>
            <a:xfrm>
              <a:off x="6364871" y="5391379"/>
              <a:ext cx="0" cy="359410"/>
            </a:xfrm>
            <a:custGeom>
              <a:avLst/>
              <a:gdLst/>
              <a:ahLst/>
              <a:cxnLst/>
              <a:rect l="l" t="t" r="r" b="b"/>
              <a:pathLst>
                <a:path h="359410">
                  <a:moveTo>
                    <a:pt x="0" y="359218"/>
                  </a:moveTo>
                  <a:lnTo>
                    <a:pt x="0" y="0"/>
                  </a:lnTo>
                </a:path>
              </a:pathLst>
            </a:custGeom>
            <a:ln w="3175">
              <a:solidFill>
                <a:srgbClr val="444444"/>
              </a:solidFill>
            </a:ln>
          </p:spPr>
          <p:txBody>
            <a:bodyPr wrap="square" lIns="0" tIns="0" rIns="0" bIns="0" rtlCol="0"/>
            <a:lstStyle/>
            <a:p>
              <a:endParaRPr/>
            </a:p>
          </p:txBody>
        </p:sp>
        <p:sp>
          <p:nvSpPr>
            <p:cNvPr id="32" name="object 32"/>
            <p:cNvSpPr/>
            <p:nvPr/>
          </p:nvSpPr>
          <p:spPr>
            <a:xfrm>
              <a:off x="5740791" y="5926785"/>
              <a:ext cx="360045" cy="0"/>
            </a:xfrm>
            <a:custGeom>
              <a:avLst/>
              <a:gdLst/>
              <a:ahLst/>
              <a:cxnLst/>
              <a:rect l="l" t="t" r="r" b="b"/>
              <a:pathLst>
                <a:path w="360045">
                  <a:moveTo>
                    <a:pt x="359882" y="0"/>
                  </a:moveTo>
                  <a:lnTo>
                    <a:pt x="0" y="0"/>
                  </a:lnTo>
                </a:path>
              </a:pathLst>
            </a:custGeom>
            <a:ln w="3175">
              <a:solidFill>
                <a:srgbClr val="444444"/>
              </a:solidFill>
            </a:ln>
          </p:spPr>
          <p:txBody>
            <a:bodyPr wrap="square" lIns="0" tIns="0" rIns="0" bIns="0" rtlCol="0"/>
            <a:lstStyle/>
            <a:p>
              <a:endParaRPr/>
            </a:p>
          </p:txBody>
        </p:sp>
        <p:sp>
          <p:nvSpPr>
            <p:cNvPr id="33" name="object 33"/>
            <p:cNvSpPr/>
            <p:nvPr/>
          </p:nvSpPr>
          <p:spPr>
            <a:xfrm>
              <a:off x="5742381" y="5925206"/>
              <a:ext cx="0" cy="600075"/>
            </a:xfrm>
            <a:custGeom>
              <a:avLst/>
              <a:gdLst/>
              <a:ahLst/>
              <a:cxnLst/>
              <a:rect l="l" t="t" r="r" b="b"/>
              <a:pathLst>
                <a:path h="600075">
                  <a:moveTo>
                    <a:pt x="0" y="599926"/>
                  </a:moveTo>
                  <a:lnTo>
                    <a:pt x="0" y="0"/>
                  </a:lnTo>
                </a:path>
              </a:pathLst>
            </a:custGeom>
            <a:ln w="3175">
              <a:solidFill>
                <a:srgbClr val="444444"/>
              </a:solidFill>
            </a:ln>
          </p:spPr>
          <p:txBody>
            <a:bodyPr wrap="square" lIns="0" tIns="0" rIns="0" bIns="0" rtlCol="0"/>
            <a:lstStyle/>
            <a:p>
              <a:endParaRPr/>
            </a:p>
          </p:txBody>
        </p:sp>
      </p:grpSp>
      <p:sp>
        <p:nvSpPr>
          <p:cNvPr id="34" name="object 34"/>
          <p:cNvSpPr/>
          <p:nvPr/>
        </p:nvSpPr>
        <p:spPr>
          <a:xfrm>
            <a:off x="8409788" y="6977812"/>
            <a:ext cx="557530" cy="367030"/>
          </a:xfrm>
          <a:custGeom>
            <a:avLst/>
            <a:gdLst/>
            <a:ahLst/>
            <a:cxnLst/>
            <a:rect l="l" t="t" r="r" b="b"/>
            <a:pathLst>
              <a:path w="557529" h="367029">
                <a:moveTo>
                  <a:pt x="272846" y="0"/>
                </a:moveTo>
                <a:lnTo>
                  <a:pt x="272846" y="151510"/>
                </a:lnTo>
                <a:lnTo>
                  <a:pt x="0" y="151510"/>
                </a:lnTo>
                <a:lnTo>
                  <a:pt x="0" y="215455"/>
                </a:lnTo>
                <a:lnTo>
                  <a:pt x="272846" y="215455"/>
                </a:lnTo>
                <a:lnTo>
                  <a:pt x="272846" y="366979"/>
                </a:lnTo>
                <a:lnTo>
                  <a:pt x="556920" y="183489"/>
                </a:lnTo>
                <a:lnTo>
                  <a:pt x="272846" y="0"/>
                </a:lnTo>
                <a:close/>
              </a:path>
            </a:pathLst>
          </a:custGeom>
          <a:solidFill>
            <a:srgbClr val="CA4E0E"/>
          </a:solidFill>
        </p:spPr>
        <p:txBody>
          <a:bodyPr wrap="square" lIns="0" tIns="0" rIns="0" bIns="0" rtlCol="0"/>
          <a:lstStyle/>
          <a:p>
            <a:endParaRPr/>
          </a:p>
        </p:txBody>
      </p:sp>
      <p:sp>
        <p:nvSpPr>
          <p:cNvPr id="35" name="object 35"/>
          <p:cNvSpPr/>
          <p:nvPr/>
        </p:nvSpPr>
        <p:spPr>
          <a:xfrm>
            <a:off x="2542880" y="7183095"/>
            <a:ext cx="3253104" cy="0"/>
          </a:xfrm>
          <a:custGeom>
            <a:avLst/>
            <a:gdLst/>
            <a:ahLst/>
            <a:cxnLst/>
            <a:rect l="l" t="t" r="r" b="b"/>
            <a:pathLst>
              <a:path w="3253104">
                <a:moveTo>
                  <a:pt x="0" y="0"/>
                </a:moveTo>
                <a:lnTo>
                  <a:pt x="3252508" y="0"/>
                </a:lnTo>
              </a:path>
            </a:pathLst>
          </a:custGeom>
          <a:ln w="3175">
            <a:solidFill>
              <a:srgbClr val="444444"/>
            </a:solidFill>
          </a:ln>
        </p:spPr>
        <p:txBody>
          <a:bodyPr wrap="square" lIns="0" tIns="0" rIns="0" bIns="0" rtlCol="0"/>
          <a:lstStyle/>
          <a:p>
            <a:endParaRPr/>
          </a:p>
        </p:txBody>
      </p:sp>
      <p:sp>
        <p:nvSpPr>
          <p:cNvPr id="36" name="object 36"/>
          <p:cNvSpPr/>
          <p:nvPr/>
        </p:nvSpPr>
        <p:spPr>
          <a:xfrm>
            <a:off x="10528097" y="2730996"/>
            <a:ext cx="0" cy="4928235"/>
          </a:xfrm>
          <a:custGeom>
            <a:avLst/>
            <a:gdLst/>
            <a:ahLst/>
            <a:cxnLst/>
            <a:rect l="l" t="t" r="r" b="b"/>
            <a:pathLst>
              <a:path h="4928234">
                <a:moveTo>
                  <a:pt x="0" y="4927803"/>
                </a:moveTo>
                <a:lnTo>
                  <a:pt x="0" y="0"/>
                </a:lnTo>
              </a:path>
            </a:pathLst>
          </a:custGeom>
          <a:ln w="3175">
            <a:solidFill>
              <a:srgbClr val="444444"/>
            </a:solidFill>
          </a:ln>
        </p:spPr>
        <p:txBody>
          <a:bodyPr wrap="square" lIns="0" tIns="0" rIns="0" bIns="0" rtlCol="0"/>
          <a:lstStyle/>
          <a:p>
            <a:endParaRPr/>
          </a:p>
        </p:txBody>
      </p:sp>
      <p:sp>
        <p:nvSpPr>
          <p:cNvPr id="37" name="object 37"/>
          <p:cNvSpPr txBox="1"/>
          <p:nvPr/>
        </p:nvSpPr>
        <p:spPr>
          <a:xfrm>
            <a:off x="5803266" y="7900035"/>
            <a:ext cx="1764030" cy="1323340"/>
          </a:xfrm>
          <a:prstGeom prst="rect">
            <a:avLst/>
          </a:prstGeom>
        </p:spPr>
        <p:txBody>
          <a:bodyPr vert="horz" wrap="square" lIns="0" tIns="12700" rIns="0" bIns="0" rtlCol="0">
            <a:spAutoFit/>
          </a:bodyPr>
          <a:lstStyle/>
          <a:p>
            <a:pPr marL="12700">
              <a:lnSpc>
                <a:spcPct val="100000"/>
              </a:lnSpc>
              <a:spcBef>
                <a:spcPts val="100"/>
              </a:spcBef>
            </a:pPr>
            <a:r>
              <a:rPr sz="1600" spc="-60" dirty="0">
                <a:latin typeface="Arial"/>
                <a:cs typeface="Arial"/>
              </a:rPr>
              <a:t>If</a:t>
            </a:r>
            <a:r>
              <a:rPr sz="1600" spc="-5" dirty="0">
                <a:latin typeface="Arial"/>
                <a:cs typeface="Arial"/>
              </a:rPr>
              <a:t> </a:t>
            </a:r>
            <a:r>
              <a:rPr sz="1600" spc="-45" dirty="0">
                <a:latin typeface="Arial"/>
                <a:cs typeface="Arial"/>
              </a:rPr>
              <a:t>(D’==A’)</a:t>
            </a:r>
            <a:endParaRPr sz="1600">
              <a:latin typeface="Arial"/>
              <a:cs typeface="Arial"/>
            </a:endParaRPr>
          </a:p>
          <a:p>
            <a:pPr marL="12700" marR="5080">
              <a:lnSpc>
                <a:spcPct val="213499"/>
              </a:lnSpc>
              <a:spcBef>
                <a:spcPts val="100"/>
              </a:spcBef>
            </a:pPr>
            <a:r>
              <a:rPr sz="1600" spc="-25" dirty="0">
                <a:latin typeface="Arial"/>
                <a:cs typeface="Arial"/>
              </a:rPr>
              <a:t>{“Entry</a:t>
            </a:r>
            <a:r>
              <a:rPr sz="1600" spc="-50" dirty="0">
                <a:latin typeface="Arial"/>
                <a:cs typeface="Arial"/>
              </a:rPr>
              <a:t> </a:t>
            </a:r>
            <a:r>
              <a:rPr sz="1600" spc="-20" dirty="0">
                <a:latin typeface="Arial"/>
                <a:cs typeface="Arial"/>
              </a:rPr>
              <a:t>Successful”}  </a:t>
            </a:r>
            <a:r>
              <a:rPr sz="1600" spc="-70" dirty="0">
                <a:latin typeface="Arial"/>
                <a:cs typeface="Arial"/>
              </a:rPr>
              <a:t>Else </a:t>
            </a:r>
            <a:r>
              <a:rPr sz="1600" spc="-40" dirty="0">
                <a:latin typeface="Arial"/>
                <a:cs typeface="Arial"/>
              </a:rPr>
              <a:t>{fail}</a:t>
            </a:r>
            <a:r>
              <a:rPr sz="1600" spc="-5" dirty="0">
                <a:latin typeface="Arial"/>
                <a:cs typeface="Arial"/>
              </a:rPr>
              <a:t> }</a:t>
            </a:r>
            <a:endParaRPr sz="1600">
              <a:latin typeface="Arial"/>
              <a:cs typeface="Arial"/>
            </a:endParaRPr>
          </a:p>
        </p:txBody>
      </p:sp>
      <p:grpSp>
        <p:nvGrpSpPr>
          <p:cNvPr id="38" name="object 38"/>
          <p:cNvGrpSpPr/>
          <p:nvPr/>
        </p:nvGrpSpPr>
        <p:grpSpPr>
          <a:xfrm>
            <a:off x="6773380" y="7658801"/>
            <a:ext cx="3753485" cy="443230"/>
            <a:chOff x="4780114" y="7445313"/>
            <a:chExt cx="3753485" cy="443230"/>
          </a:xfrm>
        </p:grpSpPr>
        <p:sp>
          <p:nvSpPr>
            <p:cNvPr id="39" name="object 39"/>
            <p:cNvSpPr/>
            <p:nvPr/>
          </p:nvSpPr>
          <p:spPr>
            <a:xfrm>
              <a:off x="8531656" y="7445313"/>
              <a:ext cx="0" cy="443230"/>
            </a:xfrm>
            <a:custGeom>
              <a:avLst/>
              <a:gdLst/>
              <a:ahLst/>
              <a:cxnLst/>
              <a:rect l="l" t="t" r="r" b="b"/>
              <a:pathLst>
                <a:path h="443229">
                  <a:moveTo>
                    <a:pt x="0" y="442782"/>
                  </a:moveTo>
                  <a:lnTo>
                    <a:pt x="0" y="0"/>
                  </a:lnTo>
                </a:path>
              </a:pathLst>
            </a:custGeom>
            <a:ln w="3175">
              <a:solidFill>
                <a:srgbClr val="444444"/>
              </a:solidFill>
            </a:ln>
          </p:spPr>
          <p:txBody>
            <a:bodyPr wrap="square" lIns="0" tIns="0" rIns="0" bIns="0" rtlCol="0"/>
            <a:lstStyle/>
            <a:p>
              <a:endParaRPr/>
            </a:p>
          </p:txBody>
        </p:sp>
        <p:sp>
          <p:nvSpPr>
            <p:cNvPr id="40" name="object 40"/>
            <p:cNvSpPr/>
            <p:nvPr/>
          </p:nvSpPr>
          <p:spPr>
            <a:xfrm>
              <a:off x="4780114" y="7882089"/>
              <a:ext cx="3753485" cy="0"/>
            </a:xfrm>
            <a:custGeom>
              <a:avLst/>
              <a:gdLst/>
              <a:ahLst/>
              <a:cxnLst/>
              <a:rect l="l" t="t" r="r" b="b"/>
              <a:pathLst>
                <a:path w="3753484">
                  <a:moveTo>
                    <a:pt x="0" y="0"/>
                  </a:moveTo>
                  <a:lnTo>
                    <a:pt x="3753116" y="0"/>
                  </a:lnTo>
                </a:path>
              </a:pathLst>
            </a:custGeom>
            <a:ln w="3175">
              <a:solidFill>
                <a:srgbClr val="444444"/>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798-B3F5-4FBD-BE76-8A7E34392202}"/>
              </a:ext>
            </a:extLst>
          </p:cNvPr>
          <p:cNvSpPr>
            <a:spLocks noGrp="1"/>
          </p:cNvSpPr>
          <p:nvPr>
            <p:ph type="title"/>
          </p:nvPr>
        </p:nvSpPr>
        <p:spPr>
          <a:xfrm>
            <a:off x="2664143" y="363665"/>
            <a:ext cx="7676514" cy="1169551"/>
          </a:xfrm>
        </p:spPr>
        <p:txBody>
          <a:bodyPr/>
          <a:lstStyle/>
          <a:p>
            <a:pPr algn="ctr"/>
            <a:r>
              <a:rPr lang="en-IN" dirty="0"/>
              <a:t>Steps Involved and Applications of RSA algorithm</a:t>
            </a:r>
          </a:p>
        </p:txBody>
      </p:sp>
      <p:sp>
        <p:nvSpPr>
          <p:cNvPr id="3" name="Content Placeholder 2">
            <a:extLst>
              <a:ext uri="{FF2B5EF4-FFF2-40B4-BE49-F238E27FC236}">
                <a16:creationId xmlns:a16="http://schemas.microsoft.com/office/drawing/2014/main" id="{736C478B-8644-49A0-BB63-A0DCFCDCCCCE}"/>
              </a:ext>
            </a:extLst>
          </p:cNvPr>
          <p:cNvSpPr>
            <a:spLocks noGrp="1"/>
          </p:cNvSpPr>
          <p:nvPr>
            <p:ph sz="half" idx="2"/>
          </p:nvPr>
        </p:nvSpPr>
        <p:spPr>
          <a:xfrm>
            <a:off x="571500" y="2009647"/>
            <a:ext cx="5459095" cy="7386638"/>
          </a:xfrm>
        </p:spPr>
        <p:txBody>
          <a:bodyPr/>
          <a:lstStyle/>
          <a:p>
            <a:pPr algn="just"/>
            <a:r>
              <a:rPr lang="en-US" sz="2000" b="1" dirty="0"/>
              <a:t>FACT 1. Prime generation is easy: It’s easy to find a random prime number of a given size. </a:t>
            </a:r>
          </a:p>
          <a:p>
            <a:pPr algn="just"/>
            <a:endParaRPr lang="en-IN" sz="2000" b="1" dirty="0"/>
          </a:p>
          <a:p>
            <a:pPr algn="just"/>
            <a:r>
              <a:rPr lang="en-US" sz="2000" b="1" dirty="0"/>
              <a:t>FACT 2. Multiplication is easy: Given p and q, it’s easy to find their product, n = </a:t>
            </a:r>
            <a:r>
              <a:rPr lang="en-US" sz="2000" b="1" dirty="0" err="1"/>
              <a:t>pq</a:t>
            </a:r>
            <a:r>
              <a:rPr lang="en-US" sz="2000" b="1" dirty="0"/>
              <a:t>. </a:t>
            </a:r>
          </a:p>
          <a:p>
            <a:pPr algn="just"/>
            <a:endParaRPr lang="en-US" sz="2000" b="1" dirty="0"/>
          </a:p>
          <a:p>
            <a:pPr algn="just"/>
            <a:r>
              <a:rPr lang="en-US" sz="2000" b="1" dirty="0"/>
              <a:t>CONJECTURE 3. Factoring is hard: Given such an n, it appears to be quite hard to recover the prime factors p and q. </a:t>
            </a:r>
          </a:p>
          <a:p>
            <a:pPr algn="just"/>
            <a:endParaRPr lang="en-US" sz="2000" b="1" dirty="0"/>
          </a:p>
          <a:p>
            <a:pPr marL="285750" indent="-285750" algn="just">
              <a:buFont typeface="Arial" panose="020B0604020202020204" pitchFamily="34" charset="0"/>
              <a:buChar char="•"/>
            </a:pPr>
            <a:r>
              <a:rPr lang="en-US" sz="2000" dirty="0"/>
              <a:t>Despite hundreds of years of study of the problem, finding the factors of a large number still takes a long time in general. The fastest current methods are much faster than the simple approach of trying all possible factors one at a time. (Such a method would take on the order of n steps.) However, they are still expensive. For instance, it has been estimated recently that recovering the prime factors of a 1024-bit number would take a year on a machine costing US $10 million. A 2048-bit number would require several billion times more work. </a:t>
            </a:r>
            <a:endParaRPr lang="en-IN" sz="2000" b="1" dirty="0"/>
          </a:p>
        </p:txBody>
      </p:sp>
      <p:sp>
        <p:nvSpPr>
          <p:cNvPr id="4" name="Content Placeholder 3">
            <a:extLst>
              <a:ext uri="{FF2B5EF4-FFF2-40B4-BE49-F238E27FC236}">
                <a16:creationId xmlns:a16="http://schemas.microsoft.com/office/drawing/2014/main" id="{F441C53F-49C8-4A36-B3BB-08DA64C6A7B5}"/>
              </a:ext>
            </a:extLst>
          </p:cNvPr>
          <p:cNvSpPr>
            <a:spLocks noGrp="1"/>
          </p:cNvSpPr>
          <p:nvPr>
            <p:ph sz="half" idx="3"/>
          </p:nvPr>
        </p:nvSpPr>
        <p:spPr>
          <a:xfrm>
            <a:off x="6697472" y="2244788"/>
            <a:ext cx="5657088" cy="7355860"/>
          </a:xfrm>
        </p:spPr>
        <p:txBody>
          <a:bodyPr/>
          <a:lstStyle/>
          <a:p>
            <a:pPr algn="just"/>
            <a:r>
              <a:rPr lang="en-US" sz="2000" b="1" dirty="0">
                <a:latin typeface="Arial" panose="020B0604020202020204" pitchFamily="34" charset="0"/>
                <a:cs typeface="Arial" panose="020B0604020202020204" pitchFamily="34" charset="0"/>
              </a:rPr>
              <a:t>FACT 4. Modular exponentiation is easy: Given n, m, and e, it’s easy to compute c = me mod n.</a:t>
            </a:r>
          </a:p>
          <a:p>
            <a:pPr algn="just"/>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FACT 5. Modular root extraction – the reverse of modular exponentiation – is easy given the prime factors: Given n, e, c, and the prime factors p and q, it’s easy to recover the value m such that c = me mod n.</a:t>
            </a:r>
          </a:p>
          <a:p>
            <a:pPr algn="just"/>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Applications of RSA Algorithm-</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Public-key cryptography finds its strongest application when parties who have no prior relationship (and therefore no opportunity to establish shared secret keys) want to exchange sensitive data with each other. Applications that didn’t have centralized control – like e-mail – were meanwhile growing without much attention to security. Therefor they became an application of RSA algorithm. Soon online shopping websites felt the need to encrypt their user data and thus took the help of RSA algorithm.</a:t>
            </a:r>
            <a:endParaRPr lang="en-US" sz="2000" b="1" dirty="0">
              <a:latin typeface="Arial" panose="020B0604020202020204" pitchFamily="34" charset="0"/>
              <a:cs typeface="Arial" panose="020B0604020202020204" pitchFamily="34" charset="0"/>
            </a:endParaRPr>
          </a:p>
          <a:p>
            <a:pPr algn="just"/>
            <a:endParaRPr lang="en-IN" b="1"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4D3071FA-02A8-483B-A4A3-5DB853128152}"/>
              </a:ext>
            </a:extLst>
          </p:cNvPr>
          <p:cNvCxnSpPr>
            <a:cxnSpLocks/>
          </p:cNvCxnSpPr>
          <p:nvPr/>
        </p:nvCxnSpPr>
        <p:spPr>
          <a:xfrm flipV="1">
            <a:off x="6273800" y="1702466"/>
            <a:ext cx="0" cy="76938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2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8300" y="993647"/>
            <a:ext cx="5612130" cy="6306820"/>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993300"/>
                </a:solidFill>
                <a:latin typeface="Arial"/>
                <a:cs typeface="Arial"/>
              </a:rPr>
              <a:t>SECURITY STRENGTH OF</a:t>
            </a:r>
            <a:r>
              <a:rPr sz="2200" b="1" spc="-45" dirty="0">
                <a:solidFill>
                  <a:srgbClr val="993300"/>
                </a:solidFill>
                <a:latin typeface="Arial"/>
                <a:cs typeface="Arial"/>
              </a:rPr>
              <a:t> </a:t>
            </a:r>
            <a:r>
              <a:rPr sz="2200" b="1" dirty="0">
                <a:solidFill>
                  <a:srgbClr val="993300"/>
                </a:solidFill>
                <a:latin typeface="Arial"/>
                <a:cs typeface="Arial"/>
              </a:rPr>
              <a:t>RSA</a:t>
            </a:r>
            <a:endParaRPr sz="2200">
              <a:latin typeface="Arial"/>
              <a:cs typeface="Arial"/>
            </a:endParaRPr>
          </a:p>
          <a:p>
            <a:pPr>
              <a:lnSpc>
                <a:spcPct val="100000"/>
              </a:lnSpc>
              <a:spcBef>
                <a:spcPts val="25"/>
              </a:spcBef>
            </a:pPr>
            <a:endParaRPr sz="1700">
              <a:latin typeface="Arial"/>
              <a:cs typeface="Arial"/>
            </a:endParaRPr>
          </a:p>
          <a:p>
            <a:pPr marL="12700" marR="5080" algn="just">
              <a:lnSpc>
                <a:spcPct val="122100"/>
              </a:lnSpc>
            </a:pPr>
            <a:r>
              <a:rPr sz="1800" spc="-5" dirty="0">
                <a:solidFill>
                  <a:srgbClr val="101010"/>
                </a:solidFill>
                <a:latin typeface="Arial"/>
                <a:cs typeface="Arial"/>
              </a:rPr>
              <a:t>Cryptographic algorithms </a:t>
            </a:r>
            <a:r>
              <a:rPr sz="1800" dirty="0">
                <a:solidFill>
                  <a:srgbClr val="101010"/>
                </a:solidFill>
                <a:latin typeface="Arial"/>
                <a:cs typeface="Arial"/>
              </a:rPr>
              <a:t>provide various </a:t>
            </a:r>
            <a:r>
              <a:rPr sz="1800" spc="-5" dirty="0">
                <a:solidFill>
                  <a:srgbClr val="101010"/>
                </a:solidFill>
                <a:latin typeface="Arial"/>
                <a:cs typeface="Arial"/>
              </a:rPr>
              <a:t>“strengths” </a:t>
            </a:r>
            <a:r>
              <a:rPr sz="1800" dirty="0">
                <a:solidFill>
                  <a:srgbClr val="101010"/>
                </a:solidFill>
                <a:latin typeface="Arial"/>
                <a:cs typeface="Arial"/>
              </a:rPr>
              <a:t>of  </a:t>
            </a:r>
            <a:r>
              <a:rPr sz="1800" spc="-20" dirty="0">
                <a:solidFill>
                  <a:srgbClr val="101010"/>
                </a:solidFill>
                <a:latin typeface="Arial"/>
                <a:cs typeface="Arial"/>
              </a:rPr>
              <a:t>security, </a:t>
            </a:r>
            <a:r>
              <a:rPr sz="1800" dirty="0">
                <a:solidFill>
                  <a:srgbClr val="101010"/>
                </a:solidFill>
                <a:latin typeface="Arial"/>
                <a:cs typeface="Arial"/>
              </a:rPr>
              <a:t>depending on </a:t>
            </a:r>
            <a:r>
              <a:rPr sz="1800" spc="-5" dirty="0">
                <a:solidFill>
                  <a:srgbClr val="101010"/>
                </a:solidFill>
                <a:latin typeface="Arial"/>
                <a:cs typeface="Arial"/>
              </a:rPr>
              <a:t>the algorithm </a:t>
            </a:r>
            <a:r>
              <a:rPr sz="1800" dirty="0">
                <a:solidFill>
                  <a:srgbClr val="101010"/>
                </a:solidFill>
                <a:latin typeface="Arial"/>
                <a:cs typeface="Arial"/>
              </a:rPr>
              <a:t>and </a:t>
            </a:r>
            <a:r>
              <a:rPr sz="1800" spc="-5" dirty="0">
                <a:solidFill>
                  <a:srgbClr val="101010"/>
                </a:solidFill>
                <a:latin typeface="Arial"/>
                <a:cs typeface="Arial"/>
              </a:rPr>
              <a:t>the </a:t>
            </a:r>
            <a:r>
              <a:rPr sz="1800" dirty="0">
                <a:solidFill>
                  <a:srgbClr val="101010"/>
                </a:solidFill>
                <a:latin typeface="Arial"/>
                <a:cs typeface="Arial"/>
              </a:rPr>
              <a:t>key size  used. </a:t>
            </a:r>
            <a:r>
              <a:rPr sz="1800" spc="-5" dirty="0">
                <a:solidFill>
                  <a:srgbClr val="101010"/>
                </a:solidFill>
                <a:latin typeface="Arial"/>
                <a:cs typeface="Arial"/>
              </a:rPr>
              <a:t>The algorithms </a:t>
            </a:r>
            <a:r>
              <a:rPr sz="1800" dirty="0">
                <a:solidFill>
                  <a:srgbClr val="101010"/>
                </a:solidFill>
                <a:latin typeface="Arial"/>
                <a:cs typeface="Arial"/>
              </a:rPr>
              <a:t>are considered and compared  </a:t>
            </a:r>
            <a:r>
              <a:rPr sz="1800" spc="-5" dirty="0">
                <a:solidFill>
                  <a:srgbClr val="101010"/>
                </a:solidFill>
                <a:latin typeface="Arial"/>
                <a:cs typeface="Arial"/>
              </a:rPr>
              <a:t>the strength for the </a:t>
            </a:r>
            <a:r>
              <a:rPr sz="1800" dirty="0">
                <a:solidFill>
                  <a:srgbClr val="101010"/>
                </a:solidFill>
                <a:latin typeface="Arial"/>
                <a:cs typeface="Arial"/>
              </a:rPr>
              <a:t>given key sizes. </a:t>
            </a:r>
            <a:r>
              <a:rPr sz="1800" spc="-5" dirty="0">
                <a:solidFill>
                  <a:srgbClr val="101010"/>
                </a:solidFill>
                <a:latin typeface="Arial"/>
                <a:cs typeface="Arial"/>
              </a:rPr>
              <a:t>If the </a:t>
            </a:r>
            <a:r>
              <a:rPr sz="1800" dirty="0">
                <a:solidFill>
                  <a:srgbClr val="101010"/>
                </a:solidFill>
                <a:latin typeface="Arial"/>
                <a:cs typeface="Arial"/>
              </a:rPr>
              <a:t>amount of  </a:t>
            </a:r>
            <a:r>
              <a:rPr sz="1800" spc="-5" dirty="0">
                <a:solidFill>
                  <a:srgbClr val="101010"/>
                </a:solidFill>
                <a:latin typeface="Arial"/>
                <a:cs typeface="Arial"/>
              </a:rPr>
              <a:t>task </a:t>
            </a:r>
            <a:r>
              <a:rPr sz="1800" dirty="0">
                <a:solidFill>
                  <a:srgbClr val="101010"/>
                </a:solidFill>
                <a:latin typeface="Arial"/>
                <a:cs typeface="Arial"/>
              </a:rPr>
              <a:t>needed </a:t>
            </a:r>
            <a:r>
              <a:rPr sz="1800" spc="-5" dirty="0">
                <a:solidFill>
                  <a:srgbClr val="101010"/>
                </a:solidFill>
                <a:latin typeface="Arial"/>
                <a:cs typeface="Arial"/>
              </a:rPr>
              <a:t>to </a:t>
            </a:r>
            <a:r>
              <a:rPr sz="1800" dirty="0">
                <a:solidFill>
                  <a:srgbClr val="101010"/>
                </a:solidFill>
                <a:latin typeface="Arial"/>
                <a:cs typeface="Arial"/>
              </a:rPr>
              <a:t>“smash </a:t>
            </a:r>
            <a:r>
              <a:rPr sz="1800" spc="-5" dirty="0">
                <a:solidFill>
                  <a:srgbClr val="101010"/>
                </a:solidFill>
                <a:latin typeface="Arial"/>
                <a:cs typeface="Arial"/>
              </a:rPr>
              <a:t>the algorithms” </a:t>
            </a:r>
            <a:r>
              <a:rPr sz="1800" dirty="0">
                <a:solidFill>
                  <a:srgbClr val="101010"/>
                </a:solidFill>
                <a:latin typeface="Arial"/>
                <a:cs typeface="Arial"/>
              </a:rPr>
              <a:t>or </a:t>
            </a:r>
            <a:r>
              <a:rPr sz="1800" spc="-5" dirty="0">
                <a:solidFill>
                  <a:srgbClr val="101010"/>
                </a:solidFill>
                <a:latin typeface="Arial"/>
                <a:cs typeface="Arial"/>
              </a:rPr>
              <a:t>establish the  </a:t>
            </a:r>
            <a:r>
              <a:rPr sz="1800" dirty="0">
                <a:solidFill>
                  <a:srgbClr val="101010"/>
                </a:solidFill>
                <a:latin typeface="Arial"/>
                <a:cs typeface="Arial"/>
              </a:rPr>
              <a:t>keys </a:t>
            </a:r>
            <a:r>
              <a:rPr sz="1800" spc="-5" dirty="0">
                <a:solidFill>
                  <a:srgbClr val="101010"/>
                </a:solidFill>
                <a:latin typeface="Arial"/>
                <a:cs typeface="Arial"/>
              </a:rPr>
              <a:t>[14] </a:t>
            </a:r>
            <a:r>
              <a:rPr sz="1800" dirty="0">
                <a:solidFill>
                  <a:srgbClr val="101010"/>
                </a:solidFill>
                <a:latin typeface="Arial"/>
                <a:cs typeface="Arial"/>
              </a:rPr>
              <a:t>is </a:t>
            </a:r>
            <a:r>
              <a:rPr sz="1800" spc="-5" dirty="0">
                <a:solidFill>
                  <a:srgbClr val="101010"/>
                </a:solidFill>
                <a:latin typeface="Arial"/>
                <a:cs typeface="Arial"/>
              </a:rPr>
              <a:t>approximately the </a:t>
            </a:r>
            <a:r>
              <a:rPr sz="1800" dirty="0">
                <a:solidFill>
                  <a:srgbClr val="101010"/>
                </a:solidFill>
                <a:latin typeface="Arial"/>
                <a:cs typeface="Arial"/>
              </a:rPr>
              <a:t>same using a given  resource. </a:t>
            </a:r>
            <a:r>
              <a:rPr sz="1800" spc="-5" dirty="0">
                <a:solidFill>
                  <a:srgbClr val="101010"/>
                </a:solidFill>
                <a:latin typeface="Arial"/>
                <a:cs typeface="Arial"/>
              </a:rPr>
              <a:t>The security strength </a:t>
            </a:r>
            <a:r>
              <a:rPr sz="1800" dirty="0">
                <a:solidFill>
                  <a:srgbClr val="101010"/>
                </a:solidFill>
                <a:latin typeface="Arial"/>
                <a:cs typeface="Arial"/>
              </a:rPr>
              <a:t>of an </a:t>
            </a:r>
            <a:r>
              <a:rPr sz="1800" spc="-5" dirty="0">
                <a:solidFill>
                  <a:srgbClr val="101010"/>
                </a:solidFill>
                <a:latin typeface="Arial"/>
                <a:cs typeface="Arial"/>
              </a:rPr>
              <a:t>algorithm for </a:t>
            </a:r>
            <a:r>
              <a:rPr sz="1800" dirty="0">
                <a:solidFill>
                  <a:srgbClr val="101010"/>
                </a:solidFill>
                <a:latin typeface="Arial"/>
                <a:cs typeface="Arial"/>
              </a:rPr>
              <a:t>a  given key size is </a:t>
            </a:r>
            <a:r>
              <a:rPr sz="1800" spc="-5" dirty="0">
                <a:solidFill>
                  <a:srgbClr val="101010"/>
                </a:solidFill>
                <a:latin typeface="Arial"/>
                <a:cs typeface="Arial"/>
              </a:rPr>
              <a:t>conventionally </a:t>
            </a:r>
            <a:r>
              <a:rPr sz="1800" dirty="0">
                <a:solidFill>
                  <a:srgbClr val="101010"/>
                </a:solidFill>
                <a:latin typeface="Arial"/>
                <a:cs typeface="Arial"/>
              </a:rPr>
              <a:t>described in </a:t>
            </a:r>
            <a:r>
              <a:rPr sz="1800" spc="-5" dirty="0">
                <a:solidFill>
                  <a:srgbClr val="101010"/>
                </a:solidFill>
                <a:latin typeface="Arial"/>
                <a:cs typeface="Arial"/>
              </a:rPr>
              <a:t>terms </a:t>
            </a:r>
            <a:r>
              <a:rPr sz="1800" dirty="0">
                <a:solidFill>
                  <a:srgbClr val="101010"/>
                </a:solidFill>
                <a:latin typeface="Arial"/>
                <a:cs typeface="Arial"/>
              </a:rPr>
              <a:t>of  </a:t>
            </a:r>
            <a:r>
              <a:rPr sz="1800" spc="-5" dirty="0">
                <a:solidFill>
                  <a:srgbClr val="101010"/>
                </a:solidFill>
                <a:latin typeface="Arial"/>
                <a:cs typeface="Arial"/>
              </a:rPr>
              <a:t>the quantity </a:t>
            </a:r>
            <a:r>
              <a:rPr sz="1800" dirty="0">
                <a:solidFill>
                  <a:srgbClr val="101010"/>
                </a:solidFill>
                <a:latin typeface="Arial"/>
                <a:cs typeface="Arial"/>
              </a:rPr>
              <a:t>of work it </a:t>
            </a:r>
            <a:r>
              <a:rPr sz="1800" spc="-5" dirty="0">
                <a:solidFill>
                  <a:srgbClr val="101010"/>
                </a:solidFill>
                <a:latin typeface="Arial"/>
                <a:cs typeface="Arial"/>
              </a:rPr>
              <a:t>takes to try </a:t>
            </a:r>
            <a:r>
              <a:rPr sz="1800" dirty="0">
                <a:solidFill>
                  <a:srgbClr val="101010"/>
                </a:solidFill>
                <a:latin typeface="Arial"/>
                <a:cs typeface="Arial"/>
              </a:rPr>
              <a:t>all keys </a:t>
            </a:r>
            <a:r>
              <a:rPr sz="1800" spc="-5" dirty="0">
                <a:solidFill>
                  <a:srgbClr val="101010"/>
                </a:solidFill>
                <a:latin typeface="Arial"/>
                <a:cs typeface="Arial"/>
              </a:rPr>
              <a:t>for </a:t>
            </a:r>
            <a:r>
              <a:rPr sz="1800" dirty="0">
                <a:solidFill>
                  <a:srgbClr val="101010"/>
                </a:solidFill>
                <a:latin typeface="Arial"/>
                <a:cs typeface="Arial"/>
              </a:rPr>
              <a:t>a  </a:t>
            </a:r>
            <a:r>
              <a:rPr sz="1800" spc="-5" dirty="0">
                <a:solidFill>
                  <a:srgbClr val="101010"/>
                </a:solidFill>
                <a:latin typeface="Arial"/>
                <a:cs typeface="Arial"/>
              </a:rPr>
              <a:t>symmetric algorithm with </a:t>
            </a:r>
            <a:r>
              <a:rPr sz="1800" dirty="0">
                <a:solidFill>
                  <a:srgbClr val="101010"/>
                </a:solidFill>
                <a:latin typeface="Arial"/>
                <a:cs typeface="Arial"/>
              </a:rPr>
              <a:t>a key size of "X" </a:t>
            </a:r>
            <a:r>
              <a:rPr sz="1800" spc="-5" dirty="0">
                <a:solidFill>
                  <a:srgbClr val="101010"/>
                </a:solidFill>
                <a:latin typeface="Arial"/>
                <a:cs typeface="Arial"/>
              </a:rPr>
              <a:t>that </a:t>
            </a:r>
            <a:r>
              <a:rPr sz="1800" dirty="0">
                <a:solidFill>
                  <a:srgbClr val="101010"/>
                </a:solidFill>
                <a:latin typeface="Arial"/>
                <a:cs typeface="Arial"/>
              </a:rPr>
              <a:t>has no  short cut </a:t>
            </a:r>
            <a:r>
              <a:rPr sz="1800" spc="-5" dirty="0">
                <a:solidFill>
                  <a:srgbClr val="101010"/>
                </a:solidFill>
                <a:latin typeface="Arial"/>
                <a:cs typeface="Arial"/>
              </a:rPr>
              <a:t>attacks (i.e., the </a:t>
            </a:r>
            <a:r>
              <a:rPr sz="1800" dirty="0">
                <a:solidFill>
                  <a:srgbClr val="101010"/>
                </a:solidFill>
                <a:latin typeface="Arial"/>
                <a:cs typeface="Arial"/>
              </a:rPr>
              <a:t>most </a:t>
            </a:r>
            <a:r>
              <a:rPr sz="1800" spc="-5" dirty="0">
                <a:solidFill>
                  <a:srgbClr val="101010"/>
                </a:solidFill>
                <a:latin typeface="Arial"/>
                <a:cs typeface="Arial"/>
              </a:rPr>
              <a:t>efficient attack </a:t>
            </a:r>
            <a:r>
              <a:rPr sz="1800" dirty="0">
                <a:solidFill>
                  <a:srgbClr val="101010"/>
                </a:solidFill>
                <a:latin typeface="Arial"/>
                <a:cs typeface="Arial"/>
              </a:rPr>
              <a:t>is </a:t>
            </a:r>
            <a:r>
              <a:rPr sz="1800" spc="-5" dirty="0">
                <a:solidFill>
                  <a:srgbClr val="101010"/>
                </a:solidFill>
                <a:latin typeface="Arial"/>
                <a:cs typeface="Arial"/>
              </a:rPr>
              <a:t>to try  </a:t>
            </a:r>
            <a:r>
              <a:rPr sz="1800" dirty="0">
                <a:solidFill>
                  <a:srgbClr val="101010"/>
                </a:solidFill>
                <a:latin typeface="Arial"/>
                <a:cs typeface="Arial"/>
              </a:rPr>
              <a:t>all possible keys). </a:t>
            </a:r>
            <a:r>
              <a:rPr sz="1800" spc="-5" dirty="0">
                <a:solidFill>
                  <a:srgbClr val="101010"/>
                </a:solidFill>
                <a:latin typeface="Arial"/>
                <a:cs typeface="Arial"/>
              </a:rPr>
              <a:t>In this </a:t>
            </a:r>
            <a:r>
              <a:rPr sz="1800" dirty="0">
                <a:solidFill>
                  <a:srgbClr val="101010"/>
                </a:solidFill>
                <a:latin typeface="Arial"/>
                <a:cs typeface="Arial"/>
              </a:rPr>
              <a:t>case, </a:t>
            </a:r>
            <a:r>
              <a:rPr sz="1800" spc="-5" dirty="0">
                <a:solidFill>
                  <a:srgbClr val="101010"/>
                </a:solidFill>
                <a:latin typeface="Arial"/>
                <a:cs typeface="Arial"/>
              </a:rPr>
              <a:t>the </a:t>
            </a:r>
            <a:r>
              <a:rPr sz="1800" dirty="0">
                <a:solidFill>
                  <a:srgbClr val="101010"/>
                </a:solidFill>
                <a:latin typeface="Arial"/>
                <a:cs typeface="Arial"/>
              </a:rPr>
              <a:t>best </a:t>
            </a:r>
            <a:r>
              <a:rPr sz="1800" spc="-5" dirty="0">
                <a:solidFill>
                  <a:srgbClr val="101010"/>
                </a:solidFill>
                <a:latin typeface="Arial"/>
                <a:cs typeface="Arial"/>
              </a:rPr>
              <a:t>attack </a:t>
            </a:r>
            <a:r>
              <a:rPr sz="1800" dirty="0">
                <a:solidFill>
                  <a:srgbClr val="101010"/>
                </a:solidFill>
                <a:latin typeface="Arial"/>
                <a:cs typeface="Arial"/>
              </a:rPr>
              <a:t>is said  </a:t>
            </a:r>
            <a:r>
              <a:rPr sz="1800" spc="-5" dirty="0">
                <a:solidFill>
                  <a:srgbClr val="101010"/>
                </a:solidFill>
                <a:latin typeface="Arial"/>
                <a:cs typeface="Arial"/>
              </a:rPr>
              <a:t>to </a:t>
            </a:r>
            <a:r>
              <a:rPr sz="1800" dirty="0">
                <a:solidFill>
                  <a:srgbClr val="101010"/>
                </a:solidFill>
                <a:latin typeface="Arial"/>
                <a:cs typeface="Arial"/>
              </a:rPr>
              <a:t>be </a:t>
            </a:r>
            <a:r>
              <a:rPr sz="1800" spc="-5" dirty="0">
                <a:solidFill>
                  <a:srgbClr val="101010"/>
                </a:solidFill>
                <a:latin typeface="Arial"/>
                <a:cs typeface="Arial"/>
              </a:rPr>
              <a:t>the fatigue attack. </a:t>
            </a:r>
            <a:r>
              <a:rPr sz="1800" dirty="0">
                <a:solidFill>
                  <a:srgbClr val="101010"/>
                </a:solidFill>
                <a:latin typeface="Arial"/>
                <a:cs typeface="Arial"/>
              </a:rPr>
              <a:t>An </a:t>
            </a:r>
            <a:r>
              <a:rPr sz="1800" spc="-5" dirty="0">
                <a:solidFill>
                  <a:srgbClr val="101010"/>
                </a:solidFill>
                <a:latin typeface="Arial"/>
                <a:cs typeface="Arial"/>
              </a:rPr>
              <a:t>algorithm that </a:t>
            </a:r>
            <a:r>
              <a:rPr sz="1800" dirty="0">
                <a:solidFill>
                  <a:srgbClr val="101010"/>
                </a:solidFill>
                <a:latin typeface="Arial"/>
                <a:cs typeface="Arial"/>
              </a:rPr>
              <a:t>has a </a:t>
            </a:r>
            <a:r>
              <a:rPr sz="1800" spc="-35" dirty="0">
                <a:solidFill>
                  <a:srgbClr val="101010"/>
                </a:solidFill>
                <a:latin typeface="Arial"/>
                <a:cs typeface="Arial"/>
              </a:rPr>
              <a:t>Y-bit  key, </a:t>
            </a:r>
            <a:r>
              <a:rPr sz="1800" dirty="0">
                <a:solidFill>
                  <a:srgbClr val="101010"/>
                </a:solidFill>
                <a:latin typeface="Arial"/>
                <a:cs typeface="Arial"/>
              </a:rPr>
              <a:t>but whose </a:t>
            </a:r>
            <a:r>
              <a:rPr sz="1800" spc="-5" dirty="0">
                <a:solidFill>
                  <a:srgbClr val="101010"/>
                </a:solidFill>
                <a:latin typeface="Arial"/>
                <a:cs typeface="Arial"/>
              </a:rPr>
              <a:t>strength </a:t>
            </a:r>
            <a:r>
              <a:rPr sz="1800" dirty="0">
                <a:solidFill>
                  <a:srgbClr val="101010"/>
                </a:solidFill>
                <a:latin typeface="Arial"/>
                <a:cs typeface="Arial"/>
              </a:rPr>
              <a:t>is equivalent </a:t>
            </a:r>
            <a:r>
              <a:rPr sz="1800" spc="-5" dirty="0">
                <a:solidFill>
                  <a:srgbClr val="101010"/>
                </a:solidFill>
                <a:latin typeface="Arial"/>
                <a:cs typeface="Arial"/>
              </a:rPr>
              <a:t>to </a:t>
            </a:r>
            <a:r>
              <a:rPr sz="1800" dirty="0">
                <a:solidFill>
                  <a:srgbClr val="101010"/>
                </a:solidFill>
                <a:latin typeface="Arial"/>
                <a:cs typeface="Arial"/>
              </a:rPr>
              <a:t>an X-bit key of  such a </a:t>
            </a:r>
            <a:r>
              <a:rPr sz="1800" spc="-5" dirty="0">
                <a:solidFill>
                  <a:srgbClr val="101010"/>
                </a:solidFill>
                <a:latin typeface="Arial"/>
                <a:cs typeface="Arial"/>
              </a:rPr>
              <a:t>symmetric algorithm </a:t>
            </a:r>
            <a:r>
              <a:rPr sz="1800" dirty="0">
                <a:solidFill>
                  <a:srgbClr val="101010"/>
                </a:solidFill>
                <a:latin typeface="Arial"/>
                <a:cs typeface="Arial"/>
              </a:rPr>
              <a:t>is said have a </a:t>
            </a:r>
            <a:r>
              <a:rPr sz="1800" spc="-5" dirty="0">
                <a:solidFill>
                  <a:srgbClr val="101010"/>
                </a:solidFill>
                <a:latin typeface="Arial"/>
                <a:cs typeface="Arial"/>
              </a:rPr>
              <a:t>“security   strength </a:t>
            </a:r>
            <a:r>
              <a:rPr sz="1800" dirty="0">
                <a:solidFill>
                  <a:srgbClr val="101010"/>
                </a:solidFill>
                <a:latin typeface="Arial"/>
                <a:cs typeface="Arial"/>
              </a:rPr>
              <a:t>of X </a:t>
            </a:r>
            <a:r>
              <a:rPr sz="1800" spc="-5" dirty="0">
                <a:solidFill>
                  <a:srgbClr val="101010"/>
                </a:solidFill>
                <a:latin typeface="Arial"/>
                <a:cs typeface="Arial"/>
              </a:rPr>
              <a:t>bits” </a:t>
            </a:r>
            <a:r>
              <a:rPr sz="1800" dirty="0">
                <a:solidFill>
                  <a:srgbClr val="101010"/>
                </a:solidFill>
                <a:latin typeface="Arial"/>
                <a:cs typeface="Arial"/>
              </a:rPr>
              <a:t>or </a:t>
            </a:r>
            <a:r>
              <a:rPr sz="1800" spc="-5" dirty="0">
                <a:solidFill>
                  <a:srgbClr val="101010"/>
                </a:solidFill>
                <a:latin typeface="Arial"/>
                <a:cs typeface="Arial"/>
              </a:rPr>
              <a:t>to </a:t>
            </a:r>
            <a:r>
              <a:rPr sz="1800" dirty="0">
                <a:solidFill>
                  <a:srgbClr val="101010"/>
                </a:solidFill>
                <a:latin typeface="Arial"/>
                <a:cs typeface="Arial"/>
              </a:rPr>
              <a:t>provide “X </a:t>
            </a:r>
            <a:r>
              <a:rPr sz="1800" spc="-5" dirty="0">
                <a:solidFill>
                  <a:srgbClr val="101010"/>
                </a:solidFill>
                <a:latin typeface="Arial"/>
                <a:cs typeface="Arial"/>
              </a:rPr>
              <a:t>bits </a:t>
            </a:r>
            <a:r>
              <a:rPr sz="1800" dirty="0">
                <a:solidFill>
                  <a:srgbClr val="101010"/>
                </a:solidFill>
                <a:latin typeface="Arial"/>
                <a:cs typeface="Arial"/>
              </a:rPr>
              <a:t>of </a:t>
            </a:r>
            <a:r>
              <a:rPr sz="1800" spc="-5" dirty="0">
                <a:solidFill>
                  <a:srgbClr val="101010"/>
                </a:solidFill>
                <a:latin typeface="Arial"/>
                <a:cs typeface="Arial"/>
              </a:rPr>
              <a:t>security”  </a:t>
            </a:r>
            <a:r>
              <a:rPr sz="1800" dirty="0">
                <a:solidFill>
                  <a:srgbClr val="101010"/>
                </a:solidFill>
                <a:latin typeface="Arial"/>
                <a:cs typeface="Arial"/>
              </a:rPr>
              <a:t>based on </a:t>
            </a:r>
            <a:r>
              <a:rPr sz="1800" spc="-5" dirty="0">
                <a:solidFill>
                  <a:srgbClr val="101010"/>
                </a:solidFill>
                <a:latin typeface="Arial"/>
                <a:cs typeface="Arial"/>
              </a:rPr>
              <a:t>Integer Factorization</a:t>
            </a:r>
            <a:r>
              <a:rPr sz="1800" spc="5" dirty="0">
                <a:solidFill>
                  <a:srgbClr val="101010"/>
                </a:solidFill>
                <a:latin typeface="Arial"/>
                <a:cs typeface="Arial"/>
              </a:rPr>
              <a:t> </a:t>
            </a:r>
            <a:r>
              <a:rPr sz="1800" spc="-15" dirty="0">
                <a:solidFill>
                  <a:srgbClr val="101010"/>
                </a:solidFill>
                <a:latin typeface="Arial"/>
                <a:cs typeface="Arial"/>
              </a:rPr>
              <a:t>Cryptography.</a:t>
            </a:r>
            <a:endParaRPr sz="1800">
              <a:latin typeface="Arial"/>
              <a:cs typeface="Arial"/>
            </a:endParaRPr>
          </a:p>
        </p:txBody>
      </p:sp>
      <p:sp>
        <p:nvSpPr>
          <p:cNvPr id="3" name="object 3"/>
          <p:cNvSpPr/>
          <p:nvPr/>
        </p:nvSpPr>
        <p:spPr>
          <a:xfrm>
            <a:off x="7185147" y="688975"/>
            <a:ext cx="4882906" cy="4867451"/>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D4EBF148-5B6E-47AE-8F8A-F39483B7268D}"/>
              </a:ext>
            </a:extLst>
          </p:cNvPr>
          <p:cNvSpPr/>
          <p:nvPr/>
        </p:nvSpPr>
        <p:spPr>
          <a:xfrm>
            <a:off x="368300" y="7879485"/>
            <a:ext cx="5612130" cy="923330"/>
          </a:xfrm>
          <a:prstGeom prst="rect">
            <a:avLst/>
          </a:prstGeom>
        </p:spPr>
        <p:txBody>
          <a:bodyPr wrap="square">
            <a:spAutoFit/>
          </a:bodyPr>
          <a:lstStyle/>
          <a:p>
            <a:r>
              <a:rPr lang="en-US" dirty="0">
                <a:solidFill>
                  <a:srgbClr val="222222"/>
                </a:solidFill>
                <a:latin typeface="arial" panose="020B0604020202020204" pitchFamily="34" charset="0"/>
              </a:rPr>
              <a:t>NIST key management guidelines further suggest that 15360-bit </a:t>
            </a:r>
            <a:r>
              <a:rPr lang="en-US" b="1" dirty="0">
                <a:solidFill>
                  <a:srgbClr val="222222"/>
                </a:solidFill>
                <a:latin typeface="arial" panose="020B0604020202020204" pitchFamily="34" charset="0"/>
              </a:rPr>
              <a:t>RSA</a:t>
            </a:r>
            <a:r>
              <a:rPr lang="en-US" dirty="0">
                <a:solidFill>
                  <a:srgbClr val="222222"/>
                </a:solidFill>
                <a:latin typeface="arial" panose="020B0604020202020204" pitchFamily="34" charset="0"/>
              </a:rPr>
              <a:t> keys are equivalent in </a:t>
            </a:r>
            <a:r>
              <a:rPr lang="en-US" b="1" dirty="0">
                <a:solidFill>
                  <a:srgbClr val="222222"/>
                </a:solidFill>
                <a:latin typeface="arial" panose="020B0604020202020204" pitchFamily="34" charset="0"/>
              </a:rPr>
              <a:t>strength</a:t>
            </a:r>
            <a:r>
              <a:rPr lang="en-US" dirty="0">
                <a:solidFill>
                  <a:srgbClr val="222222"/>
                </a:solidFill>
                <a:latin typeface="arial" panose="020B0604020202020204" pitchFamily="34" charset="0"/>
              </a:rPr>
              <a:t> to 256-bit symmetric keys.</a:t>
            </a:r>
            <a:endParaRPr lang="en-IN" dirty="0"/>
          </a:p>
        </p:txBody>
      </p:sp>
      <p:pic>
        <p:nvPicPr>
          <p:cNvPr id="5" name="Picture 4">
            <a:extLst>
              <a:ext uri="{FF2B5EF4-FFF2-40B4-BE49-F238E27FC236}">
                <a16:creationId xmlns:a16="http://schemas.microsoft.com/office/drawing/2014/main" id="{45F28DD2-A5C7-47DA-B682-DFD771294ADD}"/>
              </a:ext>
            </a:extLst>
          </p:cNvPr>
          <p:cNvPicPr>
            <a:picLocks noChangeAspect="1"/>
          </p:cNvPicPr>
          <p:nvPr/>
        </p:nvPicPr>
        <p:blipFill>
          <a:blip r:embed="rId3"/>
          <a:stretch>
            <a:fillRect/>
          </a:stretch>
        </p:blipFill>
        <p:spPr>
          <a:xfrm>
            <a:off x="6350000" y="6290753"/>
            <a:ext cx="6553200" cy="24914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29013A-13B2-4624-BAA9-CC173CFA53AC}"/>
              </a:ext>
            </a:extLst>
          </p:cNvPr>
          <p:cNvPicPr>
            <a:picLocks noChangeAspect="1"/>
          </p:cNvPicPr>
          <p:nvPr/>
        </p:nvPicPr>
        <p:blipFill>
          <a:blip r:embed="rId2"/>
          <a:stretch>
            <a:fillRect/>
          </a:stretch>
        </p:blipFill>
        <p:spPr>
          <a:xfrm>
            <a:off x="1706665" y="1603375"/>
            <a:ext cx="9591467" cy="3584000"/>
          </a:xfrm>
          <a:prstGeom prst="rect">
            <a:avLst/>
          </a:prstGeom>
        </p:spPr>
      </p:pic>
      <p:sp>
        <p:nvSpPr>
          <p:cNvPr id="4" name="Rectangle 3">
            <a:extLst>
              <a:ext uri="{FF2B5EF4-FFF2-40B4-BE49-F238E27FC236}">
                <a16:creationId xmlns:a16="http://schemas.microsoft.com/office/drawing/2014/main" id="{9540CD8C-A4B8-4CEE-856E-7A528F768194}"/>
              </a:ext>
            </a:extLst>
          </p:cNvPr>
          <p:cNvSpPr/>
          <p:nvPr/>
        </p:nvSpPr>
        <p:spPr>
          <a:xfrm>
            <a:off x="787398" y="6937375"/>
            <a:ext cx="11734802" cy="584775"/>
          </a:xfrm>
          <a:prstGeom prst="rect">
            <a:avLst/>
          </a:prstGeom>
        </p:spPr>
        <p:txBody>
          <a:bodyPr wrap="square">
            <a:spAutoFit/>
          </a:bodyPr>
          <a:lstStyle/>
          <a:p>
            <a:pPr marL="342900" indent="-342900">
              <a:buFont typeface="Arial" panose="020B0604020202020204" pitchFamily="34" charset="0"/>
              <a:buChar char="•"/>
            </a:pPr>
            <a:r>
              <a:rPr lang="en-US" sz="3200" dirty="0">
                <a:solidFill>
                  <a:srgbClr val="222222"/>
                </a:solidFill>
                <a:latin typeface="arial" panose="020B0604020202020204" pitchFamily="34" charset="0"/>
              </a:rPr>
              <a:t>The </a:t>
            </a:r>
            <a:r>
              <a:rPr lang="en-US" sz="3200" b="1" dirty="0">
                <a:solidFill>
                  <a:srgbClr val="222222"/>
                </a:solidFill>
                <a:latin typeface="arial" panose="020B0604020202020204" pitchFamily="34" charset="0"/>
              </a:rPr>
              <a:t>space complexity of RSA</a:t>
            </a:r>
            <a:r>
              <a:rPr lang="en-US" sz="3200" dirty="0">
                <a:solidFill>
                  <a:srgbClr val="222222"/>
                </a:solidFill>
                <a:latin typeface="arial" panose="020B0604020202020204" pitchFamily="34" charset="0"/>
              </a:rPr>
              <a:t> can be expressed as O(n^2).</a:t>
            </a:r>
            <a:endParaRPr lang="en-IN" sz="3200" dirty="0"/>
          </a:p>
        </p:txBody>
      </p:sp>
      <p:sp>
        <p:nvSpPr>
          <p:cNvPr id="5" name="object 2">
            <a:extLst>
              <a:ext uri="{FF2B5EF4-FFF2-40B4-BE49-F238E27FC236}">
                <a16:creationId xmlns:a16="http://schemas.microsoft.com/office/drawing/2014/main" id="{E38CAA2E-61AD-422F-AC99-44A3A4F9F881}"/>
              </a:ext>
            </a:extLst>
          </p:cNvPr>
          <p:cNvSpPr txBox="1"/>
          <p:nvPr/>
        </p:nvSpPr>
        <p:spPr>
          <a:xfrm>
            <a:off x="0" y="688975"/>
            <a:ext cx="13004800" cy="293350"/>
          </a:xfrm>
          <a:prstGeom prst="rect">
            <a:avLst/>
          </a:prstGeom>
          <a:solidFill>
            <a:srgbClr val="FBFBFB"/>
          </a:solidFill>
        </p:spPr>
        <p:txBody>
          <a:bodyPr vert="horz" wrap="square" lIns="0" tIns="0" rIns="0" bIns="0" rtlCol="0">
            <a:spAutoFit/>
          </a:bodyPr>
          <a:lstStyle/>
          <a:p>
            <a:pPr marL="635" algn="ctr">
              <a:lnSpc>
                <a:spcPts val="2215"/>
              </a:lnSpc>
            </a:pPr>
            <a:r>
              <a:rPr lang="en-IN" sz="2800" b="1" spc="-5" dirty="0">
                <a:solidFill>
                  <a:srgbClr val="333333"/>
                </a:solidFill>
                <a:latin typeface="Arial"/>
                <a:cs typeface="Arial"/>
              </a:rPr>
              <a:t>Security Level of RSA </a:t>
            </a:r>
            <a:endParaRPr sz="2800" dirty="0">
              <a:latin typeface="Arial"/>
              <a:cs typeface="Arial"/>
            </a:endParaRPr>
          </a:p>
        </p:txBody>
      </p:sp>
    </p:spTree>
    <p:extLst>
      <p:ext uri="{BB962C8B-B14F-4D97-AF65-F5344CB8AC3E}">
        <p14:creationId xmlns:p14="http://schemas.microsoft.com/office/powerpoint/2010/main" val="80844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100" y="2619247"/>
            <a:ext cx="1576070" cy="34544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4A5F"/>
                </a:solidFill>
                <a:latin typeface="Arial"/>
                <a:cs typeface="Arial"/>
              </a:rPr>
              <a:t>Int</a:t>
            </a:r>
            <a:r>
              <a:rPr sz="2100" b="1" spc="-35" dirty="0">
                <a:solidFill>
                  <a:srgbClr val="004A5F"/>
                </a:solidFill>
                <a:latin typeface="Arial"/>
                <a:cs typeface="Arial"/>
              </a:rPr>
              <a:t>r</a:t>
            </a:r>
            <a:r>
              <a:rPr sz="2100" b="1" spc="-5" dirty="0">
                <a:solidFill>
                  <a:srgbClr val="004A5F"/>
                </a:solidFill>
                <a:latin typeface="Arial"/>
                <a:cs typeface="Arial"/>
              </a:rPr>
              <a:t>oduction</a:t>
            </a:r>
            <a:endParaRPr sz="2100">
              <a:latin typeface="Arial"/>
              <a:cs typeface="Arial"/>
            </a:endParaRPr>
          </a:p>
        </p:txBody>
      </p:sp>
      <p:sp>
        <p:nvSpPr>
          <p:cNvPr id="3" name="object 3"/>
          <p:cNvSpPr/>
          <p:nvPr/>
        </p:nvSpPr>
        <p:spPr>
          <a:xfrm>
            <a:off x="6563868" y="0"/>
            <a:ext cx="6438900" cy="9753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765300" y="3889247"/>
            <a:ext cx="3582035" cy="5209118"/>
          </a:xfrm>
          <a:prstGeom prst="rect">
            <a:avLst/>
          </a:prstGeom>
        </p:spPr>
        <p:txBody>
          <a:bodyPr vert="horz" wrap="square" lIns="0" tIns="12700" rIns="0" bIns="0" rtlCol="0">
            <a:spAutoFit/>
          </a:bodyPr>
          <a:lstStyle/>
          <a:p>
            <a:pPr marL="63500">
              <a:lnSpc>
                <a:spcPct val="100000"/>
              </a:lnSpc>
              <a:spcBef>
                <a:spcPts val="100"/>
              </a:spcBef>
            </a:pPr>
            <a:r>
              <a:rPr lang="en-US" sz="2100" b="1" spc="-30" dirty="0">
                <a:solidFill>
                  <a:srgbClr val="004A5F"/>
                </a:solidFill>
                <a:latin typeface="Arial"/>
                <a:cs typeface="Arial"/>
              </a:rPr>
              <a:t>Types of encryption</a:t>
            </a:r>
            <a:endParaRPr sz="2100">
              <a:latin typeface="Arial"/>
              <a:cs typeface="Arial"/>
            </a:endParaRPr>
          </a:p>
          <a:p>
            <a:pPr>
              <a:lnSpc>
                <a:spcPct val="100000"/>
              </a:lnSpc>
            </a:pPr>
            <a:endParaRPr sz="2500">
              <a:latin typeface="Arial"/>
              <a:cs typeface="Arial"/>
            </a:endParaRPr>
          </a:p>
          <a:p>
            <a:pPr>
              <a:lnSpc>
                <a:spcPct val="100000"/>
              </a:lnSpc>
              <a:spcBef>
                <a:spcPts val="10"/>
              </a:spcBef>
            </a:pPr>
            <a:endParaRPr sz="2950">
              <a:latin typeface="Arial"/>
              <a:cs typeface="Arial"/>
            </a:endParaRPr>
          </a:p>
          <a:p>
            <a:pPr marL="63500">
              <a:lnSpc>
                <a:spcPct val="100000"/>
              </a:lnSpc>
            </a:pPr>
            <a:r>
              <a:rPr lang="en-US" sz="2100" b="1" spc="-10" dirty="0">
                <a:solidFill>
                  <a:srgbClr val="004A5F"/>
                </a:solidFill>
                <a:latin typeface="Arial"/>
                <a:cs typeface="Arial"/>
              </a:rPr>
              <a:t>Implemented</a:t>
            </a:r>
            <a:r>
              <a:rPr sz="2100" b="1" spc="-5">
                <a:solidFill>
                  <a:srgbClr val="004A5F"/>
                </a:solidFill>
                <a:latin typeface="Arial"/>
                <a:cs typeface="Arial"/>
              </a:rPr>
              <a:t> </a:t>
            </a:r>
            <a:r>
              <a:rPr lang="en-US" sz="2100" b="1" spc="-10" dirty="0">
                <a:solidFill>
                  <a:srgbClr val="004A5F"/>
                </a:solidFill>
                <a:latin typeface="Arial"/>
                <a:cs typeface="Arial"/>
              </a:rPr>
              <a:t>algorithms</a:t>
            </a:r>
            <a:endParaRPr sz="2100">
              <a:latin typeface="Arial"/>
              <a:cs typeface="Arial"/>
            </a:endParaRPr>
          </a:p>
          <a:p>
            <a:pPr>
              <a:lnSpc>
                <a:spcPct val="100000"/>
              </a:lnSpc>
            </a:pPr>
            <a:endParaRPr sz="2500">
              <a:latin typeface="Arial"/>
              <a:cs typeface="Arial"/>
            </a:endParaRPr>
          </a:p>
          <a:p>
            <a:pPr>
              <a:lnSpc>
                <a:spcPct val="100000"/>
              </a:lnSpc>
              <a:spcBef>
                <a:spcPts val="55"/>
              </a:spcBef>
            </a:pPr>
            <a:endParaRPr lang="en-US" sz="2150" dirty="0">
              <a:latin typeface="Arial"/>
              <a:cs typeface="Arial"/>
            </a:endParaRPr>
          </a:p>
          <a:p>
            <a:pPr>
              <a:lnSpc>
                <a:spcPct val="100000"/>
              </a:lnSpc>
              <a:spcBef>
                <a:spcPts val="55"/>
              </a:spcBef>
            </a:pPr>
            <a:r>
              <a:rPr lang="en-US" sz="2100" b="1" spc="-10" dirty="0">
                <a:solidFill>
                  <a:srgbClr val="004A5F"/>
                </a:solidFill>
                <a:latin typeface="Arial"/>
                <a:cs typeface="Arial"/>
              </a:rPr>
              <a:t>Pseudo code</a:t>
            </a:r>
          </a:p>
          <a:p>
            <a:pPr>
              <a:lnSpc>
                <a:spcPct val="100000"/>
              </a:lnSpc>
              <a:spcBef>
                <a:spcPts val="55"/>
              </a:spcBef>
            </a:pPr>
            <a:endParaRPr sz="2150">
              <a:latin typeface="Arial"/>
              <a:cs typeface="Arial"/>
            </a:endParaRPr>
          </a:p>
          <a:p>
            <a:pPr marL="63500" marR="2063114" indent="-50800">
              <a:lnSpc>
                <a:spcPts val="8600"/>
              </a:lnSpc>
              <a:spcBef>
                <a:spcPts val="400"/>
              </a:spcBef>
            </a:pPr>
            <a:r>
              <a:rPr sz="2100" b="1">
                <a:solidFill>
                  <a:srgbClr val="004A5F"/>
                </a:solidFill>
                <a:latin typeface="Arial"/>
                <a:cs typeface="Arial"/>
              </a:rPr>
              <a:t>Output  </a:t>
            </a:r>
            <a:r>
              <a:rPr sz="2100" b="1" spc="15" dirty="0">
                <a:solidFill>
                  <a:srgbClr val="004A5F"/>
                </a:solidFill>
                <a:latin typeface="Arial"/>
                <a:cs typeface="Arial"/>
              </a:rPr>
              <a:t>Refe</a:t>
            </a:r>
            <a:r>
              <a:rPr sz="2100" b="1" spc="-30" dirty="0">
                <a:solidFill>
                  <a:srgbClr val="004A5F"/>
                </a:solidFill>
                <a:latin typeface="Arial"/>
                <a:cs typeface="Arial"/>
              </a:rPr>
              <a:t>r</a:t>
            </a:r>
            <a:r>
              <a:rPr sz="2100" b="1" spc="5" dirty="0">
                <a:solidFill>
                  <a:srgbClr val="004A5F"/>
                </a:solidFill>
                <a:latin typeface="Arial"/>
                <a:cs typeface="Arial"/>
              </a:rPr>
              <a:t>ences</a:t>
            </a:r>
            <a:endParaRPr sz="2100">
              <a:latin typeface="Arial"/>
              <a:cs typeface="Arial"/>
            </a:endParaRPr>
          </a:p>
        </p:txBody>
      </p:sp>
      <p:sp>
        <p:nvSpPr>
          <p:cNvPr id="5" name="object 5"/>
          <p:cNvSpPr txBox="1">
            <a:spLocks noGrp="1"/>
          </p:cNvSpPr>
          <p:nvPr>
            <p:ph type="title"/>
          </p:nvPr>
        </p:nvSpPr>
        <p:spPr>
          <a:xfrm>
            <a:off x="1536700" y="1781047"/>
            <a:ext cx="3984625" cy="604520"/>
          </a:xfrm>
          <a:prstGeom prst="rect">
            <a:avLst/>
          </a:prstGeom>
        </p:spPr>
        <p:txBody>
          <a:bodyPr vert="horz" wrap="square" lIns="0" tIns="12700" rIns="0" bIns="0" rtlCol="0">
            <a:spAutoFit/>
          </a:bodyPr>
          <a:lstStyle/>
          <a:p>
            <a:pPr marL="12700">
              <a:lnSpc>
                <a:spcPct val="100000"/>
              </a:lnSpc>
              <a:spcBef>
                <a:spcPts val="100"/>
              </a:spcBef>
            </a:pPr>
            <a:r>
              <a:rPr spc="-75" dirty="0"/>
              <a:t>Table </a:t>
            </a:r>
            <a:r>
              <a:rPr dirty="0"/>
              <a:t>of</a:t>
            </a:r>
            <a:r>
              <a:rPr spc="20" dirty="0"/>
              <a:t> </a:t>
            </a:r>
            <a:r>
              <a:rPr spc="5" dirty="0"/>
              <a:t>contents</a:t>
            </a:r>
          </a:p>
        </p:txBody>
      </p:sp>
      <p:sp>
        <p:nvSpPr>
          <p:cNvPr id="6" name="object 6"/>
          <p:cNvSpPr/>
          <p:nvPr/>
        </p:nvSpPr>
        <p:spPr>
          <a:xfrm>
            <a:off x="685800" y="2692061"/>
            <a:ext cx="752010" cy="3308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3920316"/>
            <a:ext cx="752010" cy="3308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5800" y="5087357"/>
            <a:ext cx="752010" cy="3308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5800" y="6274223"/>
            <a:ext cx="752010" cy="33088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5800" y="7300802"/>
            <a:ext cx="752010" cy="33088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5800" y="8529062"/>
            <a:ext cx="752010" cy="3308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609" y="605335"/>
            <a:ext cx="3384550" cy="604520"/>
          </a:xfrm>
          <a:prstGeom prst="rect">
            <a:avLst/>
          </a:prstGeom>
        </p:spPr>
        <p:txBody>
          <a:bodyPr vert="horz" wrap="square" lIns="0" tIns="12700" rIns="0" bIns="0" rtlCol="0">
            <a:spAutoFit/>
          </a:bodyPr>
          <a:lstStyle/>
          <a:p>
            <a:pPr marL="12700">
              <a:lnSpc>
                <a:spcPct val="100000"/>
              </a:lnSpc>
              <a:spcBef>
                <a:spcPts val="100"/>
              </a:spcBef>
            </a:pPr>
            <a:r>
              <a:rPr spc="20" dirty="0"/>
              <a:t>RC4</a:t>
            </a:r>
            <a:r>
              <a:rPr spc="-80" dirty="0"/>
              <a:t> </a:t>
            </a:r>
            <a:r>
              <a:rPr spc="-25" dirty="0"/>
              <a:t>Algorithm</a:t>
            </a:r>
          </a:p>
        </p:txBody>
      </p:sp>
      <p:sp>
        <p:nvSpPr>
          <p:cNvPr id="3" name="object 3"/>
          <p:cNvSpPr txBox="1"/>
          <p:nvPr/>
        </p:nvSpPr>
        <p:spPr>
          <a:xfrm>
            <a:off x="414022" y="1513333"/>
            <a:ext cx="3751579" cy="5013552"/>
          </a:xfrm>
          <a:prstGeom prst="rect">
            <a:avLst/>
          </a:prstGeom>
        </p:spPr>
        <p:txBody>
          <a:bodyPr vert="horz" wrap="square" lIns="0" tIns="4445" rIns="0" bIns="0" rtlCol="0">
            <a:spAutoFit/>
          </a:bodyPr>
          <a:lstStyle/>
          <a:p>
            <a:pPr marL="12700" marR="5080" algn="just">
              <a:lnSpc>
                <a:spcPct val="103299"/>
              </a:lnSpc>
              <a:spcBef>
                <a:spcPts val="35"/>
              </a:spcBef>
            </a:pPr>
            <a:r>
              <a:rPr spc="-60" dirty="0">
                <a:latin typeface="Arial"/>
                <a:cs typeface="Arial"/>
              </a:rPr>
              <a:t>A </a:t>
            </a:r>
            <a:r>
              <a:rPr spc="-40" dirty="0">
                <a:latin typeface="Arial"/>
                <a:cs typeface="Arial"/>
              </a:rPr>
              <a:t>key </a:t>
            </a:r>
            <a:r>
              <a:rPr spc="-15" dirty="0">
                <a:latin typeface="Arial"/>
                <a:cs typeface="Arial"/>
              </a:rPr>
              <a:t>input </a:t>
            </a:r>
            <a:r>
              <a:rPr spc="-45" dirty="0">
                <a:latin typeface="Arial"/>
                <a:cs typeface="Arial"/>
              </a:rPr>
              <a:t>is </a:t>
            </a:r>
            <a:r>
              <a:rPr spc="-15" dirty="0">
                <a:latin typeface="Arial"/>
                <a:cs typeface="Arial"/>
              </a:rPr>
              <a:t>pseudorandom </a:t>
            </a:r>
            <a:r>
              <a:rPr spc="-5" dirty="0">
                <a:latin typeface="Arial"/>
                <a:cs typeface="Arial"/>
              </a:rPr>
              <a:t>bit </a:t>
            </a:r>
            <a:r>
              <a:rPr spc="-30" dirty="0">
                <a:latin typeface="Arial"/>
                <a:cs typeface="Arial"/>
              </a:rPr>
              <a:t>generator  </a:t>
            </a:r>
            <a:r>
              <a:rPr spc="-10" dirty="0">
                <a:latin typeface="Arial"/>
                <a:cs typeface="Arial"/>
              </a:rPr>
              <a:t>that </a:t>
            </a:r>
            <a:r>
              <a:rPr spc="-15" dirty="0">
                <a:latin typeface="Arial"/>
                <a:cs typeface="Arial"/>
              </a:rPr>
              <a:t>produces </a:t>
            </a:r>
            <a:r>
              <a:rPr spc="-60" dirty="0">
                <a:latin typeface="Arial"/>
                <a:cs typeface="Arial"/>
              </a:rPr>
              <a:t>a </a:t>
            </a:r>
            <a:r>
              <a:rPr spc="-30" dirty="0">
                <a:latin typeface="Arial"/>
                <a:cs typeface="Arial"/>
              </a:rPr>
              <a:t>stream </a:t>
            </a:r>
            <a:r>
              <a:rPr spc="10" dirty="0">
                <a:latin typeface="Arial"/>
                <a:cs typeface="Arial"/>
              </a:rPr>
              <a:t>8-bit </a:t>
            </a:r>
            <a:r>
              <a:rPr spc="-25" dirty="0">
                <a:latin typeface="Arial"/>
                <a:cs typeface="Arial"/>
              </a:rPr>
              <a:t>number </a:t>
            </a:r>
            <a:r>
              <a:rPr spc="-10" dirty="0">
                <a:latin typeface="Arial"/>
                <a:cs typeface="Arial"/>
              </a:rPr>
              <a:t>that  </a:t>
            </a:r>
            <a:r>
              <a:rPr spc="-45" dirty="0">
                <a:latin typeface="Arial"/>
                <a:cs typeface="Arial"/>
              </a:rPr>
              <a:t>is </a:t>
            </a:r>
            <a:r>
              <a:rPr spc="-25" dirty="0">
                <a:latin typeface="Arial"/>
                <a:cs typeface="Arial"/>
              </a:rPr>
              <a:t>unpredictable </a:t>
            </a:r>
            <a:r>
              <a:rPr spc="-5" dirty="0">
                <a:latin typeface="Arial"/>
                <a:cs typeface="Arial"/>
              </a:rPr>
              <a:t>without </a:t>
            </a:r>
            <a:r>
              <a:rPr spc="-20" dirty="0">
                <a:latin typeface="Arial"/>
                <a:cs typeface="Arial"/>
              </a:rPr>
              <a:t>knowledge of  </a:t>
            </a:r>
            <a:r>
              <a:rPr spc="-15" dirty="0">
                <a:latin typeface="Arial"/>
                <a:cs typeface="Arial"/>
              </a:rPr>
              <a:t>input </a:t>
            </a:r>
            <a:r>
              <a:rPr spc="-70" dirty="0">
                <a:latin typeface="Arial"/>
                <a:cs typeface="Arial"/>
              </a:rPr>
              <a:t>key, </a:t>
            </a:r>
            <a:r>
              <a:rPr spc="-60" dirty="0">
                <a:latin typeface="Arial"/>
                <a:cs typeface="Arial"/>
              </a:rPr>
              <a:t>The </a:t>
            </a:r>
            <a:r>
              <a:rPr dirty="0">
                <a:latin typeface="Arial"/>
                <a:cs typeface="Arial"/>
              </a:rPr>
              <a:t>output </a:t>
            </a:r>
            <a:r>
              <a:rPr spc="-20" dirty="0">
                <a:latin typeface="Arial"/>
                <a:cs typeface="Arial"/>
              </a:rPr>
              <a:t>of </a:t>
            </a:r>
            <a:r>
              <a:rPr spc="-30" dirty="0">
                <a:latin typeface="Arial"/>
                <a:cs typeface="Arial"/>
              </a:rPr>
              <a:t>generator </a:t>
            </a:r>
            <a:r>
              <a:rPr spc="-45" dirty="0">
                <a:latin typeface="Arial"/>
                <a:cs typeface="Arial"/>
              </a:rPr>
              <a:t>is </a:t>
            </a:r>
            <a:r>
              <a:rPr spc="-30" dirty="0">
                <a:latin typeface="Arial"/>
                <a:cs typeface="Arial"/>
              </a:rPr>
              <a:t>called  </a:t>
            </a:r>
            <a:r>
              <a:rPr spc="-25" dirty="0">
                <a:latin typeface="Arial"/>
                <a:cs typeface="Arial"/>
              </a:rPr>
              <a:t>key-stream, </a:t>
            </a:r>
            <a:r>
              <a:rPr spc="-45" dirty="0">
                <a:latin typeface="Arial"/>
                <a:cs typeface="Arial"/>
              </a:rPr>
              <a:t>is </a:t>
            </a:r>
            <a:r>
              <a:rPr spc="-10" dirty="0">
                <a:latin typeface="Arial"/>
                <a:cs typeface="Arial"/>
              </a:rPr>
              <a:t>combined </a:t>
            </a:r>
            <a:r>
              <a:rPr spc="-35" dirty="0">
                <a:latin typeface="Arial"/>
                <a:cs typeface="Arial"/>
              </a:rPr>
              <a:t>one </a:t>
            </a:r>
            <a:r>
              <a:rPr spc="-20" dirty="0">
                <a:latin typeface="Arial"/>
                <a:cs typeface="Arial"/>
              </a:rPr>
              <a:t>byte at </a:t>
            </a:r>
            <a:r>
              <a:rPr spc="-60" dirty="0">
                <a:latin typeface="Arial"/>
                <a:cs typeface="Arial"/>
              </a:rPr>
              <a:t>a  </a:t>
            </a:r>
            <a:r>
              <a:rPr spc="-25" dirty="0">
                <a:latin typeface="Arial"/>
                <a:cs typeface="Arial"/>
              </a:rPr>
              <a:t>time </a:t>
            </a:r>
            <a:r>
              <a:rPr spc="-10" dirty="0">
                <a:latin typeface="Arial"/>
                <a:cs typeface="Arial"/>
              </a:rPr>
              <a:t>with </a:t>
            </a:r>
            <a:r>
              <a:rPr spc="-25" dirty="0">
                <a:latin typeface="Arial"/>
                <a:cs typeface="Arial"/>
              </a:rPr>
              <a:t>the plaintext </a:t>
            </a:r>
            <a:r>
              <a:rPr spc="-30" dirty="0">
                <a:latin typeface="Arial"/>
                <a:cs typeface="Arial"/>
              </a:rPr>
              <a:t>stream </a:t>
            </a:r>
            <a:r>
              <a:rPr spc="-20" dirty="0">
                <a:latin typeface="Arial"/>
                <a:cs typeface="Arial"/>
              </a:rPr>
              <a:t>cipher </a:t>
            </a:r>
            <a:r>
              <a:rPr spc="-35" dirty="0">
                <a:latin typeface="Arial"/>
                <a:cs typeface="Arial"/>
              </a:rPr>
              <a:t>using  </a:t>
            </a:r>
            <a:r>
              <a:rPr spc="-60" dirty="0">
                <a:latin typeface="Arial"/>
                <a:cs typeface="Arial"/>
              </a:rPr>
              <a:t>X-OR</a:t>
            </a:r>
            <a:r>
              <a:rPr spc="-5" dirty="0">
                <a:latin typeface="Arial"/>
                <a:cs typeface="Arial"/>
              </a:rPr>
              <a:t> </a:t>
            </a:r>
            <a:r>
              <a:rPr spc="-20" dirty="0">
                <a:latin typeface="Arial"/>
                <a:cs typeface="Arial"/>
              </a:rPr>
              <a:t>operation.</a:t>
            </a:r>
            <a:endParaRPr dirty="0">
              <a:latin typeface="Arial"/>
              <a:cs typeface="Arial"/>
            </a:endParaRPr>
          </a:p>
          <a:p>
            <a:pPr algn="just">
              <a:lnSpc>
                <a:spcPct val="100000"/>
              </a:lnSpc>
              <a:spcBef>
                <a:spcPts val="20"/>
              </a:spcBef>
            </a:pPr>
            <a:endParaRPr dirty="0">
              <a:latin typeface="Arial"/>
              <a:cs typeface="Arial"/>
            </a:endParaRPr>
          </a:p>
          <a:p>
            <a:pPr marL="12700" algn="just">
              <a:lnSpc>
                <a:spcPts val="1910"/>
              </a:lnSpc>
              <a:spcBef>
                <a:spcPts val="5"/>
              </a:spcBef>
            </a:pPr>
            <a:r>
              <a:rPr b="1" spc="-5" dirty="0">
                <a:latin typeface="Arial"/>
                <a:cs typeface="Arial"/>
              </a:rPr>
              <a:t>1.Key-Generation Algorithm</a:t>
            </a:r>
            <a:r>
              <a:rPr b="1" spc="-60" dirty="0">
                <a:latin typeface="Arial"/>
                <a:cs typeface="Arial"/>
              </a:rPr>
              <a:t> </a:t>
            </a:r>
            <a:r>
              <a:rPr b="1" dirty="0">
                <a:latin typeface="Arial"/>
                <a:cs typeface="Arial"/>
              </a:rPr>
              <a:t>–</a:t>
            </a:r>
            <a:endParaRPr dirty="0">
              <a:latin typeface="Arial"/>
              <a:cs typeface="Arial"/>
            </a:endParaRPr>
          </a:p>
          <a:p>
            <a:pPr marL="12700" marR="26034" algn="just">
              <a:lnSpc>
                <a:spcPts val="1900"/>
              </a:lnSpc>
              <a:spcBef>
                <a:spcPts val="70"/>
              </a:spcBef>
            </a:pPr>
            <a:r>
              <a:rPr dirty="0">
                <a:latin typeface="Arial"/>
                <a:cs typeface="Arial"/>
              </a:rPr>
              <a:t>A key of variable </a:t>
            </a:r>
            <a:r>
              <a:rPr spc="-5" dirty="0">
                <a:latin typeface="Arial"/>
                <a:cs typeface="Arial"/>
              </a:rPr>
              <a:t>length from </a:t>
            </a:r>
            <a:r>
              <a:rPr dirty="0">
                <a:latin typeface="Arial"/>
                <a:cs typeface="Arial"/>
              </a:rPr>
              <a:t>1 </a:t>
            </a:r>
            <a:r>
              <a:rPr spc="-5" dirty="0">
                <a:latin typeface="Arial"/>
                <a:cs typeface="Arial"/>
              </a:rPr>
              <a:t>to </a:t>
            </a:r>
            <a:r>
              <a:rPr dirty="0">
                <a:latin typeface="Arial"/>
                <a:cs typeface="Arial"/>
              </a:rPr>
              <a:t>256  </a:t>
            </a:r>
            <a:r>
              <a:rPr spc="-5" dirty="0">
                <a:latin typeface="Arial"/>
                <a:cs typeface="Arial"/>
              </a:rPr>
              <a:t>bytes </a:t>
            </a:r>
            <a:r>
              <a:rPr dirty="0">
                <a:latin typeface="Arial"/>
                <a:cs typeface="Arial"/>
              </a:rPr>
              <a:t>is used </a:t>
            </a:r>
            <a:r>
              <a:rPr spc="-5" dirty="0">
                <a:latin typeface="Arial"/>
                <a:cs typeface="Arial"/>
              </a:rPr>
              <a:t>to initialize </a:t>
            </a:r>
            <a:r>
              <a:rPr dirty="0">
                <a:latin typeface="Arial"/>
                <a:cs typeface="Arial"/>
              </a:rPr>
              <a:t>a </a:t>
            </a:r>
            <a:r>
              <a:rPr spc="-5" dirty="0">
                <a:latin typeface="Arial"/>
                <a:cs typeface="Arial"/>
              </a:rPr>
              <a:t>256-byte state  vector </a:t>
            </a:r>
            <a:r>
              <a:rPr dirty="0">
                <a:latin typeface="Arial"/>
                <a:cs typeface="Arial"/>
              </a:rPr>
              <a:t>S, </a:t>
            </a:r>
            <a:r>
              <a:rPr spc="-5" dirty="0">
                <a:latin typeface="Arial"/>
                <a:cs typeface="Arial"/>
              </a:rPr>
              <a:t>with elements S[0] to</a:t>
            </a:r>
            <a:r>
              <a:rPr spc="10" dirty="0">
                <a:latin typeface="Arial"/>
                <a:cs typeface="Arial"/>
              </a:rPr>
              <a:t> </a:t>
            </a:r>
            <a:r>
              <a:rPr spc="-5" dirty="0">
                <a:latin typeface="Arial"/>
                <a:cs typeface="Arial"/>
              </a:rPr>
              <a:t>S[255].</a:t>
            </a:r>
            <a:endParaRPr dirty="0">
              <a:latin typeface="Arial"/>
              <a:cs typeface="Arial"/>
            </a:endParaRPr>
          </a:p>
          <a:p>
            <a:pPr marL="12700" marR="14604" algn="just">
              <a:lnSpc>
                <a:spcPts val="1900"/>
              </a:lnSpc>
            </a:pPr>
            <a:r>
              <a:rPr spc="-5" dirty="0">
                <a:latin typeface="Arial"/>
                <a:cs typeface="Arial"/>
              </a:rPr>
              <a:t>For encryption </a:t>
            </a:r>
            <a:r>
              <a:rPr dirty="0">
                <a:latin typeface="Arial"/>
                <a:cs typeface="Arial"/>
              </a:rPr>
              <a:t>and </a:t>
            </a:r>
            <a:r>
              <a:rPr spc="-5" dirty="0">
                <a:latin typeface="Arial"/>
                <a:cs typeface="Arial"/>
              </a:rPr>
              <a:t>decryption, </a:t>
            </a:r>
            <a:r>
              <a:rPr dirty="0">
                <a:latin typeface="Arial"/>
                <a:cs typeface="Arial"/>
              </a:rPr>
              <a:t>a </a:t>
            </a:r>
            <a:r>
              <a:rPr spc="-5" dirty="0">
                <a:latin typeface="Arial"/>
                <a:cs typeface="Arial"/>
              </a:rPr>
              <a:t>byte </a:t>
            </a:r>
            <a:r>
              <a:rPr dirty="0">
                <a:latin typeface="Arial"/>
                <a:cs typeface="Arial"/>
              </a:rPr>
              <a:t>k is  </a:t>
            </a:r>
            <a:r>
              <a:rPr spc="-5" dirty="0">
                <a:latin typeface="Arial"/>
                <a:cs typeface="Arial"/>
              </a:rPr>
              <a:t>generated from </a:t>
            </a:r>
            <a:r>
              <a:rPr dirty="0">
                <a:latin typeface="Arial"/>
                <a:cs typeface="Arial"/>
              </a:rPr>
              <a:t>S by </a:t>
            </a:r>
            <a:r>
              <a:rPr spc="-5" dirty="0">
                <a:latin typeface="Arial"/>
                <a:cs typeface="Arial"/>
              </a:rPr>
              <a:t>selecting </a:t>
            </a:r>
            <a:r>
              <a:rPr dirty="0">
                <a:latin typeface="Arial"/>
                <a:cs typeface="Arial"/>
              </a:rPr>
              <a:t>one of </a:t>
            </a:r>
            <a:r>
              <a:rPr spc="-5" dirty="0">
                <a:latin typeface="Arial"/>
                <a:cs typeface="Arial"/>
              </a:rPr>
              <a:t>the  </a:t>
            </a:r>
            <a:r>
              <a:rPr dirty="0">
                <a:latin typeface="Arial"/>
                <a:cs typeface="Arial"/>
              </a:rPr>
              <a:t>255 </a:t>
            </a:r>
            <a:r>
              <a:rPr spc="-5" dirty="0">
                <a:latin typeface="Arial"/>
                <a:cs typeface="Arial"/>
              </a:rPr>
              <a:t>entries </a:t>
            </a:r>
            <a:r>
              <a:rPr dirty="0">
                <a:latin typeface="Arial"/>
                <a:cs typeface="Arial"/>
              </a:rPr>
              <a:t>in </a:t>
            </a:r>
            <a:r>
              <a:rPr spc="-5" dirty="0">
                <a:latin typeface="Arial"/>
                <a:cs typeface="Arial"/>
              </a:rPr>
              <a:t>systematic fashion, then  the entries </a:t>
            </a:r>
            <a:r>
              <a:rPr dirty="0">
                <a:latin typeface="Arial"/>
                <a:cs typeface="Arial"/>
              </a:rPr>
              <a:t>in S are </a:t>
            </a:r>
            <a:r>
              <a:rPr spc="-5" dirty="0">
                <a:latin typeface="Arial"/>
                <a:cs typeface="Arial"/>
              </a:rPr>
              <a:t>permuted</a:t>
            </a:r>
            <a:r>
              <a:rPr spc="-10" dirty="0">
                <a:latin typeface="Arial"/>
                <a:cs typeface="Arial"/>
              </a:rPr>
              <a:t> </a:t>
            </a:r>
            <a:r>
              <a:rPr dirty="0">
                <a:latin typeface="Arial"/>
                <a:cs typeface="Arial"/>
              </a:rPr>
              <a:t>again.</a:t>
            </a:r>
          </a:p>
        </p:txBody>
      </p:sp>
      <p:sp>
        <p:nvSpPr>
          <p:cNvPr id="4" name="object 4"/>
          <p:cNvSpPr txBox="1"/>
          <p:nvPr/>
        </p:nvSpPr>
        <p:spPr>
          <a:xfrm>
            <a:off x="405131" y="6903146"/>
            <a:ext cx="3760470" cy="2459648"/>
          </a:xfrm>
          <a:prstGeom prst="rect">
            <a:avLst/>
          </a:prstGeom>
        </p:spPr>
        <p:txBody>
          <a:bodyPr vert="horz" wrap="square" lIns="0" tIns="22860" rIns="0" bIns="0" rtlCol="0">
            <a:spAutoFit/>
          </a:bodyPr>
          <a:lstStyle/>
          <a:p>
            <a:pPr marL="12700" marR="72390" algn="just">
              <a:lnSpc>
                <a:spcPts val="1900"/>
              </a:lnSpc>
              <a:spcBef>
                <a:spcPts val="180"/>
              </a:spcBef>
            </a:pPr>
            <a:r>
              <a:rPr b="1" spc="-5" dirty="0">
                <a:latin typeface="Arial"/>
                <a:cs typeface="Arial"/>
              </a:rPr>
              <a:t>2.Key-Scheduling Algorithm:  Initialization</a:t>
            </a:r>
            <a:r>
              <a:rPr spc="-5" dirty="0">
                <a:latin typeface="Arial"/>
                <a:cs typeface="Arial"/>
              </a:rPr>
              <a:t>: The entries </a:t>
            </a:r>
            <a:r>
              <a:rPr dirty="0">
                <a:latin typeface="Arial"/>
                <a:cs typeface="Arial"/>
              </a:rPr>
              <a:t>of S are set  equal </a:t>
            </a:r>
            <a:r>
              <a:rPr spc="-5" dirty="0">
                <a:latin typeface="Arial"/>
                <a:cs typeface="Arial"/>
              </a:rPr>
              <a:t>to the </a:t>
            </a:r>
            <a:r>
              <a:rPr dirty="0">
                <a:latin typeface="Arial"/>
                <a:cs typeface="Arial"/>
              </a:rPr>
              <a:t>values </a:t>
            </a:r>
            <a:r>
              <a:rPr spc="-5" dirty="0">
                <a:latin typeface="Arial"/>
                <a:cs typeface="Arial"/>
              </a:rPr>
              <a:t>from </a:t>
            </a:r>
            <a:r>
              <a:rPr dirty="0">
                <a:latin typeface="Arial"/>
                <a:cs typeface="Arial"/>
              </a:rPr>
              <a:t>0 </a:t>
            </a:r>
            <a:r>
              <a:rPr spc="-5" dirty="0">
                <a:latin typeface="Arial"/>
                <a:cs typeface="Arial"/>
              </a:rPr>
              <a:t>to </a:t>
            </a:r>
            <a:r>
              <a:rPr dirty="0">
                <a:latin typeface="Arial"/>
                <a:cs typeface="Arial"/>
              </a:rPr>
              <a:t>255 in  ascending </a:t>
            </a:r>
            <a:r>
              <a:rPr spc="-15" dirty="0">
                <a:latin typeface="Arial"/>
                <a:cs typeface="Arial"/>
              </a:rPr>
              <a:t>order, </a:t>
            </a:r>
            <a:r>
              <a:rPr dirty="0">
                <a:latin typeface="Arial"/>
                <a:cs typeface="Arial"/>
              </a:rPr>
              <a:t>a </a:t>
            </a:r>
            <a:r>
              <a:rPr spc="-5" dirty="0">
                <a:latin typeface="Arial"/>
                <a:cs typeface="Arial"/>
              </a:rPr>
              <a:t>temporary vector </a:t>
            </a:r>
            <a:r>
              <a:rPr spc="-90" dirty="0">
                <a:latin typeface="Arial"/>
                <a:cs typeface="Arial"/>
              </a:rPr>
              <a:t>T, </a:t>
            </a:r>
            <a:r>
              <a:rPr dirty="0">
                <a:latin typeface="Arial"/>
                <a:cs typeface="Arial"/>
              </a:rPr>
              <a:t>is  </a:t>
            </a:r>
            <a:r>
              <a:rPr spc="-5" dirty="0">
                <a:latin typeface="Arial"/>
                <a:cs typeface="Arial"/>
              </a:rPr>
              <a:t>created.</a:t>
            </a:r>
            <a:endParaRPr dirty="0">
              <a:latin typeface="Arial"/>
              <a:cs typeface="Arial"/>
            </a:endParaRPr>
          </a:p>
          <a:p>
            <a:pPr marL="12700" marR="5080" algn="just">
              <a:lnSpc>
                <a:spcPts val="1900"/>
              </a:lnSpc>
            </a:pPr>
            <a:r>
              <a:rPr spc="-5" dirty="0">
                <a:latin typeface="Arial"/>
                <a:cs typeface="Arial"/>
              </a:rPr>
              <a:t>If length </a:t>
            </a:r>
            <a:r>
              <a:rPr dirty="0">
                <a:latin typeface="Arial"/>
                <a:cs typeface="Arial"/>
              </a:rPr>
              <a:t>of </a:t>
            </a:r>
            <a:r>
              <a:rPr spc="-5" dirty="0">
                <a:latin typeface="Arial"/>
                <a:cs typeface="Arial"/>
              </a:rPr>
              <a:t>the </a:t>
            </a:r>
            <a:r>
              <a:rPr dirty="0">
                <a:latin typeface="Arial"/>
                <a:cs typeface="Arial"/>
              </a:rPr>
              <a:t>key k is 256 </a:t>
            </a:r>
            <a:r>
              <a:rPr spc="-5" dirty="0">
                <a:latin typeface="Arial"/>
                <a:cs typeface="Arial"/>
              </a:rPr>
              <a:t>bytes, then </a:t>
            </a:r>
            <a:r>
              <a:rPr dirty="0">
                <a:latin typeface="Arial"/>
                <a:cs typeface="Arial"/>
              </a:rPr>
              <a:t>k  is assigned </a:t>
            </a:r>
            <a:r>
              <a:rPr spc="-5" dirty="0">
                <a:latin typeface="Arial"/>
                <a:cs typeface="Arial"/>
              </a:rPr>
              <a:t>to </a:t>
            </a:r>
            <a:r>
              <a:rPr spc="-90" dirty="0">
                <a:latin typeface="Arial"/>
                <a:cs typeface="Arial"/>
              </a:rPr>
              <a:t>T. </a:t>
            </a:r>
            <a:r>
              <a:rPr spc="-5" dirty="0">
                <a:latin typeface="Arial"/>
                <a:cs typeface="Arial"/>
              </a:rPr>
              <a:t>Otherwise, for </a:t>
            </a:r>
            <a:r>
              <a:rPr dirty="0">
                <a:latin typeface="Arial"/>
                <a:cs typeface="Arial"/>
              </a:rPr>
              <a:t>a key </a:t>
            </a:r>
            <a:r>
              <a:rPr spc="-5" dirty="0">
                <a:latin typeface="Arial"/>
                <a:cs typeface="Arial"/>
              </a:rPr>
              <a:t>with  length(k-len) bytes, the </a:t>
            </a:r>
            <a:r>
              <a:rPr dirty="0">
                <a:latin typeface="Arial"/>
                <a:cs typeface="Arial"/>
              </a:rPr>
              <a:t>first k-len  </a:t>
            </a:r>
            <a:r>
              <a:rPr spc="-5" dirty="0">
                <a:latin typeface="Arial"/>
                <a:cs typeface="Arial"/>
              </a:rPr>
              <a:t>elements </a:t>
            </a:r>
            <a:r>
              <a:rPr dirty="0">
                <a:latin typeface="Arial"/>
                <a:cs typeface="Arial"/>
              </a:rPr>
              <a:t>of T as copied </a:t>
            </a:r>
            <a:r>
              <a:rPr spc="-5" dirty="0">
                <a:latin typeface="Arial"/>
                <a:cs typeface="Arial"/>
              </a:rPr>
              <a:t>from </a:t>
            </a:r>
            <a:r>
              <a:rPr dirty="0">
                <a:latin typeface="Arial"/>
                <a:cs typeface="Arial"/>
              </a:rPr>
              <a:t>K and</a:t>
            </a:r>
            <a:r>
              <a:rPr spc="-95" dirty="0">
                <a:latin typeface="Arial"/>
                <a:cs typeface="Arial"/>
              </a:rPr>
              <a:t> </a:t>
            </a:r>
            <a:r>
              <a:rPr spc="-5" dirty="0">
                <a:latin typeface="Arial"/>
                <a:cs typeface="Arial"/>
              </a:rPr>
              <a:t>then</a:t>
            </a:r>
            <a:endParaRPr dirty="0">
              <a:latin typeface="Arial"/>
              <a:cs typeface="Arial"/>
            </a:endParaRPr>
          </a:p>
        </p:txBody>
      </p:sp>
      <p:sp>
        <p:nvSpPr>
          <p:cNvPr id="5" name="object 5"/>
          <p:cNvSpPr txBox="1"/>
          <p:nvPr/>
        </p:nvSpPr>
        <p:spPr>
          <a:xfrm>
            <a:off x="4971655" y="6392606"/>
            <a:ext cx="2860675" cy="510540"/>
          </a:xfrm>
          <a:prstGeom prst="rect">
            <a:avLst/>
          </a:prstGeom>
        </p:spPr>
        <p:txBody>
          <a:bodyPr vert="horz" wrap="square" lIns="0" tIns="22860" rIns="0" bIns="0" rtlCol="0">
            <a:spAutoFit/>
          </a:bodyPr>
          <a:lstStyle/>
          <a:p>
            <a:pPr marL="12700" marR="5080" algn="just">
              <a:lnSpc>
                <a:spcPts val="1900"/>
              </a:lnSpc>
              <a:spcBef>
                <a:spcPts val="180"/>
              </a:spcBef>
            </a:pPr>
            <a:r>
              <a:rPr dirty="0">
                <a:latin typeface="Arial"/>
                <a:cs typeface="Arial"/>
              </a:rPr>
              <a:t>K is </a:t>
            </a:r>
            <a:r>
              <a:rPr spc="-5" dirty="0">
                <a:latin typeface="Arial"/>
                <a:cs typeface="Arial"/>
              </a:rPr>
              <a:t>repeated </a:t>
            </a:r>
            <a:r>
              <a:rPr dirty="0">
                <a:latin typeface="Arial"/>
                <a:cs typeface="Arial"/>
              </a:rPr>
              <a:t>as many </a:t>
            </a:r>
            <a:r>
              <a:rPr spc="-5" dirty="0">
                <a:latin typeface="Arial"/>
                <a:cs typeface="Arial"/>
              </a:rPr>
              <a:t>times</a:t>
            </a:r>
            <a:r>
              <a:rPr spc="-60" dirty="0">
                <a:latin typeface="Arial"/>
                <a:cs typeface="Arial"/>
              </a:rPr>
              <a:t> </a:t>
            </a:r>
            <a:r>
              <a:rPr dirty="0">
                <a:latin typeface="Arial"/>
                <a:cs typeface="Arial"/>
              </a:rPr>
              <a:t>as  necessary </a:t>
            </a:r>
            <a:r>
              <a:rPr spc="-5" dirty="0">
                <a:latin typeface="Arial"/>
                <a:cs typeface="Arial"/>
              </a:rPr>
              <a:t>to </a:t>
            </a:r>
            <a:r>
              <a:rPr dirty="0">
                <a:latin typeface="Arial"/>
                <a:cs typeface="Arial"/>
              </a:rPr>
              <a:t>fill</a:t>
            </a:r>
            <a:r>
              <a:rPr spc="-45" dirty="0">
                <a:latin typeface="Arial"/>
                <a:cs typeface="Arial"/>
              </a:rPr>
              <a:t> </a:t>
            </a:r>
            <a:r>
              <a:rPr spc="-90" dirty="0">
                <a:latin typeface="Arial"/>
                <a:cs typeface="Arial"/>
              </a:rPr>
              <a:t>T.</a:t>
            </a:r>
            <a:endParaRPr dirty="0">
              <a:latin typeface="Arial"/>
              <a:cs typeface="Arial"/>
            </a:endParaRPr>
          </a:p>
        </p:txBody>
      </p:sp>
      <p:sp>
        <p:nvSpPr>
          <p:cNvPr id="6" name="object 6"/>
          <p:cNvSpPr txBox="1"/>
          <p:nvPr/>
        </p:nvSpPr>
        <p:spPr>
          <a:xfrm>
            <a:off x="4971655" y="7369047"/>
            <a:ext cx="3742054" cy="1972335"/>
          </a:xfrm>
          <a:prstGeom prst="rect">
            <a:avLst/>
          </a:prstGeom>
        </p:spPr>
        <p:txBody>
          <a:bodyPr vert="horz" wrap="square" lIns="0" tIns="22860" rIns="0" bIns="0" rtlCol="0">
            <a:spAutoFit/>
          </a:bodyPr>
          <a:lstStyle/>
          <a:p>
            <a:pPr marL="12700" marR="717550">
              <a:lnSpc>
                <a:spcPts val="1900"/>
              </a:lnSpc>
              <a:spcBef>
                <a:spcPts val="180"/>
              </a:spcBef>
            </a:pPr>
            <a:r>
              <a:rPr b="1" spc="-5" dirty="0">
                <a:latin typeface="Arial"/>
                <a:cs typeface="Arial"/>
              </a:rPr>
              <a:t>3.Pseudo random generation  algorithm </a:t>
            </a:r>
            <a:r>
              <a:rPr b="1" dirty="0">
                <a:latin typeface="Arial"/>
                <a:cs typeface="Arial"/>
              </a:rPr>
              <a:t>(Stream</a:t>
            </a:r>
            <a:r>
              <a:rPr b="1" spc="-40" dirty="0">
                <a:latin typeface="Arial"/>
                <a:cs typeface="Arial"/>
              </a:rPr>
              <a:t> </a:t>
            </a:r>
            <a:r>
              <a:rPr b="1" spc="-5" dirty="0">
                <a:latin typeface="Arial"/>
                <a:cs typeface="Arial"/>
              </a:rPr>
              <a:t>Generation):</a:t>
            </a:r>
            <a:endParaRPr dirty="0">
              <a:latin typeface="Arial"/>
              <a:cs typeface="Arial"/>
            </a:endParaRPr>
          </a:p>
          <a:p>
            <a:pPr marL="12700" marR="5080" algn="just">
              <a:lnSpc>
                <a:spcPts val="1900"/>
              </a:lnSpc>
            </a:pPr>
            <a:r>
              <a:rPr spc="-5" dirty="0">
                <a:latin typeface="Arial"/>
                <a:cs typeface="Arial"/>
              </a:rPr>
              <a:t>Once the vector </a:t>
            </a:r>
            <a:r>
              <a:rPr dirty="0">
                <a:latin typeface="Arial"/>
                <a:cs typeface="Arial"/>
              </a:rPr>
              <a:t>S is </a:t>
            </a:r>
            <a:r>
              <a:rPr spc="-5" dirty="0">
                <a:latin typeface="Arial"/>
                <a:cs typeface="Arial"/>
              </a:rPr>
              <a:t>initialized, the </a:t>
            </a:r>
            <a:r>
              <a:rPr dirty="0">
                <a:latin typeface="Arial"/>
                <a:cs typeface="Arial"/>
              </a:rPr>
              <a:t>input  key will not be used. </a:t>
            </a:r>
            <a:r>
              <a:rPr spc="-5" dirty="0">
                <a:latin typeface="Arial"/>
                <a:cs typeface="Arial"/>
              </a:rPr>
              <a:t>In this step, for</a:t>
            </a:r>
            <a:r>
              <a:rPr spc="-65" dirty="0">
                <a:latin typeface="Arial"/>
                <a:cs typeface="Arial"/>
              </a:rPr>
              <a:t> </a:t>
            </a:r>
            <a:r>
              <a:rPr dirty="0">
                <a:latin typeface="Arial"/>
                <a:cs typeface="Arial"/>
              </a:rPr>
              <a:t>each  </a:t>
            </a:r>
            <a:r>
              <a:rPr spc="-5" dirty="0">
                <a:latin typeface="Arial"/>
                <a:cs typeface="Arial"/>
              </a:rPr>
              <a:t>S[i] algorithm </a:t>
            </a:r>
            <a:r>
              <a:rPr dirty="0">
                <a:latin typeface="Arial"/>
                <a:cs typeface="Arial"/>
              </a:rPr>
              <a:t>swap it </a:t>
            </a:r>
            <a:r>
              <a:rPr spc="-5" dirty="0">
                <a:latin typeface="Arial"/>
                <a:cs typeface="Arial"/>
              </a:rPr>
              <a:t>with another byte </a:t>
            </a:r>
            <a:r>
              <a:rPr dirty="0">
                <a:latin typeface="Arial"/>
                <a:cs typeface="Arial"/>
              </a:rPr>
              <a:t>in  S according </a:t>
            </a:r>
            <a:r>
              <a:rPr spc="-5" dirty="0">
                <a:latin typeface="Arial"/>
                <a:cs typeface="Arial"/>
              </a:rPr>
              <a:t>to </a:t>
            </a:r>
            <a:r>
              <a:rPr dirty="0">
                <a:latin typeface="Arial"/>
                <a:cs typeface="Arial"/>
              </a:rPr>
              <a:t>a scheme </a:t>
            </a:r>
            <a:r>
              <a:rPr spc="-5" dirty="0">
                <a:latin typeface="Arial"/>
                <a:cs typeface="Arial"/>
              </a:rPr>
              <a:t>dictated</a:t>
            </a:r>
            <a:r>
              <a:rPr spc="-25" dirty="0">
                <a:latin typeface="Arial"/>
                <a:cs typeface="Arial"/>
              </a:rPr>
              <a:t> </a:t>
            </a:r>
            <a:r>
              <a:rPr dirty="0">
                <a:latin typeface="Arial"/>
                <a:cs typeface="Arial"/>
              </a:rPr>
              <a:t>by</a:t>
            </a:r>
          </a:p>
        </p:txBody>
      </p:sp>
      <p:sp>
        <p:nvSpPr>
          <p:cNvPr id="7" name="object 7"/>
          <p:cNvSpPr txBox="1"/>
          <p:nvPr/>
        </p:nvSpPr>
        <p:spPr>
          <a:xfrm>
            <a:off x="8927463" y="6392606"/>
            <a:ext cx="3663315" cy="751840"/>
          </a:xfrm>
          <a:prstGeom prst="rect">
            <a:avLst/>
          </a:prstGeom>
        </p:spPr>
        <p:txBody>
          <a:bodyPr vert="horz" wrap="square" lIns="0" tIns="22860" rIns="0" bIns="0" rtlCol="0">
            <a:spAutoFit/>
          </a:bodyPr>
          <a:lstStyle/>
          <a:p>
            <a:pPr marL="12700" marR="5080" algn="just">
              <a:lnSpc>
                <a:spcPts val="1900"/>
              </a:lnSpc>
              <a:spcBef>
                <a:spcPts val="180"/>
              </a:spcBef>
            </a:pPr>
            <a:r>
              <a:rPr dirty="0">
                <a:latin typeface="Arial"/>
                <a:cs typeface="Arial"/>
              </a:rPr>
              <a:t>current </a:t>
            </a:r>
            <a:r>
              <a:rPr spc="-5" dirty="0">
                <a:latin typeface="Arial"/>
                <a:cs typeface="Arial"/>
              </a:rPr>
              <a:t>configuration </a:t>
            </a:r>
            <a:r>
              <a:rPr dirty="0">
                <a:latin typeface="Arial"/>
                <a:cs typeface="Arial"/>
              </a:rPr>
              <a:t>of S. </a:t>
            </a:r>
            <a:r>
              <a:rPr spc="-5" dirty="0">
                <a:latin typeface="Arial"/>
                <a:cs typeface="Arial"/>
              </a:rPr>
              <a:t>After</a:t>
            </a:r>
            <a:r>
              <a:rPr spc="-125" dirty="0">
                <a:latin typeface="Arial"/>
                <a:cs typeface="Arial"/>
              </a:rPr>
              <a:t> </a:t>
            </a:r>
            <a:r>
              <a:rPr dirty="0">
                <a:latin typeface="Arial"/>
                <a:cs typeface="Arial"/>
              </a:rPr>
              <a:t>reaching  </a:t>
            </a:r>
            <a:r>
              <a:rPr spc="-5" dirty="0">
                <a:latin typeface="Arial"/>
                <a:cs typeface="Arial"/>
              </a:rPr>
              <a:t>S[255] the </a:t>
            </a:r>
            <a:r>
              <a:rPr dirty="0">
                <a:latin typeface="Arial"/>
                <a:cs typeface="Arial"/>
              </a:rPr>
              <a:t>process </a:t>
            </a:r>
            <a:r>
              <a:rPr spc="-5" dirty="0">
                <a:latin typeface="Arial"/>
                <a:cs typeface="Arial"/>
              </a:rPr>
              <a:t>continues, starting  from S[0]</a:t>
            </a:r>
            <a:r>
              <a:rPr spc="-10" dirty="0">
                <a:latin typeface="Arial"/>
                <a:cs typeface="Arial"/>
              </a:rPr>
              <a:t> </a:t>
            </a:r>
            <a:r>
              <a:rPr dirty="0">
                <a:latin typeface="Arial"/>
                <a:cs typeface="Arial"/>
              </a:rPr>
              <a:t>again.</a:t>
            </a:r>
          </a:p>
        </p:txBody>
      </p:sp>
      <p:sp>
        <p:nvSpPr>
          <p:cNvPr id="8" name="object 8"/>
          <p:cNvSpPr txBox="1"/>
          <p:nvPr/>
        </p:nvSpPr>
        <p:spPr>
          <a:xfrm>
            <a:off x="8927463" y="7369047"/>
            <a:ext cx="3391535" cy="510540"/>
          </a:xfrm>
          <a:prstGeom prst="rect">
            <a:avLst/>
          </a:prstGeom>
        </p:spPr>
        <p:txBody>
          <a:bodyPr vert="horz" wrap="square" lIns="0" tIns="22860" rIns="0" bIns="0" rtlCol="0">
            <a:spAutoFit/>
          </a:bodyPr>
          <a:lstStyle/>
          <a:p>
            <a:pPr marL="12700" marR="5080" algn="just">
              <a:lnSpc>
                <a:spcPts val="1900"/>
              </a:lnSpc>
              <a:spcBef>
                <a:spcPts val="180"/>
              </a:spcBef>
            </a:pPr>
            <a:r>
              <a:rPr b="1" spc="-5" dirty="0">
                <a:latin typeface="Arial"/>
                <a:cs typeface="Arial"/>
              </a:rPr>
              <a:t>4</a:t>
            </a:r>
            <a:r>
              <a:rPr spc="-5" dirty="0">
                <a:latin typeface="Arial"/>
                <a:cs typeface="Arial"/>
              </a:rPr>
              <a:t>.This </a:t>
            </a:r>
            <a:r>
              <a:rPr dirty="0">
                <a:latin typeface="Arial"/>
                <a:cs typeface="Arial"/>
              </a:rPr>
              <a:t>is </a:t>
            </a:r>
            <a:r>
              <a:rPr spc="-5" dirty="0">
                <a:latin typeface="Arial"/>
                <a:cs typeface="Arial"/>
              </a:rPr>
              <a:t>followed </a:t>
            </a:r>
            <a:r>
              <a:rPr dirty="0">
                <a:latin typeface="Arial"/>
                <a:cs typeface="Arial"/>
              </a:rPr>
              <a:t>by </a:t>
            </a:r>
            <a:r>
              <a:rPr spc="-5" dirty="0">
                <a:latin typeface="Arial"/>
                <a:cs typeface="Arial"/>
              </a:rPr>
              <a:t>encryption </a:t>
            </a:r>
            <a:r>
              <a:rPr dirty="0">
                <a:latin typeface="Arial"/>
                <a:cs typeface="Arial"/>
              </a:rPr>
              <a:t>using  </a:t>
            </a:r>
            <a:r>
              <a:rPr spc="-5" dirty="0">
                <a:latin typeface="Arial"/>
                <a:cs typeface="Arial"/>
              </a:rPr>
              <a:t>XOR.</a:t>
            </a:r>
            <a:endParaRPr dirty="0">
              <a:latin typeface="Arial"/>
              <a:cs typeface="Arial"/>
            </a:endParaRPr>
          </a:p>
        </p:txBody>
      </p:sp>
      <p:sp>
        <p:nvSpPr>
          <p:cNvPr id="9" name="object 9"/>
          <p:cNvSpPr/>
          <p:nvPr/>
        </p:nvSpPr>
        <p:spPr>
          <a:xfrm>
            <a:off x="5008168" y="1051559"/>
            <a:ext cx="7308799" cy="438527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4908" y="508977"/>
            <a:ext cx="2145030" cy="330200"/>
          </a:xfrm>
          <a:prstGeom prst="rect">
            <a:avLst/>
          </a:prstGeom>
          <a:solidFill>
            <a:srgbClr val="FBFBFB"/>
          </a:solidFill>
        </p:spPr>
        <p:txBody>
          <a:bodyPr vert="horz" wrap="square" lIns="0" tIns="0" rIns="0" bIns="0" rtlCol="0">
            <a:spAutoFit/>
          </a:bodyPr>
          <a:lstStyle/>
          <a:p>
            <a:pPr marL="635">
              <a:lnSpc>
                <a:spcPts val="2215"/>
              </a:lnSpc>
            </a:pPr>
            <a:r>
              <a:rPr sz="2000" b="1" spc="-5" dirty="0">
                <a:solidFill>
                  <a:srgbClr val="333333"/>
                </a:solidFill>
                <a:latin typeface="Arial"/>
                <a:cs typeface="Arial"/>
              </a:rPr>
              <a:t>Strengths of</a:t>
            </a:r>
            <a:r>
              <a:rPr sz="2000" b="1" spc="-45" dirty="0">
                <a:solidFill>
                  <a:srgbClr val="333333"/>
                </a:solidFill>
                <a:latin typeface="Arial"/>
                <a:cs typeface="Arial"/>
              </a:rPr>
              <a:t> </a:t>
            </a:r>
            <a:r>
              <a:rPr sz="2000" b="1" dirty="0">
                <a:solidFill>
                  <a:srgbClr val="333333"/>
                </a:solidFill>
                <a:latin typeface="Arial"/>
                <a:cs typeface="Arial"/>
              </a:rPr>
              <a:t>RC4</a:t>
            </a:r>
            <a:endParaRPr sz="2000" dirty="0">
              <a:latin typeface="Arial"/>
              <a:cs typeface="Arial"/>
            </a:endParaRPr>
          </a:p>
        </p:txBody>
      </p:sp>
      <p:sp>
        <p:nvSpPr>
          <p:cNvPr id="3" name="object 3"/>
          <p:cNvSpPr txBox="1"/>
          <p:nvPr/>
        </p:nvSpPr>
        <p:spPr>
          <a:xfrm>
            <a:off x="673100" y="1128267"/>
            <a:ext cx="106045" cy="609600"/>
          </a:xfrm>
          <a:prstGeom prst="rect">
            <a:avLst/>
          </a:prstGeom>
        </p:spPr>
        <p:txBody>
          <a:bodyPr vert="horz" wrap="square" lIns="0" tIns="30480" rIns="0" bIns="0" rtlCol="0">
            <a:spAutoFit/>
          </a:bodyPr>
          <a:lstStyle/>
          <a:p>
            <a:pPr marL="12700">
              <a:lnSpc>
                <a:spcPct val="100000"/>
              </a:lnSpc>
              <a:spcBef>
                <a:spcPts val="240"/>
              </a:spcBef>
            </a:pPr>
            <a:r>
              <a:rPr sz="1800" dirty="0">
                <a:solidFill>
                  <a:srgbClr val="333333"/>
                </a:solidFill>
                <a:latin typeface="Arial"/>
                <a:cs typeface="Arial"/>
              </a:rPr>
              <a:t>•</a:t>
            </a:r>
            <a:endParaRPr sz="1800">
              <a:latin typeface="Arial"/>
              <a:cs typeface="Arial"/>
            </a:endParaRPr>
          </a:p>
          <a:p>
            <a:pPr marL="12700">
              <a:lnSpc>
                <a:spcPct val="100000"/>
              </a:lnSpc>
              <a:spcBef>
                <a:spcPts val="140"/>
              </a:spcBef>
            </a:pPr>
            <a:r>
              <a:rPr sz="1800" dirty="0">
                <a:solidFill>
                  <a:srgbClr val="333333"/>
                </a:solidFill>
                <a:latin typeface="Arial"/>
                <a:cs typeface="Arial"/>
              </a:rPr>
              <a:t>•</a:t>
            </a:r>
            <a:endParaRPr sz="1800">
              <a:latin typeface="Arial"/>
              <a:cs typeface="Arial"/>
            </a:endParaRPr>
          </a:p>
        </p:txBody>
      </p:sp>
      <p:sp>
        <p:nvSpPr>
          <p:cNvPr id="4" name="object 4"/>
          <p:cNvSpPr txBox="1"/>
          <p:nvPr/>
        </p:nvSpPr>
        <p:spPr>
          <a:xfrm>
            <a:off x="1002108" y="1169377"/>
            <a:ext cx="6276975" cy="292100"/>
          </a:xfrm>
          <a:prstGeom prst="rect">
            <a:avLst/>
          </a:prstGeom>
          <a:solidFill>
            <a:srgbClr val="FBFBFB"/>
          </a:solidFill>
        </p:spPr>
        <p:txBody>
          <a:bodyPr vert="horz" wrap="square" lIns="0" tIns="0" rIns="0" bIns="0" rtlCol="0">
            <a:spAutoFit/>
          </a:bodyPr>
          <a:lstStyle/>
          <a:p>
            <a:pPr marL="635">
              <a:lnSpc>
                <a:spcPts val="2215"/>
              </a:lnSpc>
            </a:pPr>
            <a:r>
              <a:rPr sz="2000" spc="-5" dirty="0">
                <a:solidFill>
                  <a:srgbClr val="333333"/>
                </a:solidFill>
                <a:latin typeface="Arial"/>
                <a:cs typeface="Arial"/>
              </a:rPr>
              <a:t>The difficulty </a:t>
            </a:r>
            <a:r>
              <a:rPr sz="2000" dirty="0">
                <a:solidFill>
                  <a:srgbClr val="333333"/>
                </a:solidFill>
                <a:latin typeface="Arial"/>
                <a:cs typeface="Arial"/>
              </a:rPr>
              <a:t>of knowing where any value is in </a:t>
            </a:r>
            <a:r>
              <a:rPr sz="2000" spc="-5" dirty="0">
                <a:solidFill>
                  <a:srgbClr val="333333"/>
                </a:solidFill>
                <a:latin typeface="Arial"/>
                <a:cs typeface="Arial"/>
              </a:rPr>
              <a:t>the</a:t>
            </a:r>
            <a:r>
              <a:rPr sz="2000" spc="-65" dirty="0">
                <a:solidFill>
                  <a:srgbClr val="333333"/>
                </a:solidFill>
                <a:latin typeface="Arial"/>
                <a:cs typeface="Arial"/>
              </a:rPr>
              <a:t> </a:t>
            </a:r>
            <a:r>
              <a:rPr sz="2000" spc="-5" dirty="0">
                <a:solidFill>
                  <a:srgbClr val="333333"/>
                </a:solidFill>
                <a:latin typeface="Arial"/>
                <a:cs typeface="Arial"/>
              </a:rPr>
              <a:t>table.</a:t>
            </a:r>
            <a:endParaRPr sz="2000">
              <a:latin typeface="Arial"/>
              <a:cs typeface="Arial"/>
            </a:endParaRPr>
          </a:p>
        </p:txBody>
      </p:sp>
      <p:sp>
        <p:nvSpPr>
          <p:cNvPr id="5" name="object 5"/>
          <p:cNvSpPr txBox="1"/>
          <p:nvPr/>
        </p:nvSpPr>
        <p:spPr>
          <a:xfrm>
            <a:off x="1002108" y="1461477"/>
            <a:ext cx="9639300" cy="292100"/>
          </a:xfrm>
          <a:prstGeom prst="rect">
            <a:avLst/>
          </a:prstGeom>
          <a:solidFill>
            <a:srgbClr val="FBFBFB"/>
          </a:solidFill>
        </p:spPr>
        <p:txBody>
          <a:bodyPr vert="horz" wrap="square" lIns="0" tIns="0" rIns="0" bIns="0" rtlCol="0">
            <a:spAutoFit/>
          </a:bodyPr>
          <a:lstStyle/>
          <a:p>
            <a:pPr marL="635">
              <a:lnSpc>
                <a:spcPts val="2215"/>
              </a:lnSpc>
            </a:pPr>
            <a:r>
              <a:rPr sz="2000" spc="-5" dirty="0">
                <a:solidFill>
                  <a:srgbClr val="333333"/>
                </a:solidFill>
                <a:latin typeface="Arial"/>
                <a:cs typeface="Arial"/>
              </a:rPr>
              <a:t>The difficulty </a:t>
            </a:r>
            <a:r>
              <a:rPr sz="2000" dirty="0">
                <a:solidFill>
                  <a:srgbClr val="333333"/>
                </a:solidFill>
                <a:latin typeface="Arial"/>
                <a:cs typeface="Arial"/>
              </a:rPr>
              <a:t>of knowing which </a:t>
            </a:r>
            <a:r>
              <a:rPr sz="2000" spc="-5" dirty="0">
                <a:solidFill>
                  <a:srgbClr val="333333"/>
                </a:solidFill>
                <a:latin typeface="Arial"/>
                <a:cs typeface="Arial"/>
              </a:rPr>
              <a:t>location </a:t>
            </a:r>
            <a:r>
              <a:rPr sz="2000" dirty="0">
                <a:solidFill>
                  <a:srgbClr val="333333"/>
                </a:solidFill>
                <a:latin typeface="Arial"/>
                <a:cs typeface="Arial"/>
              </a:rPr>
              <a:t>in </a:t>
            </a:r>
            <a:r>
              <a:rPr sz="2000" spc="-5" dirty="0">
                <a:solidFill>
                  <a:srgbClr val="333333"/>
                </a:solidFill>
                <a:latin typeface="Arial"/>
                <a:cs typeface="Arial"/>
              </a:rPr>
              <a:t>the table </a:t>
            </a:r>
            <a:r>
              <a:rPr sz="2000" dirty="0">
                <a:solidFill>
                  <a:srgbClr val="333333"/>
                </a:solidFill>
                <a:latin typeface="Arial"/>
                <a:cs typeface="Arial"/>
              </a:rPr>
              <a:t>is used </a:t>
            </a:r>
            <a:r>
              <a:rPr sz="2000" spc="-5" dirty="0">
                <a:solidFill>
                  <a:srgbClr val="333333"/>
                </a:solidFill>
                <a:latin typeface="Arial"/>
                <a:cs typeface="Arial"/>
              </a:rPr>
              <a:t>to </a:t>
            </a:r>
            <a:r>
              <a:rPr sz="2000" dirty="0">
                <a:solidFill>
                  <a:srgbClr val="333333"/>
                </a:solidFill>
                <a:latin typeface="Arial"/>
                <a:cs typeface="Arial"/>
              </a:rPr>
              <a:t>select each value in </a:t>
            </a:r>
            <a:r>
              <a:rPr sz="2000" spc="-5" dirty="0">
                <a:solidFill>
                  <a:srgbClr val="333333"/>
                </a:solidFill>
                <a:latin typeface="Arial"/>
                <a:cs typeface="Arial"/>
              </a:rPr>
              <a:t>the</a:t>
            </a:r>
            <a:endParaRPr sz="2000">
              <a:latin typeface="Arial"/>
              <a:cs typeface="Arial"/>
            </a:endParaRPr>
          </a:p>
        </p:txBody>
      </p:sp>
      <p:sp>
        <p:nvSpPr>
          <p:cNvPr id="6" name="object 6"/>
          <p:cNvSpPr txBox="1"/>
          <p:nvPr/>
        </p:nvSpPr>
        <p:spPr>
          <a:xfrm>
            <a:off x="1002108" y="1753577"/>
            <a:ext cx="1184910" cy="292100"/>
          </a:xfrm>
          <a:prstGeom prst="rect">
            <a:avLst/>
          </a:prstGeom>
          <a:solidFill>
            <a:srgbClr val="FBFBFB"/>
          </a:solidFill>
        </p:spPr>
        <p:txBody>
          <a:bodyPr vert="horz" wrap="square" lIns="0" tIns="0" rIns="0" bIns="0" rtlCol="0">
            <a:spAutoFit/>
          </a:bodyPr>
          <a:lstStyle/>
          <a:p>
            <a:pPr marL="635">
              <a:lnSpc>
                <a:spcPts val="2215"/>
              </a:lnSpc>
            </a:pPr>
            <a:r>
              <a:rPr sz="2000" dirty="0">
                <a:solidFill>
                  <a:srgbClr val="333333"/>
                </a:solidFill>
                <a:latin typeface="Arial"/>
                <a:cs typeface="Arial"/>
              </a:rPr>
              <a:t>sequence.</a:t>
            </a:r>
            <a:endParaRPr sz="2000">
              <a:latin typeface="Arial"/>
              <a:cs typeface="Arial"/>
            </a:endParaRPr>
          </a:p>
        </p:txBody>
      </p:sp>
      <p:sp>
        <p:nvSpPr>
          <p:cNvPr id="7" name="object 7"/>
          <p:cNvSpPr txBox="1"/>
          <p:nvPr/>
        </p:nvSpPr>
        <p:spPr>
          <a:xfrm>
            <a:off x="673100" y="2009647"/>
            <a:ext cx="5524500" cy="330200"/>
          </a:xfrm>
          <a:prstGeom prst="rect">
            <a:avLst/>
          </a:prstGeom>
        </p:spPr>
        <p:txBody>
          <a:bodyPr vert="horz" wrap="square" lIns="0" tIns="12700" rIns="0" bIns="0" rtlCol="0">
            <a:spAutoFit/>
          </a:bodyPr>
          <a:lstStyle/>
          <a:p>
            <a:pPr marL="330200" indent="-317500">
              <a:lnSpc>
                <a:spcPct val="100000"/>
              </a:lnSpc>
              <a:spcBef>
                <a:spcPts val="100"/>
              </a:spcBef>
              <a:buSzPct val="90000"/>
              <a:buChar char="•"/>
              <a:tabLst>
                <a:tab pos="329565" algn="l"/>
                <a:tab pos="330200" algn="l"/>
              </a:tabLst>
            </a:pPr>
            <a:r>
              <a:rPr sz="2000" spc="-5" dirty="0">
                <a:solidFill>
                  <a:srgbClr val="333333"/>
                </a:solidFill>
                <a:latin typeface="Arial"/>
                <a:cs typeface="Arial"/>
              </a:rPr>
              <a:t>Encryption </a:t>
            </a:r>
            <a:r>
              <a:rPr sz="2000" dirty="0">
                <a:solidFill>
                  <a:srgbClr val="333333"/>
                </a:solidFill>
                <a:latin typeface="Arial"/>
                <a:cs typeface="Arial"/>
              </a:rPr>
              <a:t>is about 10 </a:t>
            </a:r>
            <a:r>
              <a:rPr sz="2000" spc="-5" dirty="0">
                <a:solidFill>
                  <a:srgbClr val="333333"/>
                </a:solidFill>
                <a:latin typeface="Arial"/>
                <a:cs typeface="Arial"/>
              </a:rPr>
              <a:t>times faster than </a:t>
            </a:r>
            <a:r>
              <a:rPr sz="2000" dirty="0">
                <a:solidFill>
                  <a:srgbClr val="333333"/>
                </a:solidFill>
                <a:latin typeface="Arial"/>
                <a:cs typeface="Arial"/>
              </a:rPr>
              <a:t>DES.</a:t>
            </a:r>
            <a:endParaRPr sz="2000">
              <a:latin typeface="Arial"/>
              <a:cs typeface="Arial"/>
            </a:endParaRPr>
          </a:p>
        </p:txBody>
      </p:sp>
      <p:sp>
        <p:nvSpPr>
          <p:cNvPr id="8" name="object 8"/>
          <p:cNvSpPr txBox="1"/>
          <p:nvPr/>
        </p:nvSpPr>
        <p:spPr>
          <a:xfrm>
            <a:off x="544908" y="2629877"/>
            <a:ext cx="2314575" cy="330200"/>
          </a:xfrm>
          <a:prstGeom prst="rect">
            <a:avLst/>
          </a:prstGeom>
          <a:solidFill>
            <a:srgbClr val="FBFBFB"/>
          </a:solidFill>
        </p:spPr>
        <p:txBody>
          <a:bodyPr vert="horz" wrap="square" lIns="0" tIns="0" rIns="0" bIns="0" rtlCol="0">
            <a:spAutoFit/>
          </a:bodyPr>
          <a:lstStyle/>
          <a:p>
            <a:pPr marL="635">
              <a:lnSpc>
                <a:spcPts val="2215"/>
              </a:lnSpc>
            </a:pPr>
            <a:r>
              <a:rPr sz="2000" b="1" spc="-5" dirty="0">
                <a:solidFill>
                  <a:srgbClr val="333333"/>
                </a:solidFill>
                <a:latin typeface="Arial"/>
                <a:cs typeface="Arial"/>
              </a:rPr>
              <a:t>Limitations of</a:t>
            </a:r>
            <a:r>
              <a:rPr sz="2000" b="1" spc="-50" dirty="0">
                <a:solidFill>
                  <a:srgbClr val="333333"/>
                </a:solidFill>
                <a:latin typeface="Arial"/>
                <a:cs typeface="Arial"/>
              </a:rPr>
              <a:t> </a:t>
            </a:r>
            <a:r>
              <a:rPr sz="2000" b="1" dirty="0">
                <a:solidFill>
                  <a:srgbClr val="333333"/>
                </a:solidFill>
                <a:latin typeface="Arial"/>
                <a:cs typeface="Arial"/>
              </a:rPr>
              <a:t>RC4</a:t>
            </a:r>
            <a:endParaRPr sz="2000">
              <a:latin typeface="Arial"/>
              <a:cs typeface="Arial"/>
            </a:endParaRPr>
          </a:p>
        </p:txBody>
      </p:sp>
      <p:sp>
        <p:nvSpPr>
          <p:cNvPr id="9" name="object 9"/>
          <p:cNvSpPr txBox="1"/>
          <p:nvPr/>
        </p:nvSpPr>
        <p:spPr>
          <a:xfrm>
            <a:off x="673100" y="3249167"/>
            <a:ext cx="106045" cy="609600"/>
          </a:xfrm>
          <a:prstGeom prst="rect">
            <a:avLst/>
          </a:prstGeom>
        </p:spPr>
        <p:txBody>
          <a:bodyPr vert="horz" wrap="square" lIns="0" tIns="30480" rIns="0" bIns="0" rtlCol="0">
            <a:spAutoFit/>
          </a:bodyPr>
          <a:lstStyle/>
          <a:p>
            <a:pPr marL="12700">
              <a:lnSpc>
                <a:spcPct val="100000"/>
              </a:lnSpc>
              <a:spcBef>
                <a:spcPts val="240"/>
              </a:spcBef>
            </a:pPr>
            <a:r>
              <a:rPr sz="1800" dirty="0">
                <a:solidFill>
                  <a:srgbClr val="333333"/>
                </a:solidFill>
                <a:latin typeface="Arial"/>
                <a:cs typeface="Arial"/>
              </a:rPr>
              <a:t>•</a:t>
            </a:r>
            <a:endParaRPr sz="1800">
              <a:latin typeface="Arial"/>
              <a:cs typeface="Arial"/>
            </a:endParaRPr>
          </a:p>
          <a:p>
            <a:pPr marL="12700">
              <a:lnSpc>
                <a:spcPct val="100000"/>
              </a:lnSpc>
              <a:spcBef>
                <a:spcPts val="140"/>
              </a:spcBef>
            </a:pPr>
            <a:r>
              <a:rPr sz="1800" dirty="0">
                <a:solidFill>
                  <a:srgbClr val="333333"/>
                </a:solidFill>
                <a:latin typeface="Arial"/>
                <a:cs typeface="Arial"/>
              </a:rPr>
              <a:t>•</a:t>
            </a:r>
            <a:endParaRPr sz="1800">
              <a:latin typeface="Arial"/>
              <a:cs typeface="Arial"/>
            </a:endParaRPr>
          </a:p>
        </p:txBody>
      </p:sp>
      <p:sp>
        <p:nvSpPr>
          <p:cNvPr id="10" name="object 10"/>
          <p:cNvSpPr txBox="1"/>
          <p:nvPr/>
        </p:nvSpPr>
        <p:spPr>
          <a:xfrm>
            <a:off x="1002108" y="3290277"/>
            <a:ext cx="4121785" cy="292100"/>
          </a:xfrm>
          <a:prstGeom prst="rect">
            <a:avLst/>
          </a:prstGeom>
          <a:solidFill>
            <a:srgbClr val="FBFBFB"/>
          </a:solidFill>
        </p:spPr>
        <p:txBody>
          <a:bodyPr vert="horz" wrap="square" lIns="0" tIns="0" rIns="0" bIns="0" rtlCol="0">
            <a:spAutoFit/>
          </a:bodyPr>
          <a:lstStyle/>
          <a:p>
            <a:pPr marL="635">
              <a:lnSpc>
                <a:spcPts val="2215"/>
              </a:lnSpc>
            </a:pPr>
            <a:r>
              <a:rPr sz="2000" dirty="0">
                <a:solidFill>
                  <a:srgbClr val="333333"/>
                </a:solidFill>
                <a:latin typeface="Arial"/>
                <a:cs typeface="Arial"/>
              </a:rPr>
              <a:t>RC4 is no longer considered</a:t>
            </a:r>
            <a:r>
              <a:rPr sz="2000" spc="-110" dirty="0">
                <a:solidFill>
                  <a:srgbClr val="333333"/>
                </a:solidFill>
                <a:latin typeface="Arial"/>
                <a:cs typeface="Arial"/>
              </a:rPr>
              <a:t> </a:t>
            </a:r>
            <a:r>
              <a:rPr sz="2000" dirty="0">
                <a:solidFill>
                  <a:srgbClr val="333333"/>
                </a:solidFill>
                <a:latin typeface="Arial"/>
                <a:cs typeface="Arial"/>
              </a:rPr>
              <a:t>secure.</a:t>
            </a:r>
            <a:endParaRPr sz="2000">
              <a:latin typeface="Arial"/>
              <a:cs typeface="Arial"/>
            </a:endParaRPr>
          </a:p>
        </p:txBody>
      </p:sp>
      <p:sp>
        <p:nvSpPr>
          <p:cNvPr id="11" name="object 11"/>
          <p:cNvSpPr txBox="1"/>
          <p:nvPr/>
        </p:nvSpPr>
        <p:spPr>
          <a:xfrm>
            <a:off x="1002108" y="3582377"/>
            <a:ext cx="9591675" cy="292100"/>
          </a:xfrm>
          <a:prstGeom prst="rect">
            <a:avLst/>
          </a:prstGeom>
          <a:solidFill>
            <a:srgbClr val="FBFBFB"/>
          </a:solidFill>
        </p:spPr>
        <p:txBody>
          <a:bodyPr vert="horz" wrap="square" lIns="0" tIns="0" rIns="0" bIns="0" rtlCol="0">
            <a:spAutoFit/>
          </a:bodyPr>
          <a:lstStyle/>
          <a:p>
            <a:pPr marL="635">
              <a:lnSpc>
                <a:spcPts val="2215"/>
              </a:lnSpc>
            </a:pPr>
            <a:r>
              <a:rPr sz="2000" spc="-5" dirty="0">
                <a:solidFill>
                  <a:srgbClr val="333333"/>
                </a:solidFill>
                <a:latin typeface="Arial"/>
                <a:cs typeface="Arial"/>
              </a:rPr>
              <a:t>One </a:t>
            </a:r>
            <a:r>
              <a:rPr sz="2000" dirty="0">
                <a:solidFill>
                  <a:srgbClr val="333333"/>
                </a:solidFill>
                <a:latin typeface="Arial"/>
                <a:cs typeface="Arial"/>
              </a:rPr>
              <a:t>in every 256 keys can be a weak </a:t>
            </a:r>
            <a:r>
              <a:rPr sz="2000" spc="-40" dirty="0">
                <a:solidFill>
                  <a:srgbClr val="333333"/>
                </a:solidFill>
                <a:latin typeface="Arial"/>
                <a:cs typeface="Arial"/>
              </a:rPr>
              <a:t>key. </a:t>
            </a:r>
            <a:r>
              <a:rPr sz="2000" spc="-5" dirty="0">
                <a:solidFill>
                  <a:srgbClr val="333333"/>
                </a:solidFill>
                <a:latin typeface="Arial"/>
                <a:cs typeface="Arial"/>
              </a:rPr>
              <a:t>These </a:t>
            </a:r>
            <a:r>
              <a:rPr sz="2000" dirty="0">
                <a:solidFill>
                  <a:srgbClr val="333333"/>
                </a:solidFill>
                <a:latin typeface="Arial"/>
                <a:cs typeface="Arial"/>
              </a:rPr>
              <a:t>keys are </a:t>
            </a:r>
            <a:r>
              <a:rPr sz="2000" spc="-5" dirty="0">
                <a:solidFill>
                  <a:srgbClr val="333333"/>
                </a:solidFill>
                <a:latin typeface="Arial"/>
                <a:cs typeface="Arial"/>
              </a:rPr>
              <a:t>identified </a:t>
            </a:r>
            <a:r>
              <a:rPr sz="2000" dirty="0">
                <a:solidFill>
                  <a:srgbClr val="333333"/>
                </a:solidFill>
                <a:latin typeface="Arial"/>
                <a:cs typeface="Arial"/>
              </a:rPr>
              <a:t>by</a:t>
            </a:r>
            <a:r>
              <a:rPr sz="2000" spc="25" dirty="0">
                <a:solidFill>
                  <a:srgbClr val="333333"/>
                </a:solidFill>
                <a:latin typeface="Arial"/>
                <a:cs typeface="Arial"/>
              </a:rPr>
              <a:t> </a:t>
            </a:r>
            <a:r>
              <a:rPr sz="2000" spc="-5" dirty="0">
                <a:solidFill>
                  <a:srgbClr val="333333"/>
                </a:solidFill>
                <a:latin typeface="Arial"/>
                <a:cs typeface="Arial"/>
              </a:rPr>
              <a:t>cryptanalysis</a:t>
            </a:r>
            <a:endParaRPr sz="2000">
              <a:latin typeface="Arial"/>
              <a:cs typeface="Arial"/>
            </a:endParaRPr>
          </a:p>
        </p:txBody>
      </p:sp>
      <p:sp>
        <p:nvSpPr>
          <p:cNvPr id="12" name="object 12"/>
          <p:cNvSpPr txBox="1"/>
          <p:nvPr/>
        </p:nvSpPr>
        <p:spPr>
          <a:xfrm>
            <a:off x="1002108" y="3874477"/>
            <a:ext cx="9853930" cy="292100"/>
          </a:xfrm>
          <a:prstGeom prst="rect">
            <a:avLst/>
          </a:prstGeom>
          <a:solidFill>
            <a:srgbClr val="FBFBFB"/>
          </a:solidFill>
        </p:spPr>
        <p:txBody>
          <a:bodyPr vert="horz" wrap="square" lIns="0" tIns="0" rIns="0" bIns="0" rtlCol="0">
            <a:spAutoFit/>
          </a:bodyPr>
          <a:lstStyle/>
          <a:p>
            <a:pPr marL="635">
              <a:lnSpc>
                <a:spcPts val="2215"/>
              </a:lnSpc>
            </a:pPr>
            <a:r>
              <a:rPr sz="2000" spc="-5" dirty="0">
                <a:solidFill>
                  <a:srgbClr val="333333"/>
                </a:solidFill>
                <a:latin typeface="Arial"/>
                <a:cs typeface="Arial"/>
              </a:rPr>
              <a:t>that </a:t>
            </a:r>
            <a:r>
              <a:rPr sz="2000" dirty="0">
                <a:solidFill>
                  <a:srgbClr val="333333"/>
                </a:solidFill>
                <a:latin typeface="Arial"/>
                <a:cs typeface="Arial"/>
              </a:rPr>
              <a:t>is able </a:t>
            </a:r>
            <a:r>
              <a:rPr sz="2000" spc="-5" dirty="0">
                <a:solidFill>
                  <a:srgbClr val="333333"/>
                </a:solidFill>
                <a:latin typeface="Arial"/>
                <a:cs typeface="Arial"/>
              </a:rPr>
              <a:t>to find circumstances </a:t>
            </a:r>
            <a:r>
              <a:rPr sz="2000" dirty="0">
                <a:solidFill>
                  <a:srgbClr val="333333"/>
                </a:solidFill>
                <a:latin typeface="Arial"/>
                <a:cs typeface="Arial"/>
              </a:rPr>
              <a:t>under which one of more </a:t>
            </a:r>
            <a:r>
              <a:rPr sz="2000" spc="-5" dirty="0">
                <a:solidFill>
                  <a:srgbClr val="333333"/>
                </a:solidFill>
                <a:latin typeface="Arial"/>
                <a:cs typeface="Arial"/>
              </a:rPr>
              <a:t>generated bytes </a:t>
            </a:r>
            <a:r>
              <a:rPr sz="2000" dirty="0">
                <a:solidFill>
                  <a:srgbClr val="333333"/>
                </a:solidFill>
                <a:latin typeface="Arial"/>
                <a:cs typeface="Arial"/>
              </a:rPr>
              <a:t>are</a:t>
            </a:r>
            <a:r>
              <a:rPr sz="2000" spc="85" dirty="0">
                <a:solidFill>
                  <a:srgbClr val="333333"/>
                </a:solidFill>
                <a:latin typeface="Arial"/>
                <a:cs typeface="Arial"/>
              </a:rPr>
              <a:t> </a:t>
            </a:r>
            <a:r>
              <a:rPr sz="2000" spc="-5" dirty="0">
                <a:solidFill>
                  <a:srgbClr val="333333"/>
                </a:solidFill>
                <a:latin typeface="Arial"/>
                <a:cs typeface="Arial"/>
              </a:rPr>
              <a:t>strongly</a:t>
            </a:r>
            <a:endParaRPr sz="2000">
              <a:latin typeface="Arial"/>
              <a:cs typeface="Arial"/>
            </a:endParaRPr>
          </a:p>
        </p:txBody>
      </p:sp>
      <p:sp>
        <p:nvSpPr>
          <p:cNvPr id="13" name="object 13"/>
          <p:cNvSpPr txBox="1"/>
          <p:nvPr/>
        </p:nvSpPr>
        <p:spPr>
          <a:xfrm>
            <a:off x="1002108" y="4166577"/>
            <a:ext cx="4243705" cy="292100"/>
          </a:xfrm>
          <a:prstGeom prst="rect">
            <a:avLst/>
          </a:prstGeom>
          <a:solidFill>
            <a:srgbClr val="FBFBFB"/>
          </a:solidFill>
        </p:spPr>
        <p:txBody>
          <a:bodyPr vert="horz" wrap="square" lIns="0" tIns="0" rIns="0" bIns="0" rtlCol="0">
            <a:spAutoFit/>
          </a:bodyPr>
          <a:lstStyle/>
          <a:p>
            <a:pPr marL="635">
              <a:lnSpc>
                <a:spcPts val="2215"/>
              </a:lnSpc>
            </a:pPr>
            <a:r>
              <a:rPr sz="2000" spc="-5" dirty="0">
                <a:solidFill>
                  <a:srgbClr val="333333"/>
                </a:solidFill>
                <a:latin typeface="Arial"/>
                <a:cs typeface="Arial"/>
              </a:rPr>
              <a:t>correlated with </a:t>
            </a:r>
            <a:r>
              <a:rPr sz="2000" dirty="0">
                <a:solidFill>
                  <a:srgbClr val="333333"/>
                </a:solidFill>
                <a:latin typeface="Arial"/>
                <a:cs typeface="Arial"/>
              </a:rPr>
              <a:t>a </a:t>
            </a:r>
            <a:r>
              <a:rPr sz="2000" spc="-5" dirty="0">
                <a:solidFill>
                  <a:srgbClr val="333333"/>
                </a:solidFill>
                <a:latin typeface="Arial"/>
                <a:cs typeface="Arial"/>
              </a:rPr>
              <a:t>few bytes </a:t>
            </a:r>
            <a:r>
              <a:rPr sz="2000" dirty="0">
                <a:solidFill>
                  <a:srgbClr val="333333"/>
                </a:solidFill>
                <a:latin typeface="Arial"/>
                <a:cs typeface="Arial"/>
              </a:rPr>
              <a:t>of </a:t>
            </a:r>
            <a:r>
              <a:rPr sz="2000" spc="-5" dirty="0">
                <a:solidFill>
                  <a:srgbClr val="333333"/>
                </a:solidFill>
                <a:latin typeface="Arial"/>
                <a:cs typeface="Arial"/>
              </a:rPr>
              <a:t>the</a:t>
            </a:r>
            <a:r>
              <a:rPr sz="2000" spc="15" dirty="0">
                <a:solidFill>
                  <a:srgbClr val="333333"/>
                </a:solidFill>
                <a:latin typeface="Arial"/>
                <a:cs typeface="Arial"/>
              </a:rPr>
              <a:t> </a:t>
            </a:r>
            <a:r>
              <a:rPr sz="2000" spc="-40" dirty="0">
                <a:solidFill>
                  <a:srgbClr val="333333"/>
                </a:solidFill>
                <a:latin typeface="Arial"/>
                <a:cs typeface="Arial"/>
              </a:rPr>
              <a:t>key.</a:t>
            </a:r>
            <a:endParaRPr sz="2000">
              <a:latin typeface="Arial"/>
              <a:cs typeface="Arial"/>
            </a:endParaRPr>
          </a:p>
        </p:txBody>
      </p:sp>
      <p:sp>
        <p:nvSpPr>
          <p:cNvPr id="14" name="object 14"/>
          <p:cNvSpPr txBox="1"/>
          <p:nvPr/>
        </p:nvSpPr>
        <p:spPr>
          <a:xfrm>
            <a:off x="673100" y="4422647"/>
            <a:ext cx="6527165" cy="330200"/>
          </a:xfrm>
          <a:prstGeom prst="rect">
            <a:avLst/>
          </a:prstGeom>
        </p:spPr>
        <p:txBody>
          <a:bodyPr vert="horz" wrap="square" lIns="0" tIns="12700" rIns="0" bIns="0" rtlCol="0">
            <a:spAutoFit/>
          </a:bodyPr>
          <a:lstStyle/>
          <a:p>
            <a:pPr marL="330200" indent="-317500">
              <a:lnSpc>
                <a:spcPct val="100000"/>
              </a:lnSpc>
              <a:spcBef>
                <a:spcPts val="100"/>
              </a:spcBef>
              <a:buSzPct val="90000"/>
              <a:buChar char="•"/>
              <a:tabLst>
                <a:tab pos="329565" algn="l"/>
                <a:tab pos="330200" algn="l"/>
              </a:tabLst>
            </a:pPr>
            <a:r>
              <a:rPr sz="2000" dirty="0">
                <a:solidFill>
                  <a:srgbClr val="333333"/>
                </a:solidFill>
                <a:latin typeface="Arial"/>
                <a:cs typeface="Arial"/>
              </a:rPr>
              <a:t>A </a:t>
            </a:r>
            <a:r>
              <a:rPr sz="2000" spc="-5" dirty="0">
                <a:solidFill>
                  <a:srgbClr val="333333"/>
                </a:solidFill>
                <a:latin typeface="Arial"/>
                <a:cs typeface="Arial"/>
              </a:rPr>
              <a:t>particular </a:t>
            </a:r>
            <a:r>
              <a:rPr sz="2000" dirty="0">
                <a:solidFill>
                  <a:srgbClr val="333333"/>
                </a:solidFill>
                <a:latin typeface="Arial"/>
                <a:cs typeface="Arial"/>
              </a:rPr>
              <a:t>RC4 </a:t>
            </a:r>
            <a:r>
              <a:rPr sz="2000" spc="-5" dirty="0">
                <a:solidFill>
                  <a:srgbClr val="333333"/>
                </a:solidFill>
                <a:latin typeface="Arial"/>
                <a:cs typeface="Arial"/>
              </a:rPr>
              <a:t>Algorithm </a:t>
            </a:r>
            <a:r>
              <a:rPr sz="2000" dirty="0">
                <a:solidFill>
                  <a:srgbClr val="333333"/>
                </a:solidFill>
                <a:latin typeface="Arial"/>
                <a:cs typeface="Arial"/>
              </a:rPr>
              <a:t>key can be used only</a:t>
            </a:r>
            <a:r>
              <a:rPr sz="2000" spc="-254" dirty="0">
                <a:solidFill>
                  <a:srgbClr val="333333"/>
                </a:solidFill>
                <a:latin typeface="Arial"/>
                <a:cs typeface="Arial"/>
              </a:rPr>
              <a:t> </a:t>
            </a:r>
            <a:r>
              <a:rPr sz="2000" dirty="0">
                <a:solidFill>
                  <a:srgbClr val="333333"/>
                </a:solidFill>
                <a:latin typeface="Arial"/>
                <a:cs typeface="Arial"/>
              </a:rPr>
              <a:t>once.</a:t>
            </a:r>
            <a:endParaRPr sz="2000">
              <a:latin typeface="Arial"/>
              <a:cs typeface="Arial"/>
            </a:endParaRPr>
          </a:p>
        </p:txBody>
      </p:sp>
      <p:sp>
        <p:nvSpPr>
          <p:cNvPr id="15" name="object 15"/>
          <p:cNvSpPr txBox="1"/>
          <p:nvPr/>
        </p:nvSpPr>
        <p:spPr>
          <a:xfrm>
            <a:off x="544908" y="5042877"/>
            <a:ext cx="1623695" cy="330200"/>
          </a:xfrm>
          <a:prstGeom prst="rect">
            <a:avLst/>
          </a:prstGeom>
          <a:solidFill>
            <a:srgbClr val="FBFBFB"/>
          </a:solidFill>
        </p:spPr>
        <p:txBody>
          <a:bodyPr vert="horz" wrap="square" lIns="0" tIns="0" rIns="0" bIns="0" rtlCol="0">
            <a:spAutoFit/>
          </a:bodyPr>
          <a:lstStyle/>
          <a:p>
            <a:pPr marL="635">
              <a:lnSpc>
                <a:spcPts val="2215"/>
              </a:lnSpc>
            </a:pPr>
            <a:r>
              <a:rPr sz="2000" b="1" spc="-5" dirty="0">
                <a:solidFill>
                  <a:srgbClr val="333333"/>
                </a:solidFill>
                <a:latin typeface="Arial"/>
                <a:cs typeface="Arial"/>
              </a:rPr>
              <a:t>Performance</a:t>
            </a:r>
            <a:endParaRPr sz="2000">
              <a:latin typeface="Arial"/>
              <a:cs typeface="Arial"/>
            </a:endParaRPr>
          </a:p>
        </p:txBody>
      </p:sp>
      <p:sp>
        <p:nvSpPr>
          <p:cNvPr id="16" name="object 16"/>
          <p:cNvSpPr txBox="1"/>
          <p:nvPr/>
        </p:nvSpPr>
        <p:spPr>
          <a:xfrm>
            <a:off x="673100" y="5667247"/>
            <a:ext cx="9549130" cy="330200"/>
          </a:xfrm>
          <a:prstGeom prst="rect">
            <a:avLst/>
          </a:prstGeom>
        </p:spPr>
        <p:txBody>
          <a:bodyPr vert="horz" wrap="square" lIns="0" tIns="12700" rIns="0" bIns="0" rtlCol="0">
            <a:spAutoFit/>
          </a:bodyPr>
          <a:lstStyle/>
          <a:p>
            <a:pPr marL="330200" indent="-317500" algn="just">
              <a:lnSpc>
                <a:spcPct val="100000"/>
              </a:lnSpc>
              <a:spcBef>
                <a:spcPts val="100"/>
              </a:spcBef>
              <a:buSzPct val="90000"/>
              <a:buChar char="•"/>
              <a:tabLst>
                <a:tab pos="329565" algn="l"/>
                <a:tab pos="330200" algn="l"/>
              </a:tabLst>
            </a:pPr>
            <a:r>
              <a:rPr sz="2000" dirty="0">
                <a:solidFill>
                  <a:srgbClr val="333333"/>
                </a:solidFill>
                <a:latin typeface="Arial"/>
                <a:cs typeface="Arial"/>
              </a:rPr>
              <a:t>Each of </a:t>
            </a:r>
            <a:r>
              <a:rPr sz="2000" spc="-5" dirty="0">
                <a:solidFill>
                  <a:srgbClr val="333333"/>
                </a:solidFill>
                <a:latin typeface="Arial"/>
                <a:cs typeface="Arial"/>
              </a:rPr>
              <a:t>the </a:t>
            </a:r>
            <a:r>
              <a:rPr sz="2000" dirty="0">
                <a:solidFill>
                  <a:srgbClr val="333333"/>
                </a:solidFill>
                <a:latin typeface="Arial"/>
                <a:cs typeface="Arial"/>
              </a:rPr>
              <a:t>UDI </a:t>
            </a:r>
            <a:r>
              <a:rPr sz="2000" spc="-5" dirty="0">
                <a:solidFill>
                  <a:srgbClr val="333333"/>
                </a:solidFill>
                <a:latin typeface="Arial"/>
                <a:cs typeface="Arial"/>
              </a:rPr>
              <a:t>implementations </a:t>
            </a:r>
            <a:r>
              <a:rPr sz="2000" dirty="0">
                <a:solidFill>
                  <a:srgbClr val="333333"/>
                </a:solidFill>
                <a:latin typeface="Arial"/>
                <a:cs typeface="Arial"/>
              </a:rPr>
              <a:t>is a hardware block </a:t>
            </a:r>
            <a:r>
              <a:rPr sz="2000" spc="-5" dirty="0">
                <a:solidFill>
                  <a:srgbClr val="333333"/>
                </a:solidFill>
                <a:latin typeface="Arial"/>
                <a:cs typeface="Arial"/>
              </a:rPr>
              <a:t>specifically </a:t>
            </a:r>
            <a:r>
              <a:rPr sz="2000" dirty="0">
                <a:solidFill>
                  <a:srgbClr val="333333"/>
                </a:solidFill>
                <a:latin typeface="Arial"/>
                <a:cs typeface="Arial"/>
              </a:rPr>
              <a:t>designed </a:t>
            </a:r>
            <a:r>
              <a:rPr sz="2000" spc="-5" dirty="0">
                <a:solidFill>
                  <a:srgbClr val="333333"/>
                </a:solidFill>
                <a:latin typeface="Arial"/>
                <a:cs typeface="Arial"/>
              </a:rPr>
              <a:t>for</a:t>
            </a:r>
            <a:r>
              <a:rPr sz="2000" spc="25" dirty="0">
                <a:solidFill>
                  <a:srgbClr val="333333"/>
                </a:solidFill>
                <a:latin typeface="Arial"/>
                <a:cs typeface="Arial"/>
              </a:rPr>
              <a:t> </a:t>
            </a:r>
            <a:r>
              <a:rPr sz="2000" spc="-5" dirty="0">
                <a:solidFill>
                  <a:srgbClr val="333333"/>
                </a:solidFill>
                <a:latin typeface="Arial"/>
                <a:cs typeface="Arial"/>
              </a:rPr>
              <a:t>the</a:t>
            </a:r>
            <a:endParaRPr sz="2000">
              <a:latin typeface="Arial"/>
              <a:cs typeface="Arial"/>
            </a:endParaRPr>
          </a:p>
        </p:txBody>
      </p:sp>
      <p:sp>
        <p:nvSpPr>
          <p:cNvPr id="17" name="object 17"/>
          <p:cNvSpPr txBox="1"/>
          <p:nvPr/>
        </p:nvSpPr>
        <p:spPr>
          <a:xfrm>
            <a:off x="1002108" y="5995377"/>
            <a:ext cx="9530080"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implementation. </a:t>
            </a:r>
            <a:r>
              <a:rPr sz="2000" dirty="0">
                <a:solidFill>
                  <a:srgbClr val="333333"/>
                </a:solidFill>
                <a:latin typeface="Arial"/>
                <a:cs typeface="Arial"/>
              </a:rPr>
              <a:t>RAM space is required by </a:t>
            </a:r>
            <a:r>
              <a:rPr sz="2000" spc="-5" dirty="0">
                <a:solidFill>
                  <a:srgbClr val="333333"/>
                </a:solidFill>
                <a:latin typeface="Arial"/>
                <a:cs typeface="Arial"/>
              </a:rPr>
              <a:t>the </a:t>
            </a:r>
            <a:r>
              <a:rPr sz="2000" dirty="0">
                <a:solidFill>
                  <a:srgbClr val="333333"/>
                </a:solidFill>
                <a:latin typeface="Arial"/>
                <a:cs typeface="Arial"/>
              </a:rPr>
              <a:t>key </a:t>
            </a:r>
            <a:r>
              <a:rPr sz="2000" spc="-5" dirty="0">
                <a:solidFill>
                  <a:srgbClr val="333333"/>
                </a:solidFill>
                <a:latin typeface="Arial"/>
                <a:cs typeface="Arial"/>
              </a:rPr>
              <a:t>byte generator to </a:t>
            </a:r>
            <a:r>
              <a:rPr sz="2000" dirty="0">
                <a:solidFill>
                  <a:srgbClr val="333333"/>
                </a:solidFill>
                <a:latin typeface="Arial"/>
                <a:cs typeface="Arial"/>
              </a:rPr>
              <a:t>locally</a:t>
            </a:r>
            <a:r>
              <a:rPr sz="2000" spc="55" dirty="0">
                <a:solidFill>
                  <a:srgbClr val="333333"/>
                </a:solidFill>
                <a:latin typeface="Arial"/>
                <a:cs typeface="Arial"/>
              </a:rPr>
              <a:t> </a:t>
            </a:r>
            <a:r>
              <a:rPr sz="2000" spc="-5" dirty="0">
                <a:solidFill>
                  <a:srgbClr val="333333"/>
                </a:solidFill>
                <a:latin typeface="Arial"/>
                <a:cs typeface="Arial"/>
              </a:rPr>
              <a:t>maintain</a:t>
            </a:r>
            <a:endParaRPr sz="2000">
              <a:latin typeface="Arial"/>
              <a:cs typeface="Arial"/>
            </a:endParaRPr>
          </a:p>
        </p:txBody>
      </p:sp>
      <p:sp>
        <p:nvSpPr>
          <p:cNvPr id="18" name="object 18"/>
          <p:cNvSpPr txBox="1"/>
          <p:nvPr/>
        </p:nvSpPr>
        <p:spPr>
          <a:xfrm>
            <a:off x="1002108" y="6287477"/>
            <a:ext cx="9710420"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the state table for </a:t>
            </a:r>
            <a:r>
              <a:rPr sz="2000" dirty="0">
                <a:solidFill>
                  <a:srgbClr val="333333"/>
                </a:solidFill>
                <a:latin typeface="Arial"/>
                <a:cs typeface="Arial"/>
              </a:rPr>
              <a:t>key </a:t>
            </a:r>
            <a:r>
              <a:rPr sz="2000" spc="-5" dirty="0">
                <a:solidFill>
                  <a:srgbClr val="333333"/>
                </a:solidFill>
                <a:latin typeface="Arial"/>
                <a:cs typeface="Arial"/>
              </a:rPr>
              <a:t>generation. This state </a:t>
            </a:r>
            <a:r>
              <a:rPr sz="2000" dirty="0">
                <a:solidFill>
                  <a:srgbClr val="333333"/>
                </a:solidFill>
                <a:latin typeface="Arial"/>
                <a:cs typeface="Arial"/>
              </a:rPr>
              <a:t>would need </a:t>
            </a:r>
            <a:r>
              <a:rPr sz="2000" spc="-5" dirty="0">
                <a:solidFill>
                  <a:srgbClr val="333333"/>
                </a:solidFill>
                <a:latin typeface="Arial"/>
                <a:cs typeface="Arial"/>
              </a:rPr>
              <a:t>to </a:t>
            </a:r>
            <a:r>
              <a:rPr sz="2000" dirty="0">
                <a:solidFill>
                  <a:srgbClr val="333333"/>
                </a:solidFill>
                <a:latin typeface="Arial"/>
                <a:cs typeface="Arial"/>
              </a:rPr>
              <a:t>be preserved and</a:t>
            </a:r>
            <a:r>
              <a:rPr sz="2000" spc="50" dirty="0">
                <a:solidFill>
                  <a:srgbClr val="333333"/>
                </a:solidFill>
                <a:latin typeface="Arial"/>
                <a:cs typeface="Arial"/>
              </a:rPr>
              <a:t> </a:t>
            </a:r>
            <a:r>
              <a:rPr sz="2000" spc="-5" dirty="0">
                <a:solidFill>
                  <a:srgbClr val="333333"/>
                </a:solidFill>
                <a:latin typeface="Arial"/>
                <a:cs typeface="Arial"/>
              </a:rPr>
              <a:t>restored</a:t>
            </a:r>
            <a:endParaRPr sz="2000" dirty="0">
              <a:latin typeface="Arial"/>
              <a:cs typeface="Arial"/>
            </a:endParaRPr>
          </a:p>
        </p:txBody>
      </p:sp>
      <p:sp>
        <p:nvSpPr>
          <p:cNvPr id="19" name="object 19"/>
          <p:cNvSpPr txBox="1"/>
          <p:nvPr/>
        </p:nvSpPr>
        <p:spPr>
          <a:xfrm>
            <a:off x="1002108" y="6579577"/>
            <a:ext cx="9605645" cy="292100"/>
          </a:xfrm>
          <a:prstGeom prst="rect">
            <a:avLst/>
          </a:prstGeom>
          <a:solidFill>
            <a:srgbClr val="FBFBFB"/>
          </a:solidFill>
        </p:spPr>
        <p:txBody>
          <a:bodyPr vert="horz" wrap="square" lIns="0" tIns="0" rIns="0" bIns="0" rtlCol="0">
            <a:spAutoFit/>
          </a:bodyPr>
          <a:lstStyle/>
          <a:p>
            <a:pPr marL="635" algn="just">
              <a:lnSpc>
                <a:spcPts val="2215"/>
              </a:lnSpc>
            </a:pPr>
            <a:r>
              <a:rPr sz="2000" dirty="0">
                <a:solidFill>
                  <a:srgbClr val="333333"/>
                </a:solidFill>
                <a:latin typeface="Arial"/>
                <a:cs typeface="Arial"/>
              </a:rPr>
              <a:t>in case of a </a:t>
            </a:r>
            <a:r>
              <a:rPr sz="2000" spc="-5" dirty="0">
                <a:solidFill>
                  <a:srgbClr val="333333"/>
                </a:solidFill>
                <a:latin typeface="Arial"/>
                <a:cs typeface="Arial"/>
              </a:rPr>
              <a:t>context switch </a:t>
            </a:r>
            <a:r>
              <a:rPr sz="2000" dirty="0">
                <a:solidFill>
                  <a:srgbClr val="333333"/>
                </a:solidFill>
                <a:latin typeface="Arial"/>
                <a:cs typeface="Arial"/>
              </a:rPr>
              <a:t>if </a:t>
            </a:r>
            <a:r>
              <a:rPr sz="2000" spc="-5" dirty="0">
                <a:solidFill>
                  <a:srgbClr val="333333"/>
                </a:solidFill>
                <a:latin typeface="Arial"/>
                <a:cs typeface="Arial"/>
              </a:rPr>
              <a:t>other </a:t>
            </a:r>
            <a:r>
              <a:rPr sz="2000" dirty="0">
                <a:solidFill>
                  <a:srgbClr val="333333"/>
                </a:solidFill>
                <a:latin typeface="Arial"/>
                <a:cs typeface="Arial"/>
              </a:rPr>
              <a:t>processes would need </a:t>
            </a:r>
            <a:r>
              <a:rPr sz="2000" spc="-5" dirty="0">
                <a:solidFill>
                  <a:srgbClr val="333333"/>
                </a:solidFill>
                <a:latin typeface="Arial"/>
                <a:cs typeface="Arial"/>
              </a:rPr>
              <a:t>the </a:t>
            </a:r>
            <a:r>
              <a:rPr sz="2000" dirty="0">
                <a:solidFill>
                  <a:srgbClr val="333333"/>
                </a:solidFill>
                <a:latin typeface="Arial"/>
                <a:cs typeface="Arial"/>
              </a:rPr>
              <a:t>same </a:t>
            </a:r>
            <a:r>
              <a:rPr sz="2000" spc="-15" dirty="0">
                <a:solidFill>
                  <a:srgbClr val="333333"/>
                </a:solidFill>
                <a:latin typeface="Arial"/>
                <a:cs typeface="Arial"/>
              </a:rPr>
              <a:t>functionality.</a:t>
            </a:r>
            <a:r>
              <a:rPr sz="2000" spc="-5" dirty="0">
                <a:solidFill>
                  <a:srgbClr val="333333"/>
                </a:solidFill>
                <a:latin typeface="Arial"/>
                <a:cs typeface="Arial"/>
              </a:rPr>
              <a:t> This</a:t>
            </a:r>
            <a:endParaRPr sz="2000">
              <a:latin typeface="Arial"/>
              <a:cs typeface="Arial"/>
            </a:endParaRPr>
          </a:p>
        </p:txBody>
      </p:sp>
      <p:sp>
        <p:nvSpPr>
          <p:cNvPr id="20" name="object 20"/>
          <p:cNvSpPr txBox="1"/>
          <p:nvPr/>
        </p:nvSpPr>
        <p:spPr>
          <a:xfrm>
            <a:off x="1002108" y="6871677"/>
            <a:ext cx="9220200" cy="292100"/>
          </a:xfrm>
          <a:prstGeom prst="rect">
            <a:avLst/>
          </a:prstGeom>
          <a:solidFill>
            <a:srgbClr val="FBFBFB"/>
          </a:solidFill>
        </p:spPr>
        <p:txBody>
          <a:bodyPr vert="horz" wrap="square" lIns="0" tIns="0" rIns="0" bIns="0" rtlCol="0">
            <a:spAutoFit/>
          </a:bodyPr>
          <a:lstStyle/>
          <a:p>
            <a:pPr marL="635" algn="just">
              <a:lnSpc>
                <a:spcPts val="2215"/>
              </a:lnSpc>
            </a:pPr>
            <a:r>
              <a:rPr sz="2000" dirty="0">
                <a:solidFill>
                  <a:srgbClr val="333333"/>
                </a:solidFill>
                <a:latin typeface="Arial"/>
                <a:cs typeface="Arial"/>
              </a:rPr>
              <a:t>overhead is not considered in </a:t>
            </a:r>
            <a:r>
              <a:rPr sz="2000" spc="-5" dirty="0">
                <a:solidFill>
                  <a:srgbClr val="333333"/>
                </a:solidFill>
                <a:latin typeface="Arial"/>
                <a:cs typeface="Arial"/>
              </a:rPr>
              <a:t>the </a:t>
            </a:r>
            <a:r>
              <a:rPr sz="2000" dirty="0">
                <a:solidFill>
                  <a:srgbClr val="333333"/>
                </a:solidFill>
                <a:latin typeface="Arial"/>
                <a:cs typeface="Arial"/>
              </a:rPr>
              <a:t>above </a:t>
            </a:r>
            <a:r>
              <a:rPr sz="2000" spc="-5" dirty="0">
                <a:solidFill>
                  <a:srgbClr val="333333"/>
                </a:solidFill>
                <a:latin typeface="Arial"/>
                <a:cs typeface="Arial"/>
              </a:rPr>
              <a:t>performance projections. Encryption</a:t>
            </a:r>
            <a:r>
              <a:rPr sz="2000" spc="50" dirty="0">
                <a:solidFill>
                  <a:srgbClr val="333333"/>
                </a:solidFill>
                <a:latin typeface="Arial"/>
                <a:cs typeface="Arial"/>
              </a:rPr>
              <a:t> </a:t>
            </a:r>
            <a:r>
              <a:rPr sz="2000" dirty="0">
                <a:solidFill>
                  <a:srgbClr val="333333"/>
                </a:solidFill>
                <a:latin typeface="Arial"/>
                <a:cs typeface="Arial"/>
              </a:rPr>
              <a:t>and</a:t>
            </a:r>
            <a:endParaRPr sz="2000">
              <a:latin typeface="Arial"/>
              <a:cs typeface="Arial"/>
            </a:endParaRPr>
          </a:p>
        </p:txBody>
      </p:sp>
      <p:sp>
        <p:nvSpPr>
          <p:cNvPr id="21" name="object 21"/>
          <p:cNvSpPr txBox="1"/>
          <p:nvPr/>
        </p:nvSpPr>
        <p:spPr>
          <a:xfrm>
            <a:off x="1002108" y="7163777"/>
            <a:ext cx="8542020"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decryption state data </a:t>
            </a:r>
            <a:r>
              <a:rPr sz="2000" dirty="0">
                <a:solidFill>
                  <a:srgbClr val="333333"/>
                </a:solidFill>
                <a:latin typeface="Arial"/>
                <a:cs typeface="Arial"/>
              </a:rPr>
              <a:t>may be </a:t>
            </a:r>
            <a:r>
              <a:rPr sz="2000" spc="-5" dirty="0">
                <a:solidFill>
                  <a:srgbClr val="333333"/>
                </a:solidFill>
                <a:latin typeface="Arial"/>
                <a:cs typeface="Arial"/>
              </a:rPr>
              <a:t>stored </a:t>
            </a:r>
            <a:r>
              <a:rPr sz="2000" dirty="0">
                <a:solidFill>
                  <a:srgbClr val="333333"/>
                </a:solidFill>
                <a:latin typeface="Arial"/>
                <a:cs typeface="Arial"/>
              </a:rPr>
              <a:t>in </a:t>
            </a:r>
            <a:r>
              <a:rPr sz="2000" spc="-5" dirty="0">
                <a:solidFill>
                  <a:srgbClr val="333333"/>
                </a:solidFill>
                <a:latin typeface="Arial"/>
                <a:cs typeface="Arial"/>
              </a:rPr>
              <a:t>separate state </a:t>
            </a:r>
            <a:r>
              <a:rPr sz="2000" dirty="0">
                <a:solidFill>
                  <a:srgbClr val="333333"/>
                </a:solidFill>
                <a:latin typeface="Arial"/>
                <a:cs typeface="Arial"/>
              </a:rPr>
              <a:t>memories </a:t>
            </a:r>
            <a:r>
              <a:rPr sz="2000" spc="-5" dirty="0">
                <a:solidFill>
                  <a:srgbClr val="333333"/>
                </a:solidFill>
                <a:latin typeface="Arial"/>
                <a:cs typeface="Arial"/>
              </a:rPr>
              <a:t>to </a:t>
            </a:r>
            <a:r>
              <a:rPr sz="2000" dirty="0">
                <a:solidFill>
                  <a:srgbClr val="333333"/>
                </a:solidFill>
                <a:latin typeface="Arial"/>
                <a:cs typeface="Arial"/>
              </a:rPr>
              <a:t>allow</a:t>
            </a:r>
            <a:r>
              <a:rPr sz="2000" spc="80" dirty="0">
                <a:solidFill>
                  <a:srgbClr val="333333"/>
                </a:solidFill>
                <a:latin typeface="Arial"/>
                <a:cs typeface="Arial"/>
              </a:rPr>
              <a:t> </a:t>
            </a:r>
            <a:r>
              <a:rPr sz="2000" spc="-5" dirty="0">
                <a:solidFill>
                  <a:srgbClr val="333333"/>
                </a:solidFill>
                <a:latin typeface="Arial"/>
                <a:cs typeface="Arial"/>
              </a:rPr>
              <a:t>for</a:t>
            </a:r>
            <a:endParaRPr sz="2000" dirty="0">
              <a:latin typeface="Arial"/>
              <a:cs typeface="Arial"/>
            </a:endParaRPr>
          </a:p>
        </p:txBody>
      </p:sp>
      <p:sp>
        <p:nvSpPr>
          <p:cNvPr id="22" name="object 22"/>
          <p:cNvSpPr txBox="1"/>
          <p:nvPr/>
        </p:nvSpPr>
        <p:spPr>
          <a:xfrm>
            <a:off x="1002108" y="7455877"/>
            <a:ext cx="2710180" cy="292100"/>
          </a:xfrm>
          <a:prstGeom prst="rect">
            <a:avLst/>
          </a:prstGeom>
          <a:solidFill>
            <a:srgbClr val="FBFBFB"/>
          </a:solidFill>
        </p:spPr>
        <p:txBody>
          <a:bodyPr vert="horz" wrap="square" lIns="0" tIns="0" rIns="0" bIns="0" rtlCol="0">
            <a:spAutoFit/>
          </a:bodyPr>
          <a:lstStyle/>
          <a:p>
            <a:pPr marL="635" algn="just">
              <a:lnSpc>
                <a:spcPts val="2215"/>
              </a:lnSpc>
            </a:pPr>
            <a:r>
              <a:rPr sz="2000" dirty="0">
                <a:solidFill>
                  <a:srgbClr val="333333"/>
                </a:solidFill>
                <a:latin typeface="Arial"/>
                <a:cs typeface="Arial"/>
              </a:rPr>
              <a:t>independent</a:t>
            </a:r>
            <a:r>
              <a:rPr sz="2000" spc="-95" dirty="0">
                <a:solidFill>
                  <a:srgbClr val="333333"/>
                </a:solidFill>
                <a:latin typeface="Arial"/>
                <a:cs typeface="Arial"/>
              </a:rPr>
              <a:t> </a:t>
            </a:r>
            <a:r>
              <a:rPr sz="2000" dirty="0">
                <a:solidFill>
                  <a:srgbClr val="333333"/>
                </a:solidFill>
                <a:latin typeface="Arial"/>
                <a:cs typeface="Arial"/>
              </a:rPr>
              <a:t>processes.</a:t>
            </a:r>
            <a:endParaRPr sz="2000">
              <a:latin typeface="Arial"/>
              <a:cs typeface="Arial"/>
            </a:endParaRPr>
          </a:p>
        </p:txBody>
      </p:sp>
      <p:sp>
        <p:nvSpPr>
          <p:cNvPr id="23" name="object 23"/>
          <p:cNvSpPr txBox="1"/>
          <p:nvPr/>
        </p:nvSpPr>
        <p:spPr>
          <a:xfrm>
            <a:off x="673100" y="7724647"/>
            <a:ext cx="106045" cy="299720"/>
          </a:xfrm>
          <a:prstGeom prst="rect">
            <a:avLst/>
          </a:prstGeom>
        </p:spPr>
        <p:txBody>
          <a:bodyPr vert="horz" wrap="square" lIns="0" tIns="12700" rIns="0" bIns="0" rtlCol="0">
            <a:spAutoFit/>
          </a:bodyPr>
          <a:lstStyle/>
          <a:p>
            <a:pPr marL="12700" algn="just">
              <a:lnSpc>
                <a:spcPct val="100000"/>
              </a:lnSpc>
              <a:spcBef>
                <a:spcPts val="100"/>
              </a:spcBef>
            </a:pPr>
            <a:r>
              <a:rPr sz="1800" dirty="0">
                <a:solidFill>
                  <a:srgbClr val="333333"/>
                </a:solidFill>
                <a:latin typeface="Arial"/>
                <a:cs typeface="Arial"/>
              </a:rPr>
              <a:t>•</a:t>
            </a:r>
            <a:endParaRPr sz="1800">
              <a:latin typeface="Arial"/>
              <a:cs typeface="Arial"/>
            </a:endParaRPr>
          </a:p>
        </p:txBody>
      </p:sp>
      <p:sp>
        <p:nvSpPr>
          <p:cNvPr id="24" name="object 24"/>
          <p:cNvSpPr txBox="1"/>
          <p:nvPr/>
        </p:nvSpPr>
        <p:spPr>
          <a:xfrm>
            <a:off x="1002108" y="7747977"/>
            <a:ext cx="8865870"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The following table </a:t>
            </a:r>
            <a:r>
              <a:rPr sz="2000" dirty="0">
                <a:solidFill>
                  <a:srgbClr val="333333"/>
                </a:solidFill>
                <a:latin typeface="Arial"/>
                <a:cs typeface="Arial"/>
              </a:rPr>
              <a:t>summarizes </a:t>
            </a:r>
            <a:r>
              <a:rPr sz="2000" spc="-5" dirty="0">
                <a:solidFill>
                  <a:srgbClr val="333333"/>
                </a:solidFill>
                <a:latin typeface="Arial"/>
                <a:cs typeface="Arial"/>
              </a:rPr>
              <a:t>the </a:t>
            </a:r>
            <a:r>
              <a:rPr sz="2000" dirty="0">
                <a:solidFill>
                  <a:srgbClr val="333333"/>
                </a:solidFill>
                <a:latin typeface="Arial"/>
                <a:cs typeface="Arial"/>
              </a:rPr>
              <a:t>number of </a:t>
            </a:r>
            <a:r>
              <a:rPr sz="2000" spc="-5" dirty="0">
                <a:solidFill>
                  <a:srgbClr val="333333"/>
                </a:solidFill>
                <a:latin typeface="Arial"/>
                <a:cs typeface="Arial"/>
              </a:rPr>
              <a:t>MIPS </a:t>
            </a:r>
            <a:r>
              <a:rPr sz="2000" dirty="0">
                <a:solidFill>
                  <a:srgbClr val="333333"/>
                </a:solidFill>
                <a:latin typeface="Arial"/>
                <a:cs typeface="Arial"/>
              </a:rPr>
              <a:t>required </a:t>
            </a:r>
            <a:r>
              <a:rPr sz="2000" spc="-5" dirty="0">
                <a:solidFill>
                  <a:srgbClr val="333333"/>
                </a:solidFill>
                <a:latin typeface="Arial"/>
                <a:cs typeface="Arial"/>
              </a:rPr>
              <a:t>for the</a:t>
            </a:r>
            <a:r>
              <a:rPr sz="2000" spc="60" dirty="0">
                <a:solidFill>
                  <a:srgbClr val="333333"/>
                </a:solidFill>
                <a:latin typeface="Arial"/>
                <a:cs typeface="Arial"/>
              </a:rPr>
              <a:t> </a:t>
            </a:r>
            <a:r>
              <a:rPr sz="2000" spc="-5" dirty="0">
                <a:solidFill>
                  <a:srgbClr val="333333"/>
                </a:solidFill>
                <a:latin typeface="Arial"/>
                <a:cs typeface="Arial"/>
              </a:rPr>
              <a:t>algorithm</a:t>
            </a:r>
            <a:endParaRPr sz="2000">
              <a:latin typeface="Arial"/>
              <a:cs typeface="Arial"/>
            </a:endParaRPr>
          </a:p>
        </p:txBody>
      </p:sp>
      <p:sp>
        <p:nvSpPr>
          <p:cNvPr id="25" name="object 25"/>
          <p:cNvSpPr txBox="1"/>
          <p:nvPr/>
        </p:nvSpPr>
        <p:spPr>
          <a:xfrm>
            <a:off x="1002108" y="8040077"/>
            <a:ext cx="7991475"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encryption/decryption for </a:t>
            </a:r>
            <a:r>
              <a:rPr sz="2000" dirty="0">
                <a:solidFill>
                  <a:srgbClr val="333333"/>
                </a:solidFill>
                <a:latin typeface="Arial"/>
                <a:cs typeface="Arial"/>
              </a:rPr>
              <a:t>1 million </a:t>
            </a:r>
            <a:r>
              <a:rPr sz="2000" spc="-5" dirty="0">
                <a:solidFill>
                  <a:srgbClr val="333333"/>
                </a:solidFill>
                <a:latin typeface="Arial"/>
                <a:cs typeface="Arial"/>
              </a:rPr>
              <a:t>bits </a:t>
            </a:r>
            <a:r>
              <a:rPr sz="2000" dirty="0">
                <a:solidFill>
                  <a:srgbClr val="333333"/>
                </a:solidFill>
                <a:latin typeface="Arial"/>
                <a:cs typeface="Arial"/>
              </a:rPr>
              <a:t>per second </a:t>
            </a:r>
            <a:r>
              <a:rPr sz="2000" spc="-5" dirty="0">
                <a:solidFill>
                  <a:srgbClr val="333333"/>
                </a:solidFill>
                <a:latin typeface="Arial"/>
                <a:cs typeface="Arial"/>
              </a:rPr>
              <a:t>for </a:t>
            </a:r>
            <a:r>
              <a:rPr sz="2000" dirty="0">
                <a:solidFill>
                  <a:srgbClr val="333333"/>
                </a:solidFill>
                <a:latin typeface="Arial"/>
                <a:cs typeface="Arial"/>
              </a:rPr>
              <a:t>each of </a:t>
            </a:r>
            <a:r>
              <a:rPr sz="2000" spc="-5" dirty="0">
                <a:solidFill>
                  <a:srgbClr val="333333"/>
                </a:solidFill>
                <a:latin typeface="Arial"/>
                <a:cs typeface="Arial"/>
              </a:rPr>
              <a:t>the</a:t>
            </a:r>
            <a:r>
              <a:rPr sz="2000" spc="40" dirty="0">
                <a:solidFill>
                  <a:srgbClr val="333333"/>
                </a:solidFill>
                <a:latin typeface="Arial"/>
                <a:cs typeface="Arial"/>
              </a:rPr>
              <a:t> </a:t>
            </a:r>
            <a:r>
              <a:rPr sz="2000" spc="-5" dirty="0">
                <a:solidFill>
                  <a:srgbClr val="333333"/>
                </a:solidFill>
                <a:latin typeface="Arial"/>
                <a:cs typeface="Arial"/>
              </a:rPr>
              <a:t>three</a:t>
            </a:r>
            <a:endParaRPr sz="2000">
              <a:latin typeface="Arial"/>
              <a:cs typeface="Arial"/>
            </a:endParaRPr>
          </a:p>
        </p:txBody>
      </p:sp>
      <p:sp>
        <p:nvSpPr>
          <p:cNvPr id="26" name="object 26"/>
          <p:cNvSpPr txBox="1"/>
          <p:nvPr/>
        </p:nvSpPr>
        <p:spPr>
          <a:xfrm>
            <a:off x="1002108" y="8332177"/>
            <a:ext cx="1932939" cy="292100"/>
          </a:xfrm>
          <a:prstGeom prst="rect">
            <a:avLst/>
          </a:prstGeom>
          <a:solidFill>
            <a:srgbClr val="FBFBFB"/>
          </a:solidFill>
        </p:spPr>
        <p:txBody>
          <a:bodyPr vert="horz" wrap="square" lIns="0" tIns="0" rIns="0" bIns="0" rtlCol="0">
            <a:spAutoFit/>
          </a:bodyPr>
          <a:lstStyle/>
          <a:p>
            <a:pPr marL="635" algn="just">
              <a:lnSpc>
                <a:spcPts val="2215"/>
              </a:lnSpc>
            </a:pPr>
            <a:r>
              <a:rPr sz="2000" spc="-5" dirty="0">
                <a:solidFill>
                  <a:srgbClr val="333333"/>
                </a:solidFill>
                <a:latin typeface="Arial"/>
                <a:cs typeface="Arial"/>
              </a:rPr>
              <a:t>implementations.</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AB14-9FE0-4E9E-AC14-EB43FA62F2AB}"/>
              </a:ext>
            </a:extLst>
          </p:cNvPr>
          <p:cNvSpPr>
            <a:spLocks noGrp="1"/>
          </p:cNvSpPr>
          <p:nvPr>
            <p:ph type="title"/>
          </p:nvPr>
        </p:nvSpPr>
        <p:spPr>
          <a:xfrm>
            <a:off x="3911600" y="460247"/>
            <a:ext cx="4095114" cy="584775"/>
          </a:xfrm>
        </p:spPr>
        <p:txBody>
          <a:bodyPr/>
          <a:lstStyle/>
          <a:p>
            <a:pPr algn="ctr"/>
            <a:r>
              <a:rPr lang="en-IN" dirty="0"/>
              <a:t>RC4 Pseudocode</a:t>
            </a:r>
          </a:p>
        </p:txBody>
      </p:sp>
      <p:sp>
        <p:nvSpPr>
          <p:cNvPr id="3" name="Content Placeholder 2">
            <a:extLst>
              <a:ext uri="{FF2B5EF4-FFF2-40B4-BE49-F238E27FC236}">
                <a16:creationId xmlns:a16="http://schemas.microsoft.com/office/drawing/2014/main" id="{D59849F8-5E61-4005-AF90-00F7B3080AE5}"/>
              </a:ext>
            </a:extLst>
          </p:cNvPr>
          <p:cNvSpPr>
            <a:spLocks noGrp="1"/>
          </p:cNvSpPr>
          <p:nvPr>
            <p:ph sz="half" idx="2"/>
          </p:nvPr>
        </p:nvSpPr>
        <p:spPr>
          <a:xfrm>
            <a:off x="571500" y="2009647"/>
            <a:ext cx="5459095" cy="6360716"/>
          </a:xfrm>
        </p:spPr>
        <p:txBody>
          <a:bodyPr/>
          <a:lstStyle/>
          <a:p>
            <a:pPr marL="12700">
              <a:lnSpc>
                <a:spcPct val="100000"/>
              </a:lnSpc>
              <a:spcBef>
                <a:spcPts val="100"/>
              </a:spcBef>
            </a:pPr>
            <a:r>
              <a:rPr lang="en-US" b="1" dirty="0"/>
              <a:t>PSEUDOCODE</a:t>
            </a:r>
            <a:r>
              <a:rPr lang="en-US" b="1" spc="-5" dirty="0"/>
              <a:t> </a:t>
            </a:r>
            <a:r>
              <a:rPr lang="en-US" b="1" spc="10" dirty="0"/>
              <a:t>RC4</a:t>
            </a:r>
            <a:endParaRPr lang="en-US" dirty="0"/>
          </a:p>
          <a:p>
            <a:pPr>
              <a:lnSpc>
                <a:spcPct val="100000"/>
              </a:lnSpc>
              <a:spcBef>
                <a:spcPts val="5"/>
              </a:spcBef>
            </a:pPr>
            <a:endParaRPr lang="en-US" dirty="0"/>
          </a:p>
          <a:p>
            <a:pPr marL="12700">
              <a:lnSpc>
                <a:spcPts val="2510"/>
              </a:lnSpc>
            </a:pPr>
            <a:r>
              <a:rPr lang="en-US" spc="-50" dirty="0"/>
              <a:t>ENCRYPTION:</a:t>
            </a:r>
            <a:endParaRPr lang="en-US" dirty="0"/>
          </a:p>
          <a:p>
            <a:pPr marL="12700">
              <a:lnSpc>
                <a:spcPts val="2500"/>
              </a:lnSpc>
            </a:pPr>
            <a:r>
              <a:rPr lang="en-US" spc="-50" dirty="0"/>
              <a:t>STEP1:</a:t>
            </a:r>
            <a:endParaRPr lang="en-US" dirty="0"/>
          </a:p>
          <a:p>
            <a:pPr marL="12700" marR="92075">
              <a:lnSpc>
                <a:spcPts val="2500"/>
              </a:lnSpc>
              <a:spcBef>
                <a:spcPts val="90"/>
              </a:spcBef>
            </a:pPr>
            <a:r>
              <a:rPr lang="en-US" spc="-15" dirty="0"/>
              <a:t>key=&gt;list(ASCII </a:t>
            </a:r>
            <a:r>
              <a:rPr lang="en-US" spc="-75" dirty="0"/>
              <a:t>VALUES(key))  </a:t>
            </a:r>
            <a:r>
              <a:rPr lang="en-US" spc="-5" dirty="0"/>
              <a:t>#repeat </a:t>
            </a:r>
            <a:r>
              <a:rPr lang="en-US" spc="10" dirty="0"/>
              <a:t>the </a:t>
            </a:r>
            <a:r>
              <a:rPr lang="en-US" spc="-10" dirty="0"/>
              <a:t>same </a:t>
            </a:r>
            <a:r>
              <a:rPr lang="en-US" spc="35" dirty="0"/>
              <a:t>with </a:t>
            </a:r>
            <a:r>
              <a:rPr lang="en-US" spc="10" dirty="0"/>
              <a:t>the </a:t>
            </a:r>
            <a:r>
              <a:rPr lang="en-US" spc="35" dirty="0"/>
              <a:t>text</a:t>
            </a:r>
            <a:r>
              <a:rPr lang="en-US" spc="-55" dirty="0"/>
              <a:t> </a:t>
            </a:r>
            <a:r>
              <a:rPr lang="en-US" spc="-5" dirty="0"/>
              <a:t>also</a:t>
            </a:r>
            <a:endParaRPr lang="en-US" dirty="0"/>
          </a:p>
          <a:p>
            <a:pPr>
              <a:lnSpc>
                <a:spcPct val="100000"/>
              </a:lnSpc>
              <a:spcBef>
                <a:spcPts val="30"/>
              </a:spcBef>
            </a:pPr>
            <a:endParaRPr lang="en-US" dirty="0"/>
          </a:p>
          <a:p>
            <a:pPr marL="12700" marR="2359660">
              <a:lnSpc>
                <a:spcPts val="2500"/>
              </a:lnSpc>
            </a:pPr>
            <a:r>
              <a:rPr lang="en-US" spc="-50" dirty="0"/>
              <a:t>STEP2:  </a:t>
            </a:r>
            <a:r>
              <a:rPr lang="en-US" spc="-5" dirty="0"/>
              <a:t>j=0,s=[0,1..,255]</a:t>
            </a:r>
            <a:endParaRPr lang="en-US" dirty="0"/>
          </a:p>
          <a:p>
            <a:pPr marL="469900" marR="5080" indent="-457200">
              <a:lnSpc>
                <a:spcPts val="2500"/>
              </a:lnSpc>
            </a:pPr>
            <a:r>
              <a:rPr lang="en-US" spc="25" dirty="0"/>
              <a:t>for </a:t>
            </a:r>
            <a:r>
              <a:rPr lang="en-US" spc="-5" dirty="0" err="1"/>
              <a:t>i</a:t>
            </a:r>
            <a:r>
              <a:rPr lang="en-US" spc="-5" dirty="0"/>
              <a:t> in </a:t>
            </a:r>
            <a:r>
              <a:rPr lang="en-US" spc="-40" dirty="0"/>
              <a:t>range(256)  </a:t>
            </a:r>
            <a:r>
              <a:rPr lang="en-US" spc="5" dirty="0"/>
              <a:t>j=(</a:t>
            </a:r>
            <a:r>
              <a:rPr lang="en-US" spc="5" dirty="0" err="1"/>
              <a:t>j+s</a:t>
            </a:r>
            <a:r>
              <a:rPr lang="en-US" spc="5" dirty="0"/>
              <a:t>[</a:t>
            </a:r>
            <a:r>
              <a:rPr lang="en-US" spc="5" dirty="0" err="1"/>
              <a:t>i</a:t>
            </a:r>
            <a:r>
              <a:rPr lang="en-US" spc="5" dirty="0"/>
              <a:t>]+key[</a:t>
            </a:r>
            <a:r>
              <a:rPr lang="en-US" spc="5" dirty="0" err="1"/>
              <a:t>i%keylength</a:t>
            </a:r>
            <a:r>
              <a:rPr lang="en-US" spc="5" dirty="0"/>
              <a:t>])%256  </a:t>
            </a:r>
            <a:r>
              <a:rPr lang="en-US" spc="-25" dirty="0"/>
              <a:t>swap(s[</a:t>
            </a:r>
            <a:r>
              <a:rPr lang="en-US" spc="-25" dirty="0" err="1"/>
              <a:t>i</a:t>
            </a:r>
            <a:r>
              <a:rPr lang="en-US" spc="-25" dirty="0"/>
              <a:t>],s[j])</a:t>
            </a:r>
            <a:endParaRPr lang="en-US" dirty="0"/>
          </a:p>
          <a:p>
            <a:pPr marL="12700">
              <a:lnSpc>
                <a:spcPts val="2420"/>
              </a:lnSpc>
            </a:pPr>
            <a:r>
              <a:rPr lang="en-US" spc="5" dirty="0"/>
              <a:t>return</a:t>
            </a:r>
            <a:r>
              <a:rPr lang="en-US" spc="-100" dirty="0"/>
              <a:t> </a:t>
            </a:r>
            <a:r>
              <a:rPr lang="en-US" dirty="0"/>
              <a:t>s</a:t>
            </a:r>
          </a:p>
          <a:p>
            <a:pPr>
              <a:lnSpc>
                <a:spcPct val="100000"/>
              </a:lnSpc>
              <a:spcBef>
                <a:spcPts val="5"/>
              </a:spcBef>
            </a:pPr>
            <a:endParaRPr lang="en-US" dirty="0"/>
          </a:p>
          <a:p>
            <a:pPr marL="12700">
              <a:lnSpc>
                <a:spcPts val="2510"/>
              </a:lnSpc>
            </a:pPr>
            <a:r>
              <a:rPr lang="en-US" spc="-50" dirty="0"/>
              <a:t>STEP3:</a:t>
            </a:r>
            <a:endParaRPr lang="en-US" dirty="0"/>
          </a:p>
          <a:p>
            <a:pPr marL="12700">
              <a:lnSpc>
                <a:spcPts val="2500"/>
              </a:lnSpc>
            </a:pPr>
            <a:r>
              <a:rPr lang="en-US" dirty="0" err="1"/>
              <a:t>i</a:t>
            </a:r>
            <a:r>
              <a:rPr lang="en-US" dirty="0"/>
              <a:t>=0,j=0,key=[]</a:t>
            </a:r>
          </a:p>
          <a:p>
            <a:pPr marL="469900" marR="1858645" indent="-457200">
              <a:lnSpc>
                <a:spcPts val="2500"/>
              </a:lnSpc>
              <a:spcBef>
                <a:spcPts val="90"/>
              </a:spcBef>
            </a:pPr>
            <a:r>
              <a:rPr lang="en-US" spc="5" dirty="0"/>
              <a:t>while</a:t>
            </a:r>
            <a:r>
              <a:rPr lang="en-US" spc="-35" dirty="0"/>
              <a:t> </a:t>
            </a:r>
            <a:r>
              <a:rPr lang="en-US" spc="20" dirty="0" err="1"/>
              <a:t>lengthoftext</a:t>
            </a:r>
            <a:r>
              <a:rPr lang="en-US" spc="20" dirty="0"/>
              <a:t>&gt;0  </a:t>
            </a:r>
            <a:r>
              <a:rPr lang="en-US" spc="-5" dirty="0" err="1"/>
              <a:t>i</a:t>
            </a:r>
            <a:r>
              <a:rPr lang="en-US" spc="-5" dirty="0"/>
              <a:t>=(i+1)%256  </a:t>
            </a:r>
            <a:r>
              <a:rPr lang="en-US" spc="-10" dirty="0"/>
              <a:t>j=(</a:t>
            </a:r>
            <a:r>
              <a:rPr lang="en-US" spc="-10" dirty="0" err="1"/>
              <a:t>j+s</a:t>
            </a:r>
            <a:r>
              <a:rPr lang="en-US" spc="-10" dirty="0"/>
              <a:t>[</a:t>
            </a:r>
            <a:r>
              <a:rPr lang="en-US" spc="-10" dirty="0" err="1"/>
              <a:t>i</a:t>
            </a:r>
            <a:r>
              <a:rPr lang="en-US" spc="-10" dirty="0"/>
              <a:t>])%256</a:t>
            </a:r>
            <a:endParaRPr lang="en-US" dirty="0"/>
          </a:p>
          <a:p>
            <a:pPr marL="469900">
              <a:lnSpc>
                <a:spcPts val="2410"/>
              </a:lnSpc>
            </a:pPr>
            <a:r>
              <a:rPr lang="en-US" spc="-25" dirty="0"/>
              <a:t>swap(s[</a:t>
            </a:r>
            <a:r>
              <a:rPr lang="en-US" spc="-25" dirty="0" err="1"/>
              <a:t>i</a:t>
            </a:r>
            <a:r>
              <a:rPr lang="en-US" spc="-25" dirty="0"/>
              <a:t>],s[j])</a:t>
            </a:r>
            <a:endParaRPr lang="en-US" dirty="0"/>
          </a:p>
          <a:p>
            <a:pPr marL="469900">
              <a:lnSpc>
                <a:spcPts val="2500"/>
              </a:lnSpc>
            </a:pPr>
            <a:r>
              <a:rPr lang="en-US" spc="-15" dirty="0"/>
              <a:t>K=s[(s[</a:t>
            </a:r>
            <a:r>
              <a:rPr lang="en-US" spc="-15" dirty="0" err="1"/>
              <a:t>i</a:t>
            </a:r>
            <a:r>
              <a:rPr lang="en-US" spc="-15" dirty="0"/>
              <a:t>]+s[j])%256]</a:t>
            </a:r>
            <a:endParaRPr lang="en-US" dirty="0"/>
          </a:p>
          <a:p>
            <a:pPr marL="469900" marR="1984375">
              <a:lnSpc>
                <a:spcPts val="2500"/>
              </a:lnSpc>
              <a:spcBef>
                <a:spcPts val="90"/>
              </a:spcBef>
            </a:pPr>
            <a:r>
              <a:rPr lang="en-US" spc="-25" dirty="0" err="1"/>
              <a:t>key.append</a:t>
            </a:r>
            <a:r>
              <a:rPr lang="en-US" spc="-25" dirty="0"/>
              <a:t>(K)  </a:t>
            </a:r>
            <a:r>
              <a:rPr lang="en-US" spc="30" dirty="0" err="1"/>
              <a:t>lengthoftext</a:t>
            </a:r>
            <a:r>
              <a:rPr lang="en-US" spc="30" dirty="0"/>
              <a:t>-=1</a:t>
            </a:r>
            <a:endParaRPr lang="en-US" dirty="0"/>
          </a:p>
          <a:p>
            <a:pPr marL="12700">
              <a:lnSpc>
                <a:spcPts val="2420"/>
              </a:lnSpc>
            </a:pPr>
            <a:r>
              <a:rPr lang="en-US" spc="5" dirty="0"/>
              <a:t>return</a:t>
            </a:r>
            <a:r>
              <a:rPr lang="en-US" spc="-5" dirty="0"/>
              <a:t> </a:t>
            </a:r>
            <a:r>
              <a:rPr lang="en-US" dirty="0"/>
              <a:t>key</a:t>
            </a:r>
          </a:p>
          <a:p>
            <a:endParaRPr lang="en-IN" dirty="0"/>
          </a:p>
        </p:txBody>
      </p:sp>
      <p:sp>
        <p:nvSpPr>
          <p:cNvPr id="4" name="Content Placeholder 3">
            <a:extLst>
              <a:ext uri="{FF2B5EF4-FFF2-40B4-BE49-F238E27FC236}">
                <a16:creationId xmlns:a16="http://schemas.microsoft.com/office/drawing/2014/main" id="{26A7E134-64A2-438C-BB5A-A25EBF12BCF1}"/>
              </a:ext>
            </a:extLst>
          </p:cNvPr>
          <p:cNvSpPr>
            <a:spLocks noGrp="1"/>
          </p:cNvSpPr>
          <p:nvPr>
            <p:ph sz="half" idx="3"/>
          </p:nvPr>
        </p:nvSpPr>
        <p:spPr>
          <a:xfrm>
            <a:off x="6697472" y="2244788"/>
            <a:ext cx="5657088" cy="5723233"/>
          </a:xfrm>
        </p:spPr>
        <p:txBody>
          <a:bodyPr/>
          <a:lstStyle/>
          <a:p>
            <a:pPr marL="12700">
              <a:lnSpc>
                <a:spcPct val="100000"/>
              </a:lnSpc>
              <a:spcBef>
                <a:spcPts val="100"/>
              </a:spcBef>
            </a:pPr>
            <a:r>
              <a:rPr lang="en-US" spc="-25" dirty="0">
                <a:latin typeface="Arial"/>
                <a:cs typeface="Arial"/>
              </a:rPr>
              <a:t>STEP4:</a:t>
            </a:r>
            <a:endParaRPr lang="en-US" dirty="0">
              <a:latin typeface="Arial"/>
              <a:cs typeface="Arial"/>
            </a:endParaRPr>
          </a:p>
          <a:p>
            <a:pPr marL="12700" marR="1218565">
              <a:lnSpc>
                <a:spcPct val="175900"/>
              </a:lnSpc>
              <a:spcBef>
                <a:spcPts val="100"/>
              </a:spcBef>
            </a:pPr>
            <a:r>
              <a:rPr lang="en-US" spc="15" dirty="0">
                <a:latin typeface="Arial"/>
                <a:cs typeface="Arial"/>
              </a:rPr>
              <a:t>cipher=XOR(</a:t>
            </a:r>
            <a:r>
              <a:rPr lang="en-US" spc="15" dirty="0" err="1">
                <a:latin typeface="Arial"/>
                <a:cs typeface="Arial"/>
              </a:rPr>
              <a:t>text,key</a:t>
            </a:r>
            <a:r>
              <a:rPr lang="en-US" spc="15" dirty="0">
                <a:latin typeface="Arial"/>
                <a:cs typeface="Arial"/>
              </a:rPr>
              <a:t>) </a:t>
            </a:r>
            <a:r>
              <a:rPr lang="en-US" spc="30" dirty="0">
                <a:latin typeface="Arial"/>
                <a:cs typeface="Arial"/>
              </a:rPr>
              <a:t>#the </a:t>
            </a:r>
            <a:r>
              <a:rPr lang="en-US" spc="15" dirty="0">
                <a:latin typeface="Arial"/>
                <a:cs typeface="Arial"/>
              </a:rPr>
              <a:t>value </a:t>
            </a:r>
            <a:r>
              <a:rPr lang="en-US" spc="65" dirty="0">
                <a:latin typeface="Arial"/>
                <a:cs typeface="Arial"/>
              </a:rPr>
              <a:t>of text </a:t>
            </a:r>
            <a:r>
              <a:rPr lang="en-US" spc="40" dirty="0">
                <a:latin typeface="Arial"/>
                <a:cs typeface="Arial"/>
              </a:rPr>
              <a:t>after</a:t>
            </a:r>
            <a:r>
              <a:rPr lang="en-US" spc="-135" dirty="0">
                <a:latin typeface="Arial"/>
                <a:cs typeface="Arial"/>
              </a:rPr>
              <a:t> </a:t>
            </a:r>
            <a:r>
              <a:rPr lang="en-US" spc="-30" dirty="0">
                <a:latin typeface="Arial"/>
                <a:cs typeface="Arial"/>
              </a:rPr>
              <a:t>STEP1  </a:t>
            </a:r>
            <a:r>
              <a:rPr lang="en-US" spc="35" dirty="0">
                <a:latin typeface="Arial"/>
                <a:cs typeface="Arial"/>
              </a:rPr>
              <a:t>return</a:t>
            </a:r>
            <a:r>
              <a:rPr lang="en-US" spc="-5" dirty="0">
                <a:latin typeface="Arial"/>
                <a:cs typeface="Arial"/>
              </a:rPr>
              <a:t> </a:t>
            </a:r>
            <a:r>
              <a:rPr lang="en-US" spc="25" dirty="0">
                <a:latin typeface="Arial"/>
                <a:cs typeface="Arial"/>
              </a:rPr>
              <a:t>hexadecimal(cipher)</a:t>
            </a:r>
            <a:endParaRPr lang="en-US" dirty="0">
              <a:latin typeface="Arial"/>
              <a:cs typeface="Arial"/>
            </a:endParaRPr>
          </a:p>
          <a:p>
            <a:pPr marL="12700">
              <a:lnSpc>
                <a:spcPct val="100000"/>
              </a:lnSpc>
              <a:spcBef>
                <a:spcPts val="1639"/>
              </a:spcBef>
            </a:pPr>
            <a:r>
              <a:rPr lang="en-US" spc="-25" dirty="0">
                <a:latin typeface="Arial"/>
                <a:cs typeface="Arial"/>
              </a:rPr>
              <a:t>DECRYPTION:</a:t>
            </a:r>
            <a:endParaRPr lang="en-US" dirty="0">
              <a:latin typeface="Arial"/>
              <a:cs typeface="Arial"/>
            </a:endParaRPr>
          </a:p>
          <a:p>
            <a:pPr marL="12700">
              <a:lnSpc>
                <a:spcPct val="100000"/>
              </a:lnSpc>
              <a:spcBef>
                <a:spcPts val="1639"/>
              </a:spcBef>
            </a:pPr>
            <a:r>
              <a:rPr lang="en-US" spc="-25" dirty="0">
                <a:latin typeface="Arial"/>
                <a:cs typeface="Arial"/>
              </a:rPr>
              <a:t>STEP1:</a:t>
            </a:r>
            <a:endParaRPr lang="en-US" dirty="0">
              <a:latin typeface="Arial"/>
              <a:cs typeface="Arial"/>
            </a:endParaRPr>
          </a:p>
          <a:p>
            <a:pPr marL="12700" marR="182245">
              <a:lnSpc>
                <a:spcPct val="175900"/>
              </a:lnSpc>
              <a:spcBef>
                <a:spcPts val="100"/>
              </a:spcBef>
              <a:tabLst>
                <a:tab pos="2896870" algn="l"/>
              </a:tabLst>
            </a:pPr>
            <a:r>
              <a:rPr lang="en-US" spc="30" dirty="0">
                <a:latin typeface="Arial"/>
                <a:cs typeface="Arial"/>
              </a:rPr>
              <a:t>cipher=decimal(cipher) </a:t>
            </a:r>
            <a:r>
              <a:rPr lang="en-US" spc="45" dirty="0">
                <a:latin typeface="Arial"/>
                <a:cs typeface="Arial"/>
              </a:rPr>
              <a:t>#convert </a:t>
            </a:r>
            <a:r>
              <a:rPr lang="en-US" spc="35" dirty="0">
                <a:latin typeface="Arial"/>
                <a:cs typeface="Arial"/>
              </a:rPr>
              <a:t>hexadecimal </a:t>
            </a:r>
            <a:r>
              <a:rPr lang="en-US" spc="80" dirty="0">
                <a:latin typeface="Arial"/>
                <a:cs typeface="Arial"/>
              </a:rPr>
              <a:t>to </a:t>
            </a:r>
            <a:r>
              <a:rPr lang="en-US" spc="45" dirty="0">
                <a:latin typeface="Arial"/>
                <a:cs typeface="Arial"/>
              </a:rPr>
              <a:t>decimal  </a:t>
            </a:r>
            <a:r>
              <a:rPr lang="en-US" spc="25" dirty="0">
                <a:latin typeface="Arial"/>
                <a:cs typeface="Arial"/>
              </a:rPr>
              <a:t>#repeat</a:t>
            </a:r>
            <a:r>
              <a:rPr lang="en-US" spc="10" dirty="0">
                <a:latin typeface="Arial"/>
                <a:cs typeface="Arial"/>
              </a:rPr>
              <a:t> </a:t>
            </a:r>
            <a:r>
              <a:rPr lang="en-US" spc="40" dirty="0">
                <a:latin typeface="Arial"/>
                <a:cs typeface="Arial"/>
              </a:rPr>
              <a:t>step1,step2,step3	</a:t>
            </a:r>
            <a:r>
              <a:rPr lang="en-US" spc="65" dirty="0">
                <a:latin typeface="Arial"/>
                <a:cs typeface="Arial"/>
              </a:rPr>
              <a:t>of </a:t>
            </a:r>
            <a:r>
              <a:rPr lang="en-US" spc="50" dirty="0">
                <a:latin typeface="Arial"/>
                <a:cs typeface="Arial"/>
              </a:rPr>
              <a:t>encryption </a:t>
            </a:r>
            <a:r>
              <a:rPr lang="en-US" spc="65" dirty="0">
                <a:latin typeface="Arial"/>
                <a:cs typeface="Arial"/>
              </a:rPr>
              <a:t>with </a:t>
            </a:r>
            <a:r>
              <a:rPr lang="en-US" spc="40" dirty="0">
                <a:latin typeface="Arial"/>
                <a:cs typeface="Arial"/>
              </a:rPr>
              <a:t>the </a:t>
            </a:r>
            <a:r>
              <a:rPr lang="en-US" spc="30" dirty="0">
                <a:latin typeface="Arial"/>
                <a:cs typeface="Arial"/>
              </a:rPr>
              <a:t>key</a:t>
            </a:r>
            <a:r>
              <a:rPr lang="en-US" spc="-240" dirty="0">
                <a:latin typeface="Arial"/>
                <a:cs typeface="Arial"/>
              </a:rPr>
              <a:t> </a:t>
            </a:r>
            <a:r>
              <a:rPr lang="en-US" spc="30" dirty="0">
                <a:latin typeface="Arial"/>
                <a:cs typeface="Arial"/>
              </a:rPr>
              <a:t>entered  </a:t>
            </a:r>
            <a:r>
              <a:rPr lang="en-US" spc="10" dirty="0">
                <a:latin typeface="Arial"/>
                <a:cs typeface="Arial"/>
              </a:rPr>
              <a:t>text=XOR(</a:t>
            </a:r>
            <a:r>
              <a:rPr lang="en-US" spc="10" dirty="0" err="1">
                <a:latin typeface="Arial"/>
                <a:cs typeface="Arial"/>
              </a:rPr>
              <a:t>cipher,key</a:t>
            </a:r>
            <a:r>
              <a:rPr lang="en-US" spc="10" dirty="0">
                <a:latin typeface="Arial"/>
                <a:cs typeface="Arial"/>
              </a:rPr>
              <a:t>)</a:t>
            </a:r>
            <a:endParaRPr lang="en-US" dirty="0">
              <a:latin typeface="Arial"/>
              <a:cs typeface="Arial"/>
            </a:endParaRPr>
          </a:p>
          <a:p>
            <a:pPr marL="12700">
              <a:lnSpc>
                <a:spcPct val="100000"/>
              </a:lnSpc>
              <a:spcBef>
                <a:spcPts val="1639"/>
              </a:spcBef>
            </a:pPr>
            <a:r>
              <a:rPr lang="en-US" spc="-25" dirty="0">
                <a:latin typeface="Arial"/>
                <a:cs typeface="Arial"/>
              </a:rPr>
              <a:t>STEP2:</a:t>
            </a:r>
            <a:endParaRPr lang="en-US" dirty="0">
              <a:latin typeface="Arial"/>
              <a:cs typeface="Arial"/>
            </a:endParaRPr>
          </a:p>
          <a:p>
            <a:pPr marL="12700">
              <a:lnSpc>
                <a:spcPct val="100000"/>
              </a:lnSpc>
              <a:spcBef>
                <a:spcPts val="1739"/>
              </a:spcBef>
            </a:pPr>
            <a:r>
              <a:rPr lang="en-US" spc="35" dirty="0">
                <a:latin typeface="Arial"/>
                <a:cs typeface="Arial"/>
              </a:rPr>
              <a:t>return </a:t>
            </a:r>
            <a:r>
              <a:rPr lang="en-US" spc="25" dirty="0" err="1">
                <a:latin typeface="Arial"/>
                <a:cs typeface="Arial"/>
              </a:rPr>
              <a:t>chr</a:t>
            </a:r>
            <a:r>
              <a:rPr lang="en-US" spc="25" dirty="0">
                <a:latin typeface="Arial"/>
                <a:cs typeface="Arial"/>
              </a:rPr>
              <a:t>(text) </a:t>
            </a:r>
            <a:r>
              <a:rPr lang="en-US" spc="30" dirty="0">
                <a:latin typeface="Arial"/>
                <a:cs typeface="Arial"/>
              </a:rPr>
              <a:t>#returns </a:t>
            </a:r>
            <a:r>
              <a:rPr lang="en-US" spc="40" dirty="0">
                <a:latin typeface="Arial"/>
                <a:cs typeface="Arial"/>
              </a:rPr>
              <a:t>the character </a:t>
            </a:r>
            <a:r>
              <a:rPr lang="en-US" spc="20" dirty="0">
                <a:latin typeface="Arial"/>
                <a:cs typeface="Arial"/>
              </a:rPr>
              <a:t>values </a:t>
            </a:r>
            <a:r>
              <a:rPr lang="en-US" spc="65" dirty="0">
                <a:latin typeface="Arial"/>
                <a:cs typeface="Arial"/>
              </a:rPr>
              <a:t>of </a:t>
            </a:r>
            <a:r>
              <a:rPr lang="en-US" spc="40" dirty="0">
                <a:latin typeface="Arial"/>
                <a:cs typeface="Arial"/>
              </a:rPr>
              <a:t>the </a:t>
            </a:r>
            <a:r>
              <a:rPr lang="en-US" spc="-10" dirty="0">
                <a:latin typeface="Arial"/>
                <a:cs typeface="Arial"/>
              </a:rPr>
              <a:t>ASCII</a:t>
            </a:r>
            <a:r>
              <a:rPr lang="en-US" spc="-240" dirty="0">
                <a:latin typeface="Arial"/>
                <a:cs typeface="Arial"/>
              </a:rPr>
              <a:t> </a:t>
            </a:r>
            <a:r>
              <a:rPr lang="en-US" spc="30" dirty="0">
                <a:latin typeface="Arial"/>
                <a:cs typeface="Arial"/>
              </a:rPr>
              <a:t>given</a:t>
            </a:r>
            <a:endParaRPr lang="en-US" dirty="0">
              <a:latin typeface="Arial"/>
              <a:cs typeface="Arial"/>
            </a:endParaRPr>
          </a:p>
          <a:p>
            <a:endParaRPr lang="en-IN" dirty="0"/>
          </a:p>
        </p:txBody>
      </p:sp>
      <p:cxnSp>
        <p:nvCxnSpPr>
          <p:cNvPr id="6" name="Straight Connector 5">
            <a:extLst>
              <a:ext uri="{FF2B5EF4-FFF2-40B4-BE49-F238E27FC236}">
                <a16:creationId xmlns:a16="http://schemas.microsoft.com/office/drawing/2014/main" id="{E1B998CA-2FA6-4624-A082-5ECF7BDBE07A}"/>
              </a:ext>
            </a:extLst>
          </p:cNvPr>
          <p:cNvCxnSpPr/>
          <p:nvPr/>
        </p:nvCxnSpPr>
        <p:spPr>
          <a:xfrm>
            <a:off x="6030595" y="1755775"/>
            <a:ext cx="0" cy="746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6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0B6B-7094-4876-B296-E27221981362}"/>
              </a:ext>
            </a:extLst>
          </p:cNvPr>
          <p:cNvSpPr>
            <a:spLocks noGrp="1"/>
          </p:cNvSpPr>
          <p:nvPr>
            <p:ph type="title"/>
          </p:nvPr>
        </p:nvSpPr>
        <p:spPr>
          <a:xfrm>
            <a:off x="4998084" y="460247"/>
            <a:ext cx="3008630" cy="1169551"/>
          </a:xfrm>
        </p:spPr>
        <p:txBody>
          <a:bodyPr/>
          <a:lstStyle/>
          <a:p>
            <a:pPr algn="ctr"/>
            <a:r>
              <a:rPr lang="en-IN" dirty="0"/>
              <a:t>RC4 Code (Python)</a:t>
            </a:r>
          </a:p>
        </p:txBody>
      </p:sp>
      <p:sp>
        <p:nvSpPr>
          <p:cNvPr id="3" name="Content Placeholder 2">
            <a:extLst>
              <a:ext uri="{FF2B5EF4-FFF2-40B4-BE49-F238E27FC236}">
                <a16:creationId xmlns:a16="http://schemas.microsoft.com/office/drawing/2014/main" id="{B4C9CC5D-9408-471D-AEFA-A26114BBE077}"/>
              </a:ext>
            </a:extLst>
          </p:cNvPr>
          <p:cNvSpPr>
            <a:spLocks noGrp="1"/>
          </p:cNvSpPr>
          <p:nvPr>
            <p:ph sz="half" idx="2"/>
          </p:nvPr>
        </p:nvSpPr>
        <p:spPr>
          <a:xfrm>
            <a:off x="571500" y="2009647"/>
            <a:ext cx="5459095" cy="7755969"/>
          </a:xfrm>
        </p:spPr>
        <p:txBody>
          <a:bodyPr/>
          <a:lstStyle/>
          <a:p>
            <a:r>
              <a:rPr lang="en-IN" sz="1800" dirty="0"/>
              <a:t>import sys</a:t>
            </a:r>
          </a:p>
          <a:p>
            <a:r>
              <a:rPr lang="en-IN" sz="1800" dirty="0"/>
              <a:t>import </a:t>
            </a:r>
            <a:r>
              <a:rPr lang="en-IN" sz="1800" dirty="0" err="1"/>
              <a:t>binascii</a:t>
            </a:r>
            <a:endParaRPr lang="en-IN" sz="1800" dirty="0"/>
          </a:p>
          <a:p>
            <a:endParaRPr lang="en-IN" sz="1800" dirty="0"/>
          </a:p>
          <a:p>
            <a:r>
              <a:rPr lang="en-IN" sz="1800" dirty="0"/>
              <a:t>def </a:t>
            </a:r>
            <a:r>
              <a:rPr lang="en-IN" sz="1800" dirty="0" err="1"/>
              <a:t>key_to_bytes</a:t>
            </a:r>
            <a:r>
              <a:rPr lang="en-IN" sz="1800" dirty="0"/>
              <a:t>(key):</a:t>
            </a:r>
          </a:p>
          <a:p>
            <a:r>
              <a:rPr lang="en-IN" sz="1800" dirty="0"/>
              <a:t>    </a:t>
            </a:r>
            <a:r>
              <a:rPr lang="en-IN" sz="1800" dirty="0" err="1"/>
              <a:t>keyinput</a:t>
            </a:r>
            <a:r>
              <a:rPr lang="en-IN" sz="1800" dirty="0"/>
              <a:t> = list(range(</a:t>
            </a:r>
            <a:r>
              <a:rPr lang="en-IN" sz="1800" dirty="0" err="1"/>
              <a:t>len</a:t>
            </a:r>
            <a:r>
              <a:rPr lang="en-IN" sz="1800" dirty="0"/>
              <a:t>(key)))</a:t>
            </a:r>
          </a:p>
          <a:p>
            <a:r>
              <a:rPr lang="en-IN" sz="1800" dirty="0"/>
              <a:t>    for c in range(0, </a:t>
            </a:r>
            <a:r>
              <a:rPr lang="en-IN" sz="1800" dirty="0" err="1"/>
              <a:t>len</a:t>
            </a:r>
            <a:r>
              <a:rPr lang="en-IN" sz="1800" dirty="0"/>
              <a:t>(key)):</a:t>
            </a:r>
          </a:p>
          <a:p>
            <a:r>
              <a:rPr lang="en-IN" sz="1800" dirty="0"/>
              <a:t>        </a:t>
            </a:r>
            <a:r>
              <a:rPr lang="en-IN" sz="1800" dirty="0" err="1"/>
              <a:t>keyinput</a:t>
            </a:r>
            <a:r>
              <a:rPr lang="en-IN" sz="1800" dirty="0"/>
              <a:t>[c] = </a:t>
            </a:r>
            <a:r>
              <a:rPr lang="en-IN" sz="1800" dirty="0" err="1"/>
              <a:t>ord</a:t>
            </a:r>
            <a:r>
              <a:rPr lang="en-IN" sz="1800" dirty="0"/>
              <a:t>(key[c])</a:t>
            </a:r>
          </a:p>
          <a:p>
            <a:r>
              <a:rPr lang="en-IN" sz="1800" dirty="0"/>
              <a:t>    return </a:t>
            </a:r>
            <a:r>
              <a:rPr lang="en-IN" sz="1800" dirty="0" err="1"/>
              <a:t>keyinput</a:t>
            </a:r>
            <a:endParaRPr lang="en-IN" sz="1800" dirty="0"/>
          </a:p>
          <a:p>
            <a:endParaRPr lang="en-IN" sz="1800" dirty="0"/>
          </a:p>
          <a:p>
            <a:r>
              <a:rPr lang="en-IN" sz="1800" dirty="0"/>
              <a:t>def </a:t>
            </a:r>
            <a:r>
              <a:rPr lang="en-IN" sz="1800" dirty="0" err="1"/>
              <a:t>make_stream_source</a:t>
            </a:r>
            <a:r>
              <a:rPr lang="en-IN" sz="1800" dirty="0"/>
              <a:t>(key):</a:t>
            </a:r>
          </a:p>
          <a:p>
            <a:r>
              <a:rPr lang="en-IN" sz="1800" dirty="0"/>
              <a:t>    </a:t>
            </a:r>
            <a:r>
              <a:rPr lang="en-IN" sz="1800" dirty="0" err="1"/>
              <a:t>keylen</a:t>
            </a:r>
            <a:r>
              <a:rPr lang="en-IN" sz="1800" dirty="0"/>
              <a:t> = </a:t>
            </a:r>
            <a:r>
              <a:rPr lang="en-IN" sz="1800" dirty="0" err="1"/>
              <a:t>len</a:t>
            </a:r>
            <a:r>
              <a:rPr lang="en-IN" sz="1800" dirty="0"/>
              <a:t>(key)</a:t>
            </a:r>
          </a:p>
          <a:p>
            <a:r>
              <a:rPr lang="en-IN" sz="1800" dirty="0"/>
              <a:t>    stream = list(range(256))</a:t>
            </a:r>
          </a:p>
          <a:p>
            <a:r>
              <a:rPr lang="en-IN" sz="1800" dirty="0"/>
              <a:t>    j = 0</a:t>
            </a:r>
          </a:p>
          <a:p>
            <a:r>
              <a:rPr lang="en-IN" sz="1800" dirty="0"/>
              <a:t>    for </a:t>
            </a:r>
            <a:r>
              <a:rPr lang="en-IN" sz="1800" dirty="0" err="1"/>
              <a:t>i</a:t>
            </a:r>
            <a:r>
              <a:rPr lang="en-IN" sz="1800" dirty="0"/>
              <a:t> in range(0, 256):</a:t>
            </a:r>
          </a:p>
          <a:p>
            <a:r>
              <a:rPr lang="en-IN" sz="1800" dirty="0"/>
              <a:t>        j = (j + stream[</a:t>
            </a:r>
            <a:r>
              <a:rPr lang="en-IN" sz="1800" dirty="0" err="1"/>
              <a:t>i</a:t>
            </a:r>
            <a:r>
              <a:rPr lang="en-IN" sz="1800" dirty="0"/>
              <a:t>] + key[</a:t>
            </a:r>
            <a:r>
              <a:rPr lang="en-IN" sz="1800" dirty="0" err="1"/>
              <a:t>i</a:t>
            </a:r>
            <a:r>
              <a:rPr lang="en-IN" sz="1800" dirty="0"/>
              <a:t> % </a:t>
            </a:r>
            <a:r>
              <a:rPr lang="en-IN" sz="1800" dirty="0" err="1"/>
              <a:t>keylen</a:t>
            </a:r>
            <a:r>
              <a:rPr lang="en-IN" sz="1800" dirty="0"/>
              <a:t>]) % 256</a:t>
            </a:r>
          </a:p>
          <a:p>
            <a:r>
              <a:rPr lang="en-IN" sz="1800" dirty="0"/>
              <a:t>        temp = stream[</a:t>
            </a:r>
            <a:r>
              <a:rPr lang="en-IN" sz="1800" dirty="0" err="1"/>
              <a:t>i</a:t>
            </a:r>
            <a:r>
              <a:rPr lang="en-IN" sz="1800" dirty="0"/>
              <a:t>]</a:t>
            </a:r>
          </a:p>
          <a:p>
            <a:r>
              <a:rPr lang="en-IN" sz="1800" dirty="0"/>
              <a:t>        stream[</a:t>
            </a:r>
            <a:r>
              <a:rPr lang="en-IN" sz="1800" dirty="0" err="1"/>
              <a:t>i</a:t>
            </a:r>
            <a:r>
              <a:rPr lang="en-IN" sz="1800" dirty="0"/>
              <a:t>] = stream[j]</a:t>
            </a:r>
          </a:p>
          <a:p>
            <a:r>
              <a:rPr lang="en-IN" sz="1800" dirty="0"/>
              <a:t>        stream[j] = temp</a:t>
            </a:r>
          </a:p>
          <a:p>
            <a:r>
              <a:rPr lang="en-IN" sz="1800" dirty="0"/>
              <a:t>    return stream</a:t>
            </a:r>
          </a:p>
          <a:p>
            <a:r>
              <a:rPr lang="en-IN" sz="1800" dirty="0"/>
              <a:t>def </a:t>
            </a:r>
            <a:r>
              <a:rPr lang="en-IN" sz="1800" dirty="0" err="1"/>
              <a:t>gen_stream</a:t>
            </a:r>
            <a:r>
              <a:rPr lang="en-IN" sz="1800" dirty="0"/>
              <a:t>(key, source):</a:t>
            </a:r>
          </a:p>
          <a:p>
            <a:r>
              <a:rPr lang="en-IN" sz="1800" dirty="0"/>
              <a:t>    </a:t>
            </a:r>
            <a:r>
              <a:rPr lang="en-IN" sz="1800" dirty="0" err="1"/>
              <a:t>i</a:t>
            </a:r>
            <a:r>
              <a:rPr lang="en-IN" sz="1800" dirty="0"/>
              <a:t> = 0</a:t>
            </a:r>
          </a:p>
          <a:p>
            <a:r>
              <a:rPr lang="en-IN" sz="1800" dirty="0"/>
              <a:t>    j = 0</a:t>
            </a:r>
          </a:p>
          <a:p>
            <a:r>
              <a:rPr lang="en-IN" sz="1800" dirty="0"/>
              <a:t>    while True:</a:t>
            </a:r>
          </a:p>
          <a:p>
            <a:r>
              <a:rPr lang="en-IN" sz="1800" dirty="0"/>
              <a:t>        </a:t>
            </a:r>
            <a:r>
              <a:rPr lang="en-IN" sz="1800" dirty="0" err="1"/>
              <a:t>i</a:t>
            </a:r>
            <a:r>
              <a:rPr lang="en-IN" sz="1800" dirty="0"/>
              <a:t> = (</a:t>
            </a:r>
            <a:r>
              <a:rPr lang="en-IN" sz="1800" dirty="0" err="1"/>
              <a:t>i</a:t>
            </a:r>
            <a:r>
              <a:rPr lang="en-IN" sz="1800" dirty="0"/>
              <a:t> + 1) % 256</a:t>
            </a:r>
          </a:p>
          <a:p>
            <a:r>
              <a:rPr lang="en-IN" sz="1800" dirty="0"/>
              <a:t>        j = (j + source[</a:t>
            </a:r>
            <a:r>
              <a:rPr lang="en-IN" sz="1800" dirty="0" err="1"/>
              <a:t>i</a:t>
            </a:r>
            <a:r>
              <a:rPr lang="en-IN" sz="1800" dirty="0"/>
              <a:t>]) % 256</a:t>
            </a:r>
          </a:p>
          <a:p>
            <a:r>
              <a:rPr lang="en-IN" sz="1800" dirty="0"/>
              <a:t>        temp = source[</a:t>
            </a:r>
            <a:r>
              <a:rPr lang="en-IN" sz="1800" dirty="0" err="1"/>
              <a:t>i</a:t>
            </a:r>
            <a:r>
              <a:rPr lang="en-IN" sz="1800" dirty="0"/>
              <a:t>]</a:t>
            </a:r>
          </a:p>
          <a:p>
            <a:r>
              <a:rPr lang="en-IN" sz="1800" dirty="0"/>
              <a:t>        source[</a:t>
            </a:r>
            <a:r>
              <a:rPr lang="en-IN" sz="1800" dirty="0" err="1"/>
              <a:t>i</a:t>
            </a:r>
            <a:r>
              <a:rPr lang="en-IN" sz="1800" dirty="0"/>
              <a:t>] = source[j]</a:t>
            </a:r>
          </a:p>
          <a:p>
            <a:r>
              <a:rPr lang="en-IN" sz="1800" dirty="0"/>
              <a:t>        </a:t>
            </a:r>
          </a:p>
        </p:txBody>
      </p:sp>
      <p:sp>
        <p:nvSpPr>
          <p:cNvPr id="4" name="Content Placeholder 3">
            <a:extLst>
              <a:ext uri="{FF2B5EF4-FFF2-40B4-BE49-F238E27FC236}">
                <a16:creationId xmlns:a16="http://schemas.microsoft.com/office/drawing/2014/main" id="{91F9123D-9EC9-40C6-901B-293A2EEA2448}"/>
              </a:ext>
            </a:extLst>
          </p:cNvPr>
          <p:cNvSpPr>
            <a:spLocks noGrp="1"/>
          </p:cNvSpPr>
          <p:nvPr>
            <p:ph sz="half" idx="3"/>
          </p:nvPr>
        </p:nvSpPr>
        <p:spPr>
          <a:xfrm>
            <a:off x="6697472" y="2244788"/>
            <a:ext cx="5657088" cy="6924973"/>
          </a:xfrm>
        </p:spPr>
        <p:txBody>
          <a:bodyPr/>
          <a:lstStyle/>
          <a:p>
            <a:r>
              <a:rPr lang="en-IN" dirty="0">
                <a:latin typeface="Arial" panose="020B0604020202020204" pitchFamily="34" charset="0"/>
                <a:cs typeface="Arial" panose="020B0604020202020204" pitchFamily="34" charset="0"/>
              </a:rPr>
              <a:t>        source[j] = temp</a:t>
            </a:r>
          </a:p>
          <a:p>
            <a:r>
              <a:rPr lang="en-IN" dirty="0">
                <a:latin typeface="Arial" panose="020B0604020202020204" pitchFamily="34" charset="0"/>
                <a:cs typeface="Arial" panose="020B0604020202020204" pitchFamily="34" charset="0"/>
              </a:rPr>
              <a:t>        k = source[(source[</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 source[j]) % 256]</a:t>
            </a:r>
          </a:p>
          <a:p>
            <a:r>
              <a:rPr lang="en-IN" dirty="0">
                <a:latin typeface="Arial" panose="020B0604020202020204" pitchFamily="34" charset="0"/>
                <a:cs typeface="Arial" panose="020B0604020202020204" pitchFamily="34" charset="0"/>
              </a:rPr>
              <a:t>        yield k</a:t>
            </a:r>
          </a:p>
          <a:p>
            <a:r>
              <a:rPr lang="en-IN" dirty="0">
                <a:latin typeface="Arial" panose="020B0604020202020204" pitchFamily="34" charset="0"/>
                <a:cs typeface="Arial" panose="020B0604020202020204" pitchFamily="34" charset="0"/>
              </a:rPr>
              <a:t>def main():</a:t>
            </a:r>
          </a:p>
          <a:p>
            <a:r>
              <a:rPr lang="en-IN" dirty="0">
                <a:latin typeface="Arial" panose="020B0604020202020204" pitchFamily="34" charset="0"/>
                <a:cs typeface="Arial" panose="020B0604020202020204" pitchFamily="34" charset="0"/>
              </a:rPr>
              <a:t>    if </a:t>
            </a:r>
            <a:r>
              <a:rPr lang="en-IN" dirty="0" err="1">
                <a:latin typeface="Arial" panose="020B0604020202020204" pitchFamily="34" charset="0"/>
                <a:cs typeface="Arial" panose="020B0604020202020204" pitchFamily="34" charset="0"/>
              </a:rPr>
              <a:t>len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sys.argv</a:t>
            </a:r>
            <a:r>
              <a:rPr lang="en-IN" dirty="0">
                <a:latin typeface="Arial" panose="020B0604020202020204" pitchFamily="34" charset="0"/>
                <a:cs typeface="Arial" panose="020B0604020202020204" pitchFamily="34" charset="0"/>
              </a:rPr>
              <a:t>) == 2:</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sys.argv</a:t>
            </a:r>
            <a:r>
              <a:rPr lang="en-IN" dirty="0">
                <a:latin typeface="Arial" panose="020B0604020202020204" pitchFamily="34" charset="0"/>
                <a:cs typeface="Arial" panose="020B0604020202020204" pitchFamily="34" charset="0"/>
              </a:rPr>
              <a:t>[1]</a:t>
            </a:r>
          </a:p>
          <a:p>
            <a:r>
              <a:rPr lang="en-IN" dirty="0">
                <a:latin typeface="Arial" panose="020B0604020202020204" pitchFamily="34" charset="0"/>
                <a:cs typeface="Arial" panose="020B0604020202020204" pitchFamily="34" charset="0"/>
              </a:rPr>
              <a:t>    else:</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 input('enter a key to use: ')</a:t>
            </a:r>
          </a:p>
          <a:p>
            <a:r>
              <a:rPr lang="en-IN" dirty="0">
                <a:latin typeface="Arial" panose="020B0604020202020204" pitchFamily="34" charset="0"/>
                <a:cs typeface="Arial" panose="020B0604020202020204" pitchFamily="34" charset="0"/>
              </a:rPr>
              <a:t>        plaintext = input('enter a string for encrypting: ')</a:t>
            </a:r>
          </a:p>
          <a:p>
            <a:r>
              <a:rPr lang="en-IN" dirty="0">
                <a:latin typeface="Arial" panose="020B0604020202020204" pitchFamily="34" charset="0"/>
                <a:cs typeface="Arial" panose="020B0604020202020204" pitchFamily="34" charset="0"/>
              </a:rPr>
              <a:t>    if </a:t>
            </a:r>
            <a:r>
              <a:rPr lang="en-IN" dirty="0" err="1">
                <a:latin typeface="Arial" panose="020B0604020202020204" pitchFamily="34" charset="0"/>
                <a:cs typeface="Arial" panose="020B0604020202020204" pitchFamily="34" charset="0"/>
              </a:rPr>
              <a:t>len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&lt; 5 or </a:t>
            </a:r>
            <a:r>
              <a:rPr lang="en-IN" dirty="0" err="1">
                <a:latin typeface="Arial" panose="020B0604020202020204" pitchFamily="34" charset="0"/>
                <a:cs typeface="Arial" panose="020B0604020202020204" pitchFamily="34" charset="0"/>
              </a:rPr>
              <a:t>len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&gt; 32:</a:t>
            </a:r>
          </a:p>
          <a:p>
            <a:r>
              <a:rPr lang="en-IN" dirty="0">
                <a:latin typeface="Arial" panose="020B0604020202020204" pitchFamily="34" charset="0"/>
                <a:cs typeface="Arial" panose="020B0604020202020204" pitchFamily="34" charset="0"/>
              </a:rPr>
              <a:t>        print("Key must be between 5 bytes and 32 bytes long")</a:t>
            </a:r>
          </a:p>
          <a:p>
            <a:r>
              <a:rPr lang="en-IN" dirty="0">
                <a:latin typeface="Arial" panose="020B0604020202020204" pitchFamily="34" charset="0"/>
                <a:cs typeface="Arial" panose="020B0604020202020204" pitchFamily="34" charset="0"/>
              </a:rPr>
              <a:t>        exit()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key_to_bytes</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print('key:', </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stream_source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make_stream_source</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print('stream source:', </a:t>
            </a:r>
            <a:r>
              <a:rPr lang="en-IN" dirty="0" err="1">
                <a:latin typeface="Arial" panose="020B0604020202020204" pitchFamily="34" charset="0"/>
                <a:cs typeface="Arial" panose="020B0604020202020204" pitchFamily="34" charset="0"/>
              </a:rPr>
              <a:t>stream_source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stream = </a:t>
            </a:r>
            <a:r>
              <a:rPr lang="en-IN" dirty="0" err="1">
                <a:latin typeface="Arial" panose="020B0604020202020204" pitchFamily="34" charset="0"/>
                <a:cs typeface="Arial" panose="020B0604020202020204" pitchFamily="34" charset="0"/>
              </a:rPr>
              <a:t>gen_stream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keyinput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stream_source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for char in plaintext: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sys.stdout.write</a:t>
            </a:r>
            <a:r>
              <a:rPr lang="en-IN" dirty="0">
                <a:latin typeface="Arial" panose="020B0604020202020204" pitchFamily="34" charset="0"/>
                <a:cs typeface="Arial" panose="020B0604020202020204" pitchFamily="34" charset="0"/>
              </a:rPr>
              <a:t>("%02X" % (</a:t>
            </a:r>
            <a:r>
              <a:rPr lang="en-IN" dirty="0" err="1">
                <a:latin typeface="Arial" panose="020B0604020202020204" pitchFamily="34" charset="0"/>
                <a:cs typeface="Arial" panose="020B0604020202020204" pitchFamily="34" charset="0"/>
              </a:rPr>
              <a:t>ord</a:t>
            </a:r>
            <a:r>
              <a:rPr lang="en-IN" dirty="0">
                <a:latin typeface="Arial" panose="020B0604020202020204" pitchFamily="34" charset="0"/>
                <a:cs typeface="Arial" panose="020B0604020202020204" pitchFamily="34" charset="0"/>
              </a:rPr>
              <a:t>(char) ^ next(stream)))</a:t>
            </a:r>
          </a:p>
          <a:p>
            <a:r>
              <a:rPr lang="en-IN" dirty="0">
                <a:latin typeface="Arial" panose="020B0604020202020204" pitchFamily="34" charset="0"/>
                <a:cs typeface="Arial" panose="020B0604020202020204" pitchFamily="34" charset="0"/>
              </a:rPr>
              <a:t>    print()</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__name__ == '__main__':</a:t>
            </a:r>
          </a:p>
          <a:p>
            <a:r>
              <a:rPr lang="en-IN" dirty="0">
                <a:latin typeface="Arial" panose="020B0604020202020204" pitchFamily="34" charset="0"/>
                <a:cs typeface="Arial" panose="020B0604020202020204" pitchFamily="34" charset="0"/>
              </a:rPr>
              <a:t>    main()</a:t>
            </a:r>
          </a:p>
        </p:txBody>
      </p:sp>
      <p:cxnSp>
        <p:nvCxnSpPr>
          <p:cNvPr id="5" name="Straight Connector 4">
            <a:extLst>
              <a:ext uri="{FF2B5EF4-FFF2-40B4-BE49-F238E27FC236}">
                <a16:creationId xmlns:a16="http://schemas.microsoft.com/office/drawing/2014/main" id="{537EBA1C-52FE-4B1B-BE3C-B5DCE79658B6}"/>
              </a:ext>
            </a:extLst>
          </p:cNvPr>
          <p:cNvCxnSpPr/>
          <p:nvPr/>
        </p:nvCxnSpPr>
        <p:spPr>
          <a:xfrm>
            <a:off x="6030595" y="1755775"/>
            <a:ext cx="0" cy="746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29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8E09-9034-4909-A690-481D3D709642}"/>
              </a:ext>
            </a:extLst>
          </p:cNvPr>
          <p:cNvSpPr>
            <a:spLocks noGrp="1"/>
          </p:cNvSpPr>
          <p:nvPr>
            <p:ph type="title"/>
          </p:nvPr>
        </p:nvSpPr>
        <p:spPr>
          <a:xfrm>
            <a:off x="4292600" y="460247"/>
            <a:ext cx="3714114" cy="584775"/>
          </a:xfrm>
        </p:spPr>
        <p:txBody>
          <a:bodyPr/>
          <a:lstStyle/>
          <a:p>
            <a:pPr algn="ctr"/>
            <a:r>
              <a:rPr lang="en-IN" dirty="0"/>
              <a:t>Output Snippet</a:t>
            </a:r>
          </a:p>
        </p:txBody>
      </p:sp>
      <p:pic>
        <p:nvPicPr>
          <p:cNvPr id="5" name="Content Placeholder 4">
            <a:extLst>
              <a:ext uri="{FF2B5EF4-FFF2-40B4-BE49-F238E27FC236}">
                <a16:creationId xmlns:a16="http://schemas.microsoft.com/office/drawing/2014/main" id="{D532C06E-47AA-4685-9727-13D1C44D04C3}"/>
              </a:ext>
            </a:extLst>
          </p:cNvPr>
          <p:cNvPicPr>
            <a:picLocks noGrp="1" noChangeAspect="1"/>
          </p:cNvPicPr>
          <p:nvPr>
            <p:ph sz="half" idx="2"/>
          </p:nvPr>
        </p:nvPicPr>
        <p:blipFill>
          <a:blip r:embed="rId2"/>
          <a:stretch>
            <a:fillRect/>
          </a:stretch>
        </p:blipFill>
        <p:spPr>
          <a:xfrm>
            <a:off x="622993" y="2822575"/>
            <a:ext cx="11758813" cy="5638800"/>
          </a:xfrm>
          <a:prstGeom prst="rect">
            <a:avLst/>
          </a:prstGeom>
        </p:spPr>
      </p:pic>
    </p:spTree>
    <p:extLst>
      <p:ext uri="{BB962C8B-B14F-4D97-AF65-F5344CB8AC3E}">
        <p14:creationId xmlns:p14="http://schemas.microsoft.com/office/powerpoint/2010/main" val="2355979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6392-A8AC-4AE7-BD38-4ACADAB3CB08}"/>
              </a:ext>
            </a:extLst>
          </p:cNvPr>
          <p:cNvSpPr>
            <a:spLocks noGrp="1"/>
          </p:cNvSpPr>
          <p:nvPr>
            <p:ph type="title"/>
          </p:nvPr>
        </p:nvSpPr>
        <p:spPr>
          <a:xfrm>
            <a:off x="0" y="622488"/>
            <a:ext cx="13004800" cy="584775"/>
          </a:xfrm>
        </p:spPr>
        <p:txBody>
          <a:bodyPr/>
          <a:lstStyle/>
          <a:p>
            <a:pPr algn="ctr"/>
            <a:r>
              <a:rPr lang="en-IN" dirty="0"/>
              <a:t>One-Time-Pad Algorithm</a:t>
            </a:r>
          </a:p>
        </p:txBody>
      </p:sp>
      <p:sp>
        <p:nvSpPr>
          <p:cNvPr id="6" name="Content Placeholder 2">
            <a:extLst>
              <a:ext uri="{FF2B5EF4-FFF2-40B4-BE49-F238E27FC236}">
                <a16:creationId xmlns:a16="http://schemas.microsoft.com/office/drawing/2014/main" id="{9D347498-C4CD-4129-BBC8-BA0059DD39CC}"/>
              </a:ext>
            </a:extLst>
          </p:cNvPr>
          <p:cNvSpPr>
            <a:spLocks noGrp="1"/>
          </p:cNvSpPr>
          <p:nvPr/>
        </p:nvSpPr>
        <p:spPr>
          <a:xfrm>
            <a:off x="406400" y="2061776"/>
            <a:ext cx="5459095" cy="7078861"/>
          </a:xfrm>
          <a:prstGeom prst="rect">
            <a:avLst/>
          </a:prstGeom>
        </p:spPr>
        <p:txBody>
          <a:bodyPr wrap="square" lIns="0" tIns="0" rIns="0" bIns="0">
            <a:spAutoFit/>
          </a:bodyPr>
          <a:lstStyle>
            <a:lvl1pPr marL="0">
              <a:defRPr sz="1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dirty="0"/>
              <a:t>In cryptography, the </a:t>
            </a:r>
            <a:r>
              <a:rPr lang="en-US" sz="2000" b="1" dirty="0"/>
              <a:t>one-time pad</a:t>
            </a:r>
            <a:r>
              <a:rPr lang="en-US" sz="2000" dirty="0"/>
              <a:t> (</a:t>
            </a:r>
            <a:r>
              <a:rPr lang="en-US" sz="2000" b="1" dirty="0"/>
              <a:t>OTP</a:t>
            </a:r>
            <a:r>
              <a:rPr lang="en-US" sz="2000" dirty="0"/>
              <a:t>) is an encryption technique that cannot be cracked, but requires the use of a one-time pre-shared key the same size as, or longer than, the message being sent. In this technique, a plaintext is paired with a random secret key(also referred to as </a:t>
            </a:r>
            <a:r>
              <a:rPr lang="en-US" sz="2000" i="1" dirty="0"/>
              <a:t>a one-time pad</a:t>
            </a:r>
            <a:r>
              <a:rPr lang="en-US" sz="2000" dirty="0"/>
              <a:t>). Then, each bit or character of the plaintext is encrypted by combining it with the corresponding bit or character from the pad using modular addition. If the key is (1) truly random, (2) at least as long as the plaintext, (3) never reused in whole or in part, and (4) kept completely secret, then the resulting ciphertex</a:t>
            </a:r>
            <a:r>
              <a:rPr lang="en-US" sz="2000" dirty="0">
                <a:hlinkClick r:id="rId2" tooltip="Ciphertext"/>
              </a:rPr>
              <a:t>t</a:t>
            </a:r>
            <a:r>
              <a:rPr lang="en-US" sz="2000" dirty="0"/>
              <a:t> will be impossible to decrypt or break. It has also been proven that any cipher with the property of perfect secrecy must use keys with effectively the same requirements as OTP keys. Digital versions of one-time pad ciphers have been used by nations for critical diplomatic and military communication, but the problems of secure key distribution have made them impractical for most applications.</a:t>
            </a:r>
          </a:p>
        </p:txBody>
      </p:sp>
      <p:pic>
        <p:nvPicPr>
          <p:cNvPr id="8" name="Content Placeholder 4">
            <a:extLst>
              <a:ext uri="{FF2B5EF4-FFF2-40B4-BE49-F238E27FC236}">
                <a16:creationId xmlns:a16="http://schemas.microsoft.com/office/drawing/2014/main" id="{85050D49-76B8-4135-9A1A-2DBC2C9A5DE5}"/>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121400" y="2974975"/>
            <a:ext cx="6333331" cy="4444553"/>
          </a:xfrm>
          <a:prstGeom prst="rect">
            <a:avLst/>
          </a:prstGeom>
        </p:spPr>
      </p:pic>
    </p:spTree>
    <p:extLst>
      <p:ext uri="{BB962C8B-B14F-4D97-AF65-F5344CB8AC3E}">
        <p14:creationId xmlns:p14="http://schemas.microsoft.com/office/powerpoint/2010/main" val="287597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CF8351F-8D71-4847-946A-D08C404453CA}"/>
              </a:ext>
            </a:extLst>
          </p:cNvPr>
          <p:cNvSpPr>
            <a:spLocks noGrp="1"/>
          </p:cNvSpPr>
          <p:nvPr/>
        </p:nvSpPr>
        <p:spPr>
          <a:xfrm>
            <a:off x="488950" y="109439"/>
            <a:ext cx="12026900" cy="9541073"/>
          </a:xfrm>
          <a:prstGeom prst="rect">
            <a:avLst/>
          </a:prstGeom>
        </p:spPr>
        <p:txBody>
          <a:bodyPr wrap="square" lIns="0" tIns="0" rIns="0" bIns="0">
            <a:spAutoFit/>
          </a:bodyPr>
          <a:lstStyle>
            <a:lvl1pPr marL="0">
              <a:defRPr sz="1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u="sng" dirty="0"/>
              <a:t>Applicability</a:t>
            </a:r>
            <a:endParaRPr lang="en-US" sz="2000" u="sng" dirty="0"/>
          </a:p>
          <a:p>
            <a:pPr algn="just"/>
            <a:endParaRPr lang="en-US" sz="2000" b="1" dirty="0"/>
          </a:p>
          <a:p>
            <a:pPr algn="just"/>
            <a:r>
              <a:rPr lang="en-US" sz="2000" dirty="0"/>
              <a:t>Despite its problems, the one-time-pad retains some practical interest. In some hypothetical espionage situations, the one-time pad might be useful because it can be computed by hand with only pencil and paper. Indeed, nearly all other high quality ciphers are entirely impractical without computers. In the modern world, however, computers (such as those embedded in personal electronic devices such as mobile phones) are so ubiquitous that possessing a computer suitable for performing conventional encryption (for example, a phone that can run concealed cryptographic software) will usually not attract suspicion.</a:t>
            </a:r>
          </a:p>
          <a:p>
            <a:pPr algn="just"/>
            <a:r>
              <a:rPr lang="en-US" sz="2000" dirty="0"/>
              <a:t>The one-time-pad is the optimum cryptosystem with theoretically perfect secrecy.</a:t>
            </a:r>
          </a:p>
          <a:p>
            <a:pPr algn="just"/>
            <a:r>
              <a:rPr lang="en-US" sz="2000" dirty="0"/>
              <a:t>The one-time-pad is one of the most practical methods of encryption where one or both parties must do all work by hand, without the aid of a computer. This made it important in the pre-computer era, and it could conceivably still be useful in situations where possession of a computer is illegal or incriminating or where trustworthy computers are not available.</a:t>
            </a:r>
          </a:p>
          <a:p>
            <a:pPr algn="just"/>
            <a:r>
              <a:rPr lang="en-US" sz="2000" dirty="0"/>
              <a:t>One-time pads are practical in situations where two parties in a secure environment must be able to depart from one another and communicate from two separate secure environments with perfect secrecy.</a:t>
            </a:r>
          </a:p>
          <a:p>
            <a:pPr algn="just"/>
            <a:r>
              <a:rPr lang="en-US" sz="2000" dirty="0"/>
              <a:t>The one-time-pad can be used in super encryption.</a:t>
            </a:r>
          </a:p>
          <a:p>
            <a:pPr algn="just"/>
            <a:r>
              <a:rPr lang="en-US" sz="2000" dirty="0"/>
              <a:t>The algorithm most commonly associated with quantum key distribution is the one-time pad.</a:t>
            </a:r>
          </a:p>
          <a:p>
            <a:pPr algn="just"/>
            <a:r>
              <a:rPr lang="en-US" sz="2000" dirty="0"/>
              <a:t>The one-time pad is mimicked by stream ciphers.</a:t>
            </a:r>
          </a:p>
          <a:p>
            <a:pPr algn="just"/>
            <a:r>
              <a:rPr lang="en-US" sz="2000" dirty="0"/>
              <a:t>The one-time pad can be a part of an introduction to cryptography.</a:t>
            </a:r>
          </a:p>
          <a:p>
            <a:pPr algn="just"/>
            <a:endParaRPr lang="en-US" sz="2000" dirty="0"/>
          </a:p>
          <a:p>
            <a:pPr algn="just"/>
            <a:r>
              <a:rPr lang="en-US" sz="2000" b="1" u="sng" dirty="0"/>
              <a:t>Why is it Unbreakable?</a:t>
            </a:r>
          </a:p>
          <a:p>
            <a:pPr algn="just"/>
            <a:endParaRPr lang="en-US" sz="2000" dirty="0"/>
          </a:p>
          <a:p>
            <a:pPr algn="just"/>
            <a:r>
              <a:rPr lang="en-US" sz="2000" dirty="0"/>
              <a:t>The key is unbreakable owing to the following features −</a:t>
            </a:r>
          </a:p>
          <a:p>
            <a:pPr algn="just"/>
            <a:r>
              <a:rPr lang="en-US" sz="2000" dirty="0"/>
              <a:t>The key is as long as the given message.</a:t>
            </a:r>
          </a:p>
          <a:p>
            <a:pPr algn="just"/>
            <a:r>
              <a:rPr lang="en-US" sz="2000" dirty="0"/>
              <a:t>The key is truly random and specially auto-generated.</a:t>
            </a:r>
          </a:p>
          <a:p>
            <a:pPr algn="just"/>
            <a:r>
              <a:rPr lang="en-US" sz="2000" dirty="0"/>
              <a:t>Key and plain text calculated as modulo 10/26/2.</a:t>
            </a:r>
          </a:p>
          <a:p>
            <a:pPr algn="just"/>
            <a:r>
              <a:rPr lang="en-US" sz="2000" dirty="0"/>
              <a:t>Each key should be used once and destroyed by both sender and receiver.</a:t>
            </a:r>
          </a:p>
          <a:p>
            <a:pPr algn="just"/>
            <a:r>
              <a:rPr lang="en-US" sz="2000" dirty="0"/>
              <a:t>There should be two copies of key: one with the sender and other with the receiver.</a:t>
            </a:r>
          </a:p>
          <a:p>
            <a:pPr algn="just"/>
            <a:endParaRPr lang="en-US" sz="2000" dirty="0"/>
          </a:p>
          <a:p>
            <a:pPr algn="just"/>
            <a:endParaRPr lang="en-US" sz="2000" dirty="0"/>
          </a:p>
        </p:txBody>
      </p:sp>
    </p:spTree>
    <p:extLst>
      <p:ext uri="{BB962C8B-B14F-4D97-AF65-F5344CB8AC3E}">
        <p14:creationId xmlns:p14="http://schemas.microsoft.com/office/powerpoint/2010/main" val="347101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742CBE6F-B599-42A1-AED2-80F4FB81AFF3}"/>
              </a:ext>
            </a:extLst>
          </p:cNvPr>
          <p:cNvSpPr txBox="1">
            <a:spLocks/>
          </p:cNvSpPr>
          <p:nvPr/>
        </p:nvSpPr>
        <p:spPr>
          <a:xfrm>
            <a:off x="1092200" y="2136775"/>
            <a:ext cx="10896600" cy="5911787"/>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kern="0" dirty="0">
                <a:solidFill>
                  <a:sysClr val="windowText" lastClr="000000"/>
                </a:solidFill>
                <a:latin typeface="Arial" panose="020B0604020202020204" pitchFamily="34" charset="0"/>
                <a:cs typeface="Arial" panose="020B0604020202020204" pitchFamily="34" charset="0"/>
              </a:rPr>
              <a:t> </a:t>
            </a:r>
            <a:r>
              <a:rPr lang="en-US" sz="2000" b="1" u="sng" kern="0" dirty="0">
                <a:solidFill>
                  <a:sysClr val="windowText" lastClr="000000"/>
                </a:solidFill>
                <a:latin typeface="Arial" panose="020B0604020202020204" pitchFamily="34" charset="0"/>
                <a:cs typeface="Arial" panose="020B0604020202020204" pitchFamily="34" charset="0"/>
              </a:rPr>
              <a:t>LIMITATIONS</a:t>
            </a:r>
          </a:p>
          <a:p>
            <a:endParaRPr lang="en-US" sz="2000" b="1" u="sng" kern="0" dirty="0">
              <a:solidFill>
                <a:sysClr val="windowText" lastClr="000000"/>
              </a:solidFill>
              <a:latin typeface="Arial" panose="020B0604020202020204" pitchFamily="34" charset="0"/>
              <a:cs typeface="Arial" panose="020B0604020202020204" pitchFamily="34" charset="0"/>
            </a:endParaRPr>
          </a:p>
          <a:p>
            <a:r>
              <a:rPr lang="en-US" sz="2000" kern="0" dirty="0">
                <a:solidFill>
                  <a:sysClr val="windowText" lastClr="000000"/>
                </a:solidFill>
                <a:latin typeface="Arial" panose="020B0604020202020204" pitchFamily="34" charset="0"/>
                <a:cs typeface="Arial" panose="020B0604020202020204" pitchFamily="34" charset="0"/>
              </a:rPr>
              <a:t>1.The key is long as the message</a:t>
            </a:r>
          </a:p>
          <a:p>
            <a:endParaRPr lang="en-US" sz="2000" kern="0" dirty="0">
              <a:solidFill>
                <a:sysClr val="windowText" lastClr="000000"/>
              </a:solidFill>
              <a:latin typeface="Arial" panose="020B0604020202020204" pitchFamily="34" charset="0"/>
              <a:cs typeface="Arial" panose="020B0604020202020204" pitchFamily="34" charset="0"/>
            </a:endParaRPr>
          </a:p>
          <a:p>
            <a:r>
              <a:rPr lang="en-US" sz="2000" kern="0" dirty="0">
                <a:solidFill>
                  <a:sysClr val="windowText" lastClr="000000"/>
                </a:solidFill>
                <a:latin typeface="Arial" panose="020B0604020202020204" pitchFamily="34" charset="0"/>
                <a:cs typeface="Arial" panose="020B0604020202020204" pitchFamily="34" charset="0"/>
              </a:rPr>
              <a:t>2.Only secure if each key is used to encrypt a single message </a:t>
            </a:r>
          </a:p>
          <a:p>
            <a:endParaRPr lang="en-US" sz="2000" b="1" kern="0" dirty="0">
              <a:solidFill>
                <a:sysClr val="windowText" lastClr="000000"/>
              </a:solidFill>
              <a:latin typeface="Arial" panose="020B0604020202020204" pitchFamily="34" charset="0"/>
              <a:cs typeface="Arial" panose="020B0604020202020204" pitchFamily="34" charset="0"/>
            </a:endParaRPr>
          </a:p>
          <a:p>
            <a:endParaRPr lang="en-US" sz="2000" b="1" kern="0" dirty="0">
              <a:solidFill>
                <a:sysClr val="windowText" lastClr="000000"/>
              </a:solidFill>
              <a:latin typeface="Arial" panose="020B0604020202020204" pitchFamily="34" charset="0"/>
              <a:cs typeface="Arial" panose="020B0604020202020204" pitchFamily="34" charset="0"/>
            </a:endParaRPr>
          </a:p>
          <a:p>
            <a:endParaRPr lang="en-US" sz="2000" b="1" kern="0" dirty="0">
              <a:solidFill>
                <a:sysClr val="windowText" lastClr="000000"/>
              </a:solidFill>
              <a:latin typeface="Arial" panose="020B0604020202020204" pitchFamily="34" charset="0"/>
              <a:cs typeface="Arial" panose="020B0604020202020204" pitchFamily="34" charset="0"/>
            </a:endParaRPr>
          </a:p>
          <a:p>
            <a:r>
              <a:rPr lang="en-US" sz="2000" b="1" kern="0" dirty="0">
                <a:solidFill>
                  <a:sysClr val="windowText" lastClr="000000"/>
                </a:solidFill>
                <a:latin typeface="Arial" panose="020B0604020202020204" pitchFamily="34" charset="0"/>
                <a:cs typeface="Arial" panose="020B0604020202020204" pitchFamily="34" charset="0"/>
              </a:rPr>
              <a:t> </a:t>
            </a:r>
            <a:r>
              <a:rPr lang="en-US" sz="2000" b="1" u="sng" kern="0" dirty="0">
                <a:solidFill>
                  <a:sysClr val="windowText" lastClr="000000"/>
                </a:solidFill>
                <a:latin typeface="Arial" panose="020B0604020202020204" pitchFamily="34" charset="0"/>
                <a:cs typeface="Arial" panose="020B0604020202020204" pitchFamily="34" charset="0"/>
              </a:rPr>
              <a:t>STRENGTHS</a:t>
            </a:r>
          </a:p>
          <a:p>
            <a:endParaRPr lang="en-US" sz="2000" b="1" u="sng" kern="0" dirty="0">
              <a:solidFill>
                <a:sysClr val="windowText" lastClr="000000"/>
              </a:solidFill>
              <a:latin typeface="Arial" panose="020B0604020202020204" pitchFamily="34" charset="0"/>
              <a:cs typeface="Arial" panose="020B0604020202020204" pitchFamily="34" charset="0"/>
            </a:endParaRPr>
          </a:p>
          <a:p>
            <a:pPr marL="457200" indent="-457200">
              <a:buFont typeface="+mj-lt"/>
              <a:buAutoNum type="arabicPeriod"/>
            </a:pPr>
            <a:r>
              <a:rPr lang="en-US" sz="2000" dirty="0">
                <a:solidFill>
                  <a:srgbClr val="222222"/>
                </a:solidFill>
                <a:latin typeface="Arial" panose="020B0604020202020204" pitchFamily="34" charset="0"/>
                <a:cs typeface="Arial" panose="020B0604020202020204" pitchFamily="34" charset="0"/>
              </a:rPr>
              <a:t>The only </a:t>
            </a:r>
            <a:r>
              <a:rPr lang="en-US" sz="2000" b="1" dirty="0">
                <a:solidFill>
                  <a:srgbClr val="222222"/>
                </a:solidFill>
                <a:latin typeface="Arial" panose="020B0604020202020204" pitchFamily="34" charset="0"/>
                <a:cs typeface="Arial" panose="020B0604020202020204" pitchFamily="34" charset="0"/>
              </a:rPr>
              <a:t>unbreakable</a:t>
            </a:r>
            <a:r>
              <a:rPr lang="en-US" sz="2000" dirty="0">
                <a:solidFill>
                  <a:srgbClr val="222222"/>
                </a:solidFill>
                <a:latin typeface="Arial" panose="020B0604020202020204" pitchFamily="34" charset="0"/>
                <a:cs typeface="Arial" panose="020B0604020202020204" pitchFamily="34" charset="0"/>
              </a:rPr>
              <a:t> cryptosystem known - the </a:t>
            </a:r>
            <a:r>
              <a:rPr lang="en-US" sz="2000" b="1" dirty="0" err="1">
                <a:solidFill>
                  <a:srgbClr val="222222"/>
                </a:solidFill>
                <a:latin typeface="Arial" panose="020B0604020202020204" pitchFamily="34" charset="0"/>
                <a:cs typeface="Arial" panose="020B0604020202020204" pitchFamily="34" charset="0"/>
              </a:rPr>
              <a:t>Vernam</a:t>
            </a:r>
            <a:r>
              <a:rPr lang="en-US" sz="2000" b="1" dirty="0">
                <a:solidFill>
                  <a:srgbClr val="222222"/>
                </a:solidFill>
                <a:latin typeface="Arial" panose="020B0604020202020204" pitchFamily="34" charset="0"/>
                <a:cs typeface="Arial" panose="020B0604020202020204" pitchFamily="34" charset="0"/>
              </a:rPr>
              <a:t> cipher </a:t>
            </a:r>
            <a:r>
              <a:rPr lang="en-US" sz="2000" dirty="0">
                <a:solidFill>
                  <a:srgbClr val="222222"/>
                </a:solidFill>
                <a:latin typeface="Arial" panose="020B0604020202020204" pitchFamily="34" charset="0"/>
                <a:cs typeface="Arial" panose="020B0604020202020204" pitchFamily="34" charset="0"/>
              </a:rPr>
              <a:t>or </a:t>
            </a:r>
            <a:r>
              <a:rPr lang="en-US" sz="2000" b="1" dirty="0">
                <a:solidFill>
                  <a:srgbClr val="222222"/>
                </a:solidFill>
                <a:latin typeface="Arial" panose="020B0604020202020204" pitchFamily="34" charset="0"/>
                <a:cs typeface="Arial" panose="020B0604020202020204" pitchFamily="34" charset="0"/>
              </a:rPr>
              <a:t>One Time Pad (OTP)</a:t>
            </a:r>
            <a:r>
              <a:rPr lang="en-US" sz="2000" dirty="0">
                <a:solidFill>
                  <a:srgbClr val="222222"/>
                </a:solidFill>
                <a:latin typeface="Arial" panose="020B0604020202020204" pitchFamily="34" charset="0"/>
                <a:cs typeface="Arial" panose="020B0604020202020204" pitchFamily="34" charset="0"/>
              </a:rPr>
              <a:t>. Of all the methods of encryption ever devised, only one has been mathematically proved to be completely secure. It is called the </a:t>
            </a:r>
            <a:r>
              <a:rPr lang="en-US" sz="2000" dirty="0" err="1">
                <a:solidFill>
                  <a:srgbClr val="222222"/>
                </a:solidFill>
                <a:latin typeface="Arial" panose="020B0604020202020204" pitchFamily="34" charset="0"/>
                <a:cs typeface="Arial" panose="020B0604020202020204" pitchFamily="34" charset="0"/>
              </a:rPr>
              <a:t>Vernam</a:t>
            </a:r>
            <a:r>
              <a:rPr lang="en-US" sz="2000" dirty="0">
                <a:solidFill>
                  <a:srgbClr val="222222"/>
                </a:solidFill>
                <a:latin typeface="Arial" panose="020B0604020202020204" pitchFamily="34" charset="0"/>
                <a:cs typeface="Arial" panose="020B0604020202020204" pitchFamily="34" charset="0"/>
              </a:rPr>
              <a:t> cipher or one-time pad. The worth of all other ciphers is based on computational security.</a:t>
            </a:r>
          </a:p>
          <a:p>
            <a:pPr marL="457200" indent="-457200">
              <a:buFont typeface="+mj-lt"/>
              <a:buAutoNum type="arabicPeriod"/>
            </a:pPr>
            <a:endParaRPr lang="en-US" sz="2000" dirty="0">
              <a:solidFill>
                <a:srgbClr val="222222"/>
              </a:solidFill>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The key is truly random and specially auto-generated.</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Key and plain text calculated as modulo 10/26/2.</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b="1" u="sng" kern="0" dirty="0">
              <a:solidFill>
                <a:sysClr val="windowText" lastClr="000000"/>
              </a:solidFill>
              <a:latin typeface="Arial" panose="020B0604020202020204" pitchFamily="34" charset="0"/>
              <a:cs typeface="Arial" panose="020B0604020202020204" pitchFamily="34" charset="0"/>
            </a:endParaRPr>
          </a:p>
          <a:p>
            <a:endParaRPr lang="en-US" sz="2000" b="1" kern="0" dirty="0">
              <a:solidFill>
                <a:sysClr val="windowText" lastClr="000000"/>
              </a:solidFill>
              <a:latin typeface="Arial" panose="020B0604020202020204" pitchFamily="34" charset="0"/>
              <a:cs typeface="Arial" panose="020B0604020202020204" pitchFamily="34" charset="0"/>
            </a:endParaRPr>
          </a:p>
          <a:p>
            <a:endParaRPr lang="en-US" sz="2000" b="1" kern="0" dirty="0">
              <a:solidFill>
                <a:sysClr val="windowText" lastClr="000000"/>
              </a:solidFill>
              <a:latin typeface="Arial" panose="020B0604020202020204" pitchFamily="34" charset="0"/>
              <a:cs typeface="Arial" panose="020B0604020202020204" pitchFamily="34" charset="0"/>
            </a:endParaRPr>
          </a:p>
          <a:p>
            <a:endParaRPr lang="en-US" sz="2000" b="1" u="sng"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US" sz="2000" kern="0" dirty="0">
              <a:solidFill>
                <a:sysClr val="windowText" lastClr="000000"/>
              </a:solidFill>
              <a:latin typeface="Arial" panose="020B0604020202020204" pitchFamily="34" charset="0"/>
              <a:cs typeface="Arial" panose="020B0604020202020204" pitchFamily="34" charset="0"/>
            </a:endParaRPr>
          </a:p>
          <a:p>
            <a:endParaRPr lang="en-IN" sz="2000" kern="0" dirty="0">
              <a:solidFill>
                <a:sysClr val="windowText" lastClr="000000"/>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BC26BD13-A52B-4270-966C-A13319B83AEA}"/>
              </a:ext>
            </a:extLst>
          </p:cNvPr>
          <p:cNvSpPr txBox="1">
            <a:spLocks/>
          </p:cNvSpPr>
          <p:nvPr/>
        </p:nvSpPr>
        <p:spPr>
          <a:xfrm>
            <a:off x="0" y="460375"/>
            <a:ext cx="13004800" cy="615553"/>
          </a:xfrm>
          <a:prstGeom prst="rect">
            <a:avLst/>
          </a:prstGeom>
        </p:spPr>
        <p:txBody>
          <a:bodyPr/>
          <a:lstStyle>
            <a:lvl1pPr>
              <a:defRPr>
                <a:latin typeface="+mj-lt"/>
                <a:ea typeface="+mj-ea"/>
                <a:cs typeface="+mj-cs"/>
              </a:defRPr>
            </a:lvl1pPr>
          </a:lstStyle>
          <a:p>
            <a:pPr algn="ctr"/>
            <a:r>
              <a:rPr lang="en-IN" sz="3200" b="1" u="sng" kern="0" dirty="0">
                <a:solidFill>
                  <a:sysClr val="windowText" lastClr="000000"/>
                </a:solidFill>
                <a:latin typeface="Times New Roman" panose="02020603050405020304" pitchFamily="18" charset="0"/>
                <a:cs typeface="Times New Roman" panose="02020603050405020304" pitchFamily="18" charset="0"/>
              </a:rPr>
              <a:t>LIMITATIONS AND STRENGTH OF ONE TIME PAD </a:t>
            </a:r>
          </a:p>
        </p:txBody>
      </p:sp>
    </p:spTree>
    <p:extLst>
      <p:ext uri="{BB962C8B-B14F-4D97-AF65-F5344CB8AC3E}">
        <p14:creationId xmlns:p14="http://schemas.microsoft.com/office/powerpoint/2010/main" val="2414929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1BF0AC-9EB0-4534-9C0B-69E13DC664E7}"/>
              </a:ext>
            </a:extLst>
          </p:cNvPr>
          <p:cNvSpPr>
            <a:spLocks noGrp="1"/>
          </p:cNvSpPr>
          <p:nvPr>
            <p:ph type="body" idx="1"/>
          </p:nvPr>
        </p:nvSpPr>
        <p:spPr>
          <a:xfrm>
            <a:off x="650240" y="1450975"/>
            <a:ext cx="11704320" cy="16896933"/>
          </a:xfrm>
        </p:spPr>
        <p:txBody>
          <a:bodyPr/>
          <a:lstStyle/>
          <a:p>
            <a:r>
              <a:rPr lang="en-US" sz="2400" dirty="0">
                <a:latin typeface="Arial" panose="020B0604020202020204" pitchFamily="34" charset="0"/>
                <a:cs typeface="Arial" panose="020B0604020202020204" pitchFamily="34" charset="0"/>
              </a:rPr>
              <a:t>#include&lt;</a:t>
            </a:r>
            <a:r>
              <a:rPr lang="en-US" sz="2400" dirty="0" err="1">
                <a:latin typeface="Arial" panose="020B0604020202020204" pitchFamily="34" charset="0"/>
                <a:cs typeface="Arial" panose="020B0604020202020204" pitchFamily="34" charset="0"/>
              </a:rPr>
              <a:t>stdio.h</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 #include&lt;</a:t>
            </a:r>
            <a:r>
              <a:rPr lang="en-US" sz="2400" dirty="0" err="1">
                <a:latin typeface="Arial" panose="020B0604020202020204" pitchFamily="34" charset="0"/>
                <a:cs typeface="Arial" panose="020B0604020202020204" pitchFamily="34" charset="0"/>
              </a:rPr>
              <a:t>string.h</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 #include&lt;</a:t>
            </a:r>
            <a:r>
              <a:rPr lang="en-US" sz="2400" dirty="0" err="1">
                <a:latin typeface="Arial" panose="020B0604020202020204" pitchFamily="34" charset="0"/>
                <a:cs typeface="Arial" panose="020B0604020202020204" pitchFamily="34" charset="0"/>
              </a:rPr>
              <a:t>ctype.h</a:t>
            </a:r>
            <a:r>
              <a:rPr lang="en-US" sz="2400" dirty="0">
                <a:latin typeface="Arial" panose="020B0604020202020204" pitchFamily="34" charset="0"/>
                <a:cs typeface="Arial" panose="020B0604020202020204" pitchFamily="34" charset="0"/>
              </a:rPr>
              <a:t>&gt; </a:t>
            </a:r>
          </a:p>
          <a:p>
            <a:r>
              <a:rPr lang="en-US" sz="2400" dirty="0">
                <a:latin typeface="Arial" panose="020B0604020202020204" pitchFamily="34" charset="0"/>
                <a:cs typeface="Arial" panose="020B0604020202020204" pitchFamily="34" charset="0"/>
              </a:rPr>
              <a:t>main() { //All the text which ever entered is converted to upper and without spaces </a:t>
            </a:r>
          </a:p>
          <a:p>
            <a:r>
              <a:rPr lang="en-US" sz="2400" dirty="0">
                <a:latin typeface="Arial" panose="020B0604020202020204" pitchFamily="34" charset="0"/>
                <a:cs typeface="Arial" panose="020B0604020202020204" pitchFamily="34" charset="0"/>
              </a:rPr>
              <a:t>int i,j,len1,len2,numstr[100],</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[100],</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[100]; </a:t>
            </a:r>
          </a:p>
          <a:p>
            <a:r>
              <a:rPr lang="en-US" sz="2400" dirty="0">
                <a:latin typeface="Arial" panose="020B0604020202020204" pitchFamily="34" charset="0"/>
                <a:cs typeface="Arial" panose="020B0604020202020204" pitchFamily="34" charset="0"/>
              </a:rPr>
              <a:t>char str[100],key[100],cipher[100]; </a:t>
            </a:r>
          </a:p>
          <a:p>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("Enter a string text to encrypt\n");</a:t>
            </a:r>
          </a:p>
          <a:p>
            <a:r>
              <a:rPr lang="en-US" sz="2400" dirty="0">
                <a:latin typeface="Arial" panose="020B0604020202020204" pitchFamily="34" charset="0"/>
                <a:cs typeface="Arial" panose="020B0604020202020204" pitchFamily="34" charset="0"/>
              </a:rPr>
              <a:t> gets(str); </a:t>
            </a:r>
          </a:p>
          <a:p>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=0,j=0;i&lt;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if(str[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str[j]=</a:t>
            </a:r>
            <a:r>
              <a:rPr lang="en-US" sz="2400" dirty="0" err="1">
                <a:latin typeface="Arial" panose="020B0604020202020204" pitchFamily="34" charset="0"/>
                <a:cs typeface="Arial" panose="020B0604020202020204" pitchFamily="34" charset="0"/>
              </a:rPr>
              <a:t>toupper</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j++</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str[j]='\0'; </a:t>
            </a:r>
          </a:p>
          <a:p>
            <a:r>
              <a:rPr lang="en-US" sz="2400" dirty="0">
                <a:latin typeface="Arial" panose="020B0604020202020204" pitchFamily="34" charset="0"/>
                <a:cs typeface="Arial" panose="020B0604020202020204" pitchFamily="34" charset="0"/>
              </a:rPr>
              <a:t>//obtaining numerical plain text ex A-0,B-1,C-2 </a:t>
            </a:r>
          </a:p>
          <a:p>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numstr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 </a:t>
            </a:r>
          </a:p>
          <a:p>
            <a:endParaRPr lang="en-US" b="1" dirty="0"/>
          </a:p>
          <a:p>
            <a:endParaRPr lang="en-US" b="1" dirty="0"/>
          </a:p>
          <a:p>
            <a:endParaRPr lang="en-US" b="1" dirty="0"/>
          </a:p>
          <a:p>
            <a:endParaRPr lang="en-US" b="1" dirty="0"/>
          </a:p>
          <a:p>
            <a:endParaRPr lang="en-US" b="1"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6" name="Title 1">
            <a:extLst>
              <a:ext uri="{FF2B5EF4-FFF2-40B4-BE49-F238E27FC236}">
                <a16:creationId xmlns:a16="http://schemas.microsoft.com/office/drawing/2014/main" id="{75FA211E-1776-482C-9E03-4E7747502C21}"/>
              </a:ext>
            </a:extLst>
          </p:cNvPr>
          <p:cNvSpPr txBox="1">
            <a:spLocks/>
          </p:cNvSpPr>
          <p:nvPr/>
        </p:nvSpPr>
        <p:spPr>
          <a:xfrm>
            <a:off x="3921443" y="460375"/>
            <a:ext cx="5161914" cy="430887"/>
          </a:xfrm>
          <a:prstGeom prst="rect">
            <a:avLst/>
          </a:prstGeom>
        </p:spPr>
        <p:txBody>
          <a:bodyPr wrap="square" lIns="0" tIns="0" rIns="0" bIns="0">
            <a:spAutoFit/>
          </a:bodyPr>
          <a:lstStyle>
            <a:lvl1pPr>
              <a:defRPr sz="3800" b="1" i="0">
                <a:solidFill>
                  <a:srgbClr val="004A5F"/>
                </a:solidFill>
                <a:latin typeface="Arial"/>
                <a:ea typeface="+mj-ea"/>
                <a:cs typeface="Arial"/>
              </a:defRPr>
            </a:lvl1pPr>
          </a:lstStyle>
          <a:p>
            <a:pPr algn="ctr"/>
            <a:r>
              <a:rPr lang="en-US" sz="2800" u="sng" kern="0" dirty="0"/>
              <a:t>ENCRYPTION CODE </a:t>
            </a:r>
            <a:endParaRPr lang="en-IN" sz="2800" kern="0" dirty="0"/>
          </a:p>
        </p:txBody>
      </p:sp>
    </p:spTree>
    <p:extLst>
      <p:ext uri="{BB962C8B-B14F-4D97-AF65-F5344CB8AC3E}">
        <p14:creationId xmlns:p14="http://schemas.microsoft.com/office/powerpoint/2010/main" val="22988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A6D622-FECE-401A-937A-BD3A468A2951}"/>
              </a:ext>
            </a:extLst>
          </p:cNvPr>
          <p:cNvSpPr>
            <a:spLocks noGrp="1"/>
          </p:cNvSpPr>
          <p:nvPr>
            <p:ph type="body" idx="1"/>
          </p:nvPr>
        </p:nvSpPr>
        <p:spPr>
          <a:xfrm>
            <a:off x="254000" y="231775"/>
            <a:ext cx="11704320" cy="9233297"/>
          </a:xfrm>
        </p:spPr>
        <p:txBody>
          <a:bodyPr/>
          <a:lstStyle/>
          <a:p>
            <a:pPr lvl="1"/>
            <a:r>
              <a:rPr lang="en-US" sz="2400" dirty="0">
                <a:latin typeface="Arial" panose="020B0604020202020204" pitchFamily="34" charset="0"/>
                <a:cs typeface="Arial" panose="020B0604020202020204" pitchFamily="34" charset="0"/>
              </a:rPr>
              <a:t>} </a:t>
            </a:r>
          </a:p>
          <a:p>
            <a:pPr lvl="1"/>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("Enter key string of random text\n"); </a:t>
            </a:r>
          </a:p>
          <a:p>
            <a:pPr lvl="1"/>
            <a:r>
              <a:rPr lang="en-US" sz="2400" dirty="0">
                <a:latin typeface="Arial" panose="020B0604020202020204" pitchFamily="34" charset="0"/>
                <a:cs typeface="Arial" panose="020B0604020202020204" pitchFamily="34" charset="0"/>
              </a:rPr>
              <a:t>gets(key); </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=0,j=0;i&lt;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if(key[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key[j]=</a:t>
            </a:r>
            <a:r>
              <a:rPr lang="en-US" sz="2400" dirty="0" err="1">
                <a:latin typeface="Arial" panose="020B0604020202020204" pitchFamily="34" charset="0"/>
                <a:cs typeface="Arial" panose="020B0604020202020204" pitchFamily="34" charset="0"/>
              </a:rPr>
              <a:t>toupper</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j++</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 key[j]='\0'; </a:t>
            </a:r>
          </a:p>
          <a:p>
            <a:pPr lvl="1"/>
            <a:r>
              <a:rPr lang="en-US" sz="2400" dirty="0">
                <a:latin typeface="Arial" panose="020B0604020202020204" pitchFamily="34" charset="0"/>
                <a:cs typeface="Arial" panose="020B0604020202020204" pitchFamily="34" charset="0"/>
              </a:rPr>
              <a:t>//obtaining numerical one time pad(OTP) or key </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p>
          <a:p>
            <a:pPr lvl="1"/>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 </a:t>
            </a:r>
          </a:p>
          <a:p>
            <a:pPr lvl="1"/>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p>
          <a:p>
            <a:pPr lvl="1"/>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numstr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//To loop the number within 25 </a:t>
            </a:r>
            <a:r>
              <a:rPr lang="en-US" sz="2400" dirty="0" err="1">
                <a:latin typeface="Arial" panose="020B0604020202020204" pitchFamily="34" charset="0"/>
                <a:cs typeface="Arial" panose="020B0604020202020204" pitchFamily="34" charset="0"/>
              </a:rPr>
              <a:t>i.e</a:t>
            </a:r>
            <a:r>
              <a:rPr lang="en-US" sz="2400" dirty="0">
                <a:latin typeface="Arial" panose="020B0604020202020204" pitchFamily="34" charset="0"/>
                <a:cs typeface="Arial" panose="020B0604020202020204" pitchFamily="34" charset="0"/>
              </a:rPr>
              <a:t> if addition of </a:t>
            </a:r>
            <a:r>
              <a:rPr lang="en-US" sz="2400" dirty="0" err="1">
                <a:latin typeface="Arial" panose="020B0604020202020204" pitchFamily="34" charset="0"/>
                <a:cs typeface="Arial" panose="020B0604020202020204" pitchFamily="34" charset="0"/>
              </a:rPr>
              <a:t>numstr</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 is 27 then </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 should be 1 </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7653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5197347"/>
            <a:ext cx="1939925" cy="589280"/>
          </a:xfrm>
          <a:prstGeom prst="rect">
            <a:avLst/>
          </a:prstGeom>
        </p:spPr>
        <p:txBody>
          <a:bodyPr vert="horz" wrap="square" lIns="0" tIns="12700" rIns="0" bIns="0" rtlCol="0">
            <a:spAutoFit/>
          </a:bodyPr>
          <a:lstStyle/>
          <a:p>
            <a:pPr marL="12700">
              <a:lnSpc>
                <a:spcPct val="100000"/>
              </a:lnSpc>
              <a:spcBef>
                <a:spcPts val="100"/>
              </a:spcBef>
            </a:pPr>
            <a:r>
              <a:rPr sz="3700" b="1" spc="5" dirty="0">
                <a:solidFill>
                  <a:srgbClr val="004A5F"/>
                </a:solidFill>
                <a:latin typeface="Arial"/>
                <a:cs typeface="Arial"/>
              </a:rPr>
              <a:t>Abstract</a:t>
            </a:r>
            <a:endParaRPr sz="3700">
              <a:latin typeface="Arial"/>
              <a:cs typeface="Arial"/>
            </a:endParaRPr>
          </a:p>
        </p:txBody>
      </p:sp>
      <p:sp>
        <p:nvSpPr>
          <p:cNvPr id="3" name="object 3"/>
          <p:cNvSpPr txBox="1"/>
          <p:nvPr/>
        </p:nvSpPr>
        <p:spPr>
          <a:xfrm>
            <a:off x="685800" y="5997447"/>
            <a:ext cx="9156700" cy="3472041"/>
          </a:xfrm>
          <a:prstGeom prst="rect">
            <a:avLst/>
          </a:prstGeom>
        </p:spPr>
        <p:txBody>
          <a:bodyPr vert="horz" wrap="square" lIns="0" tIns="5715" rIns="0" bIns="0" rtlCol="0">
            <a:spAutoFit/>
          </a:bodyPr>
          <a:lstStyle/>
          <a:p>
            <a:pPr marL="12700" marR="5080">
              <a:lnSpc>
                <a:spcPct val="102699"/>
              </a:lnSpc>
              <a:spcBef>
                <a:spcPts val="45"/>
              </a:spcBef>
            </a:pPr>
            <a:r>
              <a:rPr sz="2000" spc="-30" dirty="0">
                <a:latin typeface="Arial"/>
                <a:cs typeface="Arial"/>
              </a:rPr>
              <a:t>Cyber security </a:t>
            </a:r>
            <a:r>
              <a:rPr sz="2000" spc="-45" dirty="0">
                <a:latin typeface="Arial"/>
                <a:cs typeface="Arial"/>
              </a:rPr>
              <a:t>is </a:t>
            </a:r>
            <a:r>
              <a:rPr sz="2000" spc="-60" dirty="0">
                <a:latin typeface="Arial"/>
                <a:cs typeface="Arial"/>
              </a:rPr>
              <a:t>a </a:t>
            </a:r>
            <a:r>
              <a:rPr sz="2000" spc="-30" dirty="0">
                <a:latin typeface="Arial"/>
                <a:cs typeface="Arial"/>
              </a:rPr>
              <a:t>crucial </a:t>
            </a:r>
            <a:r>
              <a:rPr sz="2000" spc="-10" dirty="0">
                <a:latin typeface="Arial"/>
                <a:cs typeface="Arial"/>
              </a:rPr>
              <a:t>part </a:t>
            </a:r>
            <a:r>
              <a:rPr sz="2000" spc="-50" dirty="0">
                <a:latin typeface="Arial"/>
                <a:cs typeface="Arial"/>
              </a:rPr>
              <a:t>in </a:t>
            </a:r>
            <a:r>
              <a:rPr sz="2000" spc="-30" dirty="0">
                <a:latin typeface="Arial"/>
                <a:cs typeface="Arial"/>
              </a:rPr>
              <a:t>today’s </a:t>
            </a:r>
            <a:r>
              <a:rPr sz="2000" spc="-5" dirty="0">
                <a:latin typeface="Arial"/>
                <a:cs typeface="Arial"/>
              </a:rPr>
              <a:t>world. </a:t>
            </a:r>
            <a:r>
              <a:rPr sz="2000" spc="-30" dirty="0">
                <a:latin typeface="Arial"/>
                <a:cs typeface="Arial"/>
              </a:rPr>
              <a:t>Be </a:t>
            </a:r>
            <a:r>
              <a:rPr sz="2000" spc="-20" dirty="0">
                <a:latin typeface="Arial"/>
                <a:cs typeface="Arial"/>
              </a:rPr>
              <a:t>it </a:t>
            </a:r>
            <a:r>
              <a:rPr sz="2000" spc="-60" dirty="0">
                <a:latin typeface="Arial"/>
                <a:cs typeface="Arial"/>
              </a:rPr>
              <a:t>a </a:t>
            </a:r>
            <a:r>
              <a:rPr sz="2000" spc="-25" dirty="0">
                <a:latin typeface="Arial"/>
                <a:cs typeface="Arial"/>
              </a:rPr>
              <a:t>multi-national </a:t>
            </a:r>
            <a:r>
              <a:rPr sz="2000" spc="-15" dirty="0">
                <a:latin typeface="Arial"/>
                <a:cs typeface="Arial"/>
              </a:rPr>
              <a:t>company or </a:t>
            </a:r>
            <a:r>
              <a:rPr sz="2000" spc="-25" dirty="0">
                <a:latin typeface="Arial"/>
                <a:cs typeface="Arial"/>
              </a:rPr>
              <a:t>just </a:t>
            </a:r>
            <a:r>
              <a:rPr sz="2000" spc="-60" dirty="0">
                <a:latin typeface="Arial"/>
                <a:cs typeface="Arial"/>
              </a:rPr>
              <a:t>a </a:t>
            </a:r>
            <a:r>
              <a:rPr sz="2000" spc="-45" dirty="0">
                <a:latin typeface="Arial"/>
                <a:cs typeface="Arial"/>
              </a:rPr>
              <a:t>regular </a:t>
            </a:r>
            <a:r>
              <a:rPr sz="2000" spc="-30" dirty="0">
                <a:latin typeface="Arial"/>
                <a:cs typeface="Arial"/>
              </a:rPr>
              <a:t>citizen,  </a:t>
            </a:r>
            <a:r>
              <a:rPr sz="2000" spc="-45" dirty="0">
                <a:latin typeface="Arial"/>
                <a:cs typeface="Arial"/>
              </a:rPr>
              <a:t>everyone is </a:t>
            </a:r>
            <a:r>
              <a:rPr sz="2000" spc="-25" dirty="0">
                <a:latin typeface="Arial"/>
                <a:cs typeface="Arial"/>
              </a:rPr>
              <a:t>looking </a:t>
            </a:r>
            <a:r>
              <a:rPr sz="2000" spc="-20" dirty="0">
                <a:latin typeface="Arial"/>
                <a:cs typeface="Arial"/>
              </a:rPr>
              <a:t>for </a:t>
            </a:r>
            <a:r>
              <a:rPr sz="2000" spc="-30" dirty="0">
                <a:latin typeface="Arial"/>
                <a:cs typeface="Arial"/>
              </a:rPr>
              <a:t>ways </a:t>
            </a:r>
            <a:r>
              <a:rPr sz="2000" spc="10" dirty="0">
                <a:latin typeface="Arial"/>
                <a:cs typeface="Arial"/>
              </a:rPr>
              <a:t>to </a:t>
            </a:r>
            <a:r>
              <a:rPr sz="2000" spc="-35" dirty="0">
                <a:latin typeface="Arial"/>
                <a:cs typeface="Arial"/>
              </a:rPr>
              <a:t>safeguard </a:t>
            </a:r>
            <a:r>
              <a:rPr sz="2000" spc="-30" dirty="0">
                <a:latin typeface="Arial"/>
                <a:cs typeface="Arial"/>
              </a:rPr>
              <a:t>their personal </a:t>
            </a:r>
            <a:r>
              <a:rPr sz="2000" spc="-25" dirty="0">
                <a:latin typeface="Arial"/>
                <a:cs typeface="Arial"/>
              </a:rPr>
              <a:t>information </a:t>
            </a:r>
            <a:r>
              <a:rPr sz="2000" spc="-20" dirty="0">
                <a:latin typeface="Arial"/>
                <a:cs typeface="Arial"/>
              </a:rPr>
              <a:t>on </a:t>
            </a:r>
            <a:r>
              <a:rPr sz="2000" spc="-25" dirty="0">
                <a:latin typeface="Arial"/>
                <a:cs typeface="Arial"/>
              </a:rPr>
              <a:t>the internet. </a:t>
            </a:r>
            <a:r>
              <a:rPr sz="2000" spc="-55" dirty="0">
                <a:latin typeface="Arial"/>
                <a:cs typeface="Arial"/>
              </a:rPr>
              <a:t>This </a:t>
            </a:r>
            <a:r>
              <a:rPr sz="2000" spc="-45" dirty="0">
                <a:latin typeface="Arial"/>
                <a:cs typeface="Arial"/>
              </a:rPr>
              <a:t>is </a:t>
            </a:r>
            <a:r>
              <a:rPr sz="2000" spc="-5" dirty="0">
                <a:latin typeface="Arial"/>
                <a:cs typeface="Arial"/>
              </a:rPr>
              <a:t>not </a:t>
            </a:r>
            <a:r>
              <a:rPr sz="2000" spc="-30" dirty="0">
                <a:latin typeface="Arial"/>
                <a:cs typeface="Arial"/>
              </a:rPr>
              <a:t>limited </a:t>
            </a:r>
            <a:r>
              <a:rPr sz="2000" spc="10" dirty="0">
                <a:latin typeface="Arial"/>
                <a:cs typeface="Arial"/>
              </a:rPr>
              <a:t>to  </a:t>
            </a:r>
            <a:r>
              <a:rPr sz="2000" spc="-25" dirty="0">
                <a:latin typeface="Arial"/>
                <a:cs typeface="Arial"/>
              </a:rPr>
              <a:t>the internet </a:t>
            </a:r>
            <a:r>
              <a:rPr sz="2000" spc="-35" dirty="0">
                <a:latin typeface="Arial"/>
                <a:cs typeface="Arial"/>
              </a:rPr>
              <a:t>alone, </a:t>
            </a:r>
            <a:r>
              <a:rPr sz="2000" spc="-20" dirty="0">
                <a:latin typeface="Arial"/>
                <a:cs typeface="Arial"/>
              </a:rPr>
              <a:t>it can be </a:t>
            </a:r>
            <a:r>
              <a:rPr sz="2000" spc="-25" dirty="0">
                <a:latin typeface="Arial"/>
                <a:cs typeface="Arial"/>
              </a:rPr>
              <a:t>applicable </a:t>
            </a:r>
            <a:r>
              <a:rPr sz="2000" spc="-20" dirty="0">
                <a:latin typeface="Arial"/>
                <a:cs typeface="Arial"/>
              </a:rPr>
              <a:t>for </a:t>
            </a:r>
            <a:r>
              <a:rPr sz="2000" spc="-50" dirty="0">
                <a:latin typeface="Arial"/>
                <a:cs typeface="Arial"/>
              </a:rPr>
              <a:t>any </a:t>
            </a:r>
            <a:r>
              <a:rPr sz="2000" spc="-30" dirty="0">
                <a:latin typeface="Arial"/>
                <a:cs typeface="Arial"/>
              </a:rPr>
              <a:t>digitalized </a:t>
            </a:r>
            <a:r>
              <a:rPr sz="2000" spc="-25" dirty="0">
                <a:latin typeface="Arial"/>
                <a:cs typeface="Arial"/>
              </a:rPr>
              <a:t>information. </a:t>
            </a:r>
            <a:r>
              <a:rPr sz="2000" spc="-60" dirty="0">
                <a:latin typeface="Arial"/>
                <a:cs typeface="Arial"/>
              </a:rPr>
              <a:t>There are </a:t>
            </a:r>
            <a:r>
              <a:rPr sz="2000" spc="-35" dirty="0">
                <a:latin typeface="Arial"/>
                <a:cs typeface="Arial"/>
              </a:rPr>
              <a:t>numerous needs </a:t>
            </a:r>
            <a:r>
              <a:rPr sz="2000" spc="10" dirty="0">
                <a:latin typeface="Arial"/>
                <a:cs typeface="Arial"/>
              </a:rPr>
              <a:t>to  </a:t>
            </a:r>
            <a:r>
              <a:rPr sz="2000" spc="-30" dirty="0">
                <a:latin typeface="Arial"/>
                <a:cs typeface="Arial"/>
              </a:rPr>
              <a:t>securing </a:t>
            </a:r>
            <a:r>
              <a:rPr sz="2000" spc="-15" dirty="0">
                <a:latin typeface="Arial"/>
                <a:cs typeface="Arial"/>
              </a:rPr>
              <a:t>data. </a:t>
            </a:r>
            <a:r>
              <a:rPr sz="2000" spc="-50" dirty="0">
                <a:latin typeface="Arial"/>
                <a:cs typeface="Arial"/>
              </a:rPr>
              <a:t>For </a:t>
            </a:r>
            <a:r>
              <a:rPr sz="2000" spc="-30" dirty="0">
                <a:latin typeface="Arial"/>
                <a:cs typeface="Arial"/>
              </a:rPr>
              <a:t>example, </a:t>
            </a:r>
            <a:r>
              <a:rPr sz="2000" spc="-35" dirty="0">
                <a:latin typeface="Arial"/>
                <a:cs typeface="Arial"/>
              </a:rPr>
              <a:t>denying </a:t>
            </a:r>
            <a:r>
              <a:rPr sz="2000" spc="-20" dirty="0">
                <a:latin typeface="Arial"/>
                <a:cs typeface="Arial"/>
              </a:rPr>
              <a:t>access </a:t>
            </a:r>
            <a:r>
              <a:rPr sz="2000" spc="10" dirty="0">
                <a:latin typeface="Arial"/>
                <a:cs typeface="Arial"/>
              </a:rPr>
              <a:t>to </a:t>
            </a:r>
            <a:r>
              <a:rPr sz="2000" spc="-30" dirty="0">
                <a:latin typeface="Arial"/>
                <a:cs typeface="Arial"/>
              </a:rPr>
              <a:t>private </a:t>
            </a:r>
            <a:r>
              <a:rPr sz="2000" spc="-15" dirty="0">
                <a:latin typeface="Arial"/>
                <a:cs typeface="Arial"/>
              </a:rPr>
              <a:t>chats, </a:t>
            </a:r>
            <a:r>
              <a:rPr sz="2000" spc="-35" dirty="0">
                <a:latin typeface="Arial"/>
                <a:cs typeface="Arial"/>
              </a:rPr>
              <a:t>classified </a:t>
            </a:r>
            <a:r>
              <a:rPr sz="2000" spc="-10" dirty="0">
                <a:latin typeface="Arial"/>
                <a:cs typeface="Arial"/>
              </a:rPr>
              <a:t>documents, </a:t>
            </a:r>
            <a:r>
              <a:rPr sz="2000" spc="-25" dirty="0">
                <a:latin typeface="Arial"/>
                <a:cs typeface="Arial"/>
              </a:rPr>
              <a:t>and </a:t>
            </a:r>
            <a:r>
              <a:rPr sz="2000" spc="-15" dirty="0">
                <a:latin typeface="Arial"/>
                <a:cs typeface="Arial"/>
              </a:rPr>
              <a:t>passwords. </a:t>
            </a:r>
            <a:r>
              <a:rPr sz="2000" spc="-55" dirty="0">
                <a:latin typeface="Arial"/>
                <a:cs typeface="Arial"/>
              </a:rPr>
              <a:t>This  </a:t>
            </a:r>
            <a:r>
              <a:rPr sz="2000" spc="-25" dirty="0">
                <a:latin typeface="Arial"/>
                <a:cs typeface="Arial"/>
              </a:rPr>
              <a:t>information </a:t>
            </a:r>
            <a:r>
              <a:rPr sz="2000" spc="-20" dirty="0">
                <a:latin typeface="Arial"/>
                <a:cs typeface="Arial"/>
              </a:rPr>
              <a:t>can be </a:t>
            </a:r>
            <a:r>
              <a:rPr sz="2000" spc="-30" dirty="0">
                <a:latin typeface="Arial"/>
                <a:cs typeface="Arial"/>
              </a:rPr>
              <a:t>secured </a:t>
            </a:r>
            <a:r>
              <a:rPr sz="2000" spc="-50" dirty="0">
                <a:latin typeface="Arial"/>
                <a:cs typeface="Arial"/>
              </a:rPr>
              <a:t>in </a:t>
            </a:r>
            <a:r>
              <a:rPr sz="2000" spc="-60" dirty="0">
                <a:latin typeface="Arial"/>
                <a:cs typeface="Arial"/>
              </a:rPr>
              <a:t>a </a:t>
            </a:r>
            <a:r>
              <a:rPr sz="2000" spc="-45" dirty="0">
                <a:latin typeface="Arial"/>
                <a:cs typeface="Arial"/>
              </a:rPr>
              <a:t>variety </a:t>
            </a:r>
            <a:r>
              <a:rPr sz="2000" spc="-20" dirty="0">
                <a:latin typeface="Arial"/>
                <a:cs typeface="Arial"/>
              </a:rPr>
              <a:t>of </a:t>
            </a:r>
            <a:r>
              <a:rPr sz="2000" spc="-25" dirty="0">
                <a:latin typeface="Arial"/>
                <a:cs typeface="Arial"/>
              </a:rPr>
              <a:t>ways. </a:t>
            </a:r>
            <a:r>
              <a:rPr sz="2000" spc="-50" dirty="0">
                <a:latin typeface="Arial"/>
                <a:cs typeface="Arial"/>
              </a:rPr>
              <a:t>One </a:t>
            </a:r>
            <a:r>
              <a:rPr sz="2000" spc="-20" dirty="0">
                <a:latin typeface="Arial"/>
                <a:cs typeface="Arial"/>
              </a:rPr>
              <a:t>can be </a:t>
            </a:r>
            <a:r>
              <a:rPr sz="2000" spc="-35" dirty="0">
                <a:latin typeface="Arial"/>
                <a:cs typeface="Arial"/>
              </a:rPr>
              <a:t>using </a:t>
            </a:r>
            <a:r>
              <a:rPr sz="2000" spc="-45" dirty="0">
                <a:latin typeface="Arial"/>
                <a:cs typeface="Arial"/>
              </a:rPr>
              <a:t>firewalls </a:t>
            </a:r>
            <a:r>
              <a:rPr sz="2000" spc="-20" dirty="0">
                <a:latin typeface="Arial"/>
                <a:cs typeface="Arial"/>
              </a:rPr>
              <a:t>so </a:t>
            </a:r>
            <a:r>
              <a:rPr sz="2000" spc="-30" dirty="0">
                <a:latin typeface="Arial"/>
                <a:cs typeface="Arial"/>
              </a:rPr>
              <a:t>hackers </a:t>
            </a:r>
            <a:r>
              <a:rPr sz="2000" spc="5" dirty="0">
                <a:latin typeface="Arial"/>
                <a:cs typeface="Arial"/>
              </a:rPr>
              <a:t>can’t </a:t>
            </a:r>
            <a:r>
              <a:rPr sz="2000" spc="-15" dirty="0">
                <a:latin typeface="Arial"/>
                <a:cs typeface="Arial"/>
              </a:rPr>
              <a:t>get </a:t>
            </a:r>
            <a:r>
              <a:rPr sz="2000" spc="-20" dirty="0">
                <a:latin typeface="Arial"/>
                <a:cs typeface="Arial"/>
              </a:rPr>
              <a:t>through  such </a:t>
            </a:r>
            <a:r>
              <a:rPr sz="2000" spc="-25" dirty="0">
                <a:latin typeface="Arial"/>
                <a:cs typeface="Arial"/>
              </a:rPr>
              <a:t>information </a:t>
            </a:r>
            <a:r>
              <a:rPr sz="2000" spc="-50" dirty="0">
                <a:latin typeface="Arial"/>
                <a:cs typeface="Arial"/>
              </a:rPr>
              <a:t>in </a:t>
            </a:r>
            <a:r>
              <a:rPr sz="2000" spc="-25" dirty="0">
                <a:latin typeface="Arial"/>
                <a:cs typeface="Arial"/>
              </a:rPr>
              <a:t>the first </a:t>
            </a:r>
            <a:r>
              <a:rPr sz="2000" spc="-20" dirty="0">
                <a:latin typeface="Arial"/>
                <a:cs typeface="Arial"/>
              </a:rPr>
              <a:t>place. </a:t>
            </a:r>
            <a:r>
              <a:rPr sz="2000" spc="-60" dirty="0">
                <a:latin typeface="Arial"/>
                <a:cs typeface="Arial"/>
              </a:rPr>
              <a:t>The </a:t>
            </a:r>
            <a:r>
              <a:rPr sz="2000" spc="-20" dirty="0">
                <a:latin typeface="Arial"/>
                <a:cs typeface="Arial"/>
              </a:rPr>
              <a:t>other </a:t>
            </a:r>
            <a:r>
              <a:rPr sz="2000" spc="-55" dirty="0">
                <a:latin typeface="Arial"/>
                <a:cs typeface="Arial"/>
              </a:rPr>
              <a:t>very </a:t>
            </a:r>
            <a:r>
              <a:rPr sz="2000" spc="-15" dirty="0">
                <a:latin typeface="Arial"/>
                <a:cs typeface="Arial"/>
              </a:rPr>
              <a:t>important </a:t>
            </a:r>
            <a:r>
              <a:rPr sz="2000" spc="-10" dirty="0">
                <a:latin typeface="Arial"/>
                <a:cs typeface="Arial"/>
              </a:rPr>
              <a:t>method </a:t>
            </a:r>
            <a:r>
              <a:rPr sz="2000" spc="-25" dirty="0">
                <a:latin typeface="Arial"/>
                <a:cs typeface="Arial"/>
              </a:rPr>
              <a:t>being Encryption. Encryption </a:t>
            </a:r>
            <a:r>
              <a:rPr sz="2000" spc="-45" dirty="0">
                <a:latin typeface="Arial"/>
                <a:cs typeface="Arial"/>
              </a:rPr>
              <a:t>is  </a:t>
            </a:r>
            <a:r>
              <a:rPr sz="2000" spc="-10" dirty="0">
                <a:latin typeface="Arial"/>
                <a:cs typeface="Arial"/>
              </a:rPr>
              <a:t>method </a:t>
            </a:r>
            <a:r>
              <a:rPr sz="2000" spc="-20" dirty="0">
                <a:latin typeface="Arial"/>
                <a:cs typeface="Arial"/>
              </a:rPr>
              <a:t>of </a:t>
            </a:r>
            <a:r>
              <a:rPr sz="2000" spc="-25" dirty="0">
                <a:latin typeface="Arial"/>
                <a:cs typeface="Arial"/>
              </a:rPr>
              <a:t>converting </a:t>
            </a:r>
            <a:r>
              <a:rPr sz="2000" spc="-60" dirty="0">
                <a:latin typeface="Arial"/>
                <a:cs typeface="Arial"/>
              </a:rPr>
              <a:t>a </a:t>
            </a:r>
            <a:r>
              <a:rPr sz="2000" spc="-30" dirty="0">
                <a:latin typeface="Arial"/>
                <a:cs typeface="Arial"/>
              </a:rPr>
              <a:t>normal </a:t>
            </a:r>
            <a:r>
              <a:rPr sz="2000" spc="-20" dirty="0">
                <a:latin typeface="Arial"/>
                <a:cs typeface="Arial"/>
              </a:rPr>
              <a:t>file/text </a:t>
            </a:r>
            <a:r>
              <a:rPr sz="2000" spc="-50" dirty="0">
                <a:latin typeface="Arial"/>
                <a:cs typeface="Arial"/>
              </a:rPr>
              <a:t>in </a:t>
            </a:r>
            <a:r>
              <a:rPr sz="2000" spc="-60" dirty="0">
                <a:latin typeface="Arial"/>
                <a:cs typeface="Arial"/>
              </a:rPr>
              <a:t>a </a:t>
            </a:r>
            <a:r>
              <a:rPr sz="2000" spc="-25" dirty="0">
                <a:latin typeface="Arial"/>
                <a:cs typeface="Arial"/>
              </a:rPr>
              <a:t>non </a:t>
            </a:r>
            <a:r>
              <a:rPr sz="2000" spc="-35" dirty="0">
                <a:latin typeface="Arial"/>
                <a:cs typeface="Arial"/>
              </a:rPr>
              <a:t>human </a:t>
            </a:r>
            <a:r>
              <a:rPr sz="2000" spc="-40" dirty="0">
                <a:latin typeface="Arial"/>
                <a:cs typeface="Arial"/>
              </a:rPr>
              <a:t>readable </a:t>
            </a:r>
            <a:r>
              <a:rPr sz="2000" spc="-60" dirty="0">
                <a:latin typeface="Arial"/>
                <a:cs typeface="Arial"/>
              </a:rPr>
              <a:t>way. </a:t>
            </a:r>
            <a:r>
              <a:rPr sz="2000" spc="-55" dirty="0">
                <a:latin typeface="Arial"/>
                <a:cs typeface="Arial"/>
              </a:rPr>
              <a:t>This </a:t>
            </a:r>
            <a:r>
              <a:rPr sz="2000" spc="-30" dirty="0">
                <a:latin typeface="Arial"/>
                <a:cs typeface="Arial"/>
              </a:rPr>
              <a:t>prevents unauthorized </a:t>
            </a:r>
            <a:r>
              <a:rPr sz="2000" spc="-20" dirty="0">
                <a:latin typeface="Arial"/>
                <a:cs typeface="Arial"/>
              </a:rPr>
              <a:t>access  of such </a:t>
            </a:r>
            <a:r>
              <a:rPr sz="2000" spc="-15" dirty="0">
                <a:latin typeface="Arial"/>
                <a:cs typeface="Arial"/>
              </a:rPr>
              <a:t>texts. </a:t>
            </a:r>
            <a:r>
              <a:rPr sz="2000" spc="-60" dirty="0">
                <a:latin typeface="Arial"/>
                <a:cs typeface="Arial"/>
              </a:rPr>
              <a:t>If a </a:t>
            </a:r>
            <a:r>
              <a:rPr sz="2000" spc="-25" dirty="0">
                <a:latin typeface="Arial"/>
                <a:cs typeface="Arial"/>
              </a:rPr>
              <a:t>hacker </a:t>
            </a:r>
            <a:r>
              <a:rPr sz="2000" spc="-20" dirty="0">
                <a:latin typeface="Arial"/>
                <a:cs typeface="Arial"/>
              </a:rPr>
              <a:t>gets into </a:t>
            </a:r>
            <a:r>
              <a:rPr sz="2000" spc="-60" dirty="0">
                <a:latin typeface="Arial"/>
                <a:cs typeface="Arial"/>
              </a:rPr>
              <a:t>a </a:t>
            </a:r>
            <a:r>
              <a:rPr sz="2000" spc="-25" dirty="0">
                <a:latin typeface="Arial"/>
                <a:cs typeface="Arial"/>
              </a:rPr>
              <a:t>database </a:t>
            </a:r>
            <a:r>
              <a:rPr sz="2000" spc="-35" dirty="0">
                <a:latin typeface="Arial"/>
                <a:cs typeface="Arial"/>
              </a:rPr>
              <a:t>they </a:t>
            </a:r>
            <a:r>
              <a:rPr sz="2000" spc="-40" dirty="0">
                <a:latin typeface="Arial"/>
                <a:cs typeface="Arial"/>
              </a:rPr>
              <a:t>will gain </a:t>
            </a:r>
            <a:r>
              <a:rPr sz="2000" spc="-20" dirty="0">
                <a:latin typeface="Arial"/>
                <a:cs typeface="Arial"/>
              </a:rPr>
              <a:t>access </a:t>
            </a:r>
            <a:r>
              <a:rPr sz="2000" spc="10" dirty="0">
                <a:latin typeface="Arial"/>
                <a:cs typeface="Arial"/>
              </a:rPr>
              <a:t>to </a:t>
            </a:r>
            <a:r>
              <a:rPr sz="2000" spc="-60" dirty="0">
                <a:latin typeface="Arial"/>
                <a:cs typeface="Arial"/>
              </a:rPr>
              <a:t>all </a:t>
            </a:r>
            <a:r>
              <a:rPr sz="2000" spc="-30" dirty="0">
                <a:latin typeface="Arial"/>
                <a:cs typeface="Arial"/>
              </a:rPr>
              <a:t>private </a:t>
            </a:r>
            <a:r>
              <a:rPr sz="2000" spc="-25" dirty="0">
                <a:latin typeface="Arial"/>
                <a:cs typeface="Arial"/>
              </a:rPr>
              <a:t>information </a:t>
            </a:r>
            <a:r>
              <a:rPr sz="2000" spc="-30" dirty="0">
                <a:latin typeface="Arial"/>
                <a:cs typeface="Arial"/>
              </a:rPr>
              <a:t>there.</a:t>
            </a:r>
            <a:endParaRPr sz="20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BDEB3F-7F12-4F24-82FC-C85DAFAA19B0}"/>
              </a:ext>
            </a:extLst>
          </p:cNvPr>
          <p:cNvSpPr>
            <a:spLocks noGrp="1"/>
          </p:cNvSpPr>
          <p:nvPr>
            <p:ph type="body" idx="1"/>
          </p:nvPr>
        </p:nvSpPr>
        <p:spPr>
          <a:xfrm>
            <a:off x="635000" y="1450975"/>
            <a:ext cx="5318760" cy="6441567"/>
          </a:xfrm>
        </p:spPr>
        <p:txBody>
          <a:bodyPr/>
          <a:lstStyle/>
          <a:p>
            <a:pPr lvl="1"/>
            <a:r>
              <a:rPr lang="en-US" sz="2600" dirty="0">
                <a:latin typeface="Arial" panose="020B0604020202020204" pitchFamily="34" charset="0"/>
                <a:cs typeface="Arial" panose="020B0604020202020204" pitchFamily="34" charset="0"/>
              </a:rPr>
              <a:t>{ </a:t>
            </a:r>
          </a:p>
          <a:p>
            <a:pPr lvl="1"/>
            <a:r>
              <a:rPr lang="en-US" sz="2600" dirty="0">
                <a:latin typeface="Arial" panose="020B0604020202020204" pitchFamily="34" charset="0"/>
                <a:cs typeface="Arial" panose="020B0604020202020204" pitchFamily="34" charset="0"/>
              </a:rPr>
              <a:t>if(</a:t>
            </a:r>
            <a:r>
              <a:rPr lang="en-US" sz="2600" dirty="0" err="1">
                <a:latin typeface="Arial" panose="020B0604020202020204" pitchFamily="34" charset="0"/>
                <a:cs typeface="Arial" panose="020B0604020202020204" pitchFamily="34" charset="0"/>
              </a:rPr>
              <a:t>numcipher</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]&gt;25)</a:t>
            </a:r>
          </a:p>
          <a:p>
            <a:pPr lvl="1"/>
            <a:r>
              <a:rPr lang="en-US" sz="2600" dirty="0">
                <a:latin typeface="Arial" panose="020B0604020202020204" pitchFamily="34" charset="0"/>
                <a:cs typeface="Arial" panose="020B0604020202020204" pitchFamily="34" charset="0"/>
              </a:rPr>
              <a:t> { </a:t>
            </a:r>
          </a:p>
          <a:p>
            <a:pPr lvl="1"/>
            <a:r>
              <a:rPr lang="en-US" sz="2600" dirty="0" err="1">
                <a:latin typeface="Arial" panose="020B0604020202020204" pitchFamily="34" charset="0"/>
                <a:cs typeface="Arial" panose="020B0604020202020204" pitchFamily="34" charset="0"/>
              </a:rPr>
              <a:t>numcipher</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numcipher</a:t>
            </a:r>
            <a:r>
              <a:rPr lang="en-US" sz="2600" dirty="0">
                <a:latin typeface="Arial" panose="020B0604020202020204" pitchFamily="34" charset="0"/>
                <a:cs typeface="Arial" panose="020B0604020202020204" pitchFamily="34" charset="0"/>
              </a:rPr>
              <a:t>[</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]-26;</a:t>
            </a:r>
          </a:p>
          <a:p>
            <a:pPr lvl="1"/>
            <a:r>
              <a:rPr lang="en-US" sz="2600" dirty="0">
                <a:latin typeface="Arial" panose="020B0604020202020204" pitchFamily="34" charset="0"/>
                <a:cs typeface="Arial" panose="020B0604020202020204" pitchFamily="34" charset="0"/>
              </a:rPr>
              <a:t> } </a:t>
            </a:r>
          </a:p>
          <a:p>
            <a:pPr lvl="1"/>
            <a:r>
              <a:rPr lang="en-US" sz="26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("One Time Pad Cipher text is\n");</a:t>
            </a:r>
          </a:p>
          <a:p>
            <a:r>
              <a:rPr lang="en-US" sz="2400" dirty="0">
                <a:latin typeface="Arial" panose="020B0604020202020204" pitchFamily="34" charset="0"/>
                <a:cs typeface="Arial" panose="020B0604020202020204" pitchFamily="34" charset="0"/>
              </a:rPr>
              <a:t> 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("%c",(</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 </a:t>
            </a:r>
          </a:p>
          <a:p>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("\n");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77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33F0-2A64-4F45-96FA-3E65EB88AD30}"/>
              </a:ext>
            </a:extLst>
          </p:cNvPr>
          <p:cNvSpPr>
            <a:spLocks noGrp="1"/>
          </p:cNvSpPr>
          <p:nvPr>
            <p:ph type="title"/>
          </p:nvPr>
        </p:nvSpPr>
        <p:spPr>
          <a:xfrm>
            <a:off x="0" y="460247"/>
            <a:ext cx="13004800" cy="584775"/>
          </a:xfrm>
        </p:spPr>
        <p:txBody>
          <a:bodyPr/>
          <a:lstStyle/>
          <a:p>
            <a:pPr algn="ctr"/>
            <a:r>
              <a:rPr lang="en-IN" dirty="0"/>
              <a:t>Encryption Output Snippet</a:t>
            </a:r>
          </a:p>
        </p:txBody>
      </p:sp>
      <p:pic>
        <p:nvPicPr>
          <p:cNvPr id="4" name="Picture 3">
            <a:extLst>
              <a:ext uri="{FF2B5EF4-FFF2-40B4-BE49-F238E27FC236}">
                <a16:creationId xmlns:a16="http://schemas.microsoft.com/office/drawing/2014/main" id="{B00AB028-6FC8-4B9D-A800-E068981A8620}"/>
              </a:ext>
            </a:extLst>
          </p:cNvPr>
          <p:cNvPicPr>
            <a:picLocks noChangeAspect="1"/>
          </p:cNvPicPr>
          <p:nvPr/>
        </p:nvPicPr>
        <p:blipFill>
          <a:blip r:embed="rId2"/>
          <a:stretch>
            <a:fillRect/>
          </a:stretch>
        </p:blipFill>
        <p:spPr>
          <a:xfrm>
            <a:off x="901700" y="1831975"/>
            <a:ext cx="11201400" cy="6488243"/>
          </a:xfrm>
          <a:prstGeom prst="rect">
            <a:avLst/>
          </a:prstGeom>
        </p:spPr>
      </p:pic>
    </p:spTree>
    <p:extLst>
      <p:ext uri="{BB962C8B-B14F-4D97-AF65-F5344CB8AC3E}">
        <p14:creationId xmlns:p14="http://schemas.microsoft.com/office/powerpoint/2010/main" val="1277497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6BE7-D015-4353-BC58-FF68A03AF5FB}"/>
              </a:ext>
            </a:extLst>
          </p:cNvPr>
          <p:cNvSpPr>
            <a:spLocks noGrp="1"/>
          </p:cNvSpPr>
          <p:nvPr>
            <p:ph type="title"/>
          </p:nvPr>
        </p:nvSpPr>
        <p:spPr>
          <a:xfrm>
            <a:off x="0" y="460247"/>
            <a:ext cx="13004800" cy="615553"/>
          </a:xfrm>
        </p:spPr>
        <p:txBody>
          <a:bodyPr/>
          <a:lstStyle/>
          <a:p>
            <a:pPr algn="ctr"/>
            <a:r>
              <a:rPr lang="en-US" sz="4000" u="sng"/>
              <a:t>DECRYPTION CODE</a:t>
            </a:r>
            <a:endParaRPr lang="en-IN"/>
          </a:p>
        </p:txBody>
      </p:sp>
      <p:sp>
        <p:nvSpPr>
          <p:cNvPr id="3" name="Text Placeholder 2">
            <a:extLst>
              <a:ext uri="{FF2B5EF4-FFF2-40B4-BE49-F238E27FC236}">
                <a16:creationId xmlns:a16="http://schemas.microsoft.com/office/drawing/2014/main" id="{9F545373-1B10-4359-9277-4C28C37CA7BB}"/>
              </a:ext>
            </a:extLst>
          </p:cNvPr>
          <p:cNvSpPr>
            <a:spLocks noGrp="1"/>
          </p:cNvSpPr>
          <p:nvPr>
            <p:ph type="body" idx="1"/>
          </p:nvPr>
        </p:nvSpPr>
        <p:spPr>
          <a:xfrm>
            <a:off x="650240" y="1298575"/>
            <a:ext cx="11704320" cy="9233297"/>
          </a:xfrm>
        </p:spPr>
        <p:txBody>
          <a:bodyPr/>
          <a:lstStyle/>
          <a:p>
            <a:r>
              <a:rPr lang="en-US" sz="2400" dirty="0">
                <a:latin typeface="Arial" panose="020B0604020202020204" pitchFamily="34" charset="0"/>
                <a:cs typeface="Arial" panose="020B0604020202020204" pitchFamily="34" charset="0"/>
              </a:rPr>
              <a:t>#include&lt;</a:t>
            </a:r>
            <a:r>
              <a:rPr lang="en-US" sz="2400" dirty="0" err="1">
                <a:latin typeface="Arial" panose="020B0604020202020204" pitchFamily="34" charset="0"/>
                <a:cs typeface="Arial" panose="020B0604020202020204" pitchFamily="34" charset="0"/>
              </a:rPr>
              <a:t>stdio.h</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#include&lt;</a:t>
            </a:r>
            <a:r>
              <a:rPr lang="en-US" sz="2400" dirty="0" err="1">
                <a:latin typeface="Arial" panose="020B0604020202020204" pitchFamily="34" charset="0"/>
                <a:cs typeface="Arial" panose="020B0604020202020204" pitchFamily="34" charset="0"/>
              </a:rPr>
              <a:t>string.h</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#include&lt;</a:t>
            </a:r>
            <a:r>
              <a:rPr lang="en-US" sz="2400" dirty="0" err="1">
                <a:latin typeface="Arial" panose="020B0604020202020204" pitchFamily="34" charset="0"/>
                <a:cs typeface="Arial" panose="020B0604020202020204" pitchFamily="34" charset="0"/>
              </a:rPr>
              <a:t>ctype.h</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main()</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//All the text which ever entered is converted to upper and without spaces</a:t>
            </a:r>
          </a:p>
          <a:p>
            <a:r>
              <a:rPr lang="en-US" sz="2400" dirty="0">
                <a:latin typeface="Arial" panose="020B0604020202020204" pitchFamily="34" charset="0"/>
                <a:cs typeface="Arial" panose="020B0604020202020204" pitchFamily="34" charset="0"/>
              </a:rPr>
              <a:t> int i,j,len1,len2,numstr[100],</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[100],</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[100]; </a:t>
            </a:r>
          </a:p>
          <a:p>
            <a:r>
              <a:rPr lang="en-US" sz="2400" dirty="0">
                <a:latin typeface="Arial" panose="020B0604020202020204" pitchFamily="34" charset="0"/>
                <a:cs typeface="Arial" panose="020B0604020202020204" pitchFamily="34" charset="0"/>
              </a:rPr>
              <a:t>char str[100],key[100],cipher[100]; </a:t>
            </a:r>
          </a:p>
          <a:p>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("Enter an Encrypted string text to Decrypt\n"); </a:t>
            </a:r>
          </a:p>
          <a:p>
            <a:r>
              <a:rPr lang="en-US" sz="2400" dirty="0">
                <a:latin typeface="Arial" panose="020B0604020202020204" pitchFamily="34" charset="0"/>
                <a:cs typeface="Arial" panose="020B0604020202020204" pitchFamily="34" charset="0"/>
              </a:rPr>
              <a:t>gets(str);</a:t>
            </a:r>
          </a:p>
          <a:p>
            <a:r>
              <a:rPr lang="en-US" sz="2400" dirty="0">
                <a:latin typeface="Arial" panose="020B0604020202020204" pitchFamily="34" charset="0"/>
                <a:cs typeface="Arial" panose="020B0604020202020204" pitchFamily="34" charset="0"/>
              </a:rPr>
              <a:t> 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=0,j=0;i&lt;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if(str[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  </a:t>
            </a:r>
          </a:p>
          <a:p>
            <a:r>
              <a:rPr lang="en-US" sz="2400" dirty="0">
                <a:latin typeface="Arial" panose="020B0604020202020204" pitchFamily="34" charset="0"/>
                <a:cs typeface="Arial" panose="020B0604020202020204" pitchFamily="34" charset="0"/>
              </a:rPr>
              <a:t> str[j]=</a:t>
            </a:r>
            <a:r>
              <a:rPr lang="en-US" sz="2400" dirty="0" err="1">
                <a:latin typeface="Arial" panose="020B0604020202020204" pitchFamily="34" charset="0"/>
                <a:cs typeface="Arial" panose="020B0604020202020204" pitchFamily="34" charset="0"/>
              </a:rPr>
              <a:t>toupper</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j++</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 </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str[j]='\0'; </a:t>
            </a:r>
          </a:p>
          <a:p>
            <a:r>
              <a:rPr lang="en-US" sz="2400" dirty="0">
                <a:latin typeface="Arial" panose="020B0604020202020204" pitchFamily="34" charset="0"/>
                <a:cs typeface="Arial" panose="020B0604020202020204" pitchFamily="34" charset="0"/>
              </a:rPr>
              <a:t>//obtaining numerical plain text ex A-0,B-1,C-2    </a:t>
            </a:r>
          </a:p>
          <a:p>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    </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numstr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a:t>
            </a:r>
          </a:p>
          <a:p>
            <a:r>
              <a:rPr lang="en-US"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4222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C250AA-2C90-46AA-8EA6-AFB9D2A7AE10}"/>
              </a:ext>
            </a:extLst>
          </p:cNvPr>
          <p:cNvSpPr>
            <a:spLocks noGrp="1"/>
          </p:cNvSpPr>
          <p:nvPr>
            <p:ph type="body" idx="1"/>
          </p:nvPr>
        </p:nvSpPr>
        <p:spPr>
          <a:xfrm>
            <a:off x="0" y="0"/>
            <a:ext cx="11719560" cy="13572946"/>
          </a:xfrm>
        </p:spPr>
        <p:txBody>
          <a:bodyPr/>
          <a:lstStyle/>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printf</a:t>
            </a:r>
            <a:r>
              <a:rPr lang="en-US" sz="2400" dirty="0">
                <a:latin typeface="Arial" panose="020B0604020202020204" pitchFamily="34" charset="0"/>
                <a:cs typeface="Arial" panose="020B0604020202020204" pitchFamily="34" charset="0"/>
              </a:rPr>
              <a:t>("Enter key string of random text\n");   </a:t>
            </a:r>
          </a:p>
          <a:p>
            <a:pPr lvl="1"/>
            <a:r>
              <a:rPr lang="en-US" sz="2400" dirty="0">
                <a:latin typeface="Arial" panose="020B0604020202020204" pitchFamily="34" charset="0"/>
                <a:cs typeface="Arial" panose="020B0604020202020204" pitchFamily="34" charset="0"/>
              </a:rPr>
              <a:t> gets(key); </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=0,j=0;i&lt;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if(key[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key[j]=</a:t>
            </a:r>
            <a:r>
              <a:rPr lang="en-US" sz="2400" dirty="0" err="1">
                <a:latin typeface="Arial" panose="020B0604020202020204" pitchFamily="34" charset="0"/>
                <a:cs typeface="Arial" panose="020B0604020202020204" pitchFamily="34" charset="0"/>
              </a:rPr>
              <a:t>toupper</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j++</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key[j]='\0';</a:t>
            </a:r>
          </a:p>
          <a:p>
            <a:pPr lvl="1"/>
            <a:r>
              <a:rPr lang="en-US" sz="2400" dirty="0">
                <a:latin typeface="Arial" panose="020B0604020202020204" pitchFamily="34" charset="0"/>
                <a:cs typeface="Arial" panose="020B0604020202020204" pitchFamily="34" charset="0"/>
              </a:rPr>
              <a:t> //obtaining numerical one time pad(OTP) or key    </a:t>
            </a:r>
          </a:p>
          <a:p>
            <a:pPr lvl="1"/>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]=key[</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for(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strlen</a:t>
            </a:r>
            <a:r>
              <a:rPr lang="en-US" sz="2400" dirty="0">
                <a:latin typeface="Arial" panose="020B0604020202020204" pitchFamily="34" charset="0"/>
                <a:cs typeface="Arial" panose="020B0604020202020204" pitchFamily="34" charset="0"/>
              </a:rPr>
              <a:t>(str);</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numstr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numkey</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//changed from + to - for decryption  </a:t>
            </a:r>
          </a:p>
          <a:p>
            <a:pPr lvl="1"/>
            <a:r>
              <a:rPr lang="en-US" sz="2400" dirty="0">
                <a:latin typeface="Arial" panose="020B0604020202020204" pitchFamily="34" charset="0"/>
                <a:cs typeface="Arial" panose="020B0604020202020204" pitchFamily="34" charset="0"/>
              </a:rPr>
              <a:t>   if(</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]&lt;0)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numcipher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]+26; //If cipher is negative we have to add 26 </a:t>
            </a:r>
          </a:p>
          <a:p>
            <a:pPr lvl="1"/>
            <a:r>
              <a:rPr lang="en-US" sz="2400" dirty="0">
                <a:latin typeface="Arial" panose="020B0604020202020204" pitchFamily="34" charset="0"/>
                <a:cs typeface="Arial" panose="020B0604020202020204" pitchFamily="34" charset="0"/>
              </a:rPr>
              <a:t>    }   </a:t>
            </a:r>
          </a:p>
          <a:p>
            <a:pPr lvl="1"/>
            <a:r>
              <a:rPr lang="en-US" sz="2400" dirty="0">
                <a:latin typeface="Arial" panose="020B0604020202020204" pitchFamily="34" charset="0"/>
                <a:cs typeface="Arial" panose="020B0604020202020204" pitchFamily="34" charset="0"/>
              </a:rPr>
              <a:t>  </a:t>
            </a: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1872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62E2FC-EFE4-4C45-93FE-3AB3DED29A57}"/>
              </a:ext>
            </a:extLst>
          </p:cNvPr>
          <p:cNvSpPr>
            <a:spLocks noGrp="1"/>
          </p:cNvSpPr>
          <p:nvPr>
            <p:ph type="body" idx="1"/>
          </p:nvPr>
        </p:nvSpPr>
        <p:spPr>
          <a:xfrm>
            <a:off x="650240" y="2244788"/>
            <a:ext cx="11704320" cy="4739759"/>
          </a:xfrm>
        </p:spPr>
        <p:txBody>
          <a:bodyPr/>
          <a:lstStyle/>
          <a:p>
            <a:pPr lvl="1"/>
            <a:r>
              <a:rPr lang="en-US" sz="2800" dirty="0" err="1">
                <a:latin typeface="Arial" panose="020B0604020202020204" pitchFamily="34" charset="0"/>
                <a:cs typeface="Arial" panose="020B0604020202020204" pitchFamily="34" charset="0"/>
              </a:rPr>
              <a:t>numcipher</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numcipher</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]%26;//To loop within 1 to 26 for alphabets from A-Z </a:t>
            </a:r>
          </a:p>
          <a:p>
            <a:pPr lvl="1"/>
            <a:r>
              <a:rPr lang="en-US" sz="2800" dirty="0">
                <a:latin typeface="Arial" panose="020B0604020202020204" pitchFamily="34" charset="0"/>
                <a:cs typeface="Arial" panose="020B0604020202020204" pitchFamily="34" charset="0"/>
              </a:rPr>
              <a:t>   }</a:t>
            </a:r>
          </a:p>
          <a:p>
            <a:pPr lvl="1"/>
            <a:r>
              <a:rPr lang="en-US" sz="2800" dirty="0" err="1">
                <a:latin typeface="Arial" panose="020B0604020202020204" pitchFamily="34" charset="0"/>
                <a:cs typeface="Arial" panose="020B0604020202020204" pitchFamily="34" charset="0"/>
              </a:rPr>
              <a:t>printf</a:t>
            </a:r>
            <a:r>
              <a:rPr lang="en-US" sz="2800" dirty="0">
                <a:latin typeface="Arial" panose="020B0604020202020204" pitchFamily="34" charset="0"/>
                <a:cs typeface="Arial" panose="020B0604020202020204" pitchFamily="34" charset="0"/>
              </a:rPr>
              <a:t>("Decrypted One Time Pad Cipher text is\n"); </a:t>
            </a:r>
          </a:p>
          <a:p>
            <a:pPr lvl="1"/>
            <a:r>
              <a:rPr lang="en-US" sz="2800" dirty="0">
                <a:latin typeface="Arial" panose="020B0604020202020204" pitchFamily="34" charset="0"/>
                <a:cs typeface="Arial" panose="020B0604020202020204" pitchFamily="34" charset="0"/>
              </a:rPr>
              <a:t>   for(</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=0;i&lt;</a:t>
            </a:r>
            <a:r>
              <a:rPr lang="en-US" sz="2800" dirty="0" err="1">
                <a:latin typeface="Arial" panose="020B0604020202020204" pitchFamily="34" charset="0"/>
                <a:cs typeface="Arial" panose="020B0604020202020204" pitchFamily="34" charset="0"/>
              </a:rPr>
              <a:t>strlen</a:t>
            </a:r>
            <a:r>
              <a:rPr lang="en-US" sz="2800" dirty="0">
                <a:latin typeface="Arial" panose="020B0604020202020204" pitchFamily="34" charset="0"/>
                <a:cs typeface="Arial" panose="020B0604020202020204" pitchFamily="34" charset="0"/>
              </a:rPr>
              <a:t>(str);</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a:t>
            </a:r>
          </a:p>
          <a:p>
            <a:pPr lvl="1"/>
            <a:r>
              <a:rPr lang="en-US" sz="2800" dirty="0">
                <a:latin typeface="Arial" panose="020B0604020202020204" pitchFamily="34" charset="0"/>
                <a:cs typeface="Arial" panose="020B0604020202020204" pitchFamily="34" charset="0"/>
              </a:rPr>
              <a:t>{    </a:t>
            </a:r>
          </a:p>
          <a:p>
            <a:pPr lvl="1"/>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printf</a:t>
            </a:r>
            <a:r>
              <a:rPr lang="en-US" sz="2800" dirty="0">
                <a:latin typeface="Arial" panose="020B0604020202020204" pitchFamily="34" charset="0"/>
                <a:cs typeface="Arial" panose="020B0604020202020204" pitchFamily="34" charset="0"/>
              </a:rPr>
              <a:t>("%c",(</a:t>
            </a:r>
            <a:r>
              <a:rPr lang="en-US" sz="2800" dirty="0" err="1">
                <a:latin typeface="Arial" panose="020B0604020202020204" pitchFamily="34" charset="0"/>
                <a:cs typeface="Arial" panose="020B0604020202020204" pitchFamily="34" charset="0"/>
              </a:rPr>
              <a:t>numcipher</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  </a:t>
            </a:r>
          </a:p>
          <a:p>
            <a:pPr lvl="1"/>
            <a:r>
              <a:rPr lang="en-US" sz="2800" dirty="0">
                <a:latin typeface="Arial" panose="020B0604020202020204" pitchFamily="34" charset="0"/>
                <a:cs typeface="Arial" panose="020B0604020202020204" pitchFamily="34" charset="0"/>
              </a:rPr>
              <a:t>   } </a:t>
            </a:r>
          </a:p>
          <a:p>
            <a:pPr lvl="1"/>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printf</a:t>
            </a:r>
            <a:r>
              <a:rPr lang="en-US" sz="2800" dirty="0">
                <a:latin typeface="Arial" panose="020B0604020202020204" pitchFamily="34" charset="0"/>
                <a:cs typeface="Arial" panose="020B0604020202020204" pitchFamily="34" charset="0"/>
              </a:rPr>
              <a:t>("\n");</a:t>
            </a:r>
          </a:p>
          <a:p>
            <a:pPr lvl="1"/>
            <a:r>
              <a:rPr lang="en-US" sz="2800" dirty="0">
                <a:latin typeface="Arial" panose="020B0604020202020204" pitchFamily="34" charset="0"/>
                <a:cs typeface="Arial" panose="020B0604020202020204" pitchFamily="34" charset="0"/>
              </a:rPr>
              <a:t>}</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475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4413-2AD3-4570-8179-47795C4813C9}"/>
              </a:ext>
            </a:extLst>
          </p:cNvPr>
          <p:cNvSpPr>
            <a:spLocks noGrp="1"/>
          </p:cNvSpPr>
          <p:nvPr>
            <p:ph type="title"/>
          </p:nvPr>
        </p:nvSpPr>
        <p:spPr>
          <a:xfrm>
            <a:off x="0" y="460247"/>
            <a:ext cx="13004800" cy="584775"/>
          </a:xfrm>
        </p:spPr>
        <p:txBody>
          <a:bodyPr/>
          <a:lstStyle/>
          <a:p>
            <a:pPr algn="ctr"/>
            <a:r>
              <a:rPr lang="en-IN" dirty="0"/>
              <a:t>Decryption Output Snippet</a:t>
            </a:r>
          </a:p>
        </p:txBody>
      </p:sp>
      <p:pic>
        <p:nvPicPr>
          <p:cNvPr id="4" name="Picture 3">
            <a:extLst>
              <a:ext uri="{FF2B5EF4-FFF2-40B4-BE49-F238E27FC236}">
                <a16:creationId xmlns:a16="http://schemas.microsoft.com/office/drawing/2014/main" id="{B09DD817-D26B-4DF5-8B39-BD61E2D199E4}"/>
              </a:ext>
            </a:extLst>
          </p:cNvPr>
          <p:cNvPicPr>
            <a:picLocks noChangeAspect="1"/>
          </p:cNvPicPr>
          <p:nvPr/>
        </p:nvPicPr>
        <p:blipFill>
          <a:blip r:embed="rId2"/>
          <a:stretch>
            <a:fillRect/>
          </a:stretch>
        </p:blipFill>
        <p:spPr>
          <a:xfrm>
            <a:off x="711200" y="1831975"/>
            <a:ext cx="11582400" cy="6748553"/>
          </a:xfrm>
          <a:prstGeom prst="rect">
            <a:avLst/>
          </a:prstGeom>
        </p:spPr>
      </p:pic>
    </p:spTree>
    <p:extLst>
      <p:ext uri="{BB962C8B-B14F-4D97-AF65-F5344CB8AC3E}">
        <p14:creationId xmlns:p14="http://schemas.microsoft.com/office/powerpoint/2010/main" val="3966740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6214745" cy="9756775"/>
            <a:chOff x="0" y="0"/>
            <a:chExt cx="6214745" cy="9756775"/>
          </a:xfrm>
        </p:grpSpPr>
        <p:sp>
          <p:nvSpPr>
            <p:cNvPr id="3" name="object 3"/>
            <p:cNvSpPr/>
            <p:nvPr/>
          </p:nvSpPr>
          <p:spPr>
            <a:xfrm>
              <a:off x="0" y="12"/>
              <a:ext cx="6214745" cy="9756775"/>
            </a:xfrm>
            <a:custGeom>
              <a:avLst/>
              <a:gdLst/>
              <a:ahLst/>
              <a:cxnLst/>
              <a:rect l="l" t="t" r="r" b="b"/>
              <a:pathLst>
                <a:path w="6214745" h="9756775">
                  <a:moveTo>
                    <a:pt x="6214491" y="0"/>
                  </a:moveTo>
                  <a:lnTo>
                    <a:pt x="0" y="0"/>
                  </a:lnTo>
                  <a:lnTo>
                    <a:pt x="0" y="4751311"/>
                  </a:lnTo>
                  <a:lnTo>
                    <a:pt x="0" y="5325351"/>
                  </a:lnTo>
                  <a:lnTo>
                    <a:pt x="0" y="9756635"/>
                  </a:lnTo>
                  <a:lnTo>
                    <a:pt x="6214491" y="9756635"/>
                  </a:lnTo>
                  <a:lnTo>
                    <a:pt x="6214491" y="5325351"/>
                  </a:lnTo>
                  <a:lnTo>
                    <a:pt x="6214491" y="4751311"/>
                  </a:lnTo>
                  <a:lnTo>
                    <a:pt x="6214491" y="0"/>
                  </a:lnTo>
                  <a:close/>
                </a:path>
              </a:pathLst>
            </a:custGeom>
            <a:solidFill>
              <a:srgbClr val="2C3E50"/>
            </a:solidFill>
          </p:spPr>
          <p:txBody>
            <a:bodyPr wrap="square" lIns="0" tIns="0" rIns="0" bIns="0" rtlCol="0"/>
            <a:lstStyle/>
            <a:p>
              <a:endParaRPr/>
            </a:p>
          </p:txBody>
        </p:sp>
        <p:sp>
          <p:nvSpPr>
            <p:cNvPr id="4" name="object 4"/>
            <p:cNvSpPr/>
            <p:nvPr/>
          </p:nvSpPr>
          <p:spPr>
            <a:xfrm>
              <a:off x="0" y="2311920"/>
              <a:ext cx="6214452" cy="487880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8760777" y="765175"/>
            <a:ext cx="1312545" cy="604520"/>
          </a:xfrm>
          <a:prstGeom prst="rect">
            <a:avLst/>
          </a:prstGeom>
        </p:spPr>
        <p:txBody>
          <a:bodyPr vert="horz" wrap="square" lIns="0" tIns="12700" rIns="0" bIns="0" rtlCol="0">
            <a:spAutoFit/>
          </a:bodyPr>
          <a:lstStyle/>
          <a:p>
            <a:pPr marL="12700">
              <a:lnSpc>
                <a:spcPct val="100000"/>
              </a:lnSpc>
              <a:spcBef>
                <a:spcPts val="100"/>
              </a:spcBef>
            </a:pPr>
            <a:r>
              <a:rPr spc="-45" dirty="0"/>
              <a:t>Login</a:t>
            </a:r>
          </a:p>
        </p:txBody>
      </p:sp>
      <p:sp>
        <p:nvSpPr>
          <p:cNvPr id="6" name="object 6"/>
          <p:cNvSpPr txBox="1"/>
          <p:nvPr/>
        </p:nvSpPr>
        <p:spPr>
          <a:xfrm>
            <a:off x="6578599" y="3051175"/>
            <a:ext cx="5676900" cy="2673424"/>
          </a:xfrm>
          <a:prstGeom prst="rect">
            <a:avLst/>
          </a:prstGeom>
        </p:spPr>
        <p:txBody>
          <a:bodyPr vert="horz" wrap="square" lIns="0" tIns="6350" rIns="0" bIns="0" rtlCol="0">
            <a:spAutoFit/>
          </a:bodyPr>
          <a:lstStyle/>
          <a:p>
            <a:pPr marL="12700" marR="5080" algn="just">
              <a:lnSpc>
                <a:spcPct val="102400"/>
              </a:lnSpc>
              <a:spcBef>
                <a:spcPts val="50"/>
              </a:spcBef>
            </a:pPr>
            <a:r>
              <a:rPr sz="2400" spc="-45" dirty="0">
                <a:latin typeface="Arial"/>
                <a:cs typeface="Arial"/>
              </a:rPr>
              <a:t>As </a:t>
            </a:r>
            <a:r>
              <a:rPr sz="2400" spc="-30" dirty="0">
                <a:latin typeface="Arial"/>
                <a:cs typeface="Arial"/>
              </a:rPr>
              <a:t>simple </a:t>
            </a:r>
            <a:r>
              <a:rPr sz="2400" spc="-45" dirty="0">
                <a:latin typeface="Arial"/>
                <a:cs typeface="Arial"/>
              </a:rPr>
              <a:t>as </a:t>
            </a:r>
            <a:r>
              <a:rPr sz="2400" spc="-25" dirty="0">
                <a:latin typeface="Arial"/>
                <a:cs typeface="Arial"/>
              </a:rPr>
              <a:t>just </a:t>
            </a:r>
            <a:r>
              <a:rPr sz="2400" spc="-30" dirty="0">
                <a:latin typeface="Arial"/>
                <a:cs typeface="Arial"/>
              </a:rPr>
              <a:t>entering your  </a:t>
            </a:r>
            <a:r>
              <a:rPr sz="2400" spc="-40" dirty="0">
                <a:latin typeface="Arial"/>
                <a:cs typeface="Arial"/>
              </a:rPr>
              <a:t>email, </a:t>
            </a:r>
            <a:r>
              <a:rPr sz="2400" spc="-15" dirty="0">
                <a:latin typeface="Arial"/>
                <a:cs typeface="Arial"/>
              </a:rPr>
              <a:t>password </a:t>
            </a:r>
            <a:r>
              <a:rPr sz="2400" spc="-25" dirty="0">
                <a:latin typeface="Arial"/>
                <a:cs typeface="Arial"/>
              </a:rPr>
              <a:t>and </a:t>
            </a:r>
            <a:r>
              <a:rPr sz="2400" spc="-30" dirty="0">
                <a:latin typeface="Arial"/>
                <a:cs typeface="Arial"/>
              </a:rPr>
              <a:t>selecting </a:t>
            </a:r>
            <a:r>
              <a:rPr sz="2400" spc="-25" dirty="0">
                <a:latin typeface="Arial"/>
                <a:cs typeface="Arial"/>
              </a:rPr>
              <a:t>the  </a:t>
            </a:r>
            <a:r>
              <a:rPr sz="2400" spc="-10" dirty="0">
                <a:latin typeface="Arial"/>
                <a:cs typeface="Arial"/>
              </a:rPr>
              <a:t>method </a:t>
            </a:r>
            <a:r>
              <a:rPr sz="2400" spc="-20" dirty="0">
                <a:latin typeface="Arial"/>
                <a:cs typeface="Arial"/>
              </a:rPr>
              <a:t>of encryption for </a:t>
            </a:r>
            <a:r>
              <a:rPr sz="2400" spc="-30" dirty="0">
                <a:latin typeface="Arial"/>
                <a:cs typeface="Arial"/>
              </a:rPr>
              <a:t>your  </a:t>
            </a:r>
            <a:r>
              <a:rPr sz="2400" spc="-15" dirty="0">
                <a:latin typeface="Arial"/>
                <a:cs typeface="Arial"/>
              </a:rPr>
              <a:t>password.</a:t>
            </a:r>
            <a:endParaRPr sz="2400" dirty="0">
              <a:latin typeface="Arial"/>
              <a:cs typeface="Arial"/>
            </a:endParaRPr>
          </a:p>
          <a:p>
            <a:pPr algn="just">
              <a:lnSpc>
                <a:spcPct val="100000"/>
              </a:lnSpc>
              <a:spcBef>
                <a:spcPts val="10"/>
              </a:spcBef>
            </a:pPr>
            <a:endParaRPr sz="2800" dirty="0">
              <a:latin typeface="Arial"/>
              <a:cs typeface="Arial"/>
            </a:endParaRPr>
          </a:p>
          <a:p>
            <a:pPr marL="12700" marR="245745" algn="just">
              <a:lnSpc>
                <a:spcPct val="101600"/>
              </a:lnSpc>
            </a:pPr>
            <a:r>
              <a:rPr sz="2400" spc="-30" dirty="0">
                <a:latin typeface="Arial"/>
                <a:cs typeface="Arial"/>
              </a:rPr>
              <a:t>Once </a:t>
            </a:r>
            <a:r>
              <a:rPr sz="2400" spc="-15" dirty="0">
                <a:latin typeface="Arial"/>
                <a:cs typeface="Arial"/>
              </a:rPr>
              <a:t>submit </a:t>
            </a:r>
            <a:r>
              <a:rPr sz="2400" spc="-45" dirty="0">
                <a:latin typeface="Arial"/>
                <a:cs typeface="Arial"/>
              </a:rPr>
              <a:t>is </a:t>
            </a:r>
            <a:r>
              <a:rPr sz="2400" spc="-15" dirty="0">
                <a:latin typeface="Arial"/>
                <a:cs typeface="Arial"/>
              </a:rPr>
              <a:t>clicked, </a:t>
            </a:r>
            <a:r>
              <a:rPr sz="2400" spc="-25" dirty="0">
                <a:latin typeface="Arial"/>
                <a:cs typeface="Arial"/>
              </a:rPr>
              <a:t>the  selected algorithm </a:t>
            </a:r>
            <a:r>
              <a:rPr sz="2400" spc="-35" dirty="0">
                <a:latin typeface="Arial"/>
                <a:cs typeface="Arial"/>
              </a:rPr>
              <a:t>runs </a:t>
            </a:r>
            <a:r>
              <a:rPr sz="2400" spc="-25" dirty="0">
                <a:latin typeface="Arial"/>
                <a:cs typeface="Arial"/>
              </a:rPr>
              <a:t>and  </a:t>
            </a:r>
            <a:r>
              <a:rPr sz="2400" spc="-20" dirty="0">
                <a:latin typeface="Arial"/>
                <a:cs typeface="Arial"/>
              </a:rPr>
              <a:t>encrypts </a:t>
            </a:r>
            <a:r>
              <a:rPr sz="2400" spc="-25" dirty="0">
                <a:latin typeface="Arial"/>
                <a:cs typeface="Arial"/>
              </a:rPr>
              <a:t>the </a:t>
            </a:r>
            <a:r>
              <a:rPr sz="2400" spc="-15" dirty="0">
                <a:latin typeface="Arial"/>
                <a:cs typeface="Arial"/>
              </a:rPr>
              <a:t>password </a:t>
            </a:r>
            <a:r>
              <a:rPr sz="2400" spc="-35" dirty="0">
                <a:latin typeface="Arial"/>
                <a:cs typeface="Arial"/>
              </a:rPr>
              <a:t>using</a:t>
            </a:r>
            <a:r>
              <a:rPr sz="2400" spc="60" dirty="0">
                <a:latin typeface="Arial"/>
                <a:cs typeface="Arial"/>
              </a:rPr>
              <a:t> </a:t>
            </a:r>
            <a:r>
              <a:rPr sz="2400" spc="-10" dirty="0">
                <a:latin typeface="Arial"/>
                <a:cs typeface="Arial"/>
              </a:rPr>
              <a:t>it.</a:t>
            </a:r>
            <a:endParaRPr sz="2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01BC-6E87-4DB9-A958-B2AB9E83DFB7}"/>
              </a:ext>
            </a:extLst>
          </p:cNvPr>
          <p:cNvSpPr>
            <a:spLocks noGrp="1"/>
          </p:cNvSpPr>
          <p:nvPr>
            <p:ph type="title"/>
          </p:nvPr>
        </p:nvSpPr>
        <p:spPr>
          <a:xfrm>
            <a:off x="0" y="460247"/>
            <a:ext cx="13004800" cy="492443"/>
          </a:xfrm>
        </p:spPr>
        <p:txBody>
          <a:bodyPr/>
          <a:lstStyle/>
          <a:p>
            <a:pPr algn="ctr"/>
            <a:r>
              <a:rPr lang="en-IN" sz="3200" dirty="0">
                <a:latin typeface="Arial" panose="020B0604020202020204" pitchFamily="34" charset="0"/>
                <a:cs typeface="Arial" panose="020B0604020202020204" pitchFamily="34" charset="0"/>
              </a:rPr>
              <a:t>Response Time Comparison</a:t>
            </a:r>
          </a:p>
        </p:txBody>
      </p:sp>
      <p:sp>
        <p:nvSpPr>
          <p:cNvPr id="3" name="Text Placeholder 2">
            <a:extLst>
              <a:ext uri="{FF2B5EF4-FFF2-40B4-BE49-F238E27FC236}">
                <a16:creationId xmlns:a16="http://schemas.microsoft.com/office/drawing/2014/main" id="{06D80E17-16A8-45B3-BF68-E19D9689484D}"/>
              </a:ext>
            </a:extLst>
          </p:cNvPr>
          <p:cNvSpPr>
            <a:spLocks noGrp="1"/>
          </p:cNvSpPr>
          <p:nvPr>
            <p:ph type="body" idx="1"/>
          </p:nvPr>
        </p:nvSpPr>
        <p:spPr>
          <a:xfrm>
            <a:off x="650237" y="1588655"/>
            <a:ext cx="11704320" cy="923330"/>
          </a:xfrm>
        </p:spPr>
        <p:txBody>
          <a:bodyPr/>
          <a:lstStyle/>
          <a:p>
            <a:r>
              <a:rPr lang="en-US" dirty="0">
                <a:latin typeface="Arial" panose="020B0604020202020204" pitchFamily="34" charset="0"/>
                <a:cs typeface="Arial" panose="020B0604020202020204" pitchFamily="34" charset="0"/>
              </a:rPr>
              <a:t>We calculated the average response time (see Table 4), in order to compare the speed of execution with the five algorithms.</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35F98E-8276-404C-9867-735C6E7D7D2D}"/>
              </a:ext>
            </a:extLst>
          </p:cNvPr>
          <p:cNvPicPr>
            <a:picLocks noChangeAspect="1"/>
          </p:cNvPicPr>
          <p:nvPr/>
        </p:nvPicPr>
        <p:blipFill>
          <a:blip r:embed="rId2"/>
          <a:stretch>
            <a:fillRect/>
          </a:stretch>
        </p:blipFill>
        <p:spPr>
          <a:xfrm>
            <a:off x="2182807" y="2199331"/>
            <a:ext cx="8639175" cy="1504950"/>
          </a:xfrm>
          <a:prstGeom prst="rect">
            <a:avLst/>
          </a:prstGeom>
        </p:spPr>
      </p:pic>
      <p:sp>
        <p:nvSpPr>
          <p:cNvPr id="6" name="Rectangle 5">
            <a:extLst>
              <a:ext uri="{FF2B5EF4-FFF2-40B4-BE49-F238E27FC236}">
                <a16:creationId xmlns:a16="http://schemas.microsoft.com/office/drawing/2014/main" id="{774E8119-9881-4510-8204-F68D648FD81C}"/>
              </a:ext>
            </a:extLst>
          </p:cNvPr>
          <p:cNvSpPr/>
          <p:nvPr/>
        </p:nvSpPr>
        <p:spPr>
          <a:xfrm>
            <a:off x="4292600" y="2142653"/>
            <a:ext cx="1162684" cy="447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F9A802E-B5D8-460D-A2F4-CF17042B1DC6}"/>
              </a:ext>
            </a:extLst>
          </p:cNvPr>
          <p:cNvPicPr>
            <a:picLocks noChangeAspect="1"/>
          </p:cNvPicPr>
          <p:nvPr/>
        </p:nvPicPr>
        <p:blipFill>
          <a:blip r:embed="rId3"/>
          <a:stretch>
            <a:fillRect/>
          </a:stretch>
        </p:blipFill>
        <p:spPr>
          <a:xfrm>
            <a:off x="1274331" y="4065890"/>
            <a:ext cx="10456129" cy="3275700"/>
          </a:xfrm>
          <a:prstGeom prst="rect">
            <a:avLst/>
          </a:prstGeom>
        </p:spPr>
      </p:pic>
      <p:sp>
        <p:nvSpPr>
          <p:cNvPr id="8" name="Rectangle 7">
            <a:extLst>
              <a:ext uri="{FF2B5EF4-FFF2-40B4-BE49-F238E27FC236}">
                <a16:creationId xmlns:a16="http://schemas.microsoft.com/office/drawing/2014/main" id="{027A0F46-A291-48BB-B333-7F0BE539E459}"/>
              </a:ext>
            </a:extLst>
          </p:cNvPr>
          <p:cNvSpPr/>
          <p:nvPr/>
        </p:nvSpPr>
        <p:spPr>
          <a:xfrm>
            <a:off x="749296" y="7771535"/>
            <a:ext cx="11506200" cy="1323439"/>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The results presented in Figure show that RC4 has better behavior compared to the other four algorithms. From the Table, we can estimate an average gain for the RC4 to 100% compared to DES, Blowfish, AES and RSA. .The efficiency of the RC4 algorithm in terms of response time, space memory and security becomes very high once we change the size of the rules base.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971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F044-C75A-4660-B218-9B3196DD5207}"/>
              </a:ext>
            </a:extLst>
          </p:cNvPr>
          <p:cNvSpPr>
            <a:spLocks noGrp="1"/>
          </p:cNvSpPr>
          <p:nvPr>
            <p:ph type="title"/>
          </p:nvPr>
        </p:nvSpPr>
        <p:spPr>
          <a:xfrm>
            <a:off x="0" y="460247"/>
            <a:ext cx="13004800" cy="584775"/>
          </a:xfrm>
        </p:spPr>
        <p:txBody>
          <a:bodyPr/>
          <a:lstStyle/>
          <a:p>
            <a:pPr algn="ctr"/>
            <a:r>
              <a:rPr lang="en-IN" dirty="0"/>
              <a:t>RC4 Vs RSA Execution Time</a:t>
            </a:r>
          </a:p>
        </p:txBody>
      </p:sp>
      <p:pic>
        <p:nvPicPr>
          <p:cNvPr id="4" name="Picture 3">
            <a:extLst>
              <a:ext uri="{FF2B5EF4-FFF2-40B4-BE49-F238E27FC236}">
                <a16:creationId xmlns:a16="http://schemas.microsoft.com/office/drawing/2014/main" id="{0501B3AE-CD1E-48C8-BD27-9345318EE27F}"/>
              </a:ext>
            </a:extLst>
          </p:cNvPr>
          <p:cNvPicPr>
            <a:picLocks noChangeAspect="1"/>
          </p:cNvPicPr>
          <p:nvPr/>
        </p:nvPicPr>
        <p:blipFill>
          <a:blip r:embed="rId2"/>
          <a:stretch>
            <a:fillRect/>
          </a:stretch>
        </p:blipFill>
        <p:spPr>
          <a:xfrm>
            <a:off x="3703579" y="2136775"/>
            <a:ext cx="6191250" cy="4367590"/>
          </a:xfrm>
          <a:prstGeom prst="rect">
            <a:avLst/>
          </a:prstGeom>
        </p:spPr>
      </p:pic>
      <p:sp>
        <p:nvSpPr>
          <p:cNvPr id="5" name="Rectangle 4">
            <a:extLst>
              <a:ext uri="{FF2B5EF4-FFF2-40B4-BE49-F238E27FC236}">
                <a16:creationId xmlns:a16="http://schemas.microsoft.com/office/drawing/2014/main" id="{C4E22FF3-F85E-4F1E-8570-4E2322E5909F}"/>
              </a:ext>
            </a:extLst>
          </p:cNvPr>
          <p:cNvSpPr/>
          <p:nvPr/>
        </p:nvSpPr>
        <p:spPr>
          <a:xfrm>
            <a:off x="2315570" y="2553630"/>
            <a:ext cx="1386855" cy="307777"/>
          </a:xfrm>
          <a:prstGeom prst="rect">
            <a:avLst/>
          </a:prstGeom>
        </p:spPr>
        <p:txBody>
          <a:bodyPr wrap="none">
            <a:spAutoFit/>
          </a:bodyPr>
          <a:lstStyle/>
          <a:p>
            <a:r>
              <a:rPr lang="en-IN" sz="1400" dirty="0">
                <a:solidFill>
                  <a:srgbClr val="000000"/>
                </a:solidFill>
                <a:latin typeface="Arial" panose="020B0604020202020204" pitchFamily="34" charset="0"/>
              </a:rPr>
              <a:t>RC4 TE (Secs)</a:t>
            </a:r>
            <a:endParaRPr lang="en-IN" sz="1400" dirty="0"/>
          </a:p>
        </p:txBody>
      </p:sp>
      <p:sp>
        <p:nvSpPr>
          <p:cNvPr id="6" name="Rectangle 5">
            <a:extLst>
              <a:ext uri="{FF2B5EF4-FFF2-40B4-BE49-F238E27FC236}">
                <a16:creationId xmlns:a16="http://schemas.microsoft.com/office/drawing/2014/main" id="{A5C75B67-67C9-4B77-8CDD-F80D4021C020}"/>
              </a:ext>
            </a:extLst>
          </p:cNvPr>
          <p:cNvSpPr/>
          <p:nvPr/>
        </p:nvSpPr>
        <p:spPr>
          <a:xfrm>
            <a:off x="2315570" y="2816621"/>
            <a:ext cx="1437894" cy="307777"/>
          </a:xfrm>
          <a:prstGeom prst="rect">
            <a:avLst/>
          </a:prstGeom>
        </p:spPr>
        <p:txBody>
          <a:bodyPr wrap="none">
            <a:spAutoFit/>
          </a:bodyPr>
          <a:lstStyle/>
          <a:p>
            <a:r>
              <a:rPr lang="en-IN" sz="1400" dirty="0">
                <a:solidFill>
                  <a:srgbClr val="000000"/>
                </a:solidFill>
                <a:latin typeface="Arial" panose="020B0604020202020204" pitchFamily="34" charset="0"/>
              </a:rPr>
              <a:t>RSA TE (Secs) </a:t>
            </a:r>
            <a:endParaRPr lang="en-IN" sz="1400" dirty="0"/>
          </a:p>
        </p:txBody>
      </p:sp>
      <p:sp>
        <p:nvSpPr>
          <p:cNvPr id="7" name="Rectangle 6">
            <a:extLst>
              <a:ext uri="{FF2B5EF4-FFF2-40B4-BE49-F238E27FC236}">
                <a16:creationId xmlns:a16="http://schemas.microsoft.com/office/drawing/2014/main" id="{8BBE9717-4854-453F-8A1B-AE3AE04DB555}"/>
              </a:ext>
            </a:extLst>
          </p:cNvPr>
          <p:cNvSpPr/>
          <p:nvPr/>
        </p:nvSpPr>
        <p:spPr>
          <a:xfrm>
            <a:off x="2311400" y="3047965"/>
            <a:ext cx="1309974" cy="307777"/>
          </a:xfrm>
          <a:prstGeom prst="rect">
            <a:avLst/>
          </a:prstGeom>
        </p:spPr>
        <p:txBody>
          <a:bodyPr wrap="none">
            <a:spAutoFit/>
          </a:bodyPr>
          <a:lstStyle/>
          <a:p>
            <a:r>
              <a:rPr lang="en-IN" sz="1400" dirty="0">
                <a:solidFill>
                  <a:srgbClr val="000000"/>
                </a:solidFill>
                <a:latin typeface="Arial" panose="020B0604020202020204" pitchFamily="34" charset="0"/>
              </a:rPr>
              <a:t> File Size (</a:t>
            </a:r>
            <a:r>
              <a:rPr lang="en-IN" sz="1400" dirty="0" err="1">
                <a:solidFill>
                  <a:srgbClr val="000000"/>
                </a:solidFill>
                <a:latin typeface="Arial" panose="020B0604020202020204" pitchFamily="34" charset="0"/>
              </a:rPr>
              <a:t>Kb</a:t>
            </a:r>
            <a:r>
              <a:rPr lang="en-IN" sz="1400" dirty="0">
                <a:solidFill>
                  <a:srgbClr val="000000"/>
                </a:solidFill>
                <a:latin typeface="Arial" panose="020B0604020202020204" pitchFamily="34" charset="0"/>
              </a:rPr>
              <a:t>)</a:t>
            </a:r>
            <a:endParaRPr lang="en-IN" sz="1400" dirty="0"/>
          </a:p>
        </p:txBody>
      </p:sp>
      <p:sp>
        <p:nvSpPr>
          <p:cNvPr id="11" name="Rectangle 10">
            <a:extLst>
              <a:ext uri="{FF2B5EF4-FFF2-40B4-BE49-F238E27FC236}">
                <a16:creationId xmlns:a16="http://schemas.microsoft.com/office/drawing/2014/main" id="{D217CC71-ECD4-43F4-8830-2A2780C625DD}"/>
              </a:ext>
            </a:extLst>
          </p:cNvPr>
          <p:cNvSpPr/>
          <p:nvPr/>
        </p:nvSpPr>
        <p:spPr>
          <a:xfrm>
            <a:off x="3656002" y="6250705"/>
            <a:ext cx="6147837" cy="369332"/>
          </a:xfrm>
          <a:prstGeom prst="rect">
            <a:avLst/>
          </a:prstGeom>
        </p:spPr>
        <p:txBody>
          <a:bodyPr wrap="none">
            <a:spAutoFit/>
          </a:bodyPr>
          <a:lstStyle/>
          <a:p>
            <a:r>
              <a:rPr lang="en-IN" dirty="0">
                <a:solidFill>
                  <a:srgbClr val="000000"/>
                </a:solidFill>
                <a:latin typeface="Arial" panose="020B0604020202020204" pitchFamily="34" charset="0"/>
              </a:rPr>
              <a:t>0     20     40     60     80    100   120   140   160    180  200</a:t>
            </a:r>
            <a:endParaRPr lang="en-IN" dirty="0"/>
          </a:p>
        </p:txBody>
      </p:sp>
      <p:sp>
        <p:nvSpPr>
          <p:cNvPr id="12" name="Rectangle 11">
            <a:extLst>
              <a:ext uri="{FF2B5EF4-FFF2-40B4-BE49-F238E27FC236}">
                <a16:creationId xmlns:a16="http://schemas.microsoft.com/office/drawing/2014/main" id="{4ACF901D-8D25-406B-BF75-2836E16510B3}"/>
              </a:ext>
            </a:extLst>
          </p:cNvPr>
          <p:cNvSpPr/>
          <p:nvPr/>
        </p:nvSpPr>
        <p:spPr>
          <a:xfrm>
            <a:off x="409269" y="7184211"/>
            <a:ext cx="12363770" cy="1200329"/>
          </a:xfrm>
          <a:prstGeom prst="rect">
            <a:avLst/>
          </a:prstGeom>
        </p:spPr>
        <p:txBody>
          <a:bodyPr wrap="square">
            <a:spAutoFit/>
          </a:bodyPr>
          <a:lstStyle/>
          <a:p>
            <a:pPr algn="just"/>
            <a:r>
              <a:rPr lang="en-US" dirty="0">
                <a:solidFill>
                  <a:srgbClr val="000000"/>
                </a:solidFill>
                <a:latin typeface="Arial" panose="020B0604020202020204" pitchFamily="34" charset="0"/>
                <a:cs typeface="Arial" panose="020B0604020202020204" pitchFamily="34" charset="0"/>
              </a:rPr>
              <a:t>RC4 using five text files and five graphic files of different sizes of 10, 50, 100, 150, and 200 kilobyte respectively. The major factor considered for measuring the performance of the algorithms (RSA and RC4) is the speed of execution using time of execution (TE) as parameter for the evaluation. The RSA TE and RC4 TE were measured for both text file, and the graphic file. The result was tabulated as in table 1, and 2 below.</a:t>
            </a:r>
            <a:endParaRPr lang="en-IN"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C3C6B37-AC1D-4F95-B4AF-87B6911EBD6C}"/>
              </a:ext>
            </a:extLst>
          </p:cNvPr>
          <p:cNvSpPr/>
          <p:nvPr/>
        </p:nvSpPr>
        <p:spPr>
          <a:xfrm>
            <a:off x="409269" y="8520695"/>
            <a:ext cx="12502536" cy="1200329"/>
          </a:xfrm>
          <a:prstGeom prst="rect">
            <a:avLst/>
          </a:prstGeom>
        </p:spPr>
        <p:txBody>
          <a:bodyPr wrap="square">
            <a:spAutoFit/>
          </a:bodyPr>
          <a:lstStyle/>
          <a:p>
            <a:pPr algn="just"/>
            <a:r>
              <a:rPr lang="en-US" b="1" dirty="0">
                <a:solidFill>
                  <a:srgbClr val="000000"/>
                </a:solidFill>
                <a:latin typeface="Arial" panose="020B0604020202020204" pitchFamily="34" charset="0"/>
                <a:cs typeface="Arial" panose="020B0604020202020204" pitchFamily="34" charset="0"/>
              </a:rPr>
              <a:t>CONCLUSION</a:t>
            </a:r>
            <a:r>
              <a:rPr lang="en-US" dirty="0">
                <a:solidFill>
                  <a:srgbClr val="000000"/>
                </a:solidFill>
                <a:latin typeface="Arial" panose="020B0604020202020204" pitchFamily="34" charset="0"/>
                <a:cs typeface="Arial" panose="020B0604020202020204" pitchFamily="34" charset="0"/>
              </a:rPr>
              <a:t> - From the evaluations of both RSA and RC4 algorithms and the comparison presented, it was concluded that between RC4 and RSA, RSA is the most reliably secure algorithm. However, the RC4 seems to be faster in encryption and decryption process but rather less secure, as it can be broken using a relatively inexpensive device in a short time when compare with RSA.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250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73A4-9ECE-4F12-BD95-8A99878DF703}"/>
              </a:ext>
            </a:extLst>
          </p:cNvPr>
          <p:cNvSpPr>
            <a:spLocks noGrp="1"/>
          </p:cNvSpPr>
          <p:nvPr>
            <p:ph type="title"/>
          </p:nvPr>
        </p:nvSpPr>
        <p:spPr>
          <a:xfrm>
            <a:off x="0" y="307975"/>
            <a:ext cx="13004800" cy="584775"/>
          </a:xfrm>
        </p:spPr>
        <p:txBody>
          <a:bodyPr/>
          <a:lstStyle/>
          <a:p>
            <a:pPr algn="ctr"/>
            <a:r>
              <a:rPr lang="en-IN" dirty="0"/>
              <a:t>Most Popular cipher in ransomware families</a:t>
            </a:r>
          </a:p>
        </p:txBody>
      </p:sp>
      <p:pic>
        <p:nvPicPr>
          <p:cNvPr id="2050" name="Picture 2" descr="Image">
            <a:extLst>
              <a:ext uri="{FF2B5EF4-FFF2-40B4-BE49-F238E27FC236}">
                <a16:creationId xmlns:a16="http://schemas.microsoft.com/office/drawing/2014/main" id="{D530B742-C885-44B5-9271-6C402E17E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87" y="1984375"/>
            <a:ext cx="12267825" cy="62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2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0" y="1057147"/>
            <a:ext cx="2314575" cy="497840"/>
          </a:xfrm>
          <a:prstGeom prst="rect">
            <a:avLst/>
          </a:prstGeom>
        </p:spPr>
        <p:txBody>
          <a:bodyPr vert="horz" wrap="square" lIns="0" tIns="12700" rIns="0" bIns="0" rtlCol="0">
            <a:spAutoFit/>
          </a:bodyPr>
          <a:lstStyle/>
          <a:p>
            <a:pPr marL="12700">
              <a:lnSpc>
                <a:spcPct val="100000"/>
              </a:lnSpc>
              <a:spcBef>
                <a:spcPts val="100"/>
              </a:spcBef>
            </a:pPr>
            <a:r>
              <a:rPr sz="3100" spc="10" dirty="0"/>
              <a:t>Int</a:t>
            </a:r>
            <a:r>
              <a:rPr sz="3100" spc="-50" dirty="0"/>
              <a:t>r</a:t>
            </a:r>
            <a:r>
              <a:rPr sz="3100" spc="-10" dirty="0"/>
              <a:t>oduction</a:t>
            </a:r>
            <a:endParaRPr sz="3100"/>
          </a:p>
        </p:txBody>
      </p:sp>
      <p:sp>
        <p:nvSpPr>
          <p:cNvPr id="3" name="object 3"/>
          <p:cNvSpPr txBox="1"/>
          <p:nvPr/>
        </p:nvSpPr>
        <p:spPr>
          <a:xfrm>
            <a:off x="1092200" y="1869947"/>
            <a:ext cx="6527165"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Arial"/>
                <a:cs typeface="Arial"/>
              </a:rPr>
              <a:t>Problem </a:t>
            </a:r>
            <a:r>
              <a:rPr sz="2600" spc="-25" dirty="0">
                <a:latin typeface="Arial"/>
                <a:cs typeface="Arial"/>
              </a:rPr>
              <a:t>statement: Cryptographic</a:t>
            </a:r>
            <a:r>
              <a:rPr sz="2600" spc="30" dirty="0">
                <a:latin typeface="Arial"/>
                <a:cs typeface="Arial"/>
              </a:rPr>
              <a:t> </a:t>
            </a:r>
            <a:r>
              <a:rPr sz="2600" spc="-40" dirty="0">
                <a:latin typeface="Arial"/>
                <a:cs typeface="Arial"/>
              </a:rPr>
              <a:t>Algorithms</a:t>
            </a:r>
            <a:endParaRPr sz="2600">
              <a:latin typeface="Arial"/>
              <a:cs typeface="Arial"/>
            </a:endParaRPr>
          </a:p>
        </p:txBody>
      </p:sp>
      <p:sp>
        <p:nvSpPr>
          <p:cNvPr id="4" name="object 4"/>
          <p:cNvSpPr txBox="1"/>
          <p:nvPr/>
        </p:nvSpPr>
        <p:spPr>
          <a:xfrm>
            <a:off x="1092200" y="4181347"/>
            <a:ext cx="8149590" cy="421640"/>
          </a:xfrm>
          <a:prstGeom prst="rect">
            <a:avLst/>
          </a:prstGeom>
        </p:spPr>
        <p:txBody>
          <a:bodyPr vert="horz" wrap="square" lIns="0" tIns="12700" rIns="0" bIns="0" rtlCol="0">
            <a:spAutoFit/>
          </a:bodyPr>
          <a:lstStyle/>
          <a:p>
            <a:pPr marL="12700">
              <a:lnSpc>
                <a:spcPct val="100000"/>
              </a:lnSpc>
              <a:spcBef>
                <a:spcPts val="100"/>
              </a:spcBef>
            </a:pPr>
            <a:r>
              <a:rPr sz="2600" spc="-70" dirty="0">
                <a:latin typeface="Arial"/>
                <a:cs typeface="Arial"/>
              </a:rPr>
              <a:t>Main </a:t>
            </a:r>
            <a:r>
              <a:rPr sz="2600" spc="-45" dirty="0">
                <a:latin typeface="Arial"/>
                <a:cs typeface="Arial"/>
              </a:rPr>
              <a:t>Objectives: Implementation </a:t>
            </a:r>
            <a:r>
              <a:rPr sz="2600" spc="-25" dirty="0">
                <a:latin typeface="Arial"/>
                <a:cs typeface="Arial"/>
              </a:rPr>
              <a:t>of </a:t>
            </a:r>
            <a:r>
              <a:rPr sz="2600" spc="-30" dirty="0">
                <a:latin typeface="Arial"/>
                <a:cs typeface="Arial"/>
              </a:rPr>
              <a:t>encryption</a:t>
            </a:r>
            <a:r>
              <a:rPr sz="2600" spc="160" dirty="0">
                <a:latin typeface="Arial"/>
                <a:cs typeface="Arial"/>
              </a:rPr>
              <a:t> </a:t>
            </a:r>
            <a:r>
              <a:rPr sz="2600" spc="-40" dirty="0">
                <a:latin typeface="Arial"/>
                <a:cs typeface="Arial"/>
              </a:rPr>
              <a:t>algorithms</a:t>
            </a:r>
            <a:endParaRPr sz="2600">
              <a:latin typeface="Arial"/>
              <a:cs typeface="Arial"/>
            </a:endParaRPr>
          </a:p>
        </p:txBody>
      </p:sp>
      <p:sp>
        <p:nvSpPr>
          <p:cNvPr id="5" name="object 5"/>
          <p:cNvSpPr txBox="1"/>
          <p:nvPr/>
        </p:nvSpPr>
        <p:spPr>
          <a:xfrm>
            <a:off x="1092200" y="5918707"/>
            <a:ext cx="9712325" cy="990600"/>
          </a:xfrm>
          <a:prstGeom prst="rect">
            <a:avLst/>
          </a:prstGeom>
        </p:spPr>
        <p:txBody>
          <a:bodyPr vert="horz" wrap="square" lIns="0" tIns="12700" rIns="0" bIns="0" rtlCol="0">
            <a:spAutoFit/>
          </a:bodyPr>
          <a:lstStyle/>
          <a:p>
            <a:pPr marL="12700" marR="5080">
              <a:lnSpc>
                <a:spcPct val="109200"/>
              </a:lnSpc>
              <a:spcBef>
                <a:spcPts val="100"/>
              </a:spcBef>
            </a:pPr>
            <a:r>
              <a:rPr sz="2900" spc="-35" dirty="0">
                <a:latin typeface="Arial"/>
                <a:cs typeface="Arial"/>
              </a:rPr>
              <a:t>Application: </a:t>
            </a:r>
            <a:r>
              <a:rPr sz="2900" spc="-45" dirty="0">
                <a:latin typeface="Arial"/>
                <a:cs typeface="Arial"/>
              </a:rPr>
              <a:t>Encrypting </a:t>
            </a:r>
            <a:r>
              <a:rPr sz="2900" spc="-95" dirty="0">
                <a:latin typeface="Arial"/>
                <a:cs typeface="Arial"/>
              </a:rPr>
              <a:t>any </a:t>
            </a:r>
            <a:r>
              <a:rPr sz="2900" spc="-75" dirty="0">
                <a:latin typeface="Arial"/>
                <a:cs typeface="Arial"/>
              </a:rPr>
              <a:t>highly </a:t>
            </a:r>
            <a:r>
              <a:rPr sz="2900" spc="-50" dirty="0">
                <a:latin typeface="Arial"/>
                <a:cs typeface="Arial"/>
              </a:rPr>
              <a:t>confidential </a:t>
            </a:r>
            <a:r>
              <a:rPr sz="2900" spc="-45" dirty="0">
                <a:latin typeface="Arial"/>
                <a:cs typeface="Arial"/>
              </a:rPr>
              <a:t>information </a:t>
            </a:r>
            <a:r>
              <a:rPr sz="2900" spc="-85" dirty="0">
                <a:latin typeface="Arial"/>
                <a:cs typeface="Arial"/>
              </a:rPr>
              <a:t>like  </a:t>
            </a:r>
            <a:r>
              <a:rPr sz="2900" spc="-25" dirty="0">
                <a:latin typeface="Arial"/>
                <a:cs typeface="Arial"/>
              </a:rPr>
              <a:t>passwords, </a:t>
            </a:r>
            <a:r>
              <a:rPr sz="2900" spc="-55" dirty="0">
                <a:latin typeface="Arial"/>
                <a:cs typeface="Arial"/>
              </a:rPr>
              <a:t>messages, </a:t>
            </a:r>
            <a:r>
              <a:rPr sz="2900" spc="-15" dirty="0">
                <a:latin typeface="Arial"/>
                <a:cs typeface="Arial"/>
              </a:rPr>
              <a:t>documents </a:t>
            </a:r>
            <a:r>
              <a:rPr sz="2900" spc="-40" dirty="0">
                <a:latin typeface="Arial"/>
                <a:cs typeface="Arial"/>
              </a:rPr>
              <a:t>and </a:t>
            </a:r>
            <a:r>
              <a:rPr sz="2900" spc="-30" dirty="0">
                <a:latin typeface="Arial"/>
                <a:cs typeface="Arial"/>
              </a:rPr>
              <a:t>so</a:t>
            </a:r>
            <a:r>
              <a:rPr sz="2900" spc="130" dirty="0">
                <a:latin typeface="Arial"/>
                <a:cs typeface="Arial"/>
              </a:rPr>
              <a:t> </a:t>
            </a:r>
            <a:r>
              <a:rPr sz="2900" spc="-20" dirty="0">
                <a:latin typeface="Arial"/>
                <a:cs typeface="Arial"/>
              </a:rPr>
              <a:t>on.</a:t>
            </a:r>
            <a:endParaRPr sz="29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881-6F95-4A13-AD7E-EC09173D7E26}"/>
              </a:ext>
            </a:extLst>
          </p:cNvPr>
          <p:cNvSpPr>
            <a:spLocks noGrp="1"/>
          </p:cNvSpPr>
          <p:nvPr>
            <p:ph type="title"/>
          </p:nvPr>
        </p:nvSpPr>
        <p:spPr>
          <a:xfrm>
            <a:off x="0" y="460247"/>
            <a:ext cx="13004800" cy="1169551"/>
          </a:xfrm>
        </p:spPr>
        <p:txBody>
          <a:bodyPr/>
          <a:lstStyle/>
          <a:p>
            <a:pPr algn="ctr"/>
            <a:r>
              <a:rPr lang="en-IN" spc="-45" dirty="0"/>
              <a:t>Which is more secure – Symmetric or Asymmetric encryption?</a:t>
            </a:r>
            <a:endParaRPr lang="en-IN" dirty="0"/>
          </a:p>
        </p:txBody>
      </p:sp>
      <p:sp>
        <p:nvSpPr>
          <p:cNvPr id="3" name="Text Placeholder 2">
            <a:extLst>
              <a:ext uri="{FF2B5EF4-FFF2-40B4-BE49-F238E27FC236}">
                <a16:creationId xmlns:a16="http://schemas.microsoft.com/office/drawing/2014/main" id="{BBC17795-BE65-4567-931F-0052BDC77A47}"/>
              </a:ext>
            </a:extLst>
          </p:cNvPr>
          <p:cNvSpPr>
            <a:spLocks noGrp="1"/>
          </p:cNvSpPr>
          <p:nvPr>
            <p:ph type="body" idx="1"/>
          </p:nvPr>
        </p:nvSpPr>
        <p:spPr>
          <a:xfrm>
            <a:off x="650240" y="2441575"/>
            <a:ext cx="11704320" cy="4585871"/>
          </a:xfrm>
        </p:spPr>
        <p:txBody>
          <a:bodyPr/>
          <a:lstStyle/>
          <a:p>
            <a:pPr algn="just"/>
            <a:r>
              <a:rPr lang="en-IN" sz="2000" spc="-15" dirty="0">
                <a:latin typeface="Arial" panose="020B0604020202020204" pitchFamily="34" charset="0"/>
                <a:cs typeface="Arial" panose="020B0604020202020204" pitchFamily="34" charset="0"/>
              </a:rPr>
              <a:t>In this Project we implemented 3 cryptography algorithms namely, RSA, RC4 and OTP. While RSA was asymmetric cryptography algorithm, RC4 and OTP are symmetric cryptography algorithm. After understanding their implementation and application in real world, We are now capable of concluding </a:t>
            </a:r>
            <a:r>
              <a:rPr lang="en-IN" sz="2000" spc="-45" dirty="0">
                <a:latin typeface="Arial" panose="020B0604020202020204" pitchFamily="34" charset="0"/>
                <a:cs typeface="Arial" panose="020B0604020202020204" pitchFamily="34" charset="0"/>
              </a:rPr>
              <a:t>Which is more secure – Symmetric or Asymmetric encryption. </a:t>
            </a:r>
          </a:p>
          <a:p>
            <a:pPr algn="just"/>
            <a:r>
              <a:rPr lang="en-US" sz="2000" dirty="0">
                <a:latin typeface="Arial" panose="020B0604020202020204" pitchFamily="34" charset="0"/>
                <a:cs typeface="Arial" panose="020B0604020202020204" pitchFamily="34" charset="0"/>
              </a:rPr>
              <a:t>This is a difficult question to answer.</a:t>
            </a:r>
          </a:p>
          <a:p>
            <a:pPr algn="just"/>
            <a:r>
              <a:rPr lang="en-US" sz="2000" dirty="0">
                <a:latin typeface="Arial" panose="020B0604020202020204" pitchFamily="34" charset="0"/>
                <a:cs typeface="Arial" panose="020B0604020202020204" pitchFamily="34" charset="0"/>
              </a:rPr>
              <a:t>Most people believe that asymmetric encryption is more secure since it has both a public and a private key. But comparing the strength and resistance to attack of symmetric and asymmetric encryption isn’t that easy.</a:t>
            </a:r>
          </a:p>
          <a:p>
            <a:pPr algn="just"/>
            <a:r>
              <a:rPr lang="en-US" sz="2000" dirty="0">
                <a:latin typeface="Arial" panose="020B0604020202020204" pitchFamily="34" charset="0"/>
                <a:cs typeface="Arial" panose="020B0604020202020204" pitchFamily="34" charset="0"/>
              </a:rPr>
              <a:t>What is important here is the context.</a:t>
            </a:r>
          </a:p>
          <a:p>
            <a:pPr algn="just"/>
            <a:r>
              <a:rPr lang="en-US" sz="2000" dirty="0">
                <a:latin typeface="Arial" panose="020B0604020202020204" pitchFamily="34" charset="0"/>
                <a:cs typeface="Arial" panose="020B0604020202020204" pitchFamily="34" charset="0"/>
              </a:rPr>
              <a:t>Symmetric encryption is better used when trying to share information between a smaller number of people. It is easier to use and understand, so there are lower chances of the information being misinterpreted.</a:t>
            </a:r>
          </a:p>
          <a:p>
            <a:pPr algn="just"/>
            <a:r>
              <a:rPr lang="en-US" sz="2000" dirty="0">
                <a:latin typeface="Arial" panose="020B0604020202020204" pitchFamily="34" charset="0"/>
                <a:cs typeface="Arial" panose="020B0604020202020204" pitchFamily="34" charset="0"/>
              </a:rPr>
              <a:t>On the other hand, asymmetric encryption work way better on large groups of people (such as the internet).</a:t>
            </a:r>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8546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CB65-F4A1-4B45-8912-4EEB22FE3EA9}"/>
              </a:ext>
            </a:extLst>
          </p:cNvPr>
          <p:cNvSpPr>
            <a:spLocks noGrp="1"/>
          </p:cNvSpPr>
          <p:nvPr>
            <p:ph type="title"/>
          </p:nvPr>
        </p:nvSpPr>
        <p:spPr>
          <a:xfrm>
            <a:off x="4998084" y="765175"/>
            <a:ext cx="3008630" cy="604519"/>
          </a:xfrm>
        </p:spPr>
        <p:txBody>
          <a:bodyPr/>
          <a:lstStyle/>
          <a:p>
            <a:r>
              <a:rPr lang="en-IN" dirty="0"/>
              <a:t>Conclusion</a:t>
            </a:r>
          </a:p>
        </p:txBody>
      </p:sp>
      <p:sp>
        <p:nvSpPr>
          <p:cNvPr id="4" name="Rectangle 3">
            <a:extLst>
              <a:ext uri="{FF2B5EF4-FFF2-40B4-BE49-F238E27FC236}">
                <a16:creationId xmlns:a16="http://schemas.microsoft.com/office/drawing/2014/main" id="{E2752F8F-66E0-4ADD-94AB-CE01875E3161}"/>
              </a:ext>
            </a:extLst>
          </p:cNvPr>
          <p:cNvSpPr/>
          <p:nvPr/>
        </p:nvSpPr>
        <p:spPr>
          <a:xfrm>
            <a:off x="292099" y="2294652"/>
            <a:ext cx="12420600" cy="3170099"/>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Encryption is a complex topic, but it usually boils down to what you want to use it for.</a:t>
            </a:r>
          </a:p>
          <a:p>
            <a:pPr algn="just"/>
            <a:r>
              <a:rPr lang="en-US" sz="2000" dirty="0">
                <a:latin typeface="Arial" panose="020B0604020202020204" pitchFamily="34" charset="0"/>
                <a:cs typeface="Arial" panose="020B0604020202020204" pitchFamily="34" charset="0"/>
              </a:rPr>
              <a:t>This makes it hard to say that “asymmetric is better than symmetric” or vice-versa. While symmetric encryption might be the best fit for certain situations, in other cases asymmetric encryption might be the better choice.</a:t>
            </a:r>
          </a:p>
          <a:p>
            <a:pPr algn="just"/>
            <a:r>
              <a:rPr lang="en-US" sz="2000" dirty="0">
                <a:latin typeface="Arial" panose="020B0604020202020204" pitchFamily="34" charset="0"/>
                <a:cs typeface="Arial" panose="020B0604020202020204" pitchFamily="34" charset="0"/>
              </a:rPr>
              <a:t>Most of today’s systems (such as SSL or TLS) use a combination of both symmetric and asymmetric encryption, as well as other algorithms.</a:t>
            </a:r>
          </a:p>
          <a:p>
            <a:pPr algn="just"/>
            <a:r>
              <a:rPr lang="en-US" sz="2000" dirty="0">
                <a:latin typeface="Arial" panose="020B0604020202020204" pitchFamily="34" charset="0"/>
                <a:cs typeface="Arial" panose="020B0604020202020204" pitchFamily="34" charset="0"/>
              </a:rPr>
              <a:t>And while it might seem easy to say that encryption is strictly the concern of developers, that’s simply wrong. All of us should have a basic idea of how internet security works. That will help us better defend against potential attacks and will foster a responsible behavior when it comes to online activity.</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069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20647"/>
            <a:ext cx="1836420" cy="406400"/>
          </a:xfrm>
          <a:prstGeom prst="rect">
            <a:avLst/>
          </a:prstGeom>
        </p:spPr>
        <p:txBody>
          <a:bodyPr vert="horz" wrap="square" lIns="0" tIns="12700" rIns="0" bIns="0" rtlCol="0">
            <a:spAutoFit/>
          </a:bodyPr>
          <a:lstStyle/>
          <a:p>
            <a:pPr marL="12700">
              <a:lnSpc>
                <a:spcPct val="100000"/>
              </a:lnSpc>
              <a:spcBef>
                <a:spcPts val="100"/>
              </a:spcBef>
            </a:pPr>
            <a:r>
              <a:rPr sz="2500" spc="15" dirty="0">
                <a:solidFill>
                  <a:srgbClr val="000000"/>
                </a:solidFill>
              </a:rPr>
              <a:t>Refe</a:t>
            </a:r>
            <a:r>
              <a:rPr sz="2500" spc="-35" dirty="0">
                <a:solidFill>
                  <a:srgbClr val="000000"/>
                </a:solidFill>
              </a:rPr>
              <a:t>r</a:t>
            </a:r>
            <a:r>
              <a:rPr sz="2500" spc="-20" dirty="0">
                <a:solidFill>
                  <a:srgbClr val="000000"/>
                </a:solidFill>
              </a:rPr>
              <a:t>ences:</a:t>
            </a:r>
            <a:endParaRPr sz="2500"/>
          </a:p>
        </p:txBody>
      </p:sp>
      <p:sp>
        <p:nvSpPr>
          <p:cNvPr id="3" name="object 3"/>
          <p:cNvSpPr txBox="1"/>
          <p:nvPr/>
        </p:nvSpPr>
        <p:spPr>
          <a:xfrm>
            <a:off x="762000" y="1831847"/>
            <a:ext cx="5276215" cy="395165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spc="-50" dirty="0">
                <a:latin typeface="Times New Roman" panose="02020603050405020304" pitchFamily="18" charset="0"/>
                <a:cs typeface="Times New Roman" panose="02020603050405020304" pitchFamily="18" charset="0"/>
              </a:rPr>
              <a:t>Geeks </a:t>
            </a:r>
            <a:r>
              <a:rPr sz="2000" spc="-25" dirty="0">
                <a:latin typeface="Times New Roman" panose="02020603050405020304" pitchFamily="18" charset="0"/>
                <a:cs typeface="Times New Roman" panose="02020603050405020304" pitchFamily="18" charset="0"/>
              </a:rPr>
              <a:t>for</a:t>
            </a:r>
            <a:r>
              <a:rPr sz="2000" spc="45" dirty="0">
                <a:latin typeface="Times New Roman" panose="02020603050405020304" pitchFamily="18" charset="0"/>
                <a:cs typeface="Times New Roman" panose="02020603050405020304" pitchFamily="18" charset="0"/>
              </a:rPr>
              <a:t> </a:t>
            </a:r>
            <a:r>
              <a:rPr sz="2000" spc="-50" dirty="0">
                <a:latin typeface="Times New Roman" panose="02020603050405020304" pitchFamily="18" charset="0"/>
                <a:cs typeface="Times New Roman" panose="02020603050405020304" pitchFamily="18" charset="0"/>
              </a:rPr>
              <a:t>Geeks</a:t>
            </a:r>
            <a:endParaRPr sz="2000" dirty="0">
              <a:latin typeface="Times New Roman" panose="02020603050405020304" pitchFamily="18" charset="0"/>
              <a:cs typeface="Times New Roman" panose="02020603050405020304" pitchFamily="18" charset="0"/>
            </a:endParaRPr>
          </a:p>
          <a:p>
            <a:pPr marL="342900" indent="-342900">
              <a:lnSpc>
                <a:spcPct val="100000"/>
              </a:lnSpc>
              <a:spcBef>
                <a:spcPts val="25"/>
              </a:spcBef>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marL="298450" indent="-285750">
              <a:lnSpc>
                <a:spcPct val="100000"/>
              </a:lnSpc>
              <a:buFont typeface="Arial" panose="020B0604020202020204" pitchFamily="34" charset="0"/>
              <a:buChar char="•"/>
            </a:pPr>
            <a:r>
              <a:rPr sz="2000" spc="-35" dirty="0">
                <a:latin typeface="Times New Roman" panose="02020603050405020304" pitchFamily="18" charset="0"/>
                <a:cs typeface="Times New Roman" panose="02020603050405020304" pitchFamily="18" charset="0"/>
              </a:rPr>
              <a:t>Wikipedia</a:t>
            </a:r>
            <a:endParaRPr sz="2000" dirty="0">
              <a:latin typeface="Times New Roman" panose="02020603050405020304" pitchFamily="18" charset="0"/>
              <a:cs typeface="Times New Roman" panose="02020603050405020304" pitchFamily="18" charset="0"/>
            </a:endParaRPr>
          </a:p>
          <a:p>
            <a:pPr marL="342900" indent="-342900">
              <a:lnSpc>
                <a:spcPct val="100000"/>
              </a:lnSpc>
              <a:spcBef>
                <a:spcPts val="15"/>
              </a:spcBef>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r>
              <a:rPr sz="2000" spc="25" dirty="0">
                <a:latin typeface="Times New Roman" panose="02020603050405020304" pitchFamily="18" charset="0"/>
                <a:cs typeface="Times New Roman" panose="02020603050405020304" pitchFamily="18" charset="0"/>
                <a:hlinkClick r:id="rId2"/>
              </a:rPr>
              <a:t>https://ww</a:t>
            </a:r>
            <a:r>
              <a:rPr sz="2000" spc="-55" dirty="0">
                <a:latin typeface="Times New Roman" panose="02020603050405020304" pitchFamily="18" charset="0"/>
                <a:cs typeface="Times New Roman" panose="02020603050405020304" pitchFamily="18" charset="0"/>
                <a:hlinkClick r:id="rId2"/>
              </a:rPr>
              <a:t>w</a:t>
            </a:r>
            <a:r>
              <a:rPr sz="2000" spc="-10" dirty="0">
                <a:latin typeface="Times New Roman" panose="02020603050405020304" pitchFamily="18" charset="0"/>
                <a:cs typeface="Times New Roman" panose="02020603050405020304" pitchFamily="18" charset="0"/>
                <a:hlinkClick r:id="rId2"/>
              </a:rPr>
              <a:t>.vocal.com/cryptography/</a:t>
            </a:r>
            <a:r>
              <a:rPr sz="2000" spc="-40" dirty="0">
                <a:latin typeface="Times New Roman" panose="02020603050405020304" pitchFamily="18" charset="0"/>
                <a:cs typeface="Times New Roman" panose="02020603050405020304" pitchFamily="18" charset="0"/>
                <a:hlinkClick r:id="rId2"/>
              </a:rPr>
              <a:t>r</a:t>
            </a:r>
            <a:r>
              <a:rPr sz="2000" spc="-5" dirty="0">
                <a:latin typeface="Times New Roman" panose="02020603050405020304" pitchFamily="18" charset="0"/>
                <a:cs typeface="Times New Roman" panose="02020603050405020304" pitchFamily="18" charset="0"/>
                <a:hlinkClick r:id="rId2"/>
              </a:rPr>
              <a:t>c4-encryption- </a:t>
            </a:r>
            <a:r>
              <a:rPr sz="2000" spc="-5" dirty="0">
                <a:latin typeface="Times New Roman" panose="02020603050405020304" pitchFamily="18" charset="0"/>
                <a:cs typeface="Times New Roman" panose="02020603050405020304" pitchFamily="18" charset="0"/>
              </a:rPr>
              <a:t> </a:t>
            </a:r>
            <a:r>
              <a:rPr sz="2000" spc="-15" dirty="0" err="1">
                <a:latin typeface="Times New Roman" panose="02020603050405020304" pitchFamily="18" charset="0"/>
                <a:cs typeface="Times New Roman" panose="02020603050405020304" pitchFamily="18" charset="0"/>
              </a:rPr>
              <a:t>algoritm</a:t>
            </a:r>
            <a:r>
              <a:rPr sz="2000" spc="-15" dirty="0">
                <a:latin typeface="Times New Roman" panose="02020603050405020304" pitchFamily="18" charset="0"/>
                <a:cs typeface="Times New Roman" panose="02020603050405020304" pitchFamily="18" charset="0"/>
              </a:rPr>
              <a:t>/</a:t>
            </a:r>
            <a:endParaRPr lang="en-IN" sz="2000" spc="-15"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endParaRPr lang="en-IN" sz="2000" spc="-15"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https://www.tutorialspoint.com/</a:t>
            </a:r>
            <a:endParaRPr lang="en-IN" sz="2000"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https://dl.acm.org/</a:t>
            </a:r>
            <a:endParaRPr lang="en-IN" sz="2000"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98450" marR="5080" indent="-285750">
              <a:lnSpc>
                <a:spcPct val="111100"/>
              </a:lnSpc>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1915">
              <a:lnSpc>
                <a:spcPct val="100000"/>
              </a:lnSpc>
              <a:spcBef>
                <a:spcPts val="100"/>
              </a:spcBef>
            </a:pPr>
            <a:r>
              <a:rPr spc="-10" dirty="0"/>
              <a:t>Contributors</a:t>
            </a:r>
          </a:p>
        </p:txBody>
      </p:sp>
      <p:sp>
        <p:nvSpPr>
          <p:cNvPr id="3" name="object 3"/>
          <p:cNvSpPr txBox="1"/>
          <p:nvPr/>
        </p:nvSpPr>
        <p:spPr>
          <a:xfrm>
            <a:off x="3613308" y="1895851"/>
            <a:ext cx="5776277" cy="2167260"/>
          </a:xfrm>
          <a:prstGeom prst="rect">
            <a:avLst/>
          </a:prstGeom>
        </p:spPr>
        <p:txBody>
          <a:bodyPr vert="horz" wrap="square" lIns="0" tIns="12700" rIns="0" bIns="0" rtlCol="0">
            <a:spAutoFit/>
          </a:bodyPr>
          <a:lstStyle/>
          <a:p>
            <a:pPr>
              <a:lnSpc>
                <a:spcPct val="100000"/>
              </a:lnSpc>
            </a:pPr>
            <a:r>
              <a:rPr lang="en-US" sz="2800" spc="-5" dirty="0">
                <a:latin typeface="Arial"/>
                <a:cs typeface="Arial"/>
              </a:rPr>
              <a:t>RUSHIL GOEL		</a:t>
            </a:r>
            <a:r>
              <a:rPr sz="2800" spc="-5" dirty="0">
                <a:latin typeface="Arial"/>
                <a:cs typeface="Arial"/>
              </a:rPr>
              <a:t>1</a:t>
            </a:r>
            <a:r>
              <a:rPr lang="en-US" sz="2800" spc="-5" dirty="0">
                <a:latin typeface="Arial"/>
                <a:cs typeface="Arial"/>
              </a:rPr>
              <a:t>9</a:t>
            </a:r>
            <a:r>
              <a:rPr sz="2800" spc="-5" dirty="0">
                <a:latin typeface="Arial"/>
                <a:cs typeface="Arial"/>
              </a:rPr>
              <a:t>BC</a:t>
            </a:r>
            <a:r>
              <a:rPr lang="en-US" sz="2800" spc="-5" dirty="0">
                <a:latin typeface="Arial"/>
                <a:cs typeface="Arial"/>
              </a:rPr>
              <a:t>E</a:t>
            </a:r>
            <a:r>
              <a:rPr sz="2800" spc="-5" dirty="0">
                <a:latin typeface="Arial"/>
                <a:cs typeface="Arial"/>
              </a:rPr>
              <a:t>0</a:t>
            </a:r>
            <a:r>
              <a:rPr lang="en-US" sz="2800" spc="-5" dirty="0">
                <a:latin typeface="Arial"/>
                <a:cs typeface="Arial"/>
              </a:rPr>
              <a:t>361</a:t>
            </a:r>
          </a:p>
          <a:p>
            <a:pPr>
              <a:lnSpc>
                <a:spcPct val="100000"/>
              </a:lnSpc>
            </a:pPr>
            <a:endParaRPr sz="2800" dirty="0">
              <a:latin typeface="Arial"/>
              <a:cs typeface="Arial"/>
            </a:endParaRPr>
          </a:p>
          <a:p>
            <a:pPr>
              <a:lnSpc>
                <a:spcPct val="100000"/>
              </a:lnSpc>
            </a:pPr>
            <a:r>
              <a:rPr lang="en-US" sz="2800" spc="-5" dirty="0">
                <a:latin typeface="Arial"/>
                <a:cs typeface="Arial"/>
              </a:rPr>
              <a:t>ADARSH MISHRA	19</a:t>
            </a:r>
            <a:r>
              <a:rPr sz="2800" spc="-5" dirty="0">
                <a:latin typeface="Arial"/>
                <a:cs typeface="Arial"/>
              </a:rPr>
              <a:t>BC</a:t>
            </a:r>
            <a:r>
              <a:rPr lang="en-US" sz="2800" spc="-5" dirty="0">
                <a:latin typeface="Arial"/>
                <a:cs typeface="Arial"/>
              </a:rPr>
              <a:t>E</a:t>
            </a:r>
            <a:r>
              <a:rPr sz="2800" spc="-5" dirty="0">
                <a:latin typeface="Arial"/>
                <a:cs typeface="Arial"/>
              </a:rPr>
              <a:t>0</a:t>
            </a:r>
            <a:r>
              <a:rPr lang="en-US" sz="2800" spc="-5" dirty="0">
                <a:latin typeface="Arial"/>
                <a:cs typeface="Arial"/>
              </a:rPr>
              <a:t>437</a:t>
            </a:r>
          </a:p>
          <a:p>
            <a:pPr>
              <a:lnSpc>
                <a:spcPct val="100000"/>
              </a:lnSpc>
            </a:pPr>
            <a:endParaRPr lang="en-US" sz="2800" spc="-5" dirty="0">
              <a:latin typeface="Arial"/>
              <a:cs typeface="Arial"/>
            </a:endParaRPr>
          </a:p>
          <a:p>
            <a:pPr>
              <a:lnSpc>
                <a:spcPct val="100000"/>
              </a:lnSpc>
            </a:pPr>
            <a:r>
              <a:rPr lang="en-US" sz="2800" spc="-5">
                <a:latin typeface="Arial"/>
                <a:cs typeface="Arial"/>
              </a:rPr>
              <a:t>AASHISH  </a:t>
            </a:r>
            <a:r>
              <a:rPr lang="en-US" sz="2800" spc="-5" dirty="0">
                <a:latin typeface="Arial"/>
                <a:cs typeface="Arial"/>
              </a:rPr>
              <a:t>SARRAF	19BCE0433</a:t>
            </a:r>
            <a:endParaRPr sz="2000" dirty="0">
              <a:latin typeface="Arial"/>
              <a:cs typeface="Arial"/>
            </a:endParaRPr>
          </a:p>
        </p:txBody>
      </p:sp>
      <p:sp>
        <p:nvSpPr>
          <p:cNvPr id="5" name="object 5"/>
          <p:cNvSpPr/>
          <p:nvPr/>
        </p:nvSpPr>
        <p:spPr>
          <a:xfrm>
            <a:off x="0" y="4878323"/>
            <a:ext cx="13002895" cy="4878705"/>
          </a:xfrm>
          <a:custGeom>
            <a:avLst/>
            <a:gdLst/>
            <a:ahLst/>
            <a:cxnLst/>
            <a:rect l="l" t="t" r="r" b="b"/>
            <a:pathLst>
              <a:path w="13002895" h="4878705">
                <a:moveTo>
                  <a:pt x="0" y="4878324"/>
                </a:moveTo>
                <a:lnTo>
                  <a:pt x="0" y="0"/>
                </a:lnTo>
                <a:lnTo>
                  <a:pt x="13002768" y="0"/>
                </a:lnTo>
                <a:lnTo>
                  <a:pt x="13002768" y="4878324"/>
                </a:lnTo>
                <a:lnTo>
                  <a:pt x="0" y="4878324"/>
                </a:lnTo>
                <a:close/>
              </a:path>
            </a:pathLst>
          </a:custGeom>
          <a:solidFill>
            <a:srgbClr val="004A5F"/>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859337"/>
            <a:ext cx="2510155" cy="604520"/>
          </a:xfrm>
          <a:prstGeom prst="rect">
            <a:avLst/>
          </a:prstGeom>
        </p:spPr>
        <p:txBody>
          <a:bodyPr vert="horz" wrap="square" lIns="0" tIns="12700" rIns="0" bIns="0" rtlCol="0">
            <a:spAutoFit/>
          </a:bodyPr>
          <a:lstStyle/>
          <a:p>
            <a:pPr marL="12700">
              <a:lnSpc>
                <a:spcPct val="100000"/>
              </a:lnSpc>
              <a:spcBef>
                <a:spcPts val="100"/>
              </a:spcBef>
            </a:pPr>
            <a:r>
              <a:rPr sz="3800" b="1" spc="-30" dirty="0">
                <a:solidFill>
                  <a:srgbClr val="004A5F"/>
                </a:solidFill>
                <a:latin typeface="Arial"/>
                <a:cs typeface="Arial"/>
              </a:rPr>
              <a:t>Encryption</a:t>
            </a:r>
            <a:endParaRPr sz="3800" dirty="0">
              <a:latin typeface="Arial"/>
              <a:cs typeface="Arial"/>
            </a:endParaRPr>
          </a:p>
        </p:txBody>
      </p:sp>
      <p:sp>
        <p:nvSpPr>
          <p:cNvPr id="3" name="object 3"/>
          <p:cNvSpPr txBox="1"/>
          <p:nvPr/>
        </p:nvSpPr>
        <p:spPr>
          <a:xfrm>
            <a:off x="876300" y="5959347"/>
            <a:ext cx="8517890" cy="3410421"/>
          </a:xfrm>
          <a:prstGeom prst="rect">
            <a:avLst/>
          </a:prstGeom>
        </p:spPr>
        <p:txBody>
          <a:bodyPr vert="horz" wrap="square" lIns="0" tIns="5080" rIns="0" bIns="0" rtlCol="0">
            <a:spAutoFit/>
          </a:bodyPr>
          <a:lstStyle/>
          <a:p>
            <a:pPr marL="12700" marR="5080">
              <a:lnSpc>
                <a:spcPct val="103099"/>
              </a:lnSpc>
              <a:spcBef>
                <a:spcPts val="40"/>
              </a:spcBef>
            </a:pPr>
            <a:r>
              <a:rPr spc="-60" dirty="0">
                <a:latin typeface="Arial"/>
                <a:cs typeface="Arial"/>
              </a:rPr>
              <a:t>In </a:t>
            </a:r>
            <a:r>
              <a:rPr spc="-25" dirty="0">
                <a:latin typeface="Arial"/>
                <a:cs typeface="Arial"/>
              </a:rPr>
              <a:t>cryptography, </a:t>
            </a:r>
            <a:r>
              <a:rPr spc="-20" dirty="0">
                <a:latin typeface="Arial"/>
                <a:cs typeface="Arial"/>
              </a:rPr>
              <a:t>encryption </a:t>
            </a:r>
            <a:r>
              <a:rPr spc="-45" dirty="0">
                <a:latin typeface="Arial"/>
                <a:cs typeface="Arial"/>
              </a:rPr>
              <a:t>is </a:t>
            </a:r>
            <a:r>
              <a:rPr spc="-25" dirty="0">
                <a:latin typeface="Arial"/>
                <a:cs typeface="Arial"/>
              </a:rPr>
              <a:t>the </a:t>
            </a:r>
            <a:r>
              <a:rPr spc="-30" dirty="0">
                <a:latin typeface="Arial"/>
                <a:cs typeface="Arial"/>
              </a:rPr>
              <a:t>way </a:t>
            </a:r>
            <a:r>
              <a:rPr spc="-10" dirty="0">
                <a:latin typeface="Arial"/>
                <a:cs typeface="Arial"/>
              </a:rPr>
              <a:t>toward </a:t>
            </a:r>
            <a:r>
              <a:rPr spc="-20" dirty="0">
                <a:latin typeface="Arial"/>
                <a:cs typeface="Arial"/>
              </a:rPr>
              <a:t>encoding </a:t>
            </a:r>
            <a:r>
              <a:rPr spc="-60" dirty="0">
                <a:latin typeface="Arial"/>
                <a:cs typeface="Arial"/>
              </a:rPr>
              <a:t>a </a:t>
            </a:r>
            <a:r>
              <a:rPr spc="-35" dirty="0">
                <a:latin typeface="Arial"/>
                <a:cs typeface="Arial"/>
              </a:rPr>
              <a:t>message </a:t>
            </a:r>
            <a:r>
              <a:rPr spc="-15" dirty="0">
                <a:latin typeface="Arial"/>
                <a:cs typeface="Arial"/>
              </a:rPr>
              <a:t>or </a:t>
            </a:r>
            <a:r>
              <a:rPr spc="-20" dirty="0">
                <a:latin typeface="Arial"/>
                <a:cs typeface="Arial"/>
              </a:rPr>
              <a:t>data so </a:t>
            </a:r>
            <a:r>
              <a:rPr spc="-10" dirty="0">
                <a:latin typeface="Arial"/>
                <a:cs typeface="Arial"/>
              </a:rPr>
              <a:t>that </a:t>
            </a:r>
            <a:r>
              <a:rPr spc="-25" dirty="0">
                <a:latin typeface="Arial"/>
                <a:cs typeface="Arial"/>
              </a:rPr>
              <a:t>just </a:t>
            </a:r>
            <a:r>
              <a:rPr spc="-20" dirty="0">
                <a:latin typeface="Arial"/>
                <a:cs typeface="Arial"/>
              </a:rPr>
              <a:t>approved  </a:t>
            </a:r>
            <a:r>
              <a:rPr spc="-30" dirty="0">
                <a:latin typeface="Arial"/>
                <a:cs typeface="Arial"/>
              </a:rPr>
              <a:t>gatherings </a:t>
            </a:r>
            <a:r>
              <a:rPr spc="-20" dirty="0">
                <a:latin typeface="Arial"/>
                <a:cs typeface="Arial"/>
              </a:rPr>
              <a:t>can </a:t>
            </a:r>
            <a:r>
              <a:rPr spc="-15" dirty="0">
                <a:latin typeface="Arial"/>
                <a:cs typeface="Arial"/>
              </a:rPr>
              <a:t>get </a:t>
            </a:r>
            <a:r>
              <a:rPr spc="10" dirty="0">
                <a:latin typeface="Arial"/>
                <a:cs typeface="Arial"/>
              </a:rPr>
              <a:t>to </a:t>
            </a:r>
            <a:r>
              <a:rPr spc="-20" dirty="0">
                <a:latin typeface="Arial"/>
                <a:cs typeface="Arial"/>
              </a:rPr>
              <a:t>it </a:t>
            </a:r>
            <a:r>
              <a:rPr spc="-25" dirty="0">
                <a:latin typeface="Arial"/>
                <a:cs typeface="Arial"/>
              </a:rPr>
              <a:t>and the </a:t>
            </a:r>
            <a:r>
              <a:rPr spc="-40" dirty="0">
                <a:latin typeface="Arial"/>
                <a:cs typeface="Arial"/>
              </a:rPr>
              <a:t>individuals </a:t>
            </a:r>
            <a:r>
              <a:rPr spc="-5" dirty="0">
                <a:latin typeface="Arial"/>
                <a:cs typeface="Arial"/>
              </a:rPr>
              <a:t>who </a:t>
            </a:r>
            <a:r>
              <a:rPr spc="-60" dirty="0">
                <a:latin typeface="Arial"/>
                <a:cs typeface="Arial"/>
              </a:rPr>
              <a:t>are </a:t>
            </a:r>
            <a:r>
              <a:rPr spc="-5" dirty="0">
                <a:latin typeface="Arial"/>
                <a:cs typeface="Arial"/>
              </a:rPr>
              <a:t>not </a:t>
            </a:r>
            <a:r>
              <a:rPr spc="-20" dirty="0">
                <a:latin typeface="Arial"/>
                <a:cs typeface="Arial"/>
              </a:rPr>
              <a:t>approved </a:t>
            </a:r>
            <a:r>
              <a:rPr spc="15" dirty="0">
                <a:latin typeface="Arial"/>
                <a:cs typeface="Arial"/>
              </a:rPr>
              <a:t>can't. </a:t>
            </a:r>
            <a:r>
              <a:rPr spc="-25" dirty="0">
                <a:latin typeface="Arial"/>
                <a:cs typeface="Arial"/>
              </a:rPr>
              <a:t>Encryption </a:t>
            </a:r>
            <a:r>
              <a:rPr spc="-20" dirty="0">
                <a:latin typeface="Arial"/>
                <a:cs typeface="Arial"/>
              </a:rPr>
              <a:t>does </a:t>
            </a:r>
            <a:r>
              <a:rPr spc="-5" dirty="0">
                <a:latin typeface="Arial"/>
                <a:cs typeface="Arial"/>
              </a:rPr>
              <a:t>not </a:t>
            </a:r>
            <a:r>
              <a:rPr spc="-35" dirty="0">
                <a:latin typeface="Arial"/>
                <a:cs typeface="Arial"/>
              </a:rPr>
              <a:t>itself  </a:t>
            </a:r>
            <a:r>
              <a:rPr spc="-40" dirty="0">
                <a:latin typeface="Arial"/>
                <a:cs typeface="Arial"/>
              </a:rPr>
              <a:t>avert </a:t>
            </a:r>
            <a:r>
              <a:rPr spc="-10" dirty="0">
                <a:latin typeface="Arial"/>
                <a:cs typeface="Arial"/>
              </a:rPr>
              <a:t>obstruction, </a:t>
            </a:r>
            <a:r>
              <a:rPr spc="-30" dirty="0">
                <a:latin typeface="Arial"/>
                <a:cs typeface="Arial"/>
              </a:rPr>
              <a:t>however </a:t>
            </a:r>
            <a:r>
              <a:rPr spc="-40" dirty="0">
                <a:latin typeface="Arial"/>
                <a:cs typeface="Arial"/>
              </a:rPr>
              <a:t>denies </a:t>
            </a:r>
            <a:r>
              <a:rPr spc="-25" dirty="0">
                <a:latin typeface="Arial"/>
                <a:cs typeface="Arial"/>
              </a:rPr>
              <a:t>the </a:t>
            </a:r>
            <a:r>
              <a:rPr spc="-40" dirty="0">
                <a:latin typeface="Arial"/>
                <a:cs typeface="Arial"/>
              </a:rPr>
              <a:t>clear </a:t>
            </a:r>
            <a:r>
              <a:rPr spc="-20" dirty="0">
                <a:latin typeface="Arial"/>
                <a:cs typeface="Arial"/>
              </a:rPr>
              <a:t>substance </a:t>
            </a:r>
            <a:r>
              <a:rPr spc="10" dirty="0">
                <a:latin typeface="Arial"/>
                <a:cs typeface="Arial"/>
              </a:rPr>
              <a:t>to </a:t>
            </a:r>
            <a:r>
              <a:rPr spc="-45" dirty="0">
                <a:latin typeface="Arial"/>
                <a:cs typeface="Arial"/>
              </a:rPr>
              <a:t>an eventual </a:t>
            </a:r>
            <a:r>
              <a:rPr spc="-30" dirty="0">
                <a:latin typeface="Arial"/>
                <a:cs typeface="Arial"/>
              </a:rPr>
              <a:t>interceptor. </a:t>
            </a:r>
            <a:r>
              <a:rPr spc="-60" dirty="0">
                <a:latin typeface="Arial"/>
                <a:cs typeface="Arial"/>
              </a:rPr>
              <a:t>In </a:t>
            </a:r>
            <a:r>
              <a:rPr spc="-45" dirty="0">
                <a:latin typeface="Arial"/>
                <a:cs typeface="Arial"/>
              </a:rPr>
              <a:t>an </a:t>
            </a:r>
            <a:r>
              <a:rPr spc="-20" dirty="0">
                <a:latin typeface="Arial"/>
                <a:cs typeface="Arial"/>
              </a:rPr>
              <a:t>encryption  </a:t>
            </a:r>
            <a:r>
              <a:rPr spc="-5" dirty="0">
                <a:latin typeface="Arial"/>
                <a:cs typeface="Arial"/>
              </a:rPr>
              <a:t>plot, </a:t>
            </a:r>
            <a:r>
              <a:rPr spc="-25" dirty="0">
                <a:latin typeface="Arial"/>
                <a:cs typeface="Arial"/>
              </a:rPr>
              <a:t>the </a:t>
            </a:r>
            <a:r>
              <a:rPr spc="-10" dirty="0">
                <a:latin typeface="Arial"/>
                <a:cs typeface="Arial"/>
              </a:rPr>
              <a:t>proposed </a:t>
            </a:r>
            <a:r>
              <a:rPr spc="-20" dirty="0">
                <a:latin typeface="Arial"/>
                <a:cs typeface="Arial"/>
              </a:rPr>
              <a:t>data </a:t>
            </a:r>
            <a:r>
              <a:rPr spc="-15" dirty="0">
                <a:latin typeface="Arial"/>
                <a:cs typeface="Arial"/>
              </a:rPr>
              <a:t>or </a:t>
            </a:r>
            <a:r>
              <a:rPr spc="-30" dirty="0">
                <a:latin typeface="Arial"/>
                <a:cs typeface="Arial"/>
              </a:rPr>
              <a:t>message, </a:t>
            </a:r>
            <a:r>
              <a:rPr spc="-35" dirty="0">
                <a:latin typeface="Arial"/>
                <a:cs typeface="Arial"/>
              </a:rPr>
              <a:t>alluded </a:t>
            </a:r>
            <a:r>
              <a:rPr spc="10" dirty="0">
                <a:latin typeface="Arial"/>
                <a:cs typeface="Arial"/>
              </a:rPr>
              <a:t>to </a:t>
            </a:r>
            <a:r>
              <a:rPr spc="-45" dirty="0">
                <a:latin typeface="Arial"/>
                <a:cs typeface="Arial"/>
              </a:rPr>
              <a:t>as </a:t>
            </a:r>
            <a:r>
              <a:rPr spc="-25" dirty="0">
                <a:latin typeface="Arial"/>
                <a:cs typeface="Arial"/>
              </a:rPr>
              <a:t>plaintext, </a:t>
            </a:r>
            <a:r>
              <a:rPr spc="-45" dirty="0">
                <a:latin typeface="Arial"/>
                <a:cs typeface="Arial"/>
              </a:rPr>
              <a:t>is </a:t>
            </a:r>
            <a:r>
              <a:rPr spc="-15" dirty="0">
                <a:latin typeface="Arial"/>
                <a:cs typeface="Arial"/>
              </a:rPr>
              <a:t>encrypted </a:t>
            </a:r>
            <a:r>
              <a:rPr spc="-40" dirty="0">
                <a:latin typeface="Arial"/>
                <a:cs typeface="Arial"/>
              </a:rPr>
              <a:t>utilizing </a:t>
            </a:r>
            <a:r>
              <a:rPr spc="-45" dirty="0">
                <a:latin typeface="Arial"/>
                <a:cs typeface="Arial"/>
              </a:rPr>
              <a:t>an </a:t>
            </a:r>
            <a:r>
              <a:rPr spc="-20" dirty="0">
                <a:latin typeface="Arial"/>
                <a:cs typeface="Arial"/>
              </a:rPr>
              <a:t>encryption  </a:t>
            </a:r>
            <a:r>
              <a:rPr spc="-30" dirty="0">
                <a:latin typeface="Arial"/>
                <a:cs typeface="Arial"/>
              </a:rPr>
              <a:t>algorithm– </a:t>
            </a:r>
            <a:r>
              <a:rPr spc="-60" dirty="0">
                <a:latin typeface="Arial"/>
                <a:cs typeface="Arial"/>
              </a:rPr>
              <a:t>a </a:t>
            </a:r>
            <a:r>
              <a:rPr spc="-40" dirty="0">
                <a:latin typeface="Arial"/>
                <a:cs typeface="Arial"/>
              </a:rPr>
              <a:t>figure </a:t>
            </a:r>
            <a:r>
              <a:rPr spc="-90" dirty="0">
                <a:latin typeface="Arial"/>
                <a:cs typeface="Arial"/>
              </a:rPr>
              <a:t>– </a:t>
            </a:r>
            <a:r>
              <a:rPr spc="-30" dirty="0">
                <a:latin typeface="Arial"/>
                <a:cs typeface="Arial"/>
              </a:rPr>
              <a:t>creating </a:t>
            </a:r>
            <a:r>
              <a:rPr spc="-20" dirty="0">
                <a:latin typeface="Arial"/>
                <a:cs typeface="Arial"/>
              </a:rPr>
              <a:t>cipher </a:t>
            </a:r>
            <a:r>
              <a:rPr spc="-10" dirty="0">
                <a:latin typeface="Arial"/>
                <a:cs typeface="Arial"/>
              </a:rPr>
              <a:t>text that </a:t>
            </a:r>
            <a:r>
              <a:rPr spc="-20" dirty="0">
                <a:latin typeface="Arial"/>
                <a:cs typeface="Arial"/>
              </a:rPr>
              <a:t>can be </a:t>
            </a:r>
            <a:r>
              <a:rPr spc="-25" dirty="0">
                <a:latin typeface="Arial"/>
                <a:cs typeface="Arial"/>
              </a:rPr>
              <a:t>perused just </a:t>
            </a:r>
            <a:r>
              <a:rPr spc="-40" dirty="0">
                <a:latin typeface="Arial"/>
                <a:cs typeface="Arial"/>
              </a:rPr>
              <a:t>whenever </a:t>
            </a:r>
            <a:r>
              <a:rPr spc="-20" dirty="0">
                <a:latin typeface="Arial"/>
                <a:cs typeface="Arial"/>
              </a:rPr>
              <a:t>unscrambled. </a:t>
            </a:r>
            <a:r>
              <a:rPr spc="-50" dirty="0">
                <a:latin typeface="Arial"/>
                <a:cs typeface="Arial"/>
              </a:rPr>
              <a:t>For  </a:t>
            </a:r>
            <a:r>
              <a:rPr spc="-35" dirty="0">
                <a:latin typeface="Arial"/>
                <a:cs typeface="Arial"/>
              </a:rPr>
              <a:t>specialized reasons, </a:t>
            </a:r>
            <a:r>
              <a:rPr spc="-45" dirty="0">
                <a:latin typeface="Arial"/>
                <a:cs typeface="Arial"/>
              </a:rPr>
              <a:t>an </a:t>
            </a:r>
            <a:r>
              <a:rPr spc="-20" dirty="0">
                <a:latin typeface="Arial"/>
                <a:cs typeface="Arial"/>
              </a:rPr>
              <a:t>encryption </a:t>
            </a:r>
            <a:r>
              <a:rPr spc="-5" dirty="0">
                <a:latin typeface="Arial"/>
                <a:cs typeface="Arial"/>
              </a:rPr>
              <a:t>plot </a:t>
            </a:r>
            <a:r>
              <a:rPr spc="-30" dirty="0">
                <a:latin typeface="Arial"/>
                <a:cs typeface="Arial"/>
              </a:rPr>
              <a:t>more </a:t>
            </a:r>
            <a:r>
              <a:rPr spc="-20" dirty="0">
                <a:latin typeface="Arial"/>
                <a:cs typeface="Arial"/>
              </a:rPr>
              <a:t>often </a:t>
            </a:r>
            <a:r>
              <a:rPr spc="-25" dirty="0">
                <a:latin typeface="Arial"/>
                <a:cs typeface="Arial"/>
              </a:rPr>
              <a:t>than </a:t>
            </a:r>
            <a:r>
              <a:rPr spc="-5" dirty="0">
                <a:latin typeface="Arial"/>
                <a:cs typeface="Arial"/>
              </a:rPr>
              <a:t>not </a:t>
            </a:r>
            <a:r>
              <a:rPr spc="-45" dirty="0">
                <a:latin typeface="Arial"/>
                <a:cs typeface="Arial"/>
              </a:rPr>
              <a:t>utilizes </a:t>
            </a:r>
            <a:r>
              <a:rPr spc="-60" dirty="0">
                <a:latin typeface="Arial"/>
                <a:cs typeface="Arial"/>
              </a:rPr>
              <a:t>a </a:t>
            </a:r>
            <a:r>
              <a:rPr spc="-10" dirty="0">
                <a:latin typeface="Arial"/>
                <a:cs typeface="Arial"/>
              </a:rPr>
              <a:t>pseudo-random </a:t>
            </a:r>
            <a:r>
              <a:rPr spc="-20" dirty="0">
                <a:latin typeface="Arial"/>
                <a:cs typeface="Arial"/>
              </a:rPr>
              <a:t>encryption  </a:t>
            </a:r>
            <a:r>
              <a:rPr spc="-40" dirty="0">
                <a:latin typeface="Arial"/>
                <a:cs typeface="Arial"/>
              </a:rPr>
              <a:t>key </a:t>
            </a:r>
            <a:r>
              <a:rPr spc="-25" dirty="0">
                <a:latin typeface="Arial"/>
                <a:cs typeface="Arial"/>
              </a:rPr>
              <a:t>created </a:t>
            </a:r>
            <a:r>
              <a:rPr spc="-20" dirty="0">
                <a:latin typeface="Arial"/>
                <a:cs typeface="Arial"/>
              </a:rPr>
              <a:t>by </a:t>
            </a:r>
            <a:r>
              <a:rPr spc="-45" dirty="0">
                <a:latin typeface="Arial"/>
                <a:cs typeface="Arial"/>
              </a:rPr>
              <a:t>an </a:t>
            </a:r>
            <a:r>
              <a:rPr spc="-25" dirty="0">
                <a:latin typeface="Arial"/>
                <a:cs typeface="Arial"/>
              </a:rPr>
              <a:t>algorithm. </a:t>
            </a:r>
            <a:r>
              <a:rPr spc="-35" dirty="0">
                <a:latin typeface="Arial"/>
                <a:cs typeface="Arial"/>
              </a:rPr>
              <a:t>It </a:t>
            </a:r>
            <a:r>
              <a:rPr spc="-45" dirty="0">
                <a:latin typeface="Arial"/>
                <a:cs typeface="Arial"/>
              </a:rPr>
              <a:t>is </a:t>
            </a:r>
            <a:r>
              <a:rPr spc="-20" dirty="0">
                <a:latin typeface="Arial"/>
                <a:cs typeface="Arial"/>
              </a:rPr>
              <a:t>on </a:t>
            </a:r>
            <a:r>
              <a:rPr spc="-60" dirty="0">
                <a:latin typeface="Arial"/>
                <a:cs typeface="Arial"/>
              </a:rPr>
              <a:t>a </a:t>
            </a:r>
            <a:r>
              <a:rPr spc="-30" dirty="0">
                <a:latin typeface="Arial"/>
                <a:cs typeface="Arial"/>
              </a:rPr>
              <a:t>fundamental </a:t>
            </a:r>
            <a:r>
              <a:rPr spc="-60" dirty="0">
                <a:latin typeface="Arial"/>
                <a:cs typeface="Arial"/>
              </a:rPr>
              <a:t>level </a:t>
            </a:r>
            <a:r>
              <a:rPr spc="-30" dirty="0">
                <a:latin typeface="Arial"/>
                <a:cs typeface="Arial"/>
              </a:rPr>
              <a:t>conceivable </a:t>
            </a:r>
            <a:r>
              <a:rPr spc="10" dirty="0">
                <a:latin typeface="Arial"/>
                <a:cs typeface="Arial"/>
              </a:rPr>
              <a:t>to </a:t>
            </a:r>
            <a:r>
              <a:rPr spc="-5" dirty="0">
                <a:latin typeface="Arial"/>
                <a:cs typeface="Arial"/>
              </a:rPr>
              <a:t>decrypt </a:t>
            </a:r>
            <a:r>
              <a:rPr spc="-25" dirty="0">
                <a:latin typeface="Arial"/>
                <a:cs typeface="Arial"/>
              </a:rPr>
              <a:t>the </a:t>
            </a:r>
            <a:r>
              <a:rPr spc="-35" dirty="0">
                <a:latin typeface="Arial"/>
                <a:cs typeface="Arial"/>
              </a:rPr>
              <a:t>message  </a:t>
            </a:r>
            <a:r>
              <a:rPr spc="-5" dirty="0">
                <a:latin typeface="Arial"/>
                <a:cs typeface="Arial"/>
              </a:rPr>
              <a:t>without </a:t>
            </a:r>
            <a:r>
              <a:rPr spc="-40" dirty="0">
                <a:latin typeface="Arial"/>
                <a:cs typeface="Arial"/>
              </a:rPr>
              <a:t>having </a:t>
            </a:r>
            <a:r>
              <a:rPr spc="-25" dirty="0">
                <a:latin typeface="Arial"/>
                <a:cs typeface="Arial"/>
              </a:rPr>
              <a:t>the </a:t>
            </a:r>
            <a:r>
              <a:rPr spc="-70" dirty="0">
                <a:latin typeface="Arial"/>
                <a:cs typeface="Arial"/>
              </a:rPr>
              <a:t>key, </a:t>
            </a:r>
            <a:r>
              <a:rPr spc="-20" dirty="0">
                <a:latin typeface="Arial"/>
                <a:cs typeface="Arial"/>
              </a:rPr>
              <a:t>be </a:t>
            </a:r>
            <a:r>
              <a:rPr spc="-10" dirty="0">
                <a:latin typeface="Arial"/>
                <a:cs typeface="Arial"/>
              </a:rPr>
              <a:t>that </a:t>
            </a:r>
            <a:r>
              <a:rPr spc="-45" dirty="0">
                <a:latin typeface="Arial"/>
                <a:cs typeface="Arial"/>
              </a:rPr>
              <a:t>as </a:t>
            </a:r>
            <a:r>
              <a:rPr spc="-20" dirty="0">
                <a:latin typeface="Arial"/>
                <a:cs typeface="Arial"/>
              </a:rPr>
              <a:t>it </a:t>
            </a:r>
            <a:r>
              <a:rPr spc="-70" dirty="0">
                <a:latin typeface="Arial"/>
                <a:cs typeface="Arial"/>
              </a:rPr>
              <a:t>may, </a:t>
            </a:r>
            <a:r>
              <a:rPr spc="-20" dirty="0">
                <a:latin typeface="Arial"/>
                <a:cs typeface="Arial"/>
              </a:rPr>
              <a:t>for </a:t>
            </a:r>
            <a:r>
              <a:rPr spc="-60" dirty="0">
                <a:latin typeface="Arial"/>
                <a:cs typeface="Arial"/>
              </a:rPr>
              <a:t>a </a:t>
            </a:r>
            <a:r>
              <a:rPr spc="-55" dirty="0">
                <a:latin typeface="Arial"/>
                <a:cs typeface="Arial"/>
              </a:rPr>
              <a:t>very </a:t>
            </a:r>
            <a:r>
              <a:rPr spc="-10" dirty="0">
                <a:latin typeface="Arial"/>
                <a:cs typeface="Arial"/>
              </a:rPr>
              <a:t>much </a:t>
            </a:r>
            <a:r>
              <a:rPr spc="-30" dirty="0">
                <a:latin typeface="Arial"/>
                <a:cs typeface="Arial"/>
              </a:rPr>
              <a:t>planned </a:t>
            </a:r>
            <a:r>
              <a:rPr spc="-20" dirty="0">
                <a:latin typeface="Arial"/>
                <a:cs typeface="Arial"/>
              </a:rPr>
              <a:t>encryption </a:t>
            </a:r>
            <a:r>
              <a:rPr spc="-5" dirty="0">
                <a:latin typeface="Arial"/>
                <a:cs typeface="Arial"/>
              </a:rPr>
              <a:t>plot, </a:t>
            </a:r>
            <a:r>
              <a:rPr spc="-40" dirty="0">
                <a:latin typeface="Arial"/>
                <a:cs typeface="Arial"/>
              </a:rPr>
              <a:t>impressive  </a:t>
            </a:r>
            <a:r>
              <a:rPr spc="-15" dirty="0">
                <a:latin typeface="Arial"/>
                <a:cs typeface="Arial"/>
              </a:rPr>
              <a:t>computational </a:t>
            </a:r>
            <a:r>
              <a:rPr spc="-35" dirty="0">
                <a:latin typeface="Arial"/>
                <a:cs typeface="Arial"/>
              </a:rPr>
              <a:t>assets </a:t>
            </a:r>
            <a:r>
              <a:rPr spc="-25" dirty="0">
                <a:latin typeface="Arial"/>
                <a:cs typeface="Arial"/>
              </a:rPr>
              <a:t>and </a:t>
            </a:r>
            <a:r>
              <a:rPr spc="-15" dirty="0">
                <a:latin typeface="Arial"/>
                <a:cs typeface="Arial"/>
              </a:rPr>
              <a:t>aptitudes </a:t>
            </a:r>
            <a:r>
              <a:rPr spc="-60" dirty="0">
                <a:latin typeface="Arial"/>
                <a:cs typeface="Arial"/>
              </a:rPr>
              <a:t>are </a:t>
            </a:r>
            <a:r>
              <a:rPr spc="-30" dirty="0">
                <a:latin typeface="Arial"/>
                <a:cs typeface="Arial"/>
              </a:rPr>
              <a:t>required. </a:t>
            </a:r>
            <a:r>
              <a:rPr spc="-45" dirty="0">
                <a:latin typeface="Arial"/>
                <a:cs typeface="Arial"/>
              </a:rPr>
              <a:t>An </a:t>
            </a:r>
            <a:r>
              <a:rPr spc="-20" dirty="0">
                <a:latin typeface="Arial"/>
                <a:cs typeface="Arial"/>
              </a:rPr>
              <a:t>approved </a:t>
            </a:r>
            <a:r>
              <a:rPr spc="-30" dirty="0">
                <a:latin typeface="Arial"/>
                <a:cs typeface="Arial"/>
              </a:rPr>
              <a:t>recipient </a:t>
            </a:r>
            <a:r>
              <a:rPr spc="-20" dirty="0">
                <a:latin typeface="Arial"/>
                <a:cs typeface="Arial"/>
              </a:rPr>
              <a:t>can </a:t>
            </a:r>
            <a:r>
              <a:rPr spc="-5" dirty="0">
                <a:latin typeface="Arial"/>
                <a:cs typeface="Arial"/>
              </a:rPr>
              <a:t>without </a:t>
            </a:r>
            <a:r>
              <a:rPr spc="-10" dirty="0">
                <a:latin typeface="Arial"/>
                <a:cs typeface="Arial"/>
              </a:rPr>
              <a:t>much </a:t>
            </a:r>
            <a:r>
              <a:rPr spc="-20" dirty="0">
                <a:latin typeface="Arial"/>
                <a:cs typeface="Arial"/>
              </a:rPr>
              <a:t>of </a:t>
            </a:r>
            <a:r>
              <a:rPr spc="-60" dirty="0">
                <a:latin typeface="Arial"/>
                <a:cs typeface="Arial"/>
              </a:rPr>
              <a:t>a  </a:t>
            </a:r>
            <a:r>
              <a:rPr spc="-15" dirty="0">
                <a:latin typeface="Arial"/>
                <a:cs typeface="Arial"/>
              </a:rPr>
              <a:t>stretch </a:t>
            </a:r>
            <a:r>
              <a:rPr spc="-5" dirty="0">
                <a:latin typeface="Arial"/>
                <a:cs typeface="Arial"/>
              </a:rPr>
              <a:t>decrypt </a:t>
            </a:r>
            <a:r>
              <a:rPr spc="-25" dirty="0">
                <a:latin typeface="Arial"/>
                <a:cs typeface="Arial"/>
              </a:rPr>
              <a:t>the </a:t>
            </a:r>
            <a:r>
              <a:rPr spc="-35" dirty="0">
                <a:latin typeface="Arial"/>
                <a:cs typeface="Arial"/>
              </a:rPr>
              <a:t>message </a:t>
            </a:r>
            <a:r>
              <a:rPr spc="-10" dirty="0">
                <a:latin typeface="Arial"/>
                <a:cs typeface="Arial"/>
              </a:rPr>
              <a:t>with </a:t>
            </a:r>
            <a:r>
              <a:rPr spc="-25" dirty="0">
                <a:latin typeface="Arial"/>
                <a:cs typeface="Arial"/>
              </a:rPr>
              <a:t>the </a:t>
            </a:r>
            <a:r>
              <a:rPr spc="-40" dirty="0">
                <a:latin typeface="Arial"/>
                <a:cs typeface="Arial"/>
              </a:rPr>
              <a:t>key </a:t>
            </a:r>
            <a:r>
              <a:rPr spc="-45" dirty="0">
                <a:latin typeface="Arial"/>
                <a:cs typeface="Arial"/>
              </a:rPr>
              <a:t>given </a:t>
            </a:r>
            <a:r>
              <a:rPr spc="-20" dirty="0">
                <a:latin typeface="Arial"/>
                <a:cs typeface="Arial"/>
              </a:rPr>
              <a:t>by </a:t>
            </a:r>
            <a:r>
              <a:rPr spc="-25" dirty="0">
                <a:latin typeface="Arial"/>
                <a:cs typeface="Arial"/>
              </a:rPr>
              <a:t>the originator </a:t>
            </a:r>
            <a:r>
              <a:rPr spc="10" dirty="0">
                <a:latin typeface="Arial"/>
                <a:cs typeface="Arial"/>
              </a:rPr>
              <a:t>to </a:t>
            </a:r>
            <a:r>
              <a:rPr spc="-40" dirty="0">
                <a:latin typeface="Arial"/>
                <a:cs typeface="Arial"/>
              </a:rPr>
              <a:t>beneficiaries </a:t>
            </a:r>
            <a:r>
              <a:rPr spc="5" dirty="0">
                <a:latin typeface="Arial"/>
                <a:cs typeface="Arial"/>
              </a:rPr>
              <a:t>but </a:t>
            </a:r>
            <a:r>
              <a:rPr spc="-5" dirty="0">
                <a:latin typeface="Arial"/>
                <a:cs typeface="Arial"/>
              </a:rPr>
              <a:t>not </a:t>
            </a:r>
            <a:r>
              <a:rPr spc="10" dirty="0">
                <a:latin typeface="Arial"/>
                <a:cs typeface="Arial"/>
              </a:rPr>
              <a:t>to  </a:t>
            </a:r>
            <a:r>
              <a:rPr spc="-25" dirty="0">
                <a:latin typeface="Arial"/>
                <a:cs typeface="Arial"/>
              </a:rPr>
              <a:t>unapproved</a:t>
            </a:r>
            <a:r>
              <a:rPr spc="-5" dirty="0">
                <a:latin typeface="Arial"/>
                <a:cs typeface="Arial"/>
              </a:rPr>
              <a:t> </a:t>
            </a:r>
            <a:r>
              <a:rPr spc="-25" dirty="0">
                <a:latin typeface="Arial"/>
                <a:cs typeface="Arial"/>
              </a:rPr>
              <a:t>clients.</a:t>
            </a:r>
            <a:endParaRPr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01765" cy="9756775"/>
          </a:xfrm>
          <a:custGeom>
            <a:avLst/>
            <a:gdLst/>
            <a:ahLst/>
            <a:cxnLst/>
            <a:rect l="l" t="t" r="r" b="b"/>
            <a:pathLst>
              <a:path w="6501765" h="9756775">
                <a:moveTo>
                  <a:pt x="0" y="9756648"/>
                </a:moveTo>
                <a:lnTo>
                  <a:pt x="6501384" y="9756648"/>
                </a:lnTo>
                <a:lnTo>
                  <a:pt x="6501384" y="0"/>
                </a:lnTo>
                <a:lnTo>
                  <a:pt x="0" y="0"/>
                </a:lnTo>
                <a:lnTo>
                  <a:pt x="0" y="9756648"/>
                </a:lnTo>
                <a:close/>
              </a:path>
            </a:pathLst>
          </a:custGeom>
          <a:solidFill>
            <a:srgbClr val="004A5F"/>
          </a:solidFill>
        </p:spPr>
        <p:txBody>
          <a:bodyPr wrap="square" lIns="0" tIns="0" rIns="0" bIns="0" rtlCol="0"/>
          <a:lstStyle/>
          <a:p>
            <a:endParaRPr/>
          </a:p>
        </p:txBody>
      </p:sp>
      <p:sp>
        <p:nvSpPr>
          <p:cNvPr id="3" name="object 3"/>
          <p:cNvSpPr txBox="1">
            <a:spLocks noGrp="1"/>
          </p:cNvSpPr>
          <p:nvPr>
            <p:ph type="title"/>
          </p:nvPr>
        </p:nvSpPr>
        <p:spPr>
          <a:xfrm>
            <a:off x="787400" y="688847"/>
            <a:ext cx="5118735" cy="6045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Symmetric</a:t>
            </a:r>
            <a:r>
              <a:rPr spc="-75" dirty="0">
                <a:solidFill>
                  <a:srgbClr val="FFFFFF"/>
                </a:solidFill>
              </a:rPr>
              <a:t> </a:t>
            </a:r>
            <a:r>
              <a:rPr spc="-30" dirty="0">
                <a:solidFill>
                  <a:srgbClr val="FFFFFF"/>
                </a:solidFill>
              </a:rPr>
              <a:t>Encryption</a:t>
            </a:r>
          </a:p>
        </p:txBody>
      </p:sp>
      <p:sp>
        <p:nvSpPr>
          <p:cNvPr id="4" name="object 4"/>
          <p:cNvSpPr txBox="1"/>
          <p:nvPr/>
        </p:nvSpPr>
        <p:spPr>
          <a:xfrm>
            <a:off x="787400" y="1542029"/>
            <a:ext cx="5247005" cy="6071342"/>
          </a:xfrm>
          <a:prstGeom prst="rect">
            <a:avLst/>
          </a:prstGeom>
        </p:spPr>
        <p:txBody>
          <a:bodyPr vert="horz" wrap="square" lIns="0" tIns="5080" rIns="0" bIns="0" rtlCol="0">
            <a:spAutoFit/>
          </a:bodyPr>
          <a:lstStyle/>
          <a:p>
            <a:pPr marL="12700" marR="5080" algn="just">
              <a:lnSpc>
                <a:spcPct val="103099"/>
              </a:lnSpc>
              <a:spcBef>
                <a:spcPts val="40"/>
              </a:spcBef>
            </a:pPr>
            <a:r>
              <a:rPr sz="2000" spc="-55" dirty="0">
                <a:solidFill>
                  <a:srgbClr val="FFFFFF"/>
                </a:solidFill>
                <a:latin typeface="Arial"/>
                <a:cs typeface="Arial"/>
              </a:rPr>
              <a:t>This </a:t>
            </a:r>
            <a:r>
              <a:rPr sz="2000" spc="-45" dirty="0">
                <a:solidFill>
                  <a:srgbClr val="FFFFFF"/>
                </a:solidFill>
                <a:latin typeface="Arial"/>
                <a:cs typeface="Arial"/>
              </a:rPr>
              <a:t>is </a:t>
            </a:r>
            <a:r>
              <a:rPr sz="2000" spc="-25" dirty="0">
                <a:solidFill>
                  <a:srgbClr val="FFFFFF"/>
                </a:solidFill>
                <a:latin typeface="Arial"/>
                <a:cs typeface="Arial"/>
              </a:rPr>
              <a:t>the simplest </a:t>
            </a:r>
            <a:r>
              <a:rPr sz="2000" spc="-20" dirty="0">
                <a:solidFill>
                  <a:srgbClr val="FFFFFF"/>
                </a:solidFill>
                <a:latin typeface="Arial"/>
                <a:cs typeface="Arial"/>
              </a:rPr>
              <a:t>kind of encryption </a:t>
            </a:r>
            <a:r>
              <a:rPr sz="2000" spc="-10" dirty="0">
                <a:solidFill>
                  <a:srgbClr val="FFFFFF"/>
                </a:solidFill>
                <a:latin typeface="Arial"/>
                <a:cs typeface="Arial"/>
              </a:rPr>
              <a:t>that </a:t>
            </a:r>
            <a:r>
              <a:rPr sz="2000" spc="-45" dirty="0">
                <a:solidFill>
                  <a:srgbClr val="FFFFFF"/>
                </a:solidFill>
                <a:latin typeface="Arial"/>
                <a:cs typeface="Arial"/>
              </a:rPr>
              <a:t>involves </a:t>
            </a:r>
            <a:r>
              <a:rPr sz="2000" spc="-40" dirty="0">
                <a:solidFill>
                  <a:srgbClr val="FFFFFF"/>
                </a:solidFill>
                <a:latin typeface="Arial"/>
                <a:cs typeface="Arial"/>
              </a:rPr>
              <a:t>only </a:t>
            </a:r>
            <a:r>
              <a:rPr sz="2000" spc="-35" dirty="0">
                <a:solidFill>
                  <a:srgbClr val="FFFFFF"/>
                </a:solidFill>
                <a:latin typeface="Arial"/>
                <a:cs typeface="Arial"/>
              </a:rPr>
              <a:t>one  </a:t>
            </a:r>
            <a:r>
              <a:rPr sz="2000" spc="-25" dirty="0">
                <a:solidFill>
                  <a:srgbClr val="FFFFFF"/>
                </a:solidFill>
                <a:latin typeface="Arial"/>
                <a:cs typeface="Arial"/>
              </a:rPr>
              <a:t>secret </a:t>
            </a:r>
            <a:r>
              <a:rPr sz="2000" spc="-40" dirty="0">
                <a:solidFill>
                  <a:srgbClr val="FFFFFF"/>
                </a:solidFill>
                <a:latin typeface="Arial"/>
                <a:cs typeface="Arial"/>
              </a:rPr>
              <a:t>key </a:t>
            </a:r>
            <a:r>
              <a:rPr sz="2000" spc="10" dirty="0">
                <a:solidFill>
                  <a:srgbClr val="FFFFFF"/>
                </a:solidFill>
                <a:latin typeface="Arial"/>
                <a:cs typeface="Arial"/>
              </a:rPr>
              <a:t>to </a:t>
            </a:r>
            <a:r>
              <a:rPr sz="2000" spc="-20" dirty="0">
                <a:solidFill>
                  <a:srgbClr val="FFFFFF"/>
                </a:solidFill>
                <a:latin typeface="Arial"/>
                <a:cs typeface="Arial"/>
              </a:rPr>
              <a:t>cipher </a:t>
            </a:r>
            <a:r>
              <a:rPr sz="2000" spc="-25" dirty="0">
                <a:solidFill>
                  <a:srgbClr val="FFFFFF"/>
                </a:solidFill>
                <a:latin typeface="Arial"/>
                <a:cs typeface="Arial"/>
              </a:rPr>
              <a:t>and </a:t>
            </a:r>
            <a:r>
              <a:rPr sz="2000" spc="-20" dirty="0">
                <a:solidFill>
                  <a:srgbClr val="FFFFFF"/>
                </a:solidFill>
                <a:latin typeface="Arial"/>
                <a:cs typeface="Arial"/>
              </a:rPr>
              <a:t>decipher </a:t>
            </a:r>
            <a:r>
              <a:rPr sz="2000" spc="-25" dirty="0">
                <a:solidFill>
                  <a:srgbClr val="FFFFFF"/>
                </a:solidFill>
                <a:latin typeface="Arial"/>
                <a:cs typeface="Arial"/>
              </a:rPr>
              <a:t>information. </a:t>
            </a:r>
            <a:r>
              <a:rPr sz="2000" spc="-30" dirty="0">
                <a:solidFill>
                  <a:srgbClr val="FFFFFF"/>
                </a:solidFill>
                <a:latin typeface="Arial"/>
                <a:cs typeface="Arial"/>
              </a:rPr>
              <a:t>Symmetrical  </a:t>
            </a:r>
            <a:r>
              <a:rPr sz="2000" spc="-20" dirty="0">
                <a:solidFill>
                  <a:srgbClr val="FFFFFF"/>
                </a:solidFill>
                <a:latin typeface="Arial"/>
                <a:cs typeface="Arial"/>
              </a:rPr>
              <a:t>encryption </a:t>
            </a:r>
            <a:r>
              <a:rPr sz="2000" spc="-45" dirty="0">
                <a:solidFill>
                  <a:srgbClr val="FFFFFF"/>
                </a:solidFill>
                <a:latin typeface="Arial"/>
                <a:cs typeface="Arial"/>
              </a:rPr>
              <a:t>is an </a:t>
            </a:r>
            <a:r>
              <a:rPr sz="2000" spc="-15" dirty="0">
                <a:solidFill>
                  <a:srgbClr val="FFFFFF"/>
                </a:solidFill>
                <a:latin typeface="Arial"/>
                <a:cs typeface="Arial"/>
              </a:rPr>
              <a:t>old </a:t>
            </a:r>
            <a:r>
              <a:rPr sz="2000" spc="-25" dirty="0">
                <a:solidFill>
                  <a:srgbClr val="FFFFFF"/>
                </a:solidFill>
                <a:latin typeface="Arial"/>
                <a:cs typeface="Arial"/>
              </a:rPr>
              <a:t>and </a:t>
            </a:r>
            <a:r>
              <a:rPr sz="2000" spc="-5" dirty="0">
                <a:solidFill>
                  <a:srgbClr val="FFFFFF"/>
                </a:solidFill>
                <a:latin typeface="Arial"/>
                <a:cs typeface="Arial"/>
              </a:rPr>
              <a:t>best-known </a:t>
            </a:r>
            <a:r>
              <a:rPr sz="2000" spc="-20" dirty="0">
                <a:solidFill>
                  <a:srgbClr val="FFFFFF"/>
                </a:solidFill>
                <a:latin typeface="Arial"/>
                <a:cs typeface="Arial"/>
              </a:rPr>
              <a:t>technique. </a:t>
            </a:r>
            <a:r>
              <a:rPr sz="2000" spc="-35" dirty="0">
                <a:solidFill>
                  <a:srgbClr val="FFFFFF"/>
                </a:solidFill>
                <a:latin typeface="Arial"/>
                <a:cs typeface="Arial"/>
              </a:rPr>
              <a:t>It </a:t>
            </a:r>
            <a:r>
              <a:rPr sz="2000" spc="-40" dirty="0">
                <a:solidFill>
                  <a:srgbClr val="FFFFFF"/>
                </a:solidFill>
                <a:latin typeface="Arial"/>
                <a:cs typeface="Arial"/>
              </a:rPr>
              <a:t>uses </a:t>
            </a:r>
            <a:r>
              <a:rPr sz="2000" spc="-60" dirty="0">
                <a:solidFill>
                  <a:srgbClr val="FFFFFF"/>
                </a:solidFill>
                <a:latin typeface="Arial"/>
                <a:cs typeface="Arial"/>
              </a:rPr>
              <a:t>a  </a:t>
            </a:r>
            <a:r>
              <a:rPr sz="2000" spc="-25" dirty="0">
                <a:solidFill>
                  <a:srgbClr val="FFFFFF"/>
                </a:solidFill>
                <a:latin typeface="Arial"/>
                <a:cs typeface="Arial"/>
              </a:rPr>
              <a:t>secret </a:t>
            </a:r>
            <a:r>
              <a:rPr sz="2000" spc="-40" dirty="0">
                <a:solidFill>
                  <a:srgbClr val="FFFFFF"/>
                </a:solidFill>
                <a:latin typeface="Arial"/>
                <a:cs typeface="Arial"/>
              </a:rPr>
              <a:t>key </a:t>
            </a:r>
            <a:r>
              <a:rPr sz="2000" spc="-10" dirty="0">
                <a:solidFill>
                  <a:srgbClr val="FFFFFF"/>
                </a:solidFill>
                <a:latin typeface="Arial"/>
                <a:cs typeface="Arial"/>
              </a:rPr>
              <a:t>that </a:t>
            </a:r>
            <a:r>
              <a:rPr sz="2000" spc="-20" dirty="0">
                <a:solidFill>
                  <a:srgbClr val="FFFFFF"/>
                </a:solidFill>
                <a:latin typeface="Arial"/>
                <a:cs typeface="Arial"/>
              </a:rPr>
              <a:t>can </a:t>
            </a:r>
            <a:r>
              <a:rPr sz="2000" spc="-35" dirty="0">
                <a:solidFill>
                  <a:srgbClr val="FFFFFF"/>
                </a:solidFill>
                <a:latin typeface="Arial"/>
                <a:cs typeface="Arial"/>
              </a:rPr>
              <a:t>either </a:t>
            </a:r>
            <a:r>
              <a:rPr sz="2000" spc="-20" dirty="0">
                <a:solidFill>
                  <a:srgbClr val="FFFFFF"/>
                </a:solidFill>
                <a:latin typeface="Arial"/>
                <a:cs typeface="Arial"/>
              </a:rPr>
              <a:t>be </a:t>
            </a:r>
            <a:r>
              <a:rPr sz="2000" spc="-60" dirty="0">
                <a:solidFill>
                  <a:srgbClr val="FFFFFF"/>
                </a:solidFill>
                <a:latin typeface="Arial"/>
                <a:cs typeface="Arial"/>
              </a:rPr>
              <a:t>a </a:t>
            </a:r>
            <a:r>
              <a:rPr sz="2000" spc="-40" dirty="0">
                <a:solidFill>
                  <a:srgbClr val="FFFFFF"/>
                </a:solidFill>
                <a:latin typeface="Arial"/>
                <a:cs typeface="Arial"/>
              </a:rPr>
              <a:t>number, </a:t>
            </a:r>
            <a:r>
              <a:rPr sz="2000" spc="-60" dirty="0">
                <a:solidFill>
                  <a:srgbClr val="FFFFFF"/>
                </a:solidFill>
                <a:latin typeface="Arial"/>
                <a:cs typeface="Arial"/>
              </a:rPr>
              <a:t>a </a:t>
            </a:r>
            <a:r>
              <a:rPr sz="2000" spc="-5" dirty="0">
                <a:solidFill>
                  <a:srgbClr val="FFFFFF"/>
                </a:solidFill>
                <a:latin typeface="Arial"/>
                <a:cs typeface="Arial"/>
              </a:rPr>
              <a:t>word </a:t>
            </a:r>
            <a:r>
              <a:rPr sz="2000" spc="-15" dirty="0">
                <a:solidFill>
                  <a:srgbClr val="FFFFFF"/>
                </a:solidFill>
                <a:latin typeface="Arial"/>
                <a:cs typeface="Arial"/>
              </a:rPr>
              <a:t>or </a:t>
            </a:r>
            <a:r>
              <a:rPr sz="2000" spc="-60" dirty="0">
                <a:solidFill>
                  <a:srgbClr val="FFFFFF"/>
                </a:solidFill>
                <a:latin typeface="Arial"/>
                <a:cs typeface="Arial"/>
              </a:rPr>
              <a:t>a </a:t>
            </a:r>
            <a:r>
              <a:rPr sz="2000" spc="-25" dirty="0">
                <a:solidFill>
                  <a:srgbClr val="FFFFFF"/>
                </a:solidFill>
                <a:latin typeface="Arial"/>
                <a:cs typeface="Arial"/>
              </a:rPr>
              <a:t>string </a:t>
            </a:r>
            <a:r>
              <a:rPr sz="2000" spc="-20" dirty="0">
                <a:solidFill>
                  <a:srgbClr val="FFFFFF"/>
                </a:solidFill>
                <a:latin typeface="Arial"/>
                <a:cs typeface="Arial"/>
              </a:rPr>
              <a:t>of  random </a:t>
            </a:r>
            <a:r>
              <a:rPr sz="2000" spc="-25" dirty="0">
                <a:solidFill>
                  <a:srgbClr val="FFFFFF"/>
                </a:solidFill>
                <a:latin typeface="Arial"/>
                <a:cs typeface="Arial"/>
              </a:rPr>
              <a:t>letters. </a:t>
            </a:r>
            <a:r>
              <a:rPr sz="2000" spc="-35" dirty="0">
                <a:solidFill>
                  <a:srgbClr val="FFFFFF"/>
                </a:solidFill>
                <a:latin typeface="Arial"/>
                <a:cs typeface="Arial"/>
              </a:rPr>
              <a:t>It </a:t>
            </a:r>
            <a:r>
              <a:rPr sz="2000" spc="-45" dirty="0">
                <a:solidFill>
                  <a:srgbClr val="FFFFFF"/>
                </a:solidFill>
                <a:latin typeface="Arial"/>
                <a:cs typeface="Arial"/>
              </a:rPr>
              <a:t>is </a:t>
            </a:r>
            <a:r>
              <a:rPr sz="2000" spc="-60" dirty="0">
                <a:solidFill>
                  <a:srgbClr val="FFFFFF"/>
                </a:solidFill>
                <a:latin typeface="Arial"/>
                <a:cs typeface="Arial"/>
              </a:rPr>
              <a:t>a </a:t>
            </a:r>
            <a:r>
              <a:rPr sz="2000" spc="-20" dirty="0">
                <a:solidFill>
                  <a:srgbClr val="FFFFFF"/>
                </a:solidFill>
                <a:latin typeface="Arial"/>
                <a:cs typeface="Arial"/>
              </a:rPr>
              <a:t>blended </a:t>
            </a:r>
            <a:r>
              <a:rPr sz="2000" spc="-10" dirty="0">
                <a:solidFill>
                  <a:srgbClr val="FFFFFF"/>
                </a:solidFill>
                <a:latin typeface="Arial"/>
                <a:cs typeface="Arial"/>
              </a:rPr>
              <a:t>with </a:t>
            </a:r>
            <a:r>
              <a:rPr sz="2000" spc="-25" dirty="0">
                <a:solidFill>
                  <a:srgbClr val="FFFFFF"/>
                </a:solidFill>
                <a:latin typeface="Arial"/>
                <a:cs typeface="Arial"/>
              </a:rPr>
              <a:t>the </a:t>
            </a:r>
            <a:r>
              <a:rPr sz="2000" spc="-40" dirty="0">
                <a:solidFill>
                  <a:srgbClr val="FFFFFF"/>
                </a:solidFill>
                <a:latin typeface="Arial"/>
                <a:cs typeface="Arial"/>
              </a:rPr>
              <a:t>plain </a:t>
            </a:r>
            <a:r>
              <a:rPr sz="2000" spc="-10" dirty="0">
                <a:solidFill>
                  <a:srgbClr val="FFFFFF"/>
                </a:solidFill>
                <a:latin typeface="Arial"/>
                <a:cs typeface="Arial"/>
              </a:rPr>
              <a:t>text </a:t>
            </a:r>
            <a:r>
              <a:rPr sz="2000" spc="-20" dirty="0">
                <a:solidFill>
                  <a:srgbClr val="FFFFFF"/>
                </a:solidFill>
                <a:latin typeface="Arial"/>
                <a:cs typeface="Arial"/>
              </a:rPr>
              <a:t>of </a:t>
            </a:r>
            <a:r>
              <a:rPr sz="2000" spc="-60" dirty="0">
                <a:solidFill>
                  <a:srgbClr val="FFFFFF"/>
                </a:solidFill>
                <a:latin typeface="Arial"/>
                <a:cs typeface="Arial"/>
              </a:rPr>
              <a:t>a  </a:t>
            </a:r>
            <a:r>
              <a:rPr sz="2000" spc="-35" dirty="0">
                <a:solidFill>
                  <a:srgbClr val="FFFFFF"/>
                </a:solidFill>
                <a:latin typeface="Arial"/>
                <a:cs typeface="Arial"/>
              </a:rPr>
              <a:t>message </a:t>
            </a:r>
            <a:r>
              <a:rPr sz="2000" spc="10" dirty="0">
                <a:solidFill>
                  <a:srgbClr val="FFFFFF"/>
                </a:solidFill>
                <a:latin typeface="Arial"/>
                <a:cs typeface="Arial"/>
              </a:rPr>
              <a:t>to </a:t>
            </a:r>
            <a:r>
              <a:rPr sz="2000" spc="-25" dirty="0">
                <a:solidFill>
                  <a:srgbClr val="FFFFFF"/>
                </a:solidFill>
                <a:latin typeface="Arial"/>
                <a:cs typeface="Arial"/>
              </a:rPr>
              <a:t>change the </a:t>
            </a:r>
            <a:r>
              <a:rPr sz="2000" spc="-5" dirty="0">
                <a:solidFill>
                  <a:srgbClr val="FFFFFF"/>
                </a:solidFill>
                <a:latin typeface="Arial"/>
                <a:cs typeface="Arial"/>
              </a:rPr>
              <a:t>content </a:t>
            </a:r>
            <a:r>
              <a:rPr sz="2000" spc="-50" dirty="0">
                <a:solidFill>
                  <a:srgbClr val="FFFFFF"/>
                </a:solidFill>
                <a:latin typeface="Arial"/>
                <a:cs typeface="Arial"/>
              </a:rPr>
              <a:t>in </a:t>
            </a:r>
            <a:r>
              <a:rPr sz="2000" spc="-60" dirty="0">
                <a:solidFill>
                  <a:srgbClr val="FFFFFF"/>
                </a:solidFill>
                <a:latin typeface="Arial"/>
                <a:cs typeface="Arial"/>
              </a:rPr>
              <a:t>a </a:t>
            </a:r>
            <a:r>
              <a:rPr sz="2000" spc="-25" dirty="0">
                <a:solidFill>
                  <a:srgbClr val="FFFFFF"/>
                </a:solidFill>
                <a:latin typeface="Arial"/>
                <a:cs typeface="Arial"/>
              </a:rPr>
              <a:t>particular </a:t>
            </a:r>
            <a:r>
              <a:rPr sz="2000" spc="-60" dirty="0">
                <a:solidFill>
                  <a:srgbClr val="FFFFFF"/>
                </a:solidFill>
                <a:latin typeface="Arial"/>
                <a:cs typeface="Arial"/>
              </a:rPr>
              <a:t>way. The  </a:t>
            </a:r>
            <a:r>
              <a:rPr sz="2000" spc="-30" dirty="0">
                <a:solidFill>
                  <a:srgbClr val="FFFFFF"/>
                </a:solidFill>
                <a:latin typeface="Arial"/>
                <a:cs typeface="Arial"/>
              </a:rPr>
              <a:t>sender </a:t>
            </a:r>
            <a:r>
              <a:rPr sz="2000" spc="-25" dirty="0">
                <a:solidFill>
                  <a:srgbClr val="FFFFFF"/>
                </a:solidFill>
                <a:latin typeface="Arial"/>
                <a:cs typeface="Arial"/>
              </a:rPr>
              <a:t>and the </a:t>
            </a:r>
            <a:r>
              <a:rPr sz="2000" spc="-30" dirty="0">
                <a:solidFill>
                  <a:srgbClr val="FFFFFF"/>
                </a:solidFill>
                <a:latin typeface="Arial"/>
                <a:cs typeface="Arial"/>
              </a:rPr>
              <a:t>recipient </a:t>
            </a:r>
            <a:r>
              <a:rPr sz="2000" spc="-25" dirty="0">
                <a:solidFill>
                  <a:srgbClr val="FFFFFF"/>
                </a:solidFill>
                <a:latin typeface="Arial"/>
                <a:cs typeface="Arial"/>
              </a:rPr>
              <a:t>should </a:t>
            </a:r>
            <a:r>
              <a:rPr sz="2000" spc="-5" dirty="0">
                <a:solidFill>
                  <a:srgbClr val="FFFFFF"/>
                </a:solidFill>
                <a:latin typeface="Arial"/>
                <a:cs typeface="Arial"/>
              </a:rPr>
              <a:t>know </a:t>
            </a:r>
            <a:r>
              <a:rPr sz="2000" spc="-25" dirty="0">
                <a:solidFill>
                  <a:srgbClr val="FFFFFF"/>
                </a:solidFill>
                <a:latin typeface="Arial"/>
                <a:cs typeface="Arial"/>
              </a:rPr>
              <a:t>the secret </a:t>
            </a:r>
            <a:r>
              <a:rPr sz="2000" spc="-40" dirty="0">
                <a:solidFill>
                  <a:srgbClr val="FFFFFF"/>
                </a:solidFill>
                <a:latin typeface="Arial"/>
                <a:cs typeface="Arial"/>
              </a:rPr>
              <a:t>key </a:t>
            </a:r>
            <a:r>
              <a:rPr sz="2000" spc="-10" dirty="0">
                <a:solidFill>
                  <a:srgbClr val="FFFFFF"/>
                </a:solidFill>
                <a:latin typeface="Arial"/>
                <a:cs typeface="Arial"/>
              </a:rPr>
              <a:t>that </a:t>
            </a:r>
            <a:r>
              <a:rPr sz="2000" spc="-45" dirty="0">
                <a:solidFill>
                  <a:srgbClr val="FFFFFF"/>
                </a:solidFill>
                <a:latin typeface="Arial"/>
                <a:cs typeface="Arial"/>
              </a:rPr>
              <a:t>is  </a:t>
            </a:r>
            <a:r>
              <a:rPr sz="2000" spc="-25" dirty="0">
                <a:solidFill>
                  <a:srgbClr val="FFFFFF"/>
                </a:solidFill>
                <a:latin typeface="Arial"/>
                <a:cs typeface="Arial"/>
              </a:rPr>
              <a:t>used </a:t>
            </a:r>
            <a:r>
              <a:rPr sz="2000" spc="10" dirty="0">
                <a:solidFill>
                  <a:srgbClr val="FFFFFF"/>
                </a:solidFill>
                <a:latin typeface="Arial"/>
                <a:cs typeface="Arial"/>
              </a:rPr>
              <a:t>to </a:t>
            </a:r>
            <a:r>
              <a:rPr sz="2000" spc="-15" dirty="0">
                <a:solidFill>
                  <a:srgbClr val="FFFFFF"/>
                </a:solidFill>
                <a:latin typeface="Arial"/>
                <a:cs typeface="Arial"/>
              </a:rPr>
              <a:t>encrypt </a:t>
            </a:r>
            <a:r>
              <a:rPr sz="2000" spc="-25" dirty="0">
                <a:solidFill>
                  <a:srgbClr val="FFFFFF"/>
                </a:solidFill>
                <a:latin typeface="Arial"/>
                <a:cs typeface="Arial"/>
              </a:rPr>
              <a:t>and </a:t>
            </a:r>
            <a:r>
              <a:rPr sz="2000" spc="-5" dirty="0">
                <a:solidFill>
                  <a:srgbClr val="FFFFFF"/>
                </a:solidFill>
                <a:latin typeface="Arial"/>
                <a:cs typeface="Arial"/>
              </a:rPr>
              <a:t>decrypt </a:t>
            </a:r>
            <a:r>
              <a:rPr sz="2000" spc="-60" dirty="0">
                <a:solidFill>
                  <a:srgbClr val="FFFFFF"/>
                </a:solidFill>
                <a:latin typeface="Arial"/>
                <a:cs typeface="Arial"/>
              </a:rPr>
              <a:t>all </a:t>
            </a:r>
            <a:r>
              <a:rPr sz="2000" spc="-25" dirty="0">
                <a:solidFill>
                  <a:srgbClr val="FFFFFF"/>
                </a:solidFill>
                <a:latin typeface="Arial"/>
                <a:cs typeface="Arial"/>
              </a:rPr>
              <a:t>the </a:t>
            </a:r>
            <a:r>
              <a:rPr sz="2000" spc="-30" dirty="0">
                <a:solidFill>
                  <a:srgbClr val="FFFFFF"/>
                </a:solidFill>
                <a:latin typeface="Arial"/>
                <a:cs typeface="Arial"/>
              </a:rPr>
              <a:t>messages. </a:t>
            </a:r>
            <a:r>
              <a:rPr sz="2000" spc="-20" dirty="0">
                <a:solidFill>
                  <a:srgbClr val="FFFFFF"/>
                </a:solidFill>
                <a:latin typeface="Arial"/>
                <a:cs typeface="Arial"/>
              </a:rPr>
              <a:t>Blowfish,  </a:t>
            </a:r>
            <a:r>
              <a:rPr lang="en-IN" sz="2000" spc="-20" dirty="0">
                <a:solidFill>
                  <a:srgbClr val="FFFFFF"/>
                </a:solidFill>
                <a:latin typeface="Arial"/>
                <a:cs typeface="Arial"/>
              </a:rPr>
              <a:t>One time Pad, </a:t>
            </a:r>
            <a:r>
              <a:rPr sz="2000" spc="-60" dirty="0">
                <a:solidFill>
                  <a:srgbClr val="FFFFFF"/>
                </a:solidFill>
                <a:latin typeface="Arial"/>
                <a:cs typeface="Arial"/>
              </a:rPr>
              <a:t>AES, </a:t>
            </a:r>
            <a:r>
              <a:rPr sz="2000" spc="-30" dirty="0">
                <a:solidFill>
                  <a:srgbClr val="FFFFFF"/>
                </a:solidFill>
                <a:latin typeface="Arial"/>
                <a:cs typeface="Arial"/>
              </a:rPr>
              <a:t>RC4, </a:t>
            </a:r>
            <a:r>
              <a:rPr sz="2000" spc="-60" dirty="0">
                <a:solidFill>
                  <a:srgbClr val="FFFFFF"/>
                </a:solidFill>
                <a:latin typeface="Arial"/>
                <a:cs typeface="Arial"/>
              </a:rPr>
              <a:t>DES, </a:t>
            </a:r>
            <a:r>
              <a:rPr sz="2000" spc="-30" dirty="0">
                <a:solidFill>
                  <a:srgbClr val="FFFFFF"/>
                </a:solidFill>
                <a:latin typeface="Arial"/>
                <a:cs typeface="Arial"/>
              </a:rPr>
              <a:t>RC5, </a:t>
            </a:r>
            <a:r>
              <a:rPr sz="2000" spc="-25" dirty="0">
                <a:solidFill>
                  <a:srgbClr val="FFFFFF"/>
                </a:solidFill>
                <a:latin typeface="Arial"/>
                <a:cs typeface="Arial"/>
              </a:rPr>
              <a:t>and </a:t>
            </a:r>
            <a:r>
              <a:rPr sz="2000" spc="-40" dirty="0">
                <a:solidFill>
                  <a:srgbClr val="FFFFFF"/>
                </a:solidFill>
                <a:latin typeface="Arial"/>
                <a:cs typeface="Arial"/>
              </a:rPr>
              <a:t>RC6 </a:t>
            </a:r>
            <a:r>
              <a:rPr sz="2000" spc="-60" dirty="0">
                <a:solidFill>
                  <a:srgbClr val="FFFFFF"/>
                </a:solidFill>
                <a:latin typeface="Arial"/>
                <a:cs typeface="Arial"/>
              </a:rPr>
              <a:t>are </a:t>
            </a:r>
            <a:r>
              <a:rPr sz="2000" spc="-35" dirty="0">
                <a:solidFill>
                  <a:srgbClr val="FFFFFF"/>
                </a:solidFill>
                <a:latin typeface="Arial"/>
                <a:cs typeface="Arial"/>
              </a:rPr>
              <a:t>examples </a:t>
            </a:r>
            <a:r>
              <a:rPr sz="2000" spc="-20" dirty="0">
                <a:solidFill>
                  <a:srgbClr val="FFFFFF"/>
                </a:solidFill>
                <a:latin typeface="Arial"/>
                <a:cs typeface="Arial"/>
              </a:rPr>
              <a:t>of symmetric  encryption. </a:t>
            </a:r>
            <a:r>
              <a:rPr sz="2000" spc="-60" dirty="0">
                <a:solidFill>
                  <a:srgbClr val="FFFFFF"/>
                </a:solidFill>
                <a:latin typeface="Arial"/>
                <a:cs typeface="Arial"/>
              </a:rPr>
              <a:t>The </a:t>
            </a:r>
            <a:r>
              <a:rPr sz="2000" spc="-5" dirty="0">
                <a:solidFill>
                  <a:srgbClr val="FFFFFF"/>
                </a:solidFill>
                <a:latin typeface="Arial"/>
                <a:cs typeface="Arial"/>
              </a:rPr>
              <a:t>most </a:t>
            </a:r>
            <a:r>
              <a:rPr sz="2000" spc="-30" dirty="0">
                <a:solidFill>
                  <a:srgbClr val="FFFFFF"/>
                </a:solidFill>
                <a:latin typeface="Arial"/>
                <a:cs typeface="Arial"/>
              </a:rPr>
              <a:t>widely </a:t>
            </a:r>
            <a:r>
              <a:rPr sz="2000" spc="-25" dirty="0">
                <a:solidFill>
                  <a:srgbClr val="FFFFFF"/>
                </a:solidFill>
                <a:latin typeface="Arial"/>
                <a:cs typeface="Arial"/>
              </a:rPr>
              <a:t>used </a:t>
            </a:r>
            <a:r>
              <a:rPr sz="2000" spc="-20" dirty="0">
                <a:solidFill>
                  <a:srgbClr val="FFFFFF"/>
                </a:solidFill>
                <a:latin typeface="Arial"/>
                <a:cs typeface="Arial"/>
              </a:rPr>
              <a:t>symmetric </a:t>
            </a:r>
            <a:r>
              <a:rPr sz="2000" spc="-25" dirty="0">
                <a:solidFill>
                  <a:srgbClr val="FFFFFF"/>
                </a:solidFill>
                <a:latin typeface="Arial"/>
                <a:cs typeface="Arial"/>
              </a:rPr>
              <a:t>algorithm </a:t>
            </a:r>
            <a:r>
              <a:rPr sz="2000" spc="-45" dirty="0">
                <a:solidFill>
                  <a:srgbClr val="FFFFFF"/>
                </a:solidFill>
                <a:latin typeface="Arial"/>
                <a:cs typeface="Arial"/>
              </a:rPr>
              <a:t>is  </a:t>
            </a:r>
            <a:r>
              <a:rPr sz="2000" spc="-25" dirty="0">
                <a:solidFill>
                  <a:srgbClr val="FFFFFF"/>
                </a:solidFill>
                <a:latin typeface="Arial"/>
                <a:cs typeface="Arial"/>
              </a:rPr>
              <a:t>AES-128, AES-192, and</a:t>
            </a:r>
            <a:r>
              <a:rPr sz="2000" spc="45" dirty="0">
                <a:solidFill>
                  <a:srgbClr val="FFFFFF"/>
                </a:solidFill>
                <a:latin typeface="Arial"/>
                <a:cs typeface="Arial"/>
              </a:rPr>
              <a:t> </a:t>
            </a:r>
            <a:r>
              <a:rPr sz="2000" spc="-25" dirty="0">
                <a:solidFill>
                  <a:srgbClr val="FFFFFF"/>
                </a:solidFill>
                <a:latin typeface="Arial"/>
                <a:cs typeface="Arial"/>
              </a:rPr>
              <a:t>AES-256.</a:t>
            </a:r>
            <a:endParaRPr sz="2000" dirty="0">
              <a:latin typeface="Arial"/>
              <a:cs typeface="Arial"/>
            </a:endParaRPr>
          </a:p>
          <a:p>
            <a:pPr algn="just">
              <a:lnSpc>
                <a:spcPct val="100000"/>
              </a:lnSpc>
              <a:spcBef>
                <a:spcPts val="30"/>
              </a:spcBef>
            </a:pPr>
            <a:endParaRPr sz="2400" dirty="0">
              <a:latin typeface="Arial"/>
              <a:cs typeface="Arial"/>
            </a:endParaRPr>
          </a:p>
          <a:p>
            <a:pPr marL="12700" marR="163830" algn="just">
              <a:lnSpc>
                <a:spcPct val="104200"/>
              </a:lnSpc>
            </a:pPr>
            <a:r>
              <a:rPr sz="2000" spc="-60" dirty="0">
                <a:solidFill>
                  <a:srgbClr val="FFFFFF"/>
                </a:solidFill>
                <a:latin typeface="Arial"/>
                <a:cs typeface="Arial"/>
              </a:rPr>
              <a:t>The </a:t>
            </a:r>
            <a:r>
              <a:rPr sz="2000" spc="-40" dirty="0">
                <a:solidFill>
                  <a:srgbClr val="FFFFFF"/>
                </a:solidFill>
                <a:latin typeface="Arial"/>
                <a:cs typeface="Arial"/>
              </a:rPr>
              <a:t>main </a:t>
            </a:r>
            <a:r>
              <a:rPr sz="2000" spc="-30" dirty="0">
                <a:solidFill>
                  <a:srgbClr val="FFFFFF"/>
                </a:solidFill>
                <a:latin typeface="Arial"/>
                <a:cs typeface="Arial"/>
              </a:rPr>
              <a:t>disadvantage </a:t>
            </a:r>
            <a:r>
              <a:rPr sz="2000" spc="-20" dirty="0">
                <a:solidFill>
                  <a:srgbClr val="FFFFFF"/>
                </a:solidFill>
                <a:latin typeface="Arial"/>
                <a:cs typeface="Arial"/>
              </a:rPr>
              <a:t>of </a:t>
            </a:r>
            <a:r>
              <a:rPr sz="2000" spc="-25" dirty="0">
                <a:solidFill>
                  <a:srgbClr val="FFFFFF"/>
                </a:solidFill>
                <a:latin typeface="Arial"/>
                <a:cs typeface="Arial"/>
              </a:rPr>
              <a:t>the </a:t>
            </a:r>
            <a:r>
              <a:rPr sz="2000" spc="-20" dirty="0">
                <a:solidFill>
                  <a:srgbClr val="FFFFFF"/>
                </a:solidFill>
                <a:latin typeface="Arial"/>
                <a:cs typeface="Arial"/>
              </a:rPr>
              <a:t>symmetric </a:t>
            </a:r>
            <a:r>
              <a:rPr sz="2000" spc="-40" dirty="0">
                <a:solidFill>
                  <a:srgbClr val="FFFFFF"/>
                </a:solidFill>
                <a:latin typeface="Arial"/>
                <a:cs typeface="Arial"/>
              </a:rPr>
              <a:t>key </a:t>
            </a:r>
            <a:r>
              <a:rPr sz="2000" spc="-20" dirty="0">
                <a:solidFill>
                  <a:srgbClr val="FFFFFF"/>
                </a:solidFill>
                <a:latin typeface="Arial"/>
                <a:cs typeface="Arial"/>
              </a:rPr>
              <a:t>encryption </a:t>
            </a:r>
            <a:r>
              <a:rPr sz="2000" spc="-45" dirty="0">
                <a:solidFill>
                  <a:srgbClr val="FFFFFF"/>
                </a:solidFill>
                <a:latin typeface="Arial"/>
                <a:cs typeface="Arial"/>
              </a:rPr>
              <a:t>is  </a:t>
            </a:r>
            <a:r>
              <a:rPr sz="2000" spc="-10" dirty="0">
                <a:solidFill>
                  <a:srgbClr val="FFFFFF"/>
                </a:solidFill>
                <a:latin typeface="Arial"/>
                <a:cs typeface="Arial"/>
              </a:rPr>
              <a:t>that </a:t>
            </a:r>
            <a:r>
              <a:rPr sz="2000" spc="-60" dirty="0">
                <a:solidFill>
                  <a:srgbClr val="FFFFFF"/>
                </a:solidFill>
                <a:latin typeface="Arial"/>
                <a:cs typeface="Arial"/>
              </a:rPr>
              <a:t>all </a:t>
            </a:r>
            <a:r>
              <a:rPr sz="2000" spc="-30" dirty="0">
                <a:solidFill>
                  <a:srgbClr val="FFFFFF"/>
                </a:solidFill>
                <a:latin typeface="Arial"/>
                <a:cs typeface="Arial"/>
              </a:rPr>
              <a:t>parties </a:t>
            </a:r>
            <a:r>
              <a:rPr sz="2000" spc="-40" dirty="0">
                <a:solidFill>
                  <a:srgbClr val="FFFFFF"/>
                </a:solidFill>
                <a:latin typeface="Arial"/>
                <a:cs typeface="Arial"/>
              </a:rPr>
              <a:t>involved </a:t>
            </a:r>
            <a:r>
              <a:rPr sz="2000" spc="-55" dirty="0">
                <a:solidFill>
                  <a:srgbClr val="FFFFFF"/>
                </a:solidFill>
                <a:latin typeface="Arial"/>
                <a:cs typeface="Arial"/>
              </a:rPr>
              <a:t>have </a:t>
            </a:r>
            <a:r>
              <a:rPr sz="2000" spc="10" dirty="0">
                <a:solidFill>
                  <a:srgbClr val="FFFFFF"/>
                </a:solidFill>
                <a:latin typeface="Arial"/>
                <a:cs typeface="Arial"/>
              </a:rPr>
              <a:t>to </a:t>
            </a:r>
            <a:r>
              <a:rPr sz="2000" spc="-30" dirty="0">
                <a:solidFill>
                  <a:srgbClr val="FFFFFF"/>
                </a:solidFill>
                <a:latin typeface="Arial"/>
                <a:cs typeface="Arial"/>
              </a:rPr>
              <a:t>exchange </a:t>
            </a:r>
            <a:r>
              <a:rPr sz="2000" spc="-25" dirty="0">
                <a:solidFill>
                  <a:srgbClr val="FFFFFF"/>
                </a:solidFill>
                <a:latin typeface="Arial"/>
                <a:cs typeface="Arial"/>
              </a:rPr>
              <a:t>the </a:t>
            </a:r>
            <a:r>
              <a:rPr sz="2000" spc="-40" dirty="0">
                <a:solidFill>
                  <a:srgbClr val="FFFFFF"/>
                </a:solidFill>
                <a:latin typeface="Arial"/>
                <a:cs typeface="Arial"/>
              </a:rPr>
              <a:t>key </a:t>
            </a:r>
            <a:r>
              <a:rPr sz="2000" spc="-25" dirty="0">
                <a:solidFill>
                  <a:srgbClr val="FFFFFF"/>
                </a:solidFill>
                <a:latin typeface="Arial"/>
                <a:cs typeface="Arial"/>
              </a:rPr>
              <a:t>used </a:t>
            </a:r>
            <a:r>
              <a:rPr sz="2000" spc="10" dirty="0">
                <a:solidFill>
                  <a:srgbClr val="FFFFFF"/>
                </a:solidFill>
                <a:latin typeface="Arial"/>
                <a:cs typeface="Arial"/>
              </a:rPr>
              <a:t>to  </a:t>
            </a:r>
            <a:r>
              <a:rPr sz="2000" spc="-15" dirty="0">
                <a:solidFill>
                  <a:srgbClr val="FFFFFF"/>
                </a:solidFill>
                <a:latin typeface="Arial"/>
                <a:cs typeface="Arial"/>
              </a:rPr>
              <a:t>encrypt </a:t>
            </a:r>
            <a:r>
              <a:rPr sz="2000" spc="-25" dirty="0">
                <a:solidFill>
                  <a:srgbClr val="FFFFFF"/>
                </a:solidFill>
                <a:latin typeface="Arial"/>
                <a:cs typeface="Arial"/>
              </a:rPr>
              <a:t>the </a:t>
            </a:r>
            <a:r>
              <a:rPr sz="2000" spc="-20" dirty="0">
                <a:solidFill>
                  <a:srgbClr val="FFFFFF"/>
                </a:solidFill>
                <a:latin typeface="Arial"/>
                <a:cs typeface="Arial"/>
              </a:rPr>
              <a:t>data </a:t>
            </a:r>
            <a:r>
              <a:rPr sz="2000" spc="-30" dirty="0">
                <a:solidFill>
                  <a:srgbClr val="FFFFFF"/>
                </a:solidFill>
                <a:latin typeface="Arial"/>
                <a:cs typeface="Arial"/>
              </a:rPr>
              <a:t>before </a:t>
            </a:r>
            <a:r>
              <a:rPr sz="2000" spc="-35" dirty="0">
                <a:solidFill>
                  <a:srgbClr val="FFFFFF"/>
                </a:solidFill>
                <a:latin typeface="Arial"/>
                <a:cs typeface="Arial"/>
              </a:rPr>
              <a:t>they </a:t>
            </a:r>
            <a:r>
              <a:rPr sz="2000" spc="-20" dirty="0">
                <a:solidFill>
                  <a:srgbClr val="FFFFFF"/>
                </a:solidFill>
                <a:latin typeface="Arial"/>
                <a:cs typeface="Arial"/>
              </a:rPr>
              <a:t>can </a:t>
            </a:r>
            <a:r>
              <a:rPr sz="2000" spc="-5" dirty="0">
                <a:solidFill>
                  <a:srgbClr val="FFFFFF"/>
                </a:solidFill>
                <a:latin typeface="Arial"/>
                <a:cs typeface="Arial"/>
              </a:rPr>
              <a:t>decrypt</a:t>
            </a:r>
            <a:r>
              <a:rPr sz="2000" spc="135" dirty="0">
                <a:solidFill>
                  <a:srgbClr val="FFFFFF"/>
                </a:solidFill>
                <a:latin typeface="Arial"/>
                <a:cs typeface="Arial"/>
              </a:rPr>
              <a:t> </a:t>
            </a:r>
            <a:r>
              <a:rPr sz="2000" spc="-10" dirty="0">
                <a:solidFill>
                  <a:srgbClr val="FFFFFF"/>
                </a:solidFill>
                <a:latin typeface="Arial"/>
                <a:cs typeface="Arial"/>
              </a:rPr>
              <a:t>it.</a:t>
            </a:r>
            <a:endParaRPr sz="2000" dirty="0">
              <a:latin typeface="Arial"/>
              <a:cs typeface="Arial"/>
            </a:endParaRPr>
          </a:p>
        </p:txBody>
      </p:sp>
      <p:grpSp>
        <p:nvGrpSpPr>
          <p:cNvPr id="5" name="object 5"/>
          <p:cNvGrpSpPr/>
          <p:nvPr/>
        </p:nvGrpSpPr>
        <p:grpSpPr>
          <a:xfrm>
            <a:off x="6498209" y="0"/>
            <a:ext cx="6504940" cy="9756775"/>
            <a:chOff x="6498209" y="0"/>
            <a:chExt cx="6504940" cy="9756775"/>
          </a:xfrm>
        </p:grpSpPr>
        <p:sp>
          <p:nvSpPr>
            <p:cNvPr id="6" name="object 6"/>
            <p:cNvSpPr/>
            <p:nvPr/>
          </p:nvSpPr>
          <p:spPr>
            <a:xfrm>
              <a:off x="6501384" y="0"/>
              <a:ext cx="6501765" cy="9756775"/>
            </a:xfrm>
            <a:custGeom>
              <a:avLst/>
              <a:gdLst/>
              <a:ahLst/>
              <a:cxnLst/>
              <a:rect l="l" t="t" r="r" b="b"/>
              <a:pathLst>
                <a:path w="6501765" h="9756775">
                  <a:moveTo>
                    <a:pt x="0" y="0"/>
                  </a:moveTo>
                  <a:lnTo>
                    <a:pt x="6501384" y="0"/>
                  </a:lnTo>
                  <a:lnTo>
                    <a:pt x="6501384" y="9756647"/>
                  </a:lnTo>
                  <a:lnTo>
                    <a:pt x="0" y="9756647"/>
                  </a:lnTo>
                  <a:lnTo>
                    <a:pt x="0" y="0"/>
                  </a:lnTo>
                  <a:close/>
                </a:path>
              </a:pathLst>
            </a:custGeom>
            <a:solidFill>
              <a:srgbClr val="FFFFFF"/>
            </a:solidFill>
          </p:spPr>
          <p:txBody>
            <a:bodyPr wrap="square" lIns="0" tIns="0" rIns="0" bIns="0" rtlCol="0"/>
            <a:lstStyle/>
            <a:p>
              <a:endParaRPr/>
            </a:p>
          </p:txBody>
        </p:sp>
        <p:sp>
          <p:nvSpPr>
            <p:cNvPr id="7" name="object 7"/>
            <p:cNvSpPr/>
            <p:nvPr/>
          </p:nvSpPr>
          <p:spPr>
            <a:xfrm>
              <a:off x="6501384" y="0"/>
              <a:ext cx="0" cy="9756775"/>
            </a:xfrm>
            <a:custGeom>
              <a:avLst/>
              <a:gdLst/>
              <a:ahLst/>
              <a:cxnLst/>
              <a:rect l="l" t="t" r="r" b="b"/>
              <a:pathLst>
                <a:path h="9756775">
                  <a:moveTo>
                    <a:pt x="0" y="9756647"/>
                  </a:moveTo>
                  <a:lnTo>
                    <a:pt x="0" y="0"/>
                  </a:lnTo>
                </a:path>
              </a:pathLst>
            </a:custGeom>
            <a:ln w="6350">
              <a:solidFill>
                <a:srgbClr val="89847F"/>
              </a:solidFill>
            </a:ln>
          </p:spPr>
          <p:txBody>
            <a:bodyPr wrap="square" lIns="0" tIns="0" rIns="0" bIns="0" rtlCol="0"/>
            <a:lstStyle/>
            <a:p>
              <a:endParaRPr/>
            </a:p>
          </p:txBody>
        </p:sp>
      </p:grpSp>
      <p:sp>
        <p:nvSpPr>
          <p:cNvPr id="8" name="object 8"/>
          <p:cNvSpPr txBox="1"/>
          <p:nvPr/>
        </p:nvSpPr>
        <p:spPr>
          <a:xfrm>
            <a:off x="6693535" y="688847"/>
            <a:ext cx="5953125" cy="7777707"/>
          </a:xfrm>
          <a:prstGeom prst="rect">
            <a:avLst/>
          </a:prstGeom>
        </p:spPr>
        <p:txBody>
          <a:bodyPr vert="horz" wrap="square" lIns="0" tIns="12700" rIns="0" bIns="0" rtlCol="0">
            <a:spAutoFit/>
          </a:bodyPr>
          <a:lstStyle/>
          <a:p>
            <a:pPr marL="12700" algn="just">
              <a:lnSpc>
                <a:spcPct val="100000"/>
              </a:lnSpc>
              <a:spcBef>
                <a:spcPts val="100"/>
              </a:spcBef>
            </a:pPr>
            <a:r>
              <a:rPr sz="4000" b="1" spc="-10" dirty="0">
                <a:solidFill>
                  <a:srgbClr val="004A5F"/>
                </a:solidFill>
                <a:latin typeface="Arial"/>
                <a:cs typeface="Arial"/>
              </a:rPr>
              <a:t>Asymmetric</a:t>
            </a:r>
            <a:r>
              <a:rPr sz="4000" b="1" spc="-15" dirty="0">
                <a:solidFill>
                  <a:srgbClr val="004A5F"/>
                </a:solidFill>
                <a:latin typeface="Arial"/>
                <a:cs typeface="Arial"/>
              </a:rPr>
              <a:t> </a:t>
            </a:r>
            <a:r>
              <a:rPr sz="4000" b="1" spc="-30" dirty="0">
                <a:solidFill>
                  <a:srgbClr val="004A5F"/>
                </a:solidFill>
                <a:latin typeface="Arial"/>
                <a:cs typeface="Arial"/>
              </a:rPr>
              <a:t>Encryption</a:t>
            </a:r>
            <a:endParaRPr sz="4000" dirty="0">
              <a:latin typeface="Arial"/>
              <a:cs typeface="Arial"/>
            </a:endParaRPr>
          </a:p>
          <a:p>
            <a:pPr marL="139700" marR="5080" algn="just">
              <a:lnSpc>
                <a:spcPct val="103099"/>
              </a:lnSpc>
              <a:spcBef>
                <a:spcPts val="1580"/>
              </a:spcBef>
            </a:pPr>
            <a:r>
              <a:rPr sz="2000" spc="-30" dirty="0">
                <a:latin typeface="Arial"/>
                <a:cs typeface="Arial"/>
              </a:rPr>
              <a:t>Asymmetrical </a:t>
            </a:r>
            <a:r>
              <a:rPr sz="2000" spc="-20" dirty="0">
                <a:latin typeface="Arial"/>
                <a:cs typeface="Arial"/>
              </a:rPr>
              <a:t>encryption </a:t>
            </a:r>
            <a:r>
              <a:rPr sz="2000" spc="-45" dirty="0">
                <a:latin typeface="Arial"/>
                <a:cs typeface="Arial"/>
              </a:rPr>
              <a:t>is </a:t>
            </a:r>
            <a:r>
              <a:rPr sz="2000" spc="-40" dirty="0">
                <a:latin typeface="Arial"/>
                <a:cs typeface="Arial"/>
              </a:rPr>
              <a:t>also </a:t>
            </a:r>
            <a:r>
              <a:rPr sz="2000" spc="-10" dirty="0">
                <a:latin typeface="Arial"/>
                <a:cs typeface="Arial"/>
              </a:rPr>
              <a:t>known </a:t>
            </a:r>
            <a:r>
              <a:rPr sz="2000" spc="-45" dirty="0">
                <a:latin typeface="Arial"/>
                <a:cs typeface="Arial"/>
              </a:rPr>
              <a:t>as </a:t>
            </a:r>
            <a:r>
              <a:rPr sz="2000" spc="-15" dirty="0">
                <a:latin typeface="Arial"/>
                <a:cs typeface="Arial"/>
              </a:rPr>
              <a:t>public </a:t>
            </a:r>
            <a:r>
              <a:rPr sz="2000" spc="-40" dirty="0">
                <a:latin typeface="Arial"/>
                <a:cs typeface="Arial"/>
              </a:rPr>
              <a:t>key  </a:t>
            </a:r>
            <a:r>
              <a:rPr sz="2000" spc="-25" dirty="0">
                <a:latin typeface="Arial"/>
                <a:cs typeface="Arial"/>
              </a:rPr>
              <a:t>cryptography, </a:t>
            </a:r>
            <a:r>
              <a:rPr sz="2000" spc="-15" dirty="0">
                <a:latin typeface="Arial"/>
                <a:cs typeface="Arial"/>
              </a:rPr>
              <a:t>which </a:t>
            </a:r>
            <a:r>
              <a:rPr sz="2000" spc="-45" dirty="0">
                <a:latin typeface="Arial"/>
                <a:cs typeface="Arial"/>
              </a:rPr>
              <a:t>is </a:t>
            </a:r>
            <a:r>
              <a:rPr sz="2000" spc="-60" dirty="0">
                <a:latin typeface="Arial"/>
                <a:cs typeface="Arial"/>
              </a:rPr>
              <a:t>a </a:t>
            </a:r>
            <a:r>
              <a:rPr sz="2000" spc="-55" dirty="0">
                <a:latin typeface="Arial"/>
                <a:cs typeface="Arial"/>
              </a:rPr>
              <a:t>relatively </a:t>
            </a:r>
            <a:r>
              <a:rPr sz="2000" spc="-20" dirty="0">
                <a:latin typeface="Arial"/>
                <a:cs typeface="Arial"/>
              </a:rPr>
              <a:t>new </a:t>
            </a:r>
            <a:r>
              <a:rPr sz="2000" spc="-5" dirty="0">
                <a:latin typeface="Arial"/>
                <a:cs typeface="Arial"/>
              </a:rPr>
              <a:t>method, </a:t>
            </a:r>
            <a:r>
              <a:rPr sz="2000" spc="-15" dirty="0">
                <a:latin typeface="Arial"/>
                <a:cs typeface="Arial"/>
              </a:rPr>
              <a:t>compared </a:t>
            </a:r>
            <a:r>
              <a:rPr sz="2000" spc="10" dirty="0">
                <a:latin typeface="Arial"/>
                <a:cs typeface="Arial"/>
              </a:rPr>
              <a:t>to  </a:t>
            </a:r>
            <a:r>
              <a:rPr sz="2000" spc="-20" dirty="0">
                <a:latin typeface="Arial"/>
                <a:cs typeface="Arial"/>
              </a:rPr>
              <a:t>symmetric encryption. </a:t>
            </a:r>
            <a:r>
              <a:rPr sz="2000" spc="-25" dirty="0">
                <a:latin typeface="Arial"/>
                <a:cs typeface="Arial"/>
              </a:rPr>
              <a:t>Asymmetric </a:t>
            </a:r>
            <a:r>
              <a:rPr sz="2000" spc="-20" dirty="0">
                <a:latin typeface="Arial"/>
                <a:cs typeface="Arial"/>
              </a:rPr>
              <a:t>encryption </a:t>
            </a:r>
            <a:r>
              <a:rPr sz="2000" spc="-40" dirty="0">
                <a:latin typeface="Arial"/>
                <a:cs typeface="Arial"/>
              </a:rPr>
              <a:t>uses </a:t>
            </a:r>
            <a:r>
              <a:rPr sz="2000" spc="15" dirty="0">
                <a:latin typeface="Arial"/>
                <a:cs typeface="Arial"/>
              </a:rPr>
              <a:t>two </a:t>
            </a:r>
            <a:r>
              <a:rPr sz="2000" spc="-40" dirty="0">
                <a:latin typeface="Arial"/>
                <a:cs typeface="Arial"/>
              </a:rPr>
              <a:t>keys </a:t>
            </a:r>
            <a:r>
              <a:rPr sz="2000" spc="10" dirty="0">
                <a:latin typeface="Arial"/>
                <a:cs typeface="Arial"/>
              </a:rPr>
              <a:t>to  </a:t>
            </a:r>
            <a:r>
              <a:rPr sz="2000" spc="-15" dirty="0">
                <a:latin typeface="Arial"/>
                <a:cs typeface="Arial"/>
              </a:rPr>
              <a:t>encrypt </a:t>
            </a:r>
            <a:r>
              <a:rPr sz="2000" spc="-60" dirty="0">
                <a:latin typeface="Arial"/>
                <a:cs typeface="Arial"/>
              </a:rPr>
              <a:t>a </a:t>
            </a:r>
            <a:r>
              <a:rPr sz="2000" spc="-40" dirty="0">
                <a:latin typeface="Arial"/>
                <a:cs typeface="Arial"/>
              </a:rPr>
              <a:t>plain </a:t>
            </a:r>
            <a:r>
              <a:rPr sz="2000" spc="-10" dirty="0">
                <a:latin typeface="Arial"/>
                <a:cs typeface="Arial"/>
              </a:rPr>
              <a:t>text. </a:t>
            </a:r>
            <a:r>
              <a:rPr sz="2000" spc="-30" dirty="0">
                <a:latin typeface="Arial"/>
                <a:cs typeface="Arial"/>
              </a:rPr>
              <a:t>Secret </a:t>
            </a:r>
            <a:r>
              <a:rPr sz="2000" spc="-40" dirty="0">
                <a:latin typeface="Arial"/>
                <a:cs typeface="Arial"/>
              </a:rPr>
              <a:t>keys </a:t>
            </a:r>
            <a:r>
              <a:rPr sz="2000" spc="-60" dirty="0">
                <a:latin typeface="Arial"/>
                <a:cs typeface="Arial"/>
              </a:rPr>
              <a:t>are </a:t>
            </a:r>
            <a:r>
              <a:rPr sz="2000" spc="-25" dirty="0">
                <a:latin typeface="Arial"/>
                <a:cs typeface="Arial"/>
              </a:rPr>
              <a:t>exchanged </a:t>
            </a:r>
            <a:r>
              <a:rPr sz="2000" spc="-40" dirty="0">
                <a:latin typeface="Arial"/>
                <a:cs typeface="Arial"/>
              </a:rPr>
              <a:t>over </a:t>
            </a:r>
            <a:r>
              <a:rPr sz="2000" spc="-25" dirty="0">
                <a:latin typeface="Arial"/>
                <a:cs typeface="Arial"/>
              </a:rPr>
              <a:t>the </a:t>
            </a:r>
            <a:r>
              <a:rPr sz="2000" spc="-30" dirty="0">
                <a:latin typeface="Arial"/>
                <a:cs typeface="Arial"/>
              </a:rPr>
              <a:t>Internet  </a:t>
            </a:r>
            <a:r>
              <a:rPr sz="2000" spc="-15" dirty="0">
                <a:latin typeface="Arial"/>
                <a:cs typeface="Arial"/>
              </a:rPr>
              <a:t>or </a:t>
            </a:r>
            <a:r>
              <a:rPr sz="2000" spc="-60" dirty="0">
                <a:latin typeface="Arial"/>
                <a:cs typeface="Arial"/>
              </a:rPr>
              <a:t>a </a:t>
            </a:r>
            <a:r>
              <a:rPr sz="2000" spc="-45" dirty="0">
                <a:latin typeface="Arial"/>
                <a:cs typeface="Arial"/>
              </a:rPr>
              <a:t>large </a:t>
            </a:r>
            <a:r>
              <a:rPr sz="2000" spc="-10" dirty="0">
                <a:latin typeface="Arial"/>
                <a:cs typeface="Arial"/>
              </a:rPr>
              <a:t>network. </a:t>
            </a:r>
            <a:r>
              <a:rPr sz="2000" spc="-35" dirty="0">
                <a:latin typeface="Arial"/>
                <a:cs typeface="Arial"/>
              </a:rPr>
              <a:t>It </a:t>
            </a:r>
            <a:r>
              <a:rPr sz="2000" spc="-45" dirty="0">
                <a:latin typeface="Arial"/>
                <a:cs typeface="Arial"/>
              </a:rPr>
              <a:t>ensures </a:t>
            </a:r>
            <a:r>
              <a:rPr sz="2000" spc="-10" dirty="0">
                <a:latin typeface="Arial"/>
                <a:cs typeface="Arial"/>
              </a:rPr>
              <a:t>that </a:t>
            </a:r>
            <a:r>
              <a:rPr sz="2000" spc="-30" dirty="0">
                <a:latin typeface="Arial"/>
                <a:cs typeface="Arial"/>
              </a:rPr>
              <a:t>malicious </a:t>
            </a:r>
            <a:r>
              <a:rPr sz="2000" spc="-25" dirty="0">
                <a:latin typeface="Arial"/>
                <a:cs typeface="Arial"/>
              </a:rPr>
              <a:t>persons </a:t>
            </a:r>
            <a:r>
              <a:rPr sz="2000" spc="10" dirty="0">
                <a:latin typeface="Arial"/>
                <a:cs typeface="Arial"/>
              </a:rPr>
              <a:t>do </a:t>
            </a:r>
            <a:r>
              <a:rPr sz="2000" spc="-5" dirty="0">
                <a:latin typeface="Arial"/>
                <a:cs typeface="Arial"/>
              </a:rPr>
              <a:t>not  </a:t>
            </a:r>
            <a:r>
              <a:rPr sz="2000" spc="-40" dirty="0">
                <a:latin typeface="Arial"/>
                <a:cs typeface="Arial"/>
              </a:rPr>
              <a:t>misuse </a:t>
            </a:r>
            <a:r>
              <a:rPr sz="2000" spc="-25" dirty="0">
                <a:latin typeface="Arial"/>
                <a:cs typeface="Arial"/>
              </a:rPr>
              <a:t>the </a:t>
            </a:r>
            <a:r>
              <a:rPr sz="2000" spc="-30" dirty="0">
                <a:latin typeface="Arial"/>
                <a:cs typeface="Arial"/>
              </a:rPr>
              <a:t>keys. </a:t>
            </a:r>
            <a:r>
              <a:rPr sz="2000" spc="-35" dirty="0">
                <a:latin typeface="Arial"/>
                <a:cs typeface="Arial"/>
              </a:rPr>
              <a:t>It </a:t>
            </a:r>
            <a:r>
              <a:rPr sz="2000" spc="-45" dirty="0">
                <a:latin typeface="Arial"/>
                <a:cs typeface="Arial"/>
              </a:rPr>
              <a:t>is </a:t>
            </a:r>
            <a:r>
              <a:rPr sz="2000" spc="-15" dirty="0">
                <a:latin typeface="Arial"/>
                <a:cs typeface="Arial"/>
              </a:rPr>
              <a:t>important </a:t>
            </a:r>
            <a:r>
              <a:rPr sz="2000" spc="10" dirty="0">
                <a:latin typeface="Arial"/>
                <a:cs typeface="Arial"/>
              </a:rPr>
              <a:t>to </a:t>
            </a:r>
            <a:r>
              <a:rPr sz="2000" spc="-20" dirty="0">
                <a:latin typeface="Arial"/>
                <a:cs typeface="Arial"/>
              </a:rPr>
              <a:t>note </a:t>
            </a:r>
            <a:r>
              <a:rPr sz="2000" spc="-10" dirty="0">
                <a:latin typeface="Arial"/>
                <a:cs typeface="Arial"/>
              </a:rPr>
              <a:t>that </a:t>
            </a:r>
            <a:r>
              <a:rPr sz="2000" spc="-40" dirty="0">
                <a:latin typeface="Arial"/>
                <a:cs typeface="Arial"/>
              </a:rPr>
              <a:t>anyone </a:t>
            </a:r>
            <a:r>
              <a:rPr sz="2000" spc="-10" dirty="0">
                <a:latin typeface="Arial"/>
                <a:cs typeface="Arial"/>
              </a:rPr>
              <a:t>with </a:t>
            </a:r>
            <a:r>
              <a:rPr sz="2000" spc="-60" dirty="0">
                <a:latin typeface="Arial"/>
                <a:cs typeface="Arial"/>
              </a:rPr>
              <a:t>a </a:t>
            </a:r>
            <a:r>
              <a:rPr sz="2000" spc="-25" dirty="0">
                <a:latin typeface="Arial"/>
                <a:cs typeface="Arial"/>
              </a:rPr>
              <a:t>secret  </a:t>
            </a:r>
            <a:r>
              <a:rPr sz="2000" spc="-40" dirty="0">
                <a:latin typeface="Arial"/>
                <a:cs typeface="Arial"/>
              </a:rPr>
              <a:t>key </a:t>
            </a:r>
            <a:r>
              <a:rPr sz="2000" spc="-20" dirty="0">
                <a:latin typeface="Arial"/>
                <a:cs typeface="Arial"/>
              </a:rPr>
              <a:t>can </a:t>
            </a:r>
            <a:r>
              <a:rPr sz="2000" spc="-5" dirty="0">
                <a:latin typeface="Arial"/>
                <a:cs typeface="Arial"/>
              </a:rPr>
              <a:t>decrypt </a:t>
            </a:r>
            <a:r>
              <a:rPr sz="2000" spc="-25" dirty="0">
                <a:latin typeface="Arial"/>
                <a:cs typeface="Arial"/>
              </a:rPr>
              <a:t>the </a:t>
            </a:r>
            <a:r>
              <a:rPr sz="2000" spc="-35" dirty="0">
                <a:latin typeface="Arial"/>
                <a:cs typeface="Arial"/>
              </a:rPr>
              <a:t>message </a:t>
            </a:r>
            <a:r>
              <a:rPr sz="2000" spc="-25" dirty="0">
                <a:latin typeface="Arial"/>
                <a:cs typeface="Arial"/>
              </a:rPr>
              <a:t>and this </a:t>
            </a:r>
            <a:r>
              <a:rPr sz="2000" spc="-45" dirty="0">
                <a:latin typeface="Arial"/>
                <a:cs typeface="Arial"/>
              </a:rPr>
              <a:t>is </a:t>
            </a:r>
            <a:r>
              <a:rPr sz="2000" spc="-20" dirty="0">
                <a:latin typeface="Arial"/>
                <a:cs typeface="Arial"/>
              </a:rPr>
              <a:t>why </a:t>
            </a:r>
            <a:r>
              <a:rPr sz="2000" spc="-30" dirty="0">
                <a:latin typeface="Arial"/>
                <a:cs typeface="Arial"/>
              </a:rPr>
              <a:t>asymmetrical  </a:t>
            </a:r>
            <a:r>
              <a:rPr sz="2000" spc="-20" dirty="0">
                <a:latin typeface="Arial"/>
                <a:cs typeface="Arial"/>
              </a:rPr>
              <a:t>encryption </a:t>
            </a:r>
            <a:r>
              <a:rPr sz="2000" spc="-40" dirty="0">
                <a:latin typeface="Arial"/>
                <a:cs typeface="Arial"/>
              </a:rPr>
              <a:t>uses </a:t>
            </a:r>
            <a:r>
              <a:rPr sz="2000" spc="15" dirty="0">
                <a:latin typeface="Arial"/>
                <a:cs typeface="Arial"/>
              </a:rPr>
              <a:t>two </a:t>
            </a:r>
            <a:r>
              <a:rPr sz="2000" spc="-35" dirty="0">
                <a:latin typeface="Arial"/>
                <a:cs typeface="Arial"/>
              </a:rPr>
              <a:t>related </a:t>
            </a:r>
            <a:r>
              <a:rPr sz="2000" spc="-40" dirty="0">
                <a:latin typeface="Arial"/>
                <a:cs typeface="Arial"/>
              </a:rPr>
              <a:t>keys </a:t>
            </a:r>
            <a:r>
              <a:rPr sz="2000" spc="10" dirty="0">
                <a:latin typeface="Arial"/>
                <a:cs typeface="Arial"/>
              </a:rPr>
              <a:t>to </a:t>
            </a:r>
            <a:r>
              <a:rPr sz="2000" spc="-10" dirty="0">
                <a:latin typeface="Arial"/>
                <a:cs typeface="Arial"/>
              </a:rPr>
              <a:t>boosting </a:t>
            </a:r>
            <a:r>
              <a:rPr sz="2000" spc="-40" dirty="0">
                <a:latin typeface="Arial"/>
                <a:cs typeface="Arial"/>
              </a:rPr>
              <a:t>security. </a:t>
            </a:r>
            <a:r>
              <a:rPr sz="2000" spc="-60" dirty="0">
                <a:latin typeface="Arial"/>
                <a:cs typeface="Arial"/>
              </a:rPr>
              <a:t>A </a:t>
            </a:r>
            <a:r>
              <a:rPr sz="2000" spc="-15" dirty="0">
                <a:latin typeface="Arial"/>
                <a:cs typeface="Arial"/>
              </a:rPr>
              <a:t>public </a:t>
            </a:r>
            <a:r>
              <a:rPr sz="2000" spc="-40" dirty="0">
                <a:latin typeface="Arial"/>
                <a:cs typeface="Arial"/>
              </a:rPr>
              <a:t>key  </a:t>
            </a:r>
            <a:r>
              <a:rPr sz="2000" spc="-45" dirty="0">
                <a:latin typeface="Arial"/>
                <a:cs typeface="Arial"/>
              </a:rPr>
              <a:t>is </a:t>
            </a:r>
            <a:r>
              <a:rPr sz="2000" spc="-25" dirty="0">
                <a:latin typeface="Arial"/>
                <a:cs typeface="Arial"/>
              </a:rPr>
              <a:t>made </a:t>
            </a:r>
            <a:r>
              <a:rPr sz="2000" spc="-55" dirty="0">
                <a:latin typeface="Arial"/>
                <a:cs typeface="Arial"/>
              </a:rPr>
              <a:t>freely </a:t>
            </a:r>
            <a:r>
              <a:rPr sz="2000" spc="-50" dirty="0">
                <a:latin typeface="Arial"/>
                <a:cs typeface="Arial"/>
              </a:rPr>
              <a:t>available </a:t>
            </a:r>
            <a:r>
              <a:rPr sz="2000" spc="10" dirty="0">
                <a:latin typeface="Arial"/>
                <a:cs typeface="Arial"/>
              </a:rPr>
              <a:t>to </a:t>
            </a:r>
            <a:r>
              <a:rPr sz="2000" spc="-40" dirty="0">
                <a:latin typeface="Arial"/>
                <a:cs typeface="Arial"/>
              </a:rPr>
              <a:t>anyone </a:t>
            </a:r>
            <a:r>
              <a:rPr sz="2000" spc="-5" dirty="0">
                <a:latin typeface="Arial"/>
                <a:cs typeface="Arial"/>
              </a:rPr>
              <a:t>who </a:t>
            </a:r>
            <a:r>
              <a:rPr sz="2000" spc="-15" dirty="0">
                <a:latin typeface="Arial"/>
                <a:cs typeface="Arial"/>
              </a:rPr>
              <a:t>might </a:t>
            </a:r>
            <a:r>
              <a:rPr sz="2000" spc="-10" dirty="0">
                <a:latin typeface="Arial"/>
                <a:cs typeface="Arial"/>
              </a:rPr>
              <a:t>want </a:t>
            </a:r>
            <a:r>
              <a:rPr sz="2000" spc="10" dirty="0">
                <a:latin typeface="Arial"/>
                <a:cs typeface="Arial"/>
              </a:rPr>
              <a:t>to </a:t>
            </a:r>
            <a:r>
              <a:rPr sz="2000" spc="-25" dirty="0">
                <a:latin typeface="Arial"/>
                <a:cs typeface="Arial"/>
              </a:rPr>
              <a:t>send </a:t>
            </a:r>
            <a:r>
              <a:rPr sz="2000" spc="-30" dirty="0">
                <a:latin typeface="Arial"/>
                <a:cs typeface="Arial"/>
              </a:rPr>
              <a:t>you </a:t>
            </a:r>
            <a:r>
              <a:rPr sz="2000" spc="-60" dirty="0">
                <a:latin typeface="Arial"/>
                <a:cs typeface="Arial"/>
              </a:rPr>
              <a:t>a  </a:t>
            </a:r>
            <a:r>
              <a:rPr sz="2000" spc="-30" dirty="0">
                <a:latin typeface="Arial"/>
                <a:cs typeface="Arial"/>
              </a:rPr>
              <a:t>message. </a:t>
            </a:r>
            <a:r>
              <a:rPr sz="2000" spc="-60" dirty="0">
                <a:latin typeface="Arial"/>
                <a:cs typeface="Arial"/>
              </a:rPr>
              <a:t>The </a:t>
            </a:r>
            <a:r>
              <a:rPr sz="2000" spc="-15" dirty="0">
                <a:latin typeface="Arial"/>
                <a:cs typeface="Arial"/>
              </a:rPr>
              <a:t>second </a:t>
            </a:r>
            <a:r>
              <a:rPr sz="2000" spc="-30" dirty="0">
                <a:latin typeface="Arial"/>
                <a:cs typeface="Arial"/>
              </a:rPr>
              <a:t>private </a:t>
            </a:r>
            <a:r>
              <a:rPr sz="2000" spc="-40" dirty="0">
                <a:latin typeface="Arial"/>
                <a:cs typeface="Arial"/>
              </a:rPr>
              <a:t>key </a:t>
            </a:r>
            <a:r>
              <a:rPr sz="2000" spc="-45" dirty="0">
                <a:latin typeface="Arial"/>
                <a:cs typeface="Arial"/>
              </a:rPr>
              <a:t>is </a:t>
            </a:r>
            <a:r>
              <a:rPr sz="2000" spc="-5" dirty="0">
                <a:latin typeface="Arial"/>
                <a:cs typeface="Arial"/>
              </a:rPr>
              <a:t>kept </a:t>
            </a:r>
            <a:r>
              <a:rPr sz="2000" spc="-60" dirty="0">
                <a:latin typeface="Arial"/>
                <a:cs typeface="Arial"/>
              </a:rPr>
              <a:t>a </a:t>
            </a:r>
            <a:r>
              <a:rPr sz="2000" spc="-25" dirty="0">
                <a:latin typeface="Arial"/>
                <a:cs typeface="Arial"/>
              </a:rPr>
              <a:t>secret </a:t>
            </a:r>
            <a:r>
              <a:rPr sz="2000" spc="-20" dirty="0">
                <a:latin typeface="Arial"/>
                <a:cs typeface="Arial"/>
              </a:rPr>
              <a:t>so </a:t>
            </a:r>
            <a:r>
              <a:rPr sz="2000" spc="-10" dirty="0">
                <a:latin typeface="Arial"/>
                <a:cs typeface="Arial"/>
              </a:rPr>
              <a:t>that </a:t>
            </a:r>
            <a:r>
              <a:rPr sz="2000" spc="-30" dirty="0">
                <a:latin typeface="Arial"/>
                <a:cs typeface="Arial"/>
              </a:rPr>
              <a:t>you </a:t>
            </a:r>
            <a:r>
              <a:rPr sz="2000" spc="-20" dirty="0">
                <a:latin typeface="Arial"/>
                <a:cs typeface="Arial"/>
              </a:rPr>
              <a:t>can  </a:t>
            </a:r>
            <a:r>
              <a:rPr sz="2000" spc="-40" dirty="0">
                <a:latin typeface="Arial"/>
                <a:cs typeface="Arial"/>
              </a:rPr>
              <a:t>only</a:t>
            </a:r>
            <a:r>
              <a:rPr sz="2000" spc="-5" dirty="0">
                <a:latin typeface="Arial"/>
                <a:cs typeface="Arial"/>
              </a:rPr>
              <a:t> </a:t>
            </a:r>
            <a:r>
              <a:rPr sz="2000" spc="-20" dirty="0">
                <a:latin typeface="Arial"/>
                <a:cs typeface="Arial"/>
              </a:rPr>
              <a:t>know.</a:t>
            </a:r>
            <a:endParaRPr sz="2000" dirty="0">
              <a:latin typeface="Arial"/>
              <a:cs typeface="Arial"/>
            </a:endParaRPr>
          </a:p>
          <a:p>
            <a:pPr algn="just">
              <a:lnSpc>
                <a:spcPct val="100000"/>
              </a:lnSpc>
              <a:spcBef>
                <a:spcPts val="45"/>
              </a:spcBef>
            </a:pPr>
            <a:endParaRPr sz="2400" dirty="0">
              <a:latin typeface="Arial"/>
              <a:cs typeface="Arial"/>
            </a:endParaRPr>
          </a:p>
          <a:p>
            <a:pPr marL="139700" marR="23495" algn="just">
              <a:lnSpc>
                <a:spcPct val="103299"/>
              </a:lnSpc>
            </a:pPr>
            <a:r>
              <a:rPr sz="2000" spc="-60" dirty="0">
                <a:latin typeface="Arial"/>
                <a:cs typeface="Arial"/>
              </a:rPr>
              <a:t>A </a:t>
            </a:r>
            <a:r>
              <a:rPr sz="2000" spc="-35" dirty="0">
                <a:latin typeface="Arial"/>
                <a:cs typeface="Arial"/>
              </a:rPr>
              <a:t>message </a:t>
            </a:r>
            <a:r>
              <a:rPr sz="2000" spc="-10" dirty="0">
                <a:latin typeface="Arial"/>
                <a:cs typeface="Arial"/>
              </a:rPr>
              <a:t>that </a:t>
            </a:r>
            <a:r>
              <a:rPr sz="2000" spc="-45" dirty="0">
                <a:latin typeface="Arial"/>
                <a:cs typeface="Arial"/>
              </a:rPr>
              <a:t>is </a:t>
            </a:r>
            <a:r>
              <a:rPr sz="2000" spc="-15" dirty="0">
                <a:latin typeface="Arial"/>
                <a:cs typeface="Arial"/>
              </a:rPr>
              <a:t>encrypted </a:t>
            </a:r>
            <a:r>
              <a:rPr sz="2000" spc="-35" dirty="0">
                <a:latin typeface="Arial"/>
                <a:cs typeface="Arial"/>
              </a:rPr>
              <a:t>using </a:t>
            </a:r>
            <a:r>
              <a:rPr sz="2000" spc="-60" dirty="0">
                <a:latin typeface="Arial"/>
                <a:cs typeface="Arial"/>
              </a:rPr>
              <a:t>a </a:t>
            </a:r>
            <a:r>
              <a:rPr sz="2000" spc="-15" dirty="0">
                <a:latin typeface="Arial"/>
                <a:cs typeface="Arial"/>
              </a:rPr>
              <a:t>public </a:t>
            </a:r>
            <a:r>
              <a:rPr sz="2000" spc="-40" dirty="0">
                <a:latin typeface="Arial"/>
                <a:cs typeface="Arial"/>
              </a:rPr>
              <a:t>key </a:t>
            </a:r>
            <a:r>
              <a:rPr sz="2000" spc="-20" dirty="0">
                <a:latin typeface="Arial"/>
                <a:cs typeface="Arial"/>
              </a:rPr>
              <a:t>can </a:t>
            </a:r>
            <a:r>
              <a:rPr sz="2000" spc="-40" dirty="0">
                <a:latin typeface="Arial"/>
                <a:cs typeface="Arial"/>
              </a:rPr>
              <a:t>only </a:t>
            </a:r>
            <a:r>
              <a:rPr sz="2000" spc="-20" dirty="0">
                <a:latin typeface="Arial"/>
                <a:cs typeface="Arial"/>
              </a:rPr>
              <a:t>be  </a:t>
            </a:r>
            <a:r>
              <a:rPr sz="2000" spc="-10" dirty="0">
                <a:latin typeface="Arial"/>
                <a:cs typeface="Arial"/>
              </a:rPr>
              <a:t>decrypted </a:t>
            </a:r>
            <a:r>
              <a:rPr sz="2000" spc="-35" dirty="0">
                <a:latin typeface="Arial"/>
                <a:cs typeface="Arial"/>
              </a:rPr>
              <a:t>using </a:t>
            </a:r>
            <a:r>
              <a:rPr sz="2000" spc="-60" dirty="0">
                <a:latin typeface="Arial"/>
                <a:cs typeface="Arial"/>
              </a:rPr>
              <a:t>a </a:t>
            </a:r>
            <a:r>
              <a:rPr sz="2000" spc="-30" dirty="0">
                <a:latin typeface="Arial"/>
                <a:cs typeface="Arial"/>
              </a:rPr>
              <a:t>private </a:t>
            </a:r>
            <a:r>
              <a:rPr sz="2000" spc="-70" dirty="0">
                <a:latin typeface="Arial"/>
                <a:cs typeface="Arial"/>
              </a:rPr>
              <a:t>key, </a:t>
            </a:r>
            <a:r>
              <a:rPr sz="2000" spc="-40" dirty="0">
                <a:latin typeface="Arial"/>
                <a:cs typeface="Arial"/>
              </a:rPr>
              <a:t>while </a:t>
            </a:r>
            <a:r>
              <a:rPr sz="2000" spc="-30" dirty="0">
                <a:latin typeface="Arial"/>
                <a:cs typeface="Arial"/>
              </a:rPr>
              <a:t>also, </a:t>
            </a:r>
            <a:r>
              <a:rPr sz="2000" spc="-60" dirty="0">
                <a:latin typeface="Arial"/>
                <a:cs typeface="Arial"/>
              </a:rPr>
              <a:t>a </a:t>
            </a:r>
            <a:r>
              <a:rPr sz="2000" spc="-35" dirty="0">
                <a:latin typeface="Arial"/>
                <a:cs typeface="Arial"/>
              </a:rPr>
              <a:t>message </a:t>
            </a:r>
            <a:r>
              <a:rPr sz="2000" spc="-15" dirty="0">
                <a:latin typeface="Arial"/>
                <a:cs typeface="Arial"/>
              </a:rPr>
              <a:t>encrypted  </a:t>
            </a:r>
            <a:r>
              <a:rPr sz="2000" spc="-35" dirty="0">
                <a:latin typeface="Arial"/>
                <a:cs typeface="Arial"/>
              </a:rPr>
              <a:t>using </a:t>
            </a:r>
            <a:r>
              <a:rPr sz="2000" spc="-60" dirty="0">
                <a:latin typeface="Arial"/>
                <a:cs typeface="Arial"/>
              </a:rPr>
              <a:t>a </a:t>
            </a:r>
            <a:r>
              <a:rPr sz="2000" spc="-30" dirty="0">
                <a:latin typeface="Arial"/>
                <a:cs typeface="Arial"/>
              </a:rPr>
              <a:t>private </a:t>
            </a:r>
            <a:r>
              <a:rPr sz="2000" spc="-40" dirty="0">
                <a:latin typeface="Arial"/>
                <a:cs typeface="Arial"/>
              </a:rPr>
              <a:t>key </a:t>
            </a:r>
            <a:r>
              <a:rPr sz="2000" spc="-20" dirty="0">
                <a:latin typeface="Arial"/>
                <a:cs typeface="Arial"/>
              </a:rPr>
              <a:t>can be </a:t>
            </a:r>
            <a:r>
              <a:rPr sz="2000" spc="-10" dirty="0">
                <a:latin typeface="Arial"/>
                <a:cs typeface="Arial"/>
              </a:rPr>
              <a:t>decrypted </a:t>
            </a:r>
            <a:r>
              <a:rPr sz="2000" spc="-35" dirty="0">
                <a:latin typeface="Arial"/>
                <a:cs typeface="Arial"/>
              </a:rPr>
              <a:t>using </a:t>
            </a:r>
            <a:r>
              <a:rPr sz="2000" spc="-60" dirty="0">
                <a:latin typeface="Arial"/>
                <a:cs typeface="Arial"/>
              </a:rPr>
              <a:t>a </a:t>
            </a:r>
            <a:r>
              <a:rPr sz="2000" spc="-15" dirty="0">
                <a:latin typeface="Arial"/>
                <a:cs typeface="Arial"/>
              </a:rPr>
              <a:t>public </a:t>
            </a:r>
            <a:r>
              <a:rPr sz="2000" spc="-70" dirty="0">
                <a:latin typeface="Arial"/>
                <a:cs typeface="Arial"/>
              </a:rPr>
              <a:t>key. </a:t>
            </a:r>
            <a:r>
              <a:rPr sz="2000" spc="-30" dirty="0">
                <a:latin typeface="Arial"/>
                <a:cs typeface="Arial"/>
              </a:rPr>
              <a:t>Security  </a:t>
            </a:r>
            <a:r>
              <a:rPr sz="2000" spc="-20" dirty="0">
                <a:latin typeface="Arial"/>
                <a:cs typeface="Arial"/>
              </a:rPr>
              <a:t>of </a:t>
            </a:r>
            <a:r>
              <a:rPr sz="2000" spc="-25" dirty="0">
                <a:latin typeface="Arial"/>
                <a:cs typeface="Arial"/>
              </a:rPr>
              <a:t>the </a:t>
            </a:r>
            <a:r>
              <a:rPr sz="2000" spc="-15" dirty="0">
                <a:latin typeface="Arial"/>
                <a:cs typeface="Arial"/>
              </a:rPr>
              <a:t>public </a:t>
            </a:r>
            <a:r>
              <a:rPr sz="2000" spc="-40" dirty="0">
                <a:latin typeface="Arial"/>
                <a:cs typeface="Arial"/>
              </a:rPr>
              <a:t>key </a:t>
            </a:r>
            <a:r>
              <a:rPr sz="2000" spc="-45" dirty="0">
                <a:latin typeface="Arial"/>
                <a:cs typeface="Arial"/>
              </a:rPr>
              <a:t>is </a:t>
            </a:r>
            <a:r>
              <a:rPr sz="2000" spc="-5" dirty="0">
                <a:latin typeface="Arial"/>
                <a:cs typeface="Arial"/>
              </a:rPr>
              <a:t>not </a:t>
            </a:r>
            <a:r>
              <a:rPr sz="2000" spc="-35" dirty="0">
                <a:latin typeface="Arial"/>
                <a:cs typeface="Arial"/>
              </a:rPr>
              <a:t>required </a:t>
            </a:r>
            <a:r>
              <a:rPr sz="2000" spc="-30" dirty="0">
                <a:latin typeface="Arial"/>
                <a:cs typeface="Arial"/>
              </a:rPr>
              <a:t>because </a:t>
            </a:r>
            <a:r>
              <a:rPr sz="2000" spc="-20" dirty="0">
                <a:latin typeface="Arial"/>
                <a:cs typeface="Arial"/>
              </a:rPr>
              <a:t>it </a:t>
            </a:r>
            <a:r>
              <a:rPr sz="2000" spc="-45" dirty="0">
                <a:latin typeface="Arial"/>
                <a:cs typeface="Arial"/>
              </a:rPr>
              <a:t>is </a:t>
            </a:r>
            <a:r>
              <a:rPr sz="2000" spc="-25" dirty="0">
                <a:latin typeface="Arial"/>
                <a:cs typeface="Arial"/>
              </a:rPr>
              <a:t>publicly </a:t>
            </a:r>
            <a:r>
              <a:rPr sz="2000" spc="-50" dirty="0">
                <a:latin typeface="Arial"/>
                <a:cs typeface="Arial"/>
              </a:rPr>
              <a:t>available </a:t>
            </a:r>
            <a:r>
              <a:rPr sz="2000" spc="-25" dirty="0">
                <a:latin typeface="Arial"/>
                <a:cs typeface="Arial"/>
              </a:rPr>
              <a:t>and  </a:t>
            </a:r>
            <a:r>
              <a:rPr sz="2000" spc="-20" dirty="0">
                <a:latin typeface="Arial"/>
                <a:cs typeface="Arial"/>
              </a:rPr>
              <a:t>can be </a:t>
            </a:r>
            <a:r>
              <a:rPr sz="2000" spc="-25" dirty="0">
                <a:latin typeface="Arial"/>
                <a:cs typeface="Arial"/>
              </a:rPr>
              <a:t>passed </a:t>
            </a:r>
            <a:r>
              <a:rPr sz="2000" spc="-40" dirty="0">
                <a:latin typeface="Arial"/>
                <a:cs typeface="Arial"/>
              </a:rPr>
              <a:t>over </a:t>
            </a:r>
            <a:r>
              <a:rPr sz="2000" spc="-25" dirty="0">
                <a:latin typeface="Arial"/>
                <a:cs typeface="Arial"/>
              </a:rPr>
              <a:t>the internet. Asymmetric </a:t>
            </a:r>
            <a:r>
              <a:rPr sz="2000" spc="-40" dirty="0">
                <a:latin typeface="Arial"/>
                <a:cs typeface="Arial"/>
              </a:rPr>
              <a:t>key </a:t>
            </a:r>
            <a:r>
              <a:rPr sz="2000" spc="-45" dirty="0">
                <a:latin typeface="Arial"/>
                <a:cs typeface="Arial"/>
              </a:rPr>
              <a:t>has </a:t>
            </a:r>
            <a:r>
              <a:rPr sz="2000" spc="-60" dirty="0">
                <a:latin typeface="Arial"/>
                <a:cs typeface="Arial"/>
              </a:rPr>
              <a:t>a </a:t>
            </a:r>
            <a:r>
              <a:rPr sz="2000" spc="-40" dirty="0">
                <a:latin typeface="Arial"/>
                <a:cs typeface="Arial"/>
              </a:rPr>
              <a:t>far </a:t>
            </a:r>
            <a:r>
              <a:rPr sz="2000" spc="-15" dirty="0">
                <a:latin typeface="Arial"/>
                <a:cs typeface="Arial"/>
              </a:rPr>
              <a:t>better  </a:t>
            </a:r>
            <a:r>
              <a:rPr sz="2000" spc="-10" dirty="0">
                <a:latin typeface="Arial"/>
                <a:cs typeface="Arial"/>
              </a:rPr>
              <a:t>power </a:t>
            </a:r>
            <a:r>
              <a:rPr sz="2000" spc="-50" dirty="0">
                <a:latin typeface="Arial"/>
                <a:cs typeface="Arial"/>
              </a:rPr>
              <a:t>in </a:t>
            </a:r>
            <a:r>
              <a:rPr sz="2000" spc="-35" dirty="0">
                <a:latin typeface="Arial"/>
                <a:cs typeface="Arial"/>
              </a:rPr>
              <a:t>ensuring </a:t>
            </a:r>
            <a:r>
              <a:rPr sz="2000" spc="-25" dirty="0">
                <a:latin typeface="Arial"/>
                <a:cs typeface="Arial"/>
              </a:rPr>
              <a:t>the </a:t>
            </a:r>
            <a:r>
              <a:rPr sz="2000" spc="-30" dirty="0">
                <a:latin typeface="Arial"/>
                <a:cs typeface="Arial"/>
              </a:rPr>
              <a:t>security </a:t>
            </a:r>
            <a:r>
              <a:rPr sz="2000" spc="-20" dirty="0">
                <a:latin typeface="Arial"/>
                <a:cs typeface="Arial"/>
              </a:rPr>
              <a:t>of </a:t>
            </a:r>
            <a:r>
              <a:rPr sz="2000" spc="-25" dirty="0">
                <a:latin typeface="Arial"/>
                <a:cs typeface="Arial"/>
              </a:rPr>
              <a:t>information </a:t>
            </a:r>
            <a:r>
              <a:rPr sz="2000" spc="-15" dirty="0">
                <a:latin typeface="Arial"/>
                <a:cs typeface="Arial"/>
              </a:rPr>
              <a:t>transmitted </a:t>
            </a:r>
            <a:r>
              <a:rPr sz="2000" spc="-25" dirty="0">
                <a:latin typeface="Arial"/>
                <a:cs typeface="Arial"/>
              </a:rPr>
              <a:t>during  </a:t>
            </a:r>
            <a:r>
              <a:rPr sz="2000" spc="-15" dirty="0">
                <a:latin typeface="Arial"/>
                <a:cs typeface="Arial"/>
              </a:rPr>
              <a:t>communication.</a:t>
            </a:r>
            <a:endParaRPr sz="20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sz="half" idx="2"/>
          </p:nvPr>
        </p:nvSpPr>
        <p:spPr>
          <a:xfrm>
            <a:off x="571500" y="2009647"/>
            <a:ext cx="5459095" cy="7790722"/>
          </a:xfrm>
          <a:prstGeom prst="rect">
            <a:avLst/>
          </a:prstGeom>
        </p:spPr>
        <p:txBody>
          <a:bodyPr vert="horz" wrap="square" lIns="0" tIns="22860" rIns="0" bIns="0" rtlCol="0">
            <a:spAutoFit/>
          </a:bodyPr>
          <a:lstStyle/>
          <a:p>
            <a:pPr marL="12700" marR="347980" algn="just">
              <a:lnSpc>
                <a:spcPts val="1900"/>
              </a:lnSpc>
              <a:spcBef>
                <a:spcPts val="180"/>
              </a:spcBef>
            </a:pPr>
            <a:r>
              <a:rPr sz="2000" dirty="0"/>
              <a:t>RSA </a:t>
            </a:r>
            <a:r>
              <a:rPr sz="2000" spc="-5" dirty="0"/>
              <a:t>algorithm </a:t>
            </a:r>
            <a:r>
              <a:rPr sz="2000" dirty="0"/>
              <a:t>is an </a:t>
            </a:r>
            <a:r>
              <a:rPr sz="2000" spc="-5" dirty="0"/>
              <a:t>asymmetric cryptography  algorithm.That is,It </a:t>
            </a:r>
            <a:r>
              <a:rPr sz="2000" dirty="0"/>
              <a:t>works on Public Key and </a:t>
            </a:r>
            <a:r>
              <a:rPr sz="2000" spc="-5" dirty="0"/>
              <a:t>Private</a:t>
            </a:r>
            <a:r>
              <a:rPr sz="2000" spc="-15" dirty="0"/>
              <a:t> </a:t>
            </a:r>
            <a:r>
              <a:rPr sz="2000" spc="-30" dirty="0"/>
              <a:t>Key.</a:t>
            </a:r>
          </a:p>
          <a:p>
            <a:pPr algn="just">
              <a:lnSpc>
                <a:spcPct val="100000"/>
              </a:lnSpc>
            </a:pPr>
            <a:endParaRPr sz="2000" dirty="0"/>
          </a:p>
          <a:p>
            <a:pPr marL="12700" marR="343535" algn="just">
              <a:lnSpc>
                <a:spcPts val="1900"/>
              </a:lnSpc>
            </a:pPr>
            <a:r>
              <a:rPr sz="2000" spc="-5" dirty="0"/>
              <a:t>Only the </a:t>
            </a:r>
            <a:r>
              <a:rPr sz="2000" dirty="0"/>
              <a:t>browser can decrypt </a:t>
            </a:r>
            <a:r>
              <a:rPr sz="2000" spc="-5" dirty="0"/>
              <a:t>the data.No third party </a:t>
            </a:r>
            <a:r>
              <a:rPr sz="2000" dirty="0"/>
              <a:t>can  have </a:t>
            </a:r>
            <a:r>
              <a:rPr sz="2000" spc="-5" dirty="0"/>
              <a:t>the </a:t>
            </a:r>
            <a:r>
              <a:rPr sz="2000" dirty="0"/>
              <a:t>public key of </a:t>
            </a:r>
            <a:r>
              <a:rPr sz="2000" spc="-5" dirty="0"/>
              <a:t>this</a:t>
            </a:r>
            <a:r>
              <a:rPr sz="2000" spc="-25" dirty="0"/>
              <a:t> </a:t>
            </a:r>
            <a:r>
              <a:rPr sz="2000" spc="-15" dirty="0"/>
              <a:t>browser.</a:t>
            </a:r>
          </a:p>
          <a:p>
            <a:pPr algn="just">
              <a:lnSpc>
                <a:spcPct val="100000"/>
              </a:lnSpc>
              <a:spcBef>
                <a:spcPts val="5"/>
              </a:spcBef>
            </a:pPr>
            <a:endParaRPr sz="2000" dirty="0"/>
          </a:p>
          <a:p>
            <a:pPr marL="12700" marR="5080" algn="just">
              <a:lnSpc>
                <a:spcPts val="1900"/>
              </a:lnSpc>
            </a:pPr>
            <a:r>
              <a:rPr sz="2000" spc="-5" dirty="0"/>
              <a:t>The </a:t>
            </a:r>
            <a:r>
              <a:rPr sz="2000" dirty="0"/>
              <a:t>basic logic </a:t>
            </a:r>
            <a:r>
              <a:rPr sz="2000" spc="-5" dirty="0"/>
              <a:t>implemented </a:t>
            </a:r>
            <a:r>
              <a:rPr sz="2000" dirty="0"/>
              <a:t>here is </a:t>
            </a:r>
            <a:r>
              <a:rPr sz="2000" spc="-5" dirty="0"/>
              <a:t>that factorization </a:t>
            </a:r>
            <a:r>
              <a:rPr sz="2000" dirty="0"/>
              <a:t>of an  </a:t>
            </a:r>
            <a:r>
              <a:rPr sz="2000" spc="-5" dirty="0"/>
              <a:t>integer </a:t>
            </a:r>
            <a:r>
              <a:rPr sz="2000" dirty="0"/>
              <a:t>is </a:t>
            </a:r>
            <a:r>
              <a:rPr sz="2000" spc="-5" dirty="0"/>
              <a:t>quite </a:t>
            </a:r>
            <a:r>
              <a:rPr sz="2000" dirty="0"/>
              <a:t>hard </a:t>
            </a:r>
            <a:r>
              <a:rPr sz="2000" spc="-5" dirty="0"/>
              <a:t>to do.The </a:t>
            </a:r>
            <a:r>
              <a:rPr sz="2000" dirty="0"/>
              <a:t>public key </a:t>
            </a:r>
            <a:r>
              <a:rPr sz="2000" spc="-5" dirty="0"/>
              <a:t>consists </a:t>
            </a:r>
            <a:r>
              <a:rPr sz="2000" dirty="0"/>
              <a:t>of </a:t>
            </a:r>
            <a:r>
              <a:rPr sz="2000" spc="-5" dirty="0"/>
              <a:t>two  </a:t>
            </a:r>
            <a:r>
              <a:rPr sz="2000" dirty="0"/>
              <a:t>numbers where one number is </a:t>
            </a:r>
            <a:r>
              <a:rPr sz="2000" spc="-5" dirty="0"/>
              <a:t>the </a:t>
            </a:r>
            <a:r>
              <a:rPr sz="2000" dirty="0"/>
              <a:t>result of </a:t>
            </a:r>
            <a:r>
              <a:rPr sz="2000" spc="-5" dirty="0"/>
              <a:t>the multiplication  </a:t>
            </a:r>
            <a:r>
              <a:rPr sz="2000" dirty="0"/>
              <a:t>of </a:t>
            </a:r>
            <a:r>
              <a:rPr sz="2000" spc="-5" dirty="0"/>
              <a:t>two </a:t>
            </a:r>
            <a:r>
              <a:rPr sz="2000" dirty="0"/>
              <a:t>large prime </a:t>
            </a:r>
            <a:r>
              <a:rPr sz="2000" spc="-5" dirty="0"/>
              <a:t>numbers.The private </a:t>
            </a:r>
            <a:r>
              <a:rPr sz="2000" dirty="0"/>
              <a:t>key is also derived  </a:t>
            </a:r>
            <a:r>
              <a:rPr sz="2000" spc="-5" dirty="0"/>
              <a:t>from the </a:t>
            </a:r>
            <a:r>
              <a:rPr sz="2000" dirty="0"/>
              <a:t>same.</a:t>
            </a:r>
          </a:p>
          <a:p>
            <a:pPr marL="12700" marR="121285" algn="just">
              <a:lnSpc>
                <a:spcPts val="1900"/>
              </a:lnSpc>
            </a:pPr>
            <a:r>
              <a:rPr sz="2000" spc="-5" dirty="0"/>
              <a:t>The strength </a:t>
            </a:r>
            <a:r>
              <a:rPr sz="2000" dirty="0"/>
              <a:t>of </a:t>
            </a:r>
            <a:r>
              <a:rPr sz="2000" spc="-5" dirty="0"/>
              <a:t>encryption </a:t>
            </a:r>
            <a:r>
              <a:rPr sz="2000" dirty="0"/>
              <a:t>depends on </a:t>
            </a:r>
            <a:r>
              <a:rPr sz="2000" spc="-5" dirty="0"/>
              <a:t>the </a:t>
            </a:r>
            <a:r>
              <a:rPr sz="2000" dirty="0"/>
              <a:t>key </a:t>
            </a:r>
            <a:r>
              <a:rPr sz="2000" spc="-5" dirty="0"/>
              <a:t>size.If the  </a:t>
            </a:r>
            <a:r>
              <a:rPr sz="2000" dirty="0"/>
              <a:t>key size is doubled or </a:t>
            </a:r>
            <a:r>
              <a:rPr sz="2000" spc="-5" dirty="0"/>
              <a:t>tripled, the encryption strength  </a:t>
            </a:r>
            <a:r>
              <a:rPr sz="2000" dirty="0"/>
              <a:t>increases </a:t>
            </a:r>
            <a:r>
              <a:rPr sz="2000" spc="-10" dirty="0"/>
              <a:t>exponentially.In </a:t>
            </a:r>
            <a:r>
              <a:rPr sz="2000" dirty="0"/>
              <a:t>general, keys </a:t>
            </a:r>
            <a:r>
              <a:rPr sz="2000" spc="-5" dirty="0"/>
              <a:t>from this algorithm  </a:t>
            </a:r>
            <a:r>
              <a:rPr sz="2000" dirty="0"/>
              <a:t>can be around 1024 </a:t>
            </a:r>
            <a:r>
              <a:rPr sz="2000" spc="-5" dirty="0"/>
              <a:t>to </a:t>
            </a:r>
            <a:r>
              <a:rPr sz="2000" dirty="0"/>
              <a:t>2048 </a:t>
            </a:r>
            <a:r>
              <a:rPr sz="2000" spc="-5" dirty="0"/>
              <a:t>bits</a:t>
            </a:r>
            <a:r>
              <a:rPr sz="2000" spc="-15" dirty="0"/>
              <a:t> </a:t>
            </a:r>
            <a:r>
              <a:rPr sz="2000" dirty="0"/>
              <a:t>long.</a:t>
            </a:r>
          </a:p>
          <a:p>
            <a:pPr algn="just">
              <a:lnSpc>
                <a:spcPct val="100000"/>
              </a:lnSpc>
              <a:spcBef>
                <a:spcPts val="35"/>
              </a:spcBef>
            </a:pPr>
            <a:endParaRPr sz="1800" dirty="0"/>
          </a:p>
          <a:p>
            <a:pPr marL="12700" algn="just">
              <a:lnSpc>
                <a:spcPts val="1910"/>
              </a:lnSpc>
            </a:pPr>
            <a:r>
              <a:rPr sz="2000" spc="-90" dirty="0"/>
              <a:t>To </a:t>
            </a:r>
            <a:r>
              <a:rPr sz="2000" spc="-5" dirty="0"/>
              <a:t>generate the </a:t>
            </a:r>
            <a:r>
              <a:rPr sz="2000" dirty="0"/>
              <a:t>Public</a:t>
            </a:r>
            <a:r>
              <a:rPr sz="2000" spc="90" dirty="0"/>
              <a:t> </a:t>
            </a:r>
            <a:r>
              <a:rPr sz="2000" spc="-30" dirty="0"/>
              <a:t>Key,</a:t>
            </a:r>
          </a:p>
          <a:p>
            <a:pPr marL="12700" marR="106680" algn="just">
              <a:lnSpc>
                <a:spcPts val="1900"/>
              </a:lnSpc>
              <a:spcBef>
                <a:spcPts val="70"/>
              </a:spcBef>
            </a:pPr>
            <a:r>
              <a:rPr sz="2000" spc="-5" dirty="0"/>
              <a:t>First two </a:t>
            </a:r>
            <a:r>
              <a:rPr sz="2000" dirty="0"/>
              <a:t>prime numbers “P” and </a:t>
            </a:r>
            <a:r>
              <a:rPr sz="2000" spc="-5" dirty="0"/>
              <a:t>“Q” </a:t>
            </a:r>
            <a:r>
              <a:rPr sz="2000" dirty="0"/>
              <a:t>are </a:t>
            </a:r>
            <a:r>
              <a:rPr sz="2000" spc="-5" dirty="0"/>
              <a:t>selected.The </a:t>
            </a:r>
            <a:r>
              <a:rPr sz="2000" dirty="0"/>
              <a:t>first  part of </a:t>
            </a:r>
            <a:r>
              <a:rPr sz="2000" spc="-5" dirty="0"/>
              <a:t>the </a:t>
            </a:r>
            <a:r>
              <a:rPr sz="2000" dirty="0"/>
              <a:t>public key will be </a:t>
            </a:r>
            <a:r>
              <a:rPr sz="2000" spc="-5" dirty="0"/>
              <a:t>the multiplication </a:t>
            </a:r>
            <a:r>
              <a:rPr sz="2000" dirty="0"/>
              <a:t>product “n” of  </a:t>
            </a:r>
            <a:r>
              <a:rPr sz="2000" spc="-5" dirty="0"/>
              <a:t>these two </a:t>
            </a:r>
            <a:r>
              <a:rPr sz="2000" dirty="0"/>
              <a:t>numbers where </a:t>
            </a:r>
            <a:r>
              <a:rPr sz="2000" spc="-5" dirty="0"/>
              <a:t>n=P*Q.A </a:t>
            </a:r>
            <a:r>
              <a:rPr sz="2000" dirty="0"/>
              <a:t>small exponent “e” is  also required </a:t>
            </a:r>
            <a:r>
              <a:rPr sz="2000" spc="-5" dirty="0"/>
              <a:t>that </a:t>
            </a:r>
            <a:r>
              <a:rPr sz="2000" dirty="0"/>
              <a:t>must be an </a:t>
            </a:r>
            <a:r>
              <a:rPr sz="2000" spc="-10" dirty="0"/>
              <a:t>integer.This </a:t>
            </a:r>
            <a:r>
              <a:rPr sz="2000" dirty="0"/>
              <a:t>value should not  be a </a:t>
            </a:r>
            <a:r>
              <a:rPr sz="2000" spc="-5" dirty="0"/>
              <a:t>factor </a:t>
            </a:r>
            <a:r>
              <a:rPr sz="2000" dirty="0"/>
              <a:t>of </a:t>
            </a:r>
            <a:r>
              <a:rPr sz="2000" spc="-5" dirty="0"/>
              <a:t>the multiplication </a:t>
            </a:r>
            <a:r>
              <a:rPr sz="2000" dirty="0"/>
              <a:t>product “n” of </a:t>
            </a:r>
            <a:r>
              <a:rPr sz="2000" spc="-5" dirty="0"/>
              <a:t>the two  integers. Of </a:t>
            </a:r>
            <a:r>
              <a:rPr sz="2000" dirty="0"/>
              <a:t>course </a:t>
            </a:r>
            <a:r>
              <a:rPr sz="2000" spc="-5" dirty="0"/>
              <a:t>this </a:t>
            </a:r>
            <a:r>
              <a:rPr sz="2000" dirty="0"/>
              <a:t>value of “e” should be </a:t>
            </a:r>
            <a:r>
              <a:rPr sz="2000" spc="-5" dirty="0"/>
              <a:t>greater than  </a:t>
            </a:r>
            <a:r>
              <a:rPr sz="2000" dirty="0"/>
              <a:t>one.</a:t>
            </a:r>
          </a:p>
        </p:txBody>
      </p:sp>
      <p:sp>
        <p:nvSpPr>
          <p:cNvPr id="3" name="object 3"/>
          <p:cNvSpPr txBox="1"/>
          <p:nvPr/>
        </p:nvSpPr>
        <p:spPr>
          <a:xfrm>
            <a:off x="6654800" y="2123947"/>
            <a:ext cx="5425440" cy="6937797"/>
          </a:xfrm>
          <a:prstGeom prst="rect">
            <a:avLst/>
          </a:prstGeom>
        </p:spPr>
        <p:txBody>
          <a:bodyPr vert="horz" wrap="square" lIns="0" tIns="12700" rIns="0" bIns="0" rtlCol="0">
            <a:spAutoFit/>
          </a:bodyPr>
          <a:lstStyle/>
          <a:p>
            <a:pPr marL="12700" algn="just">
              <a:lnSpc>
                <a:spcPts val="1910"/>
              </a:lnSpc>
              <a:spcBef>
                <a:spcPts val="100"/>
              </a:spcBef>
            </a:pPr>
            <a:r>
              <a:rPr lang="en-US" sz="2000" spc="-5" dirty="0">
                <a:latin typeface="Arial" panose="020B0604020202020204" pitchFamily="34" charset="0"/>
                <a:cs typeface="Arial" panose="020B0604020202020204" pitchFamily="34" charset="0"/>
              </a:rPr>
              <a:t>Thus, the </a:t>
            </a:r>
            <a:r>
              <a:rPr lang="en-US" sz="2000" dirty="0">
                <a:latin typeface="Arial" panose="020B0604020202020204" pitchFamily="34" charset="0"/>
                <a:cs typeface="Arial" panose="020B0604020202020204" pitchFamily="34" charset="0"/>
              </a:rPr>
              <a:t>public key is </a:t>
            </a:r>
            <a:r>
              <a:rPr lang="en-US" sz="2000" spc="-5" dirty="0">
                <a:latin typeface="Arial" panose="020B0604020202020204" pitchFamily="34" charset="0"/>
                <a:cs typeface="Arial" panose="020B0604020202020204" pitchFamily="34" charset="0"/>
              </a:rPr>
              <a:t>generated from the </a:t>
            </a:r>
            <a:r>
              <a:rPr lang="en-US" sz="2000" dirty="0">
                <a:latin typeface="Arial" panose="020B0604020202020204" pitchFamily="34" charset="0"/>
                <a:cs typeface="Arial" panose="020B0604020202020204" pitchFamily="34" charset="0"/>
              </a:rPr>
              <a:t>value of </a:t>
            </a:r>
            <a:r>
              <a:rPr lang="en-US" sz="2000" spc="-5" dirty="0">
                <a:latin typeface="Arial" panose="020B0604020202020204" pitchFamily="34" charset="0"/>
                <a:cs typeface="Arial" panose="020B0604020202020204" pitchFamily="34" charset="0"/>
              </a:rPr>
              <a:t>the  multiplication </a:t>
            </a:r>
            <a:r>
              <a:rPr lang="en-US" sz="2000" dirty="0">
                <a:latin typeface="Arial" panose="020B0604020202020204" pitchFamily="34" charset="0"/>
                <a:cs typeface="Arial" panose="020B0604020202020204" pitchFamily="34" charset="0"/>
              </a:rPr>
              <a:t>product “</a:t>
            </a:r>
            <a:r>
              <a:rPr lang="en-US" sz="2000" dirty="0" err="1">
                <a:latin typeface="Arial" panose="020B0604020202020204" pitchFamily="34" charset="0"/>
                <a:cs typeface="Arial" panose="020B0604020202020204" pitchFamily="34" charset="0"/>
              </a:rPr>
              <a:t>n”of</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the two </a:t>
            </a:r>
            <a:r>
              <a:rPr lang="en-US" sz="2000" dirty="0">
                <a:latin typeface="Arial" panose="020B0604020202020204" pitchFamily="34" charset="0"/>
                <a:cs typeface="Arial" panose="020B0604020202020204" pitchFamily="34" charset="0"/>
              </a:rPr>
              <a:t>prime numbers and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value of</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a:t>
            </a:r>
          </a:p>
          <a:p>
            <a:pPr marL="12700" algn="just">
              <a:lnSpc>
                <a:spcPts val="1910"/>
              </a:lnSpc>
              <a:spcBef>
                <a:spcPts val="100"/>
              </a:spcBef>
            </a:pPr>
            <a:endParaRPr lang="en-IN" sz="2000" spc="-90" dirty="0">
              <a:latin typeface="Arial" panose="020B0604020202020204" pitchFamily="34" charset="0"/>
              <a:cs typeface="Arial" panose="020B0604020202020204" pitchFamily="34" charset="0"/>
            </a:endParaRPr>
          </a:p>
          <a:p>
            <a:pPr marL="12700" algn="just">
              <a:lnSpc>
                <a:spcPts val="1910"/>
              </a:lnSpc>
              <a:spcBef>
                <a:spcPts val="100"/>
              </a:spcBef>
            </a:pPr>
            <a:r>
              <a:rPr sz="2000" spc="-90" dirty="0">
                <a:latin typeface="Arial" panose="020B0604020202020204" pitchFamily="34" charset="0"/>
                <a:cs typeface="Arial" panose="020B0604020202020204" pitchFamily="34" charset="0"/>
              </a:rPr>
              <a:t>To </a:t>
            </a:r>
            <a:r>
              <a:rPr sz="2000" spc="-5" dirty="0">
                <a:latin typeface="Arial" panose="020B0604020202020204" pitchFamily="34" charset="0"/>
                <a:cs typeface="Arial" panose="020B0604020202020204" pitchFamily="34" charset="0"/>
              </a:rPr>
              <a:t>generate the Private</a:t>
            </a:r>
            <a:r>
              <a:rPr sz="2000" spc="95"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Key,</a:t>
            </a:r>
            <a:endParaRPr sz="2000" dirty="0">
              <a:latin typeface="Arial" panose="020B0604020202020204" pitchFamily="34" charset="0"/>
              <a:cs typeface="Arial" panose="020B0604020202020204" pitchFamily="34" charset="0"/>
            </a:endParaRPr>
          </a:p>
          <a:p>
            <a:pPr marL="12700" marR="5080" algn="just">
              <a:lnSpc>
                <a:spcPts val="1900"/>
              </a:lnSpc>
              <a:spcBef>
                <a:spcPts val="70"/>
              </a:spcBef>
            </a:pPr>
            <a:r>
              <a:rPr sz="2000" dirty="0">
                <a:latin typeface="Arial" panose="020B0604020202020204" pitchFamily="34" charset="0"/>
                <a:cs typeface="Arial" panose="020B0604020202020204" pitchFamily="34" charset="0"/>
              </a:rPr>
              <a:t>A </a:t>
            </a:r>
            <a:r>
              <a:rPr sz="2000" spc="-5" dirty="0">
                <a:latin typeface="Arial" panose="020B0604020202020204" pitchFamily="34" charset="0"/>
                <a:cs typeface="Arial" panose="020B0604020202020204" pitchFamily="34" charset="0"/>
              </a:rPr>
              <a:t>function </a:t>
            </a:r>
            <a:r>
              <a:rPr sz="2000" dirty="0">
                <a:latin typeface="Arial" panose="020B0604020202020204" pitchFamily="34" charset="0"/>
                <a:cs typeface="Arial" panose="020B0604020202020204" pitchFamily="34" charset="0"/>
              </a:rPr>
              <a:t>should be </a:t>
            </a:r>
            <a:r>
              <a:rPr sz="2000" spc="-5" dirty="0">
                <a:latin typeface="Arial" panose="020B0604020202020204" pitchFamily="34" charset="0"/>
                <a:cs typeface="Arial" panose="020B0604020202020204" pitchFamily="34" charset="0"/>
              </a:rPr>
              <a:t>implemented </a:t>
            </a:r>
            <a:r>
              <a:rPr sz="2000" dirty="0">
                <a:latin typeface="Arial" panose="020B0604020202020204" pitchFamily="34" charset="0"/>
                <a:cs typeface="Arial" panose="020B0604020202020204" pitchFamily="34" charset="0"/>
              </a:rPr>
              <a:t>on </a:t>
            </a:r>
            <a:r>
              <a:rPr sz="2000" spc="-5" dirty="0">
                <a:latin typeface="Arial" panose="020B0604020202020204" pitchFamily="34" charset="0"/>
                <a:cs typeface="Arial" panose="020B0604020202020204" pitchFamily="34" charset="0"/>
              </a:rPr>
              <a:t>the </a:t>
            </a:r>
            <a:r>
              <a:rPr sz="2000" dirty="0">
                <a:latin typeface="Arial" panose="020B0604020202020204" pitchFamily="34" charset="0"/>
                <a:cs typeface="Arial" panose="020B0604020202020204" pitchFamily="34" charset="0"/>
              </a:rPr>
              <a:t>product of </a:t>
            </a:r>
            <a:r>
              <a:rPr sz="2000" spc="-5" dirty="0">
                <a:latin typeface="Arial" panose="020B0604020202020204" pitchFamily="34" charset="0"/>
                <a:cs typeface="Arial" panose="020B0604020202020204" pitchFamily="34" charset="0"/>
              </a:rPr>
              <a:t>the  </a:t>
            </a:r>
            <a:r>
              <a:rPr sz="2000" dirty="0">
                <a:latin typeface="Arial" panose="020B0604020202020204" pitchFamily="34" charset="0"/>
                <a:cs typeface="Arial" panose="020B0604020202020204" pitchFamily="34" charset="0"/>
              </a:rPr>
              <a:t>prime numbers such </a:t>
            </a:r>
            <a:r>
              <a:rPr sz="2000" spc="-5" dirty="0">
                <a:latin typeface="Arial" panose="020B0604020202020204" pitchFamily="34" charset="0"/>
                <a:cs typeface="Arial" panose="020B0604020202020204" pitchFamily="34" charset="0"/>
              </a:rPr>
              <a:t>that the function </a:t>
            </a:r>
            <a:r>
              <a:rPr sz="2000" dirty="0">
                <a:latin typeface="Arial" panose="020B0604020202020204" pitchFamily="34" charset="0"/>
                <a:cs typeface="Arial" panose="020B0604020202020204" pitchFamily="34" charset="0"/>
              </a:rPr>
              <a:t>should be equal </a:t>
            </a:r>
            <a:r>
              <a:rPr sz="2000" spc="-5" dirty="0">
                <a:latin typeface="Arial" panose="020B0604020202020204" pitchFamily="34" charset="0"/>
                <a:cs typeface="Arial" panose="020B0604020202020204" pitchFamily="34" charset="0"/>
              </a:rPr>
              <a:t>to the  </a:t>
            </a:r>
            <a:r>
              <a:rPr sz="2000" dirty="0">
                <a:latin typeface="Arial" panose="020B0604020202020204" pitchFamily="34" charset="0"/>
                <a:cs typeface="Arial" panose="020B0604020202020204" pitchFamily="34" charset="0"/>
              </a:rPr>
              <a:t>product of each prime number minus</a:t>
            </a:r>
            <a:r>
              <a:rPr sz="2000" spc="-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1.</a:t>
            </a:r>
          </a:p>
          <a:p>
            <a:pPr marL="12700" algn="just">
              <a:lnSpc>
                <a:spcPts val="1830"/>
              </a:lnSpc>
            </a:pPr>
            <a:r>
              <a:rPr sz="2000" spc="-5" dirty="0">
                <a:latin typeface="Arial" panose="020B0604020202020204" pitchFamily="34" charset="0"/>
                <a:cs typeface="Arial" panose="020B0604020202020204" pitchFamily="34" charset="0"/>
              </a:rPr>
              <a:t>That </a:t>
            </a:r>
            <a:r>
              <a:rPr sz="2000" dirty="0">
                <a:latin typeface="Arial" panose="020B0604020202020204" pitchFamily="34" charset="0"/>
                <a:cs typeface="Arial" panose="020B0604020202020204" pitchFamily="34" charset="0"/>
              </a:rPr>
              <a:t>is,</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F(n)=(P-1)*(Q-1)</a:t>
            </a:r>
            <a:endParaRPr sz="2000" dirty="0">
              <a:latin typeface="Arial" panose="020B0604020202020204" pitchFamily="34" charset="0"/>
              <a:cs typeface="Arial" panose="020B0604020202020204" pitchFamily="34" charset="0"/>
            </a:endParaRPr>
          </a:p>
          <a:p>
            <a:pPr marL="12700" marR="1632585" algn="just">
              <a:lnSpc>
                <a:spcPts val="1900"/>
              </a:lnSpc>
              <a:spcBef>
                <a:spcPts val="70"/>
              </a:spcBef>
            </a:pPr>
            <a:r>
              <a:rPr sz="2000" spc="-5" dirty="0">
                <a:latin typeface="Arial" panose="020B0604020202020204" pitchFamily="34" charset="0"/>
                <a:cs typeface="Arial" panose="020B0604020202020204" pitchFamily="34" charset="0"/>
              </a:rPr>
              <a:t>From this </a:t>
            </a:r>
            <a:r>
              <a:rPr sz="2000" dirty="0">
                <a:latin typeface="Arial" panose="020B0604020202020204" pitchFamily="34" charset="0"/>
                <a:cs typeface="Arial" panose="020B0604020202020204" pitchFamily="34" charset="0"/>
              </a:rPr>
              <a:t>we </a:t>
            </a:r>
            <a:r>
              <a:rPr sz="2000" spc="-5" dirty="0">
                <a:latin typeface="Arial" panose="020B0604020202020204" pitchFamily="34" charset="0"/>
                <a:cs typeface="Arial" panose="020B0604020202020204" pitchFamily="34" charset="0"/>
              </a:rPr>
              <a:t>generate </a:t>
            </a:r>
            <a:r>
              <a:rPr sz="2000" dirty="0">
                <a:latin typeface="Arial" panose="020B0604020202020204" pitchFamily="34" charset="0"/>
                <a:cs typeface="Arial" panose="020B0604020202020204" pitchFamily="34" charset="0"/>
              </a:rPr>
              <a:t>our </a:t>
            </a:r>
            <a:r>
              <a:rPr sz="2000" spc="-5" dirty="0">
                <a:latin typeface="Arial" panose="020B0604020202020204" pitchFamily="34" charset="0"/>
                <a:cs typeface="Arial" panose="020B0604020202020204" pitchFamily="34" charset="0"/>
              </a:rPr>
              <a:t>private </a:t>
            </a:r>
            <a:r>
              <a:rPr sz="2000" dirty="0">
                <a:latin typeface="Arial" panose="020B0604020202020204" pitchFamily="34" charset="0"/>
                <a:cs typeface="Arial" panose="020B0604020202020204" pitchFamily="34" charset="0"/>
              </a:rPr>
              <a:t>key “d”:  </a:t>
            </a:r>
            <a:r>
              <a:rPr sz="2000" spc="-5" dirty="0">
                <a:latin typeface="Arial" panose="020B0604020202020204" pitchFamily="34" charset="0"/>
                <a:cs typeface="Arial" panose="020B0604020202020204" pitchFamily="34" charset="0"/>
              </a:rPr>
              <a:t>d=(K*F(n)</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+1)/e</a:t>
            </a:r>
            <a:endParaRPr sz="2000" dirty="0">
              <a:latin typeface="Arial" panose="020B0604020202020204" pitchFamily="34" charset="0"/>
              <a:cs typeface="Arial" panose="020B0604020202020204" pitchFamily="34" charset="0"/>
            </a:endParaRPr>
          </a:p>
          <a:p>
            <a:pPr marL="12700" algn="just">
              <a:lnSpc>
                <a:spcPts val="1839"/>
              </a:lnSpc>
            </a:pPr>
            <a:r>
              <a:rPr sz="2000" spc="-5" dirty="0">
                <a:latin typeface="Arial" panose="020B0604020202020204" pitchFamily="34" charset="0"/>
                <a:cs typeface="Arial" panose="020B0604020202020204" pitchFamily="34" charset="0"/>
              </a:rPr>
              <a:t>Where </a:t>
            </a:r>
            <a:r>
              <a:rPr sz="2000" dirty="0">
                <a:latin typeface="Arial" panose="020B0604020202020204" pitchFamily="34" charset="0"/>
                <a:cs typeface="Arial" panose="020B0604020202020204" pitchFamily="34" charset="0"/>
              </a:rPr>
              <a:t>k is an</a:t>
            </a:r>
            <a:r>
              <a:rPr sz="2000" spc="-1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integer.</a:t>
            </a:r>
            <a:endParaRPr sz="2000" dirty="0">
              <a:latin typeface="Arial" panose="020B0604020202020204" pitchFamily="34" charset="0"/>
              <a:cs typeface="Arial" panose="020B0604020202020204" pitchFamily="34" charset="0"/>
            </a:endParaRPr>
          </a:p>
          <a:p>
            <a:pPr algn="just">
              <a:lnSpc>
                <a:spcPct val="100000"/>
              </a:lnSpc>
              <a:spcBef>
                <a:spcPts val="5"/>
              </a:spcBef>
            </a:pPr>
            <a:endParaRPr sz="2000" dirty="0">
              <a:latin typeface="Arial" panose="020B0604020202020204" pitchFamily="34" charset="0"/>
              <a:cs typeface="Arial" panose="020B0604020202020204" pitchFamily="34" charset="0"/>
            </a:endParaRPr>
          </a:p>
          <a:p>
            <a:pPr marL="12700" marR="198120" algn="just">
              <a:lnSpc>
                <a:spcPts val="1900"/>
              </a:lnSpc>
            </a:pPr>
            <a:r>
              <a:rPr sz="2000" spc="-5" dirty="0">
                <a:latin typeface="Arial" panose="020B0604020202020204" pitchFamily="34" charset="0"/>
                <a:cs typeface="Arial" panose="020B0604020202020204" pitchFamily="34" charset="0"/>
              </a:rPr>
              <a:t>With the </a:t>
            </a:r>
            <a:r>
              <a:rPr sz="2000" dirty="0">
                <a:latin typeface="Arial" panose="020B0604020202020204" pitchFamily="34" charset="0"/>
                <a:cs typeface="Arial" panose="020B0604020202020204" pitchFamily="34" charset="0"/>
              </a:rPr>
              <a:t>public key(“n” and “e”) and </a:t>
            </a:r>
            <a:r>
              <a:rPr sz="2000" spc="-5" dirty="0">
                <a:latin typeface="Arial" panose="020B0604020202020204" pitchFamily="34" charset="0"/>
                <a:cs typeface="Arial" panose="020B0604020202020204" pitchFamily="34" charset="0"/>
              </a:rPr>
              <a:t>private key(“d”),words  </a:t>
            </a:r>
            <a:r>
              <a:rPr sz="2000" dirty="0">
                <a:latin typeface="Arial" panose="020B0604020202020204" pitchFamily="34" charset="0"/>
                <a:cs typeface="Arial" panose="020B0604020202020204" pitchFamily="34" charset="0"/>
              </a:rPr>
              <a:t>and numbers can be</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encrypted.</a:t>
            </a:r>
            <a:endParaRPr sz="2000" dirty="0">
              <a:latin typeface="Arial" panose="020B0604020202020204" pitchFamily="34" charset="0"/>
              <a:cs typeface="Arial" panose="020B0604020202020204" pitchFamily="34" charset="0"/>
            </a:endParaRPr>
          </a:p>
          <a:p>
            <a:pPr marL="12700" marR="325120" algn="just">
              <a:lnSpc>
                <a:spcPts val="1900"/>
              </a:lnSpc>
            </a:pPr>
            <a:r>
              <a:rPr sz="2000" spc="-5" dirty="0">
                <a:latin typeface="Arial" panose="020B0604020202020204" pitchFamily="34" charset="0"/>
                <a:cs typeface="Arial" panose="020B0604020202020204" pitchFamily="34" charset="0"/>
              </a:rPr>
              <a:t>In </a:t>
            </a:r>
            <a:r>
              <a:rPr sz="2000" dirty="0">
                <a:latin typeface="Arial" panose="020B0604020202020204" pitchFamily="34" charset="0"/>
                <a:cs typeface="Arial" panose="020B0604020202020204" pitchFamily="34" charset="0"/>
              </a:rPr>
              <a:t>case of words, </a:t>
            </a:r>
            <a:r>
              <a:rPr sz="2000" spc="-5" dirty="0">
                <a:latin typeface="Arial" panose="020B0604020202020204" pitchFamily="34" charset="0"/>
                <a:cs typeface="Arial" panose="020B0604020202020204" pitchFamily="34" charset="0"/>
              </a:rPr>
              <a:t>The letters </a:t>
            </a:r>
            <a:r>
              <a:rPr sz="2000" dirty="0">
                <a:latin typeface="Arial" panose="020B0604020202020204" pitchFamily="34" charset="0"/>
                <a:cs typeface="Arial" panose="020B0604020202020204" pitchFamily="34" charset="0"/>
              </a:rPr>
              <a:t>are </a:t>
            </a:r>
            <a:r>
              <a:rPr sz="2000" spc="-5" dirty="0">
                <a:latin typeface="Arial" panose="020B0604020202020204" pitchFamily="34" charset="0"/>
                <a:cs typeface="Arial" panose="020B0604020202020204" pitchFamily="34" charset="0"/>
              </a:rPr>
              <a:t>converted into </a:t>
            </a:r>
            <a:r>
              <a:rPr sz="2000" dirty="0">
                <a:latin typeface="Arial" panose="020B0604020202020204" pitchFamily="34" charset="0"/>
                <a:cs typeface="Arial" panose="020B0604020202020204" pitchFamily="34" charset="0"/>
              </a:rPr>
              <a:t>numbers  based on </a:t>
            </a:r>
            <a:r>
              <a:rPr sz="2000" spc="-5" dirty="0">
                <a:latin typeface="Arial" panose="020B0604020202020204" pitchFamily="34" charset="0"/>
                <a:cs typeface="Arial" panose="020B0604020202020204" pitchFamily="34" charset="0"/>
              </a:rPr>
              <a:t>the alphabetical</a:t>
            </a:r>
            <a:r>
              <a:rPr sz="200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order.</a:t>
            </a:r>
            <a:endParaRPr sz="2000" dirty="0">
              <a:latin typeface="Arial" panose="020B0604020202020204" pitchFamily="34" charset="0"/>
              <a:cs typeface="Arial" panose="020B0604020202020204" pitchFamily="34" charset="0"/>
            </a:endParaRPr>
          </a:p>
          <a:p>
            <a:pPr algn="just">
              <a:lnSpc>
                <a:spcPct val="100000"/>
              </a:lnSpc>
            </a:pPr>
            <a:endParaRPr sz="2000" dirty="0">
              <a:latin typeface="Arial" panose="020B0604020202020204" pitchFamily="34" charset="0"/>
              <a:cs typeface="Arial" panose="020B0604020202020204" pitchFamily="34" charset="0"/>
            </a:endParaRPr>
          </a:p>
          <a:p>
            <a:pPr marL="12700" marR="344170" algn="just">
              <a:lnSpc>
                <a:spcPts val="1900"/>
              </a:lnSpc>
            </a:pPr>
            <a:r>
              <a:rPr sz="2000" spc="-5" dirty="0">
                <a:latin typeface="Arial" panose="020B0604020202020204" pitchFamily="34" charset="0"/>
                <a:cs typeface="Arial" panose="020B0604020202020204" pitchFamily="34" charset="0"/>
              </a:rPr>
              <a:t>The Encrypted data </a:t>
            </a:r>
            <a:r>
              <a:rPr sz="2000" dirty="0">
                <a:latin typeface="Arial" panose="020B0604020202020204" pitchFamily="34" charset="0"/>
                <a:cs typeface="Arial" panose="020B0604020202020204" pitchFamily="34" charset="0"/>
              </a:rPr>
              <a:t>c will be in </a:t>
            </a:r>
            <a:r>
              <a:rPr sz="2000" spc="-5" dirty="0">
                <a:latin typeface="Arial" panose="020B0604020202020204" pitchFamily="34" charset="0"/>
                <a:cs typeface="Arial" panose="020B0604020202020204" pitchFamily="34" charset="0"/>
              </a:rPr>
              <a:t>the form </a:t>
            </a:r>
            <a:r>
              <a:rPr sz="2000" dirty="0">
                <a:latin typeface="Arial" panose="020B0604020202020204" pitchFamily="34" charset="0"/>
                <a:cs typeface="Arial" panose="020B0604020202020204" pitchFamily="34" charset="0"/>
              </a:rPr>
              <a:t>of </a:t>
            </a:r>
            <a:r>
              <a:rPr sz="2000" spc="-5" dirty="0">
                <a:latin typeface="Arial" panose="020B0604020202020204" pitchFamily="34" charset="0"/>
                <a:cs typeface="Arial" panose="020B0604020202020204" pitchFamily="34" charset="0"/>
              </a:rPr>
              <a:t>the digits </a:t>
            </a:r>
            <a:r>
              <a:rPr sz="2000" dirty="0">
                <a:latin typeface="Arial" panose="020B0604020202020204" pitchFamily="34" charset="0"/>
                <a:cs typeface="Arial" panose="020B0604020202020204" pitchFamily="34" charset="0"/>
              </a:rPr>
              <a:t>put  </a:t>
            </a:r>
            <a:r>
              <a:rPr sz="2000" spc="-5" dirty="0">
                <a:latin typeface="Arial" panose="020B0604020202020204" pitchFamily="34" charset="0"/>
                <a:cs typeface="Arial" panose="020B0604020202020204" pitchFamily="34" charset="0"/>
              </a:rPr>
              <a:t>together </a:t>
            </a:r>
            <a:r>
              <a:rPr sz="2000" dirty="0">
                <a:latin typeface="Arial" panose="020B0604020202020204" pitchFamily="34" charset="0"/>
                <a:cs typeface="Arial" panose="020B0604020202020204" pitchFamily="34" charset="0"/>
              </a:rPr>
              <a:t>whole </a:t>
            </a:r>
            <a:r>
              <a:rPr sz="2000" spc="-5" dirty="0">
                <a:latin typeface="Arial" panose="020B0604020202020204" pitchFamily="34" charset="0"/>
                <a:cs typeface="Arial" panose="020B0604020202020204" pitchFamily="34" charset="0"/>
              </a:rPr>
              <a:t>to the </a:t>
            </a:r>
            <a:r>
              <a:rPr sz="2000" dirty="0">
                <a:latin typeface="Arial" panose="020B0604020202020204" pitchFamily="34" charset="0"/>
                <a:cs typeface="Arial" panose="020B0604020202020204" pitchFamily="34" charset="0"/>
              </a:rPr>
              <a:t>power e and </a:t>
            </a:r>
            <a:r>
              <a:rPr sz="2000" spc="-5" dirty="0">
                <a:latin typeface="Arial" panose="020B0604020202020204" pitchFamily="34" charset="0"/>
                <a:cs typeface="Arial" panose="020B0604020202020204" pitchFamily="34" charset="0"/>
              </a:rPr>
              <a:t>this </a:t>
            </a:r>
            <a:r>
              <a:rPr sz="2000" dirty="0">
                <a:latin typeface="Arial" panose="020B0604020202020204" pitchFamily="34" charset="0"/>
                <a:cs typeface="Arial" panose="020B0604020202020204" pitchFamily="34" charset="0"/>
              </a:rPr>
              <a:t>modulus</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n.</a:t>
            </a:r>
          </a:p>
          <a:p>
            <a:pPr algn="just">
              <a:lnSpc>
                <a:spcPct val="100000"/>
              </a:lnSpc>
              <a:spcBef>
                <a:spcPts val="40"/>
              </a:spcBef>
            </a:pPr>
            <a:endParaRPr sz="2000" dirty="0">
              <a:latin typeface="Arial" panose="020B0604020202020204" pitchFamily="34" charset="0"/>
              <a:cs typeface="Arial" panose="020B0604020202020204" pitchFamily="34" charset="0"/>
            </a:endParaRPr>
          </a:p>
          <a:p>
            <a:pPr marL="12700" algn="just">
              <a:lnSpc>
                <a:spcPct val="100000"/>
              </a:lnSpc>
            </a:pPr>
            <a:r>
              <a:rPr sz="2000" spc="-5" dirty="0">
                <a:latin typeface="Arial" panose="020B0604020202020204" pitchFamily="34" charset="0"/>
                <a:cs typeface="Arial" panose="020B0604020202020204" pitchFamily="34" charset="0"/>
              </a:rPr>
              <a:t>The data </a:t>
            </a:r>
            <a:r>
              <a:rPr sz="2000" dirty="0">
                <a:latin typeface="Arial" panose="020B0604020202020204" pitchFamily="34" charset="0"/>
                <a:cs typeface="Arial" panose="020B0604020202020204" pitchFamily="34" charset="0"/>
              </a:rPr>
              <a:t>will be </a:t>
            </a:r>
            <a:r>
              <a:rPr sz="2000" spc="-5" dirty="0">
                <a:latin typeface="Arial" panose="020B0604020202020204" pitchFamily="34" charset="0"/>
                <a:cs typeface="Arial" panose="020B0604020202020204" pitchFamily="34" charset="0"/>
              </a:rPr>
              <a:t>decrypted </a:t>
            </a:r>
            <a:r>
              <a:rPr sz="2000" dirty="0">
                <a:latin typeface="Arial" panose="020B0604020202020204" pitchFamily="34" charset="0"/>
                <a:cs typeface="Arial" panose="020B0604020202020204" pitchFamily="34" charset="0"/>
              </a:rPr>
              <a:t>as coo </a:t>
            </a:r>
            <a:r>
              <a:rPr sz="2000" spc="-5" dirty="0">
                <a:latin typeface="Arial" panose="020B0604020202020204" pitchFamily="34" charset="0"/>
                <a:cs typeface="Arial" panose="020B0604020202020204" pitchFamily="34" charset="0"/>
              </a:rPr>
              <a:t>the </a:t>
            </a:r>
            <a:r>
              <a:rPr sz="2000" dirty="0">
                <a:latin typeface="Arial" panose="020B0604020202020204" pitchFamily="34" charset="0"/>
                <a:cs typeface="Arial" panose="020B0604020202020204" pitchFamily="34" charset="0"/>
              </a:rPr>
              <a:t>power “d” modulus</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n.</a:t>
            </a:r>
          </a:p>
        </p:txBody>
      </p:sp>
      <p:sp>
        <p:nvSpPr>
          <p:cNvPr id="4" name="object 4"/>
          <p:cNvSpPr txBox="1">
            <a:spLocks noGrp="1"/>
          </p:cNvSpPr>
          <p:nvPr>
            <p:ph type="title"/>
          </p:nvPr>
        </p:nvSpPr>
        <p:spPr>
          <a:xfrm>
            <a:off x="4801235" y="841375"/>
            <a:ext cx="3402329" cy="604520"/>
          </a:xfrm>
          <a:prstGeom prst="rect">
            <a:avLst/>
          </a:prstGeom>
        </p:spPr>
        <p:txBody>
          <a:bodyPr vert="horz" wrap="square" lIns="0" tIns="12700" rIns="0" bIns="0" rtlCol="0">
            <a:spAutoFit/>
          </a:bodyPr>
          <a:lstStyle/>
          <a:p>
            <a:pPr marL="12700">
              <a:lnSpc>
                <a:spcPct val="100000"/>
              </a:lnSpc>
              <a:spcBef>
                <a:spcPts val="100"/>
              </a:spcBef>
            </a:pPr>
            <a:r>
              <a:rPr spc="-75" dirty="0"/>
              <a:t>RSA</a:t>
            </a:r>
            <a:r>
              <a:rPr spc="-80" dirty="0"/>
              <a:t> </a:t>
            </a:r>
            <a:r>
              <a:rPr spc="-25" dirty="0"/>
              <a:t>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594" y="755517"/>
            <a:ext cx="6441205" cy="678522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78400" y="310745"/>
            <a:ext cx="2343785" cy="360680"/>
          </a:xfrm>
          <a:prstGeom prst="rect">
            <a:avLst/>
          </a:prstGeom>
        </p:spPr>
        <p:txBody>
          <a:bodyPr vert="horz" wrap="square" lIns="0" tIns="12700" rIns="0" bIns="0" rtlCol="0">
            <a:spAutoFit/>
          </a:bodyPr>
          <a:lstStyle/>
          <a:p>
            <a:pPr marL="12700" algn="ctr">
              <a:lnSpc>
                <a:spcPct val="100000"/>
              </a:lnSpc>
              <a:spcBef>
                <a:spcPts val="100"/>
              </a:spcBef>
            </a:pPr>
            <a:r>
              <a:rPr sz="2200" b="1" spc="-45" dirty="0">
                <a:latin typeface="Arial"/>
                <a:cs typeface="Arial"/>
              </a:rPr>
              <a:t>RSA </a:t>
            </a:r>
            <a:r>
              <a:rPr sz="2200" b="1" dirty="0">
                <a:latin typeface="Arial"/>
                <a:cs typeface="Arial"/>
              </a:rPr>
              <a:t>Pseudocode</a:t>
            </a:r>
            <a:endParaRPr sz="2200" dirty="0">
              <a:latin typeface="Arial"/>
              <a:cs typeface="Arial"/>
            </a:endParaRPr>
          </a:p>
        </p:txBody>
      </p:sp>
      <p:sp>
        <p:nvSpPr>
          <p:cNvPr id="4" name="object 4"/>
          <p:cNvSpPr/>
          <p:nvPr/>
        </p:nvSpPr>
        <p:spPr>
          <a:xfrm>
            <a:off x="901009" y="7805170"/>
            <a:ext cx="4436221" cy="1373118"/>
          </a:xfrm>
          <a:prstGeom prst="rect">
            <a:avLst/>
          </a:prstGeom>
          <a:blipFill>
            <a:blip r:embed="rId3"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EA9003D5-B50F-4D01-9484-E797732D702C}"/>
              </a:ext>
            </a:extLst>
          </p:cNvPr>
          <p:cNvSpPr txBox="1"/>
          <p:nvPr/>
        </p:nvSpPr>
        <p:spPr>
          <a:xfrm>
            <a:off x="7689653" y="821537"/>
            <a:ext cx="4146747" cy="1120820"/>
          </a:xfrm>
          <a:prstGeom prst="rect">
            <a:avLst/>
          </a:prstGeom>
        </p:spPr>
        <p:txBody>
          <a:bodyPr vert="horz" wrap="square" lIns="0" tIns="12700" rIns="0" bIns="0" rtlCol="0">
            <a:spAutoFit/>
          </a:bodyPr>
          <a:lstStyle/>
          <a:p>
            <a:pPr marL="12700">
              <a:lnSpc>
                <a:spcPct val="100000"/>
              </a:lnSpc>
              <a:spcBef>
                <a:spcPts val="100"/>
              </a:spcBef>
            </a:pPr>
            <a:r>
              <a:rPr b="1" u="sng" spc="-25" dirty="0">
                <a:uFill>
                  <a:solidFill>
                    <a:srgbClr val="000000"/>
                  </a:solidFill>
                </a:uFill>
                <a:latin typeface="Arial"/>
                <a:cs typeface="Arial"/>
              </a:rPr>
              <a:t>GENERATION </a:t>
            </a:r>
            <a:r>
              <a:rPr b="1" u="sng" spc="-15" dirty="0">
                <a:uFill>
                  <a:solidFill>
                    <a:srgbClr val="000000"/>
                  </a:solidFill>
                </a:uFill>
                <a:latin typeface="Arial"/>
                <a:cs typeface="Arial"/>
              </a:rPr>
              <a:t>OF </a:t>
            </a:r>
            <a:r>
              <a:rPr b="1" u="sng" spc="-50" dirty="0">
                <a:uFill>
                  <a:solidFill>
                    <a:srgbClr val="000000"/>
                  </a:solidFill>
                </a:uFill>
                <a:latin typeface="Arial"/>
                <a:cs typeface="Arial"/>
              </a:rPr>
              <a:t>PRIVATE</a:t>
            </a:r>
            <a:r>
              <a:rPr b="1" u="sng" dirty="0">
                <a:uFill>
                  <a:solidFill>
                    <a:srgbClr val="000000"/>
                  </a:solidFill>
                </a:uFill>
                <a:latin typeface="Arial"/>
                <a:cs typeface="Arial"/>
              </a:rPr>
              <a:t> </a:t>
            </a:r>
            <a:r>
              <a:rPr b="1" u="sng" spc="-15" dirty="0">
                <a:uFill>
                  <a:solidFill>
                    <a:srgbClr val="000000"/>
                  </a:solidFill>
                </a:uFill>
                <a:latin typeface="Arial"/>
                <a:cs typeface="Arial"/>
              </a:rPr>
              <a:t>KEY</a:t>
            </a:r>
            <a:endParaRPr dirty="0">
              <a:latin typeface="Arial"/>
              <a:cs typeface="Arial"/>
            </a:endParaRPr>
          </a:p>
          <a:p>
            <a:pPr>
              <a:lnSpc>
                <a:spcPct val="100000"/>
              </a:lnSpc>
            </a:pPr>
            <a:endParaRPr dirty="0">
              <a:latin typeface="Arial"/>
              <a:cs typeface="Arial"/>
            </a:endParaRPr>
          </a:p>
          <a:p>
            <a:pPr>
              <a:lnSpc>
                <a:spcPct val="100000"/>
              </a:lnSpc>
              <a:spcBef>
                <a:spcPts val="5"/>
              </a:spcBef>
            </a:pPr>
            <a:endParaRPr dirty="0">
              <a:latin typeface="Arial"/>
              <a:cs typeface="Arial"/>
            </a:endParaRPr>
          </a:p>
          <a:p>
            <a:pPr marL="12700">
              <a:lnSpc>
                <a:spcPct val="100000"/>
              </a:lnSpc>
            </a:pPr>
            <a:r>
              <a:rPr spc="5" dirty="0">
                <a:latin typeface="Arial"/>
                <a:cs typeface="Arial"/>
              </a:rPr>
              <a:t>PrivateKey()</a:t>
            </a:r>
            <a:endParaRPr dirty="0">
              <a:latin typeface="Arial"/>
              <a:cs typeface="Arial"/>
            </a:endParaRPr>
          </a:p>
        </p:txBody>
      </p:sp>
      <p:sp>
        <p:nvSpPr>
          <p:cNvPr id="6" name="object 3">
            <a:extLst>
              <a:ext uri="{FF2B5EF4-FFF2-40B4-BE49-F238E27FC236}">
                <a16:creationId xmlns:a16="http://schemas.microsoft.com/office/drawing/2014/main" id="{3792DA70-87F4-473D-ACDA-77E7DB72F858}"/>
              </a:ext>
            </a:extLst>
          </p:cNvPr>
          <p:cNvSpPr txBox="1"/>
          <p:nvPr/>
        </p:nvSpPr>
        <p:spPr>
          <a:xfrm>
            <a:off x="7812031" y="2536037"/>
            <a:ext cx="3682739" cy="5108514"/>
          </a:xfrm>
          <a:prstGeom prst="rect">
            <a:avLst/>
          </a:prstGeom>
        </p:spPr>
        <p:txBody>
          <a:bodyPr vert="horz" wrap="square" lIns="0" tIns="12700" rIns="0" bIns="0" rtlCol="0">
            <a:spAutoFit/>
          </a:bodyPr>
          <a:lstStyle/>
          <a:p>
            <a:pPr marL="12700">
              <a:lnSpc>
                <a:spcPct val="100000"/>
              </a:lnSpc>
              <a:spcBef>
                <a:spcPts val="100"/>
              </a:spcBef>
            </a:pPr>
            <a:r>
              <a:rPr sz="1600" spc="45" dirty="0">
                <a:latin typeface="Arial"/>
                <a:cs typeface="Arial"/>
              </a:rPr>
              <a:t>def</a:t>
            </a:r>
            <a:r>
              <a:rPr sz="1600" spc="-5" dirty="0">
                <a:latin typeface="Arial"/>
                <a:cs typeface="Arial"/>
              </a:rPr>
              <a:t> </a:t>
            </a:r>
            <a:r>
              <a:rPr sz="1600" dirty="0">
                <a:latin typeface="Arial"/>
                <a:cs typeface="Arial"/>
              </a:rPr>
              <a:t>get_keys():</a:t>
            </a:r>
          </a:p>
          <a:p>
            <a:pPr>
              <a:lnSpc>
                <a:spcPct val="100000"/>
              </a:lnSpc>
            </a:pPr>
            <a:endParaRPr sz="1600" dirty="0">
              <a:latin typeface="Arial"/>
              <a:cs typeface="Arial"/>
            </a:endParaRPr>
          </a:p>
          <a:p>
            <a:pPr>
              <a:lnSpc>
                <a:spcPct val="100000"/>
              </a:lnSpc>
              <a:spcBef>
                <a:spcPts val="5"/>
              </a:spcBef>
            </a:pPr>
            <a:endParaRPr sz="1600" dirty="0">
              <a:latin typeface="Arial"/>
              <a:cs typeface="Arial"/>
            </a:endParaRPr>
          </a:p>
          <a:p>
            <a:pPr marL="12700">
              <a:lnSpc>
                <a:spcPct val="100000"/>
              </a:lnSpc>
            </a:pPr>
            <a:r>
              <a:rPr sz="1600" spc="65" dirty="0">
                <a:latin typeface="Arial"/>
                <a:cs typeface="Arial"/>
              </a:rPr>
              <a:t>//collect</a:t>
            </a:r>
            <a:r>
              <a:rPr sz="1600" spc="-5" dirty="0">
                <a:latin typeface="Arial"/>
                <a:cs typeface="Arial"/>
              </a:rPr>
              <a:t> </a:t>
            </a:r>
            <a:r>
              <a:rPr sz="1600" spc="25" dirty="0">
                <a:latin typeface="Arial"/>
                <a:cs typeface="Arial"/>
              </a:rPr>
              <a:t>keys</a:t>
            </a:r>
            <a:endParaRPr sz="1600" dirty="0">
              <a:latin typeface="Arial"/>
              <a:cs typeface="Arial"/>
            </a:endParaRPr>
          </a:p>
          <a:p>
            <a:pPr marL="12700">
              <a:lnSpc>
                <a:spcPct val="100000"/>
              </a:lnSpc>
              <a:spcBef>
                <a:spcPts val="1380"/>
              </a:spcBef>
            </a:pPr>
            <a:r>
              <a:rPr sz="1600" spc="30" dirty="0">
                <a:latin typeface="Arial"/>
                <a:cs typeface="Arial"/>
              </a:rPr>
              <a:t>l</a:t>
            </a:r>
            <a:r>
              <a:rPr sz="1600" spc="-85" dirty="0">
                <a:latin typeface="Arial"/>
                <a:cs typeface="Arial"/>
              </a:rPr>
              <a:t> </a:t>
            </a:r>
            <a:r>
              <a:rPr sz="1600" spc="10" dirty="0">
                <a:latin typeface="Arial"/>
                <a:cs typeface="Arial"/>
              </a:rPr>
              <a:t>=PublicKey.generate_keys()</a:t>
            </a:r>
            <a:endParaRPr sz="1600" dirty="0">
              <a:latin typeface="Arial"/>
              <a:cs typeface="Arial"/>
            </a:endParaRPr>
          </a:p>
          <a:p>
            <a:pPr>
              <a:lnSpc>
                <a:spcPct val="100000"/>
              </a:lnSpc>
            </a:pPr>
            <a:endParaRPr sz="1600" dirty="0">
              <a:latin typeface="Arial"/>
              <a:cs typeface="Arial"/>
            </a:endParaRPr>
          </a:p>
          <a:p>
            <a:pPr marL="12700" marR="774700">
              <a:lnSpc>
                <a:spcPct val="177100"/>
              </a:lnSpc>
              <a:spcBef>
                <a:spcPts val="1115"/>
              </a:spcBef>
            </a:pPr>
            <a:r>
              <a:rPr sz="1600" spc="60" dirty="0">
                <a:latin typeface="Arial"/>
                <a:cs typeface="Arial"/>
              </a:rPr>
              <a:t>//storing </a:t>
            </a:r>
            <a:r>
              <a:rPr sz="1600" spc="55" dirty="0">
                <a:latin typeface="Arial"/>
                <a:cs typeface="Arial"/>
              </a:rPr>
              <a:t>public</a:t>
            </a:r>
            <a:r>
              <a:rPr sz="1600" spc="-95" dirty="0">
                <a:latin typeface="Arial"/>
                <a:cs typeface="Arial"/>
              </a:rPr>
              <a:t> </a:t>
            </a:r>
            <a:r>
              <a:rPr sz="1600" spc="25" dirty="0">
                <a:latin typeface="Arial"/>
                <a:cs typeface="Arial"/>
              </a:rPr>
              <a:t>keys  </a:t>
            </a:r>
            <a:r>
              <a:rPr sz="1600" spc="-5" dirty="0">
                <a:latin typeface="Arial"/>
                <a:cs typeface="Arial"/>
              </a:rPr>
              <a:t>N </a:t>
            </a:r>
            <a:r>
              <a:rPr sz="1600" spc="25" dirty="0">
                <a:latin typeface="Arial"/>
                <a:cs typeface="Arial"/>
              </a:rPr>
              <a:t>=</a:t>
            </a:r>
            <a:r>
              <a:rPr sz="1600" spc="-5" dirty="0">
                <a:latin typeface="Arial"/>
                <a:cs typeface="Arial"/>
              </a:rPr>
              <a:t> </a:t>
            </a:r>
            <a:r>
              <a:rPr sz="1600" spc="20" dirty="0">
                <a:latin typeface="Arial"/>
                <a:cs typeface="Arial"/>
              </a:rPr>
              <a:t>l[0]</a:t>
            </a:r>
            <a:endParaRPr sz="1600" dirty="0">
              <a:latin typeface="Arial"/>
              <a:cs typeface="Arial"/>
            </a:endParaRPr>
          </a:p>
          <a:p>
            <a:pPr marL="12700">
              <a:lnSpc>
                <a:spcPct val="100000"/>
              </a:lnSpc>
              <a:spcBef>
                <a:spcPts val="1480"/>
              </a:spcBef>
            </a:pPr>
            <a:r>
              <a:rPr sz="1600" spc="-60" dirty="0">
                <a:latin typeface="Arial"/>
                <a:cs typeface="Arial"/>
              </a:rPr>
              <a:t>E </a:t>
            </a:r>
            <a:r>
              <a:rPr sz="1600" spc="25" dirty="0">
                <a:latin typeface="Arial"/>
                <a:cs typeface="Arial"/>
              </a:rPr>
              <a:t>=</a:t>
            </a:r>
            <a:r>
              <a:rPr sz="1600" spc="-35" dirty="0">
                <a:latin typeface="Arial"/>
                <a:cs typeface="Arial"/>
              </a:rPr>
              <a:t> </a:t>
            </a:r>
            <a:r>
              <a:rPr sz="1600" spc="20" dirty="0">
                <a:latin typeface="Arial"/>
                <a:cs typeface="Arial"/>
              </a:rPr>
              <a:t>l[1]</a:t>
            </a:r>
            <a:endParaRPr sz="1600" dirty="0">
              <a:latin typeface="Arial"/>
              <a:cs typeface="Arial"/>
            </a:endParaRPr>
          </a:p>
          <a:p>
            <a:pPr marL="12700">
              <a:lnSpc>
                <a:spcPct val="100000"/>
              </a:lnSpc>
              <a:spcBef>
                <a:spcPts val="1380"/>
              </a:spcBef>
            </a:pPr>
            <a:r>
              <a:rPr sz="1600" spc="30" dirty="0">
                <a:latin typeface="Arial"/>
                <a:cs typeface="Arial"/>
              </a:rPr>
              <a:t>psi=l[2]</a:t>
            </a:r>
            <a:endParaRPr sz="1600" dirty="0">
              <a:latin typeface="Arial"/>
              <a:cs typeface="Arial"/>
            </a:endParaRPr>
          </a:p>
          <a:p>
            <a:pPr>
              <a:lnSpc>
                <a:spcPct val="100000"/>
              </a:lnSpc>
            </a:pPr>
            <a:endParaRPr sz="1600" dirty="0">
              <a:latin typeface="Arial"/>
              <a:cs typeface="Arial"/>
            </a:endParaRPr>
          </a:p>
          <a:p>
            <a:pPr marL="12700" marR="264795">
              <a:lnSpc>
                <a:spcPct val="177100"/>
              </a:lnSpc>
              <a:spcBef>
                <a:spcPts val="1115"/>
              </a:spcBef>
            </a:pPr>
            <a:r>
              <a:rPr sz="1600" spc="40" dirty="0">
                <a:latin typeface="Arial"/>
                <a:cs typeface="Arial"/>
              </a:rPr>
              <a:t>#d </a:t>
            </a:r>
            <a:r>
              <a:rPr sz="1600" spc="30" dirty="0">
                <a:latin typeface="Arial"/>
                <a:cs typeface="Arial"/>
              </a:rPr>
              <a:t>is </a:t>
            </a:r>
            <a:r>
              <a:rPr sz="1600" spc="35" dirty="0">
                <a:latin typeface="Arial"/>
                <a:cs typeface="Arial"/>
              </a:rPr>
              <a:t>the private </a:t>
            </a:r>
            <a:r>
              <a:rPr sz="1600" spc="25" dirty="0">
                <a:latin typeface="Arial"/>
                <a:cs typeface="Arial"/>
              </a:rPr>
              <a:t>key  </a:t>
            </a:r>
            <a:r>
              <a:rPr sz="1600" spc="15" dirty="0">
                <a:latin typeface="Arial"/>
                <a:cs typeface="Arial"/>
              </a:rPr>
              <a:t>d=modular_inverse(E,</a:t>
            </a:r>
            <a:r>
              <a:rPr sz="1600" spc="-80" dirty="0">
                <a:latin typeface="Arial"/>
                <a:cs typeface="Arial"/>
              </a:rPr>
              <a:t> </a:t>
            </a:r>
            <a:r>
              <a:rPr sz="1600" spc="15" dirty="0">
                <a:latin typeface="Arial"/>
                <a:cs typeface="Arial"/>
              </a:rPr>
              <a:t>psi)</a:t>
            </a:r>
            <a:endParaRPr sz="1600" dirty="0">
              <a:latin typeface="Arial"/>
              <a:cs typeface="Arial"/>
            </a:endParaRPr>
          </a:p>
          <a:p>
            <a:pPr>
              <a:lnSpc>
                <a:spcPct val="100000"/>
              </a:lnSpc>
            </a:pPr>
            <a:endParaRPr sz="1600" dirty="0">
              <a:latin typeface="Arial"/>
              <a:cs typeface="Arial"/>
            </a:endParaRPr>
          </a:p>
          <a:p>
            <a:pPr>
              <a:lnSpc>
                <a:spcPct val="100000"/>
              </a:lnSpc>
              <a:spcBef>
                <a:spcPts val="10"/>
              </a:spcBef>
            </a:pPr>
            <a:endParaRPr sz="1600" dirty="0">
              <a:latin typeface="Arial"/>
              <a:cs typeface="Arial"/>
            </a:endParaRPr>
          </a:p>
          <a:p>
            <a:pPr marL="12700">
              <a:lnSpc>
                <a:spcPct val="100000"/>
              </a:lnSpc>
            </a:pPr>
            <a:r>
              <a:rPr sz="1600" spc="30" dirty="0">
                <a:latin typeface="Arial"/>
                <a:cs typeface="Arial"/>
              </a:rPr>
              <a:t>return</a:t>
            </a:r>
            <a:r>
              <a:rPr sz="1600" spc="-5" dirty="0">
                <a:latin typeface="Arial"/>
                <a:cs typeface="Arial"/>
              </a:rPr>
              <a:t> </a:t>
            </a:r>
            <a:r>
              <a:rPr sz="1600" spc="10" dirty="0">
                <a:latin typeface="Arial"/>
                <a:cs typeface="Arial"/>
              </a:rPr>
              <a:t>[d,N,E]</a:t>
            </a:r>
            <a:endParaRPr sz="1600" dirty="0">
              <a:latin typeface="Arial"/>
              <a:cs typeface="Arial"/>
            </a:endParaRPr>
          </a:p>
        </p:txBody>
      </p:sp>
      <p:cxnSp>
        <p:nvCxnSpPr>
          <p:cNvPr id="7" name="Straight Connector 6">
            <a:extLst>
              <a:ext uri="{FF2B5EF4-FFF2-40B4-BE49-F238E27FC236}">
                <a16:creationId xmlns:a16="http://schemas.microsoft.com/office/drawing/2014/main" id="{E3B60ECB-E917-48C6-8653-B127E25B7018}"/>
              </a:ext>
            </a:extLst>
          </p:cNvPr>
          <p:cNvCxnSpPr/>
          <p:nvPr/>
        </p:nvCxnSpPr>
        <p:spPr>
          <a:xfrm flipV="1">
            <a:off x="6494462" y="879475"/>
            <a:ext cx="0" cy="800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900" y="1082547"/>
            <a:ext cx="3032125" cy="269240"/>
          </a:xfrm>
          <a:prstGeom prst="rect">
            <a:avLst/>
          </a:prstGeom>
        </p:spPr>
        <p:txBody>
          <a:bodyPr vert="horz" wrap="square" lIns="0" tIns="12700" rIns="0" bIns="0" rtlCol="0">
            <a:spAutoFit/>
          </a:bodyPr>
          <a:lstStyle/>
          <a:p>
            <a:pPr marL="12700">
              <a:lnSpc>
                <a:spcPct val="100000"/>
              </a:lnSpc>
              <a:spcBef>
                <a:spcPts val="100"/>
              </a:spcBef>
            </a:pPr>
            <a:r>
              <a:rPr sz="1600" b="1" u="sng" spc="-25" dirty="0">
                <a:uFill>
                  <a:solidFill>
                    <a:srgbClr val="000000"/>
                  </a:solidFill>
                </a:uFill>
                <a:latin typeface="Arial"/>
                <a:cs typeface="Arial"/>
              </a:rPr>
              <a:t>GENERATION </a:t>
            </a:r>
            <a:r>
              <a:rPr sz="1600" b="1" u="sng" spc="-15" dirty="0">
                <a:uFill>
                  <a:solidFill>
                    <a:srgbClr val="000000"/>
                  </a:solidFill>
                </a:uFill>
                <a:latin typeface="Arial"/>
                <a:cs typeface="Arial"/>
              </a:rPr>
              <a:t>OF</a:t>
            </a:r>
            <a:r>
              <a:rPr sz="1600" b="1" u="sng" spc="10" dirty="0">
                <a:uFill>
                  <a:solidFill>
                    <a:srgbClr val="000000"/>
                  </a:solidFill>
                </a:uFill>
                <a:latin typeface="Arial"/>
                <a:cs typeface="Arial"/>
              </a:rPr>
              <a:t> </a:t>
            </a:r>
            <a:r>
              <a:rPr sz="1600" b="1" u="sng" spc="-5" dirty="0">
                <a:uFill>
                  <a:solidFill>
                    <a:srgbClr val="000000"/>
                  </a:solidFill>
                </a:uFill>
                <a:latin typeface="Arial"/>
                <a:cs typeface="Arial"/>
              </a:rPr>
              <a:t>CIPHERTEXT</a:t>
            </a:r>
            <a:endParaRPr sz="1600">
              <a:latin typeface="Arial"/>
              <a:cs typeface="Arial"/>
            </a:endParaRPr>
          </a:p>
        </p:txBody>
      </p:sp>
      <p:sp>
        <p:nvSpPr>
          <p:cNvPr id="3" name="object 3"/>
          <p:cNvSpPr txBox="1"/>
          <p:nvPr/>
        </p:nvSpPr>
        <p:spPr>
          <a:xfrm>
            <a:off x="723900" y="1628647"/>
            <a:ext cx="111696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Ciphertext()</a:t>
            </a:r>
            <a:endParaRPr sz="1600">
              <a:latin typeface="Arial"/>
              <a:cs typeface="Arial"/>
            </a:endParaRPr>
          </a:p>
        </p:txBody>
      </p:sp>
      <p:sp>
        <p:nvSpPr>
          <p:cNvPr id="4" name="object 4"/>
          <p:cNvSpPr txBox="1"/>
          <p:nvPr/>
        </p:nvSpPr>
        <p:spPr>
          <a:xfrm>
            <a:off x="723900" y="2174747"/>
            <a:ext cx="3127375" cy="269240"/>
          </a:xfrm>
          <a:prstGeom prst="rect">
            <a:avLst/>
          </a:prstGeom>
        </p:spPr>
        <p:txBody>
          <a:bodyPr vert="horz" wrap="square" lIns="0" tIns="12700" rIns="0" bIns="0" rtlCol="0">
            <a:spAutoFit/>
          </a:bodyPr>
          <a:lstStyle/>
          <a:p>
            <a:pPr marL="12700">
              <a:lnSpc>
                <a:spcPct val="100000"/>
              </a:lnSpc>
              <a:spcBef>
                <a:spcPts val="100"/>
              </a:spcBef>
            </a:pPr>
            <a:r>
              <a:rPr sz="1600" spc="114" dirty="0">
                <a:latin typeface="Arial"/>
                <a:cs typeface="Arial"/>
              </a:rPr>
              <a:t>// </a:t>
            </a:r>
            <a:r>
              <a:rPr sz="1600" spc="45" dirty="0">
                <a:latin typeface="Arial"/>
                <a:cs typeface="Arial"/>
              </a:rPr>
              <a:t>convert </a:t>
            </a:r>
            <a:r>
              <a:rPr sz="1600" spc="25" dirty="0">
                <a:latin typeface="Arial"/>
                <a:cs typeface="Arial"/>
              </a:rPr>
              <a:t>message </a:t>
            </a:r>
            <a:r>
              <a:rPr sz="1600" spc="50" dirty="0">
                <a:latin typeface="Arial"/>
                <a:cs typeface="Arial"/>
              </a:rPr>
              <a:t>into</a:t>
            </a:r>
            <a:r>
              <a:rPr sz="1600" spc="-240" dirty="0">
                <a:latin typeface="Arial"/>
                <a:cs typeface="Arial"/>
              </a:rPr>
              <a:t> </a:t>
            </a:r>
            <a:r>
              <a:rPr sz="1600" spc="35" dirty="0">
                <a:latin typeface="Arial"/>
                <a:cs typeface="Arial"/>
              </a:rPr>
              <a:t>numbers</a:t>
            </a:r>
            <a:endParaRPr sz="1600">
              <a:latin typeface="Arial"/>
              <a:cs typeface="Arial"/>
            </a:endParaRPr>
          </a:p>
        </p:txBody>
      </p:sp>
      <p:sp>
        <p:nvSpPr>
          <p:cNvPr id="5" name="object 5"/>
          <p:cNvSpPr txBox="1"/>
          <p:nvPr/>
        </p:nvSpPr>
        <p:spPr>
          <a:xfrm>
            <a:off x="723900" y="2708147"/>
            <a:ext cx="1617980" cy="269240"/>
          </a:xfrm>
          <a:prstGeom prst="rect">
            <a:avLst/>
          </a:prstGeom>
        </p:spPr>
        <p:txBody>
          <a:bodyPr vert="horz" wrap="square" lIns="0" tIns="12700" rIns="0" bIns="0" rtlCol="0">
            <a:spAutoFit/>
          </a:bodyPr>
          <a:lstStyle/>
          <a:p>
            <a:pPr marL="12700">
              <a:lnSpc>
                <a:spcPct val="100000"/>
              </a:lnSpc>
              <a:spcBef>
                <a:spcPts val="100"/>
              </a:spcBef>
            </a:pPr>
            <a:r>
              <a:rPr sz="1600" spc="45" dirty="0">
                <a:latin typeface="Arial"/>
                <a:cs typeface="Arial"/>
              </a:rPr>
              <a:t>def </a:t>
            </a:r>
            <a:r>
              <a:rPr sz="1600" spc="10" dirty="0">
                <a:latin typeface="Arial"/>
                <a:cs typeface="Arial"/>
              </a:rPr>
              <a:t>to_num(s,</a:t>
            </a:r>
            <a:r>
              <a:rPr sz="1600" spc="-100" dirty="0">
                <a:latin typeface="Arial"/>
                <a:cs typeface="Arial"/>
              </a:rPr>
              <a:t> </a:t>
            </a:r>
            <a:r>
              <a:rPr sz="1600" spc="-30" dirty="0">
                <a:latin typeface="Arial"/>
                <a:cs typeface="Arial"/>
              </a:rPr>
              <a:t>N):</a:t>
            </a:r>
            <a:endParaRPr sz="1600">
              <a:latin typeface="Arial"/>
              <a:cs typeface="Arial"/>
            </a:endParaRPr>
          </a:p>
        </p:txBody>
      </p:sp>
      <p:sp>
        <p:nvSpPr>
          <p:cNvPr id="6" name="object 6"/>
          <p:cNvSpPr txBox="1"/>
          <p:nvPr/>
        </p:nvSpPr>
        <p:spPr>
          <a:xfrm>
            <a:off x="723900" y="3254247"/>
            <a:ext cx="557530" cy="269240"/>
          </a:xfrm>
          <a:prstGeom prst="rect">
            <a:avLst/>
          </a:prstGeom>
        </p:spPr>
        <p:txBody>
          <a:bodyPr vert="horz" wrap="square" lIns="0" tIns="12700" rIns="0" bIns="0" rtlCol="0">
            <a:spAutoFit/>
          </a:bodyPr>
          <a:lstStyle/>
          <a:p>
            <a:pPr marL="12700">
              <a:lnSpc>
                <a:spcPct val="100000"/>
              </a:lnSpc>
              <a:spcBef>
                <a:spcPts val="100"/>
              </a:spcBef>
            </a:pPr>
            <a:r>
              <a:rPr sz="1600" spc="55" dirty="0">
                <a:latin typeface="Arial"/>
                <a:cs typeface="Arial"/>
              </a:rPr>
              <a:t>m </a:t>
            </a:r>
            <a:r>
              <a:rPr sz="1600" spc="25" dirty="0">
                <a:latin typeface="Arial"/>
                <a:cs typeface="Arial"/>
              </a:rPr>
              <a:t>=</a:t>
            </a:r>
            <a:r>
              <a:rPr sz="1600" spc="-135" dirty="0">
                <a:latin typeface="Arial"/>
                <a:cs typeface="Arial"/>
              </a:rPr>
              <a:t> </a:t>
            </a:r>
            <a:r>
              <a:rPr sz="1600" spc="25" dirty="0">
                <a:latin typeface="Arial"/>
                <a:cs typeface="Arial"/>
              </a:rPr>
              <a:t>[]</a:t>
            </a:r>
            <a:endParaRPr sz="1600">
              <a:latin typeface="Arial"/>
              <a:cs typeface="Arial"/>
            </a:endParaRPr>
          </a:p>
        </p:txBody>
      </p:sp>
      <p:sp>
        <p:nvSpPr>
          <p:cNvPr id="7" name="object 7"/>
          <p:cNvSpPr txBox="1"/>
          <p:nvPr/>
        </p:nvSpPr>
        <p:spPr>
          <a:xfrm>
            <a:off x="723900" y="3800347"/>
            <a:ext cx="783590" cy="269240"/>
          </a:xfrm>
          <a:prstGeom prst="rect">
            <a:avLst/>
          </a:prstGeom>
        </p:spPr>
        <p:txBody>
          <a:bodyPr vert="horz" wrap="square" lIns="0" tIns="12700" rIns="0" bIns="0" rtlCol="0">
            <a:spAutoFit/>
          </a:bodyPr>
          <a:lstStyle/>
          <a:p>
            <a:pPr marL="12700">
              <a:lnSpc>
                <a:spcPct val="100000"/>
              </a:lnSpc>
              <a:spcBef>
                <a:spcPts val="100"/>
              </a:spcBef>
            </a:pPr>
            <a:r>
              <a:rPr sz="1600" spc="35" dirty="0">
                <a:latin typeface="Arial"/>
                <a:cs typeface="Arial"/>
              </a:rPr>
              <a:t>num </a:t>
            </a:r>
            <a:r>
              <a:rPr sz="1600" spc="25" dirty="0">
                <a:latin typeface="Arial"/>
                <a:cs typeface="Arial"/>
              </a:rPr>
              <a:t>=</a:t>
            </a:r>
            <a:r>
              <a:rPr sz="1600" spc="-110" dirty="0">
                <a:latin typeface="Arial"/>
                <a:cs typeface="Arial"/>
              </a:rPr>
              <a:t> </a:t>
            </a:r>
            <a:r>
              <a:rPr sz="1600" spc="-5" dirty="0">
                <a:latin typeface="Arial"/>
                <a:cs typeface="Arial"/>
              </a:rPr>
              <a:t>0</a:t>
            </a:r>
            <a:endParaRPr sz="1600">
              <a:latin typeface="Arial"/>
              <a:cs typeface="Arial"/>
            </a:endParaRPr>
          </a:p>
        </p:txBody>
      </p:sp>
      <p:sp>
        <p:nvSpPr>
          <p:cNvPr id="8" name="object 8"/>
          <p:cNvSpPr txBox="1"/>
          <p:nvPr/>
        </p:nvSpPr>
        <p:spPr>
          <a:xfrm>
            <a:off x="723900" y="4346447"/>
            <a:ext cx="4009390" cy="269240"/>
          </a:xfrm>
          <a:prstGeom prst="rect">
            <a:avLst/>
          </a:prstGeom>
        </p:spPr>
        <p:txBody>
          <a:bodyPr vert="horz" wrap="square" lIns="0" tIns="12700" rIns="0" bIns="0" rtlCol="0">
            <a:spAutoFit/>
          </a:bodyPr>
          <a:lstStyle/>
          <a:p>
            <a:pPr marL="12700">
              <a:lnSpc>
                <a:spcPct val="100000"/>
              </a:lnSpc>
              <a:spcBef>
                <a:spcPts val="100"/>
              </a:spcBef>
            </a:pPr>
            <a:r>
              <a:rPr sz="1600" spc="114" dirty="0">
                <a:latin typeface="Arial"/>
                <a:cs typeface="Arial"/>
              </a:rPr>
              <a:t>// </a:t>
            </a:r>
            <a:r>
              <a:rPr sz="1600" spc="45" dirty="0">
                <a:latin typeface="Arial"/>
                <a:cs typeface="Arial"/>
              </a:rPr>
              <a:t>convert </a:t>
            </a:r>
            <a:r>
              <a:rPr sz="1600" spc="15" dirty="0">
                <a:latin typeface="Arial"/>
                <a:cs typeface="Arial"/>
              </a:rPr>
              <a:t>every </a:t>
            </a:r>
            <a:r>
              <a:rPr sz="1600" spc="35" dirty="0">
                <a:latin typeface="Arial"/>
                <a:cs typeface="Arial"/>
              </a:rPr>
              <a:t>character </a:t>
            </a:r>
            <a:r>
              <a:rPr sz="1600" spc="70" dirty="0">
                <a:latin typeface="Arial"/>
                <a:cs typeface="Arial"/>
              </a:rPr>
              <a:t>to </a:t>
            </a:r>
            <a:r>
              <a:rPr sz="1600" spc="45" dirty="0">
                <a:latin typeface="Arial"/>
                <a:cs typeface="Arial"/>
              </a:rPr>
              <a:t>its</a:t>
            </a:r>
            <a:r>
              <a:rPr sz="1600" spc="-305" dirty="0">
                <a:latin typeface="Arial"/>
                <a:cs typeface="Arial"/>
              </a:rPr>
              <a:t> </a:t>
            </a:r>
            <a:r>
              <a:rPr sz="1600" spc="35" dirty="0">
                <a:latin typeface="Arial"/>
                <a:cs typeface="Arial"/>
              </a:rPr>
              <a:t>ascii </a:t>
            </a:r>
            <a:r>
              <a:rPr sz="1600" spc="15" dirty="0">
                <a:latin typeface="Arial"/>
                <a:cs typeface="Arial"/>
              </a:rPr>
              <a:t>value</a:t>
            </a:r>
            <a:endParaRPr sz="1600">
              <a:latin typeface="Arial"/>
              <a:cs typeface="Arial"/>
            </a:endParaRPr>
          </a:p>
        </p:txBody>
      </p:sp>
      <p:sp>
        <p:nvSpPr>
          <p:cNvPr id="9" name="object 9"/>
          <p:cNvSpPr txBox="1"/>
          <p:nvPr/>
        </p:nvSpPr>
        <p:spPr>
          <a:xfrm>
            <a:off x="723900" y="4892547"/>
            <a:ext cx="1781810" cy="269240"/>
          </a:xfrm>
          <a:prstGeom prst="rect">
            <a:avLst/>
          </a:prstGeom>
        </p:spPr>
        <p:txBody>
          <a:bodyPr vert="horz" wrap="square" lIns="0" tIns="12700" rIns="0" bIns="0" rtlCol="0">
            <a:spAutoFit/>
          </a:bodyPr>
          <a:lstStyle/>
          <a:p>
            <a:pPr marL="12700">
              <a:lnSpc>
                <a:spcPct val="100000"/>
              </a:lnSpc>
              <a:spcBef>
                <a:spcPts val="100"/>
              </a:spcBef>
            </a:pPr>
            <a:r>
              <a:rPr sz="1600" spc="45" dirty="0">
                <a:latin typeface="Arial"/>
                <a:cs typeface="Arial"/>
              </a:rPr>
              <a:t>for </a:t>
            </a:r>
            <a:r>
              <a:rPr sz="1600" spc="15" dirty="0">
                <a:latin typeface="Arial"/>
                <a:cs typeface="Arial"/>
              </a:rPr>
              <a:t>i=0 </a:t>
            </a:r>
            <a:r>
              <a:rPr sz="1600" spc="70" dirty="0">
                <a:latin typeface="Arial"/>
                <a:cs typeface="Arial"/>
              </a:rPr>
              <a:t>to</a:t>
            </a:r>
            <a:r>
              <a:rPr sz="1600" spc="-85" dirty="0">
                <a:latin typeface="Arial"/>
                <a:cs typeface="Arial"/>
              </a:rPr>
              <a:t> </a:t>
            </a:r>
            <a:r>
              <a:rPr sz="1600" spc="-20" dirty="0">
                <a:latin typeface="Arial"/>
                <a:cs typeface="Arial"/>
              </a:rPr>
              <a:t>(len(s)-1):</a:t>
            </a:r>
            <a:endParaRPr sz="1600">
              <a:latin typeface="Arial"/>
              <a:cs typeface="Arial"/>
            </a:endParaRPr>
          </a:p>
        </p:txBody>
      </p:sp>
      <p:sp>
        <p:nvSpPr>
          <p:cNvPr id="10" name="object 10"/>
          <p:cNvSpPr txBox="1"/>
          <p:nvPr/>
        </p:nvSpPr>
        <p:spPr>
          <a:xfrm>
            <a:off x="723900" y="5438647"/>
            <a:ext cx="531495" cy="269240"/>
          </a:xfrm>
          <a:prstGeom prst="rect">
            <a:avLst/>
          </a:prstGeom>
        </p:spPr>
        <p:txBody>
          <a:bodyPr vert="horz" wrap="square" lIns="0" tIns="12700" rIns="0" bIns="0" rtlCol="0">
            <a:spAutoFit/>
          </a:bodyPr>
          <a:lstStyle/>
          <a:p>
            <a:pPr marL="12700">
              <a:lnSpc>
                <a:spcPct val="100000"/>
              </a:lnSpc>
              <a:spcBef>
                <a:spcPts val="100"/>
              </a:spcBef>
            </a:pPr>
            <a:r>
              <a:rPr sz="1600" spc="30" dirty="0">
                <a:latin typeface="Arial"/>
                <a:cs typeface="Arial"/>
              </a:rPr>
              <a:t>x=s[i]</a:t>
            </a:r>
            <a:endParaRPr sz="1600">
              <a:latin typeface="Arial"/>
              <a:cs typeface="Arial"/>
            </a:endParaRPr>
          </a:p>
        </p:txBody>
      </p:sp>
      <p:sp>
        <p:nvSpPr>
          <p:cNvPr id="11" name="object 11"/>
          <p:cNvSpPr txBox="1"/>
          <p:nvPr/>
        </p:nvSpPr>
        <p:spPr>
          <a:xfrm>
            <a:off x="723900" y="5984747"/>
            <a:ext cx="176212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if </a:t>
            </a:r>
            <a:r>
              <a:rPr sz="1600" spc="10" dirty="0">
                <a:latin typeface="Arial"/>
                <a:cs typeface="Arial"/>
              </a:rPr>
              <a:t>num*100 </a:t>
            </a:r>
            <a:r>
              <a:rPr sz="1600" spc="20" dirty="0">
                <a:latin typeface="Arial"/>
                <a:cs typeface="Arial"/>
              </a:rPr>
              <a:t>&amp;lt;=</a:t>
            </a:r>
            <a:r>
              <a:rPr sz="1600" spc="-110" dirty="0">
                <a:latin typeface="Arial"/>
                <a:cs typeface="Arial"/>
              </a:rPr>
              <a:t> </a:t>
            </a:r>
            <a:r>
              <a:rPr sz="1600" dirty="0">
                <a:latin typeface="Arial"/>
                <a:cs typeface="Arial"/>
              </a:rPr>
              <a:t>N:</a:t>
            </a:r>
            <a:endParaRPr sz="1600">
              <a:latin typeface="Arial"/>
              <a:cs typeface="Arial"/>
            </a:endParaRPr>
          </a:p>
        </p:txBody>
      </p:sp>
      <p:sp>
        <p:nvSpPr>
          <p:cNvPr id="12" name="object 12"/>
          <p:cNvSpPr txBox="1"/>
          <p:nvPr/>
        </p:nvSpPr>
        <p:spPr>
          <a:xfrm>
            <a:off x="723900" y="6518147"/>
            <a:ext cx="192087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ascii_val </a:t>
            </a:r>
            <a:r>
              <a:rPr sz="1600" spc="25" dirty="0">
                <a:latin typeface="Arial"/>
                <a:cs typeface="Arial"/>
              </a:rPr>
              <a:t>=</a:t>
            </a:r>
            <a:r>
              <a:rPr sz="1600" spc="-75" dirty="0">
                <a:latin typeface="Arial"/>
                <a:cs typeface="Arial"/>
              </a:rPr>
              <a:t> </a:t>
            </a:r>
            <a:r>
              <a:rPr sz="1600" spc="10" dirty="0">
                <a:latin typeface="Arial"/>
                <a:cs typeface="Arial"/>
              </a:rPr>
              <a:t>ordinal(x)</a:t>
            </a:r>
            <a:endParaRPr sz="1600">
              <a:latin typeface="Arial"/>
              <a:cs typeface="Arial"/>
            </a:endParaRPr>
          </a:p>
        </p:txBody>
      </p:sp>
      <p:sp>
        <p:nvSpPr>
          <p:cNvPr id="13" name="object 13"/>
          <p:cNvSpPr txBox="1"/>
          <p:nvPr/>
        </p:nvSpPr>
        <p:spPr>
          <a:xfrm>
            <a:off x="723900" y="7064247"/>
            <a:ext cx="2640965" cy="269240"/>
          </a:xfrm>
          <a:prstGeom prst="rect">
            <a:avLst/>
          </a:prstGeom>
        </p:spPr>
        <p:txBody>
          <a:bodyPr vert="horz" wrap="square" lIns="0" tIns="12700" rIns="0" bIns="0" rtlCol="0">
            <a:spAutoFit/>
          </a:bodyPr>
          <a:lstStyle/>
          <a:p>
            <a:pPr marL="12700">
              <a:lnSpc>
                <a:spcPct val="100000"/>
              </a:lnSpc>
              <a:spcBef>
                <a:spcPts val="100"/>
              </a:spcBef>
            </a:pPr>
            <a:r>
              <a:rPr sz="1600" spc="35" dirty="0">
                <a:latin typeface="Arial"/>
                <a:cs typeface="Arial"/>
              </a:rPr>
              <a:t>num </a:t>
            </a:r>
            <a:r>
              <a:rPr sz="1600" spc="25" dirty="0">
                <a:latin typeface="Arial"/>
                <a:cs typeface="Arial"/>
              </a:rPr>
              <a:t>= </a:t>
            </a:r>
            <a:r>
              <a:rPr sz="1600" spc="10" dirty="0">
                <a:latin typeface="Arial"/>
                <a:cs typeface="Arial"/>
              </a:rPr>
              <a:t>num*1000 </a:t>
            </a:r>
            <a:r>
              <a:rPr sz="1600" spc="25" dirty="0">
                <a:latin typeface="Arial"/>
                <a:cs typeface="Arial"/>
              </a:rPr>
              <a:t>+</a:t>
            </a:r>
            <a:r>
              <a:rPr sz="1600" spc="-135" dirty="0">
                <a:latin typeface="Arial"/>
                <a:cs typeface="Arial"/>
              </a:rPr>
              <a:t> </a:t>
            </a:r>
            <a:r>
              <a:rPr sz="1600" spc="15" dirty="0">
                <a:latin typeface="Arial"/>
                <a:cs typeface="Arial"/>
              </a:rPr>
              <a:t>ascii_val</a:t>
            </a:r>
            <a:endParaRPr sz="1600">
              <a:latin typeface="Arial"/>
              <a:cs typeface="Arial"/>
            </a:endParaRPr>
          </a:p>
        </p:txBody>
      </p:sp>
      <p:sp>
        <p:nvSpPr>
          <p:cNvPr id="14" name="object 14"/>
          <p:cNvSpPr txBox="1"/>
          <p:nvPr/>
        </p:nvSpPr>
        <p:spPr>
          <a:xfrm>
            <a:off x="723900" y="7610347"/>
            <a:ext cx="46228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else:</a:t>
            </a:r>
            <a:endParaRPr sz="1600">
              <a:latin typeface="Arial"/>
              <a:cs typeface="Arial"/>
            </a:endParaRPr>
          </a:p>
        </p:txBody>
      </p:sp>
      <p:sp>
        <p:nvSpPr>
          <p:cNvPr id="15" name="object 15"/>
          <p:cNvSpPr txBox="1"/>
          <p:nvPr/>
        </p:nvSpPr>
        <p:spPr>
          <a:xfrm>
            <a:off x="723900" y="8156447"/>
            <a:ext cx="2047239" cy="269240"/>
          </a:xfrm>
          <a:prstGeom prst="rect">
            <a:avLst/>
          </a:prstGeom>
        </p:spPr>
        <p:txBody>
          <a:bodyPr vert="horz" wrap="square" lIns="0" tIns="12700" rIns="0" bIns="0" rtlCol="0">
            <a:spAutoFit/>
          </a:bodyPr>
          <a:lstStyle/>
          <a:p>
            <a:pPr marL="12700">
              <a:lnSpc>
                <a:spcPct val="100000"/>
              </a:lnSpc>
              <a:spcBef>
                <a:spcPts val="100"/>
              </a:spcBef>
            </a:pPr>
            <a:r>
              <a:rPr sz="1600" spc="114" dirty="0">
                <a:latin typeface="Arial"/>
                <a:cs typeface="Arial"/>
              </a:rPr>
              <a:t>// </a:t>
            </a:r>
            <a:r>
              <a:rPr sz="1600" spc="30" dirty="0">
                <a:latin typeface="Arial"/>
                <a:cs typeface="Arial"/>
              </a:rPr>
              <a:t>Split, </a:t>
            </a:r>
            <a:r>
              <a:rPr sz="1600" spc="45" dirty="0">
                <a:latin typeface="Arial"/>
                <a:cs typeface="Arial"/>
              </a:rPr>
              <a:t>append </a:t>
            </a:r>
            <a:r>
              <a:rPr sz="1600" spc="70" dirty="0">
                <a:latin typeface="Arial"/>
                <a:cs typeface="Arial"/>
              </a:rPr>
              <a:t>to</a:t>
            </a:r>
            <a:r>
              <a:rPr sz="1600" spc="-210" dirty="0">
                <a:latin typeface="Arial"/>
                <a:cs typeface="Arial"/>
              </a:rPr>
              <a:t> </a:t>
            </a:r>
            <a:r>
              <a:rPr sz="1600" spc="40" dirty="0">
                <a:latin typeface="Arial"/>
                <a:cs typeface="Arial"/>
              </a:rPr>
              <a:t>list</a:t>
            </a:r>
            <a:endParaRPr sz="1600">
              <a:latin typeface="Arial"/>
              <a:cs typeface="Arial"/>
            </a:endParaRPr>
          </a:p>
        </p:txBody>
      </p:sp>
      <p:sp>
        <p:nvSpPr>
          <p:cNvPr id="16" name="object 16"/>
          <p:cNvSpPr txBox="1"/>
          <p:nvPr/>
        </p:nvSpPr>
        <p:spPr>
          <a:xfrm>
            <a:off x="723900" y="8702547"/>
            <a:ext cx="1497330" cy="269240"/>
          </a:xfrm>
          <a:prstGeom prst="rect">
            <a:avLst/>
          </a:prstGeom>
        </p:spPr>
        <p:txBody>
          <a:bodyPr vert="horz" wrap="square" lIns="0" tIns="12700" rIns="0" bIns="0" rtlCol="0">
            <a:spAutoFit/>
          </a:bodyPr>
          <a:lstStyle/>
          <a:p>
            <a:pPr marL="12700">
              <a:lnSpc>
                <a:spcPct val="100000"/>
              </a:lnSpc>
              <a:spcBef>
                <a:spcPts val="100"/>
              </a:spcBef>
            </a:pPr>
            <a:r>
              <a:rPr sz="1600" spc="20" dirty="0">
                <a:latin typeface="Arial"/>
                <a:cs typeface="Arial"/>
              </a:rPr>
              <a:t>m.append(num)</a:t>
            </a:r>
            <a:endParaRPr sz="1600">
              <a:latin typeface="Arial"/>
              <a:cs typeface="Arial"/>
            </a:endParaRPr>
          </a:p>
        </p:txBody>
      </p:sp>
      <p:sp>
        <p:nvSpPr>
          <p:cNvPr id="17" name="object 17"/>
          <p:cNvSpPr txBox="1"/>
          <p:nvPr/>
        </p:nvSpPr>
        <p:spPr>
          <a:xfrm>
            <a:off x="8082280" y="1082547"/>
            <a:ext cx="783590" cy="269240"/>
          </a:xfrm>
          <a:prstGeom prst="rect">
            <a:avLst/>
          </a:prstGeom>
        </p:spPr>
        <p:txBody>
          <a:bodyPr vert="horz" wrap="square" lIns="0" tIns="12700" rIns="0" bIns="0" rtlCol="0">
            <a:spAutoFit/>
          </a:bodyPr>
          <a:lstStyle/>
          <a:p>
            <a:pPr marL="12700">
              <a:lnSpc>
                <a:spcPct val="100000"/>
              </a:lnSpc>
              <a:spcBef>
                <a:spcPts val="100"/>
              </a:spcBef>
            </a:pPr>
            <a:r>
              <a:rPr sz="1600" spc="35" dirty="0">
                <a:latin typeface="Arial"/>
                <a:cs typeface="Arial"/>
              </a:rPr>
              <a:t>num </a:t>
            </a:r>
            <a:r>
              <a:rPr sz="1600" spc="25" dirty="0">
                <a:latin typeface="Arial"/>
                <a:cs typeface="Arial"/>
              </a:rPr>
              <a:t>=</a:t>
            </a:r>
            <a:r>
              <a:rPr sz="1600" spc="-110" dirty="0">
                <a:latin typeface="Arial"/>
                <a:cs typeface="Arial"/>
              </a:rPr>
              <a:t> </a:t>
            </a:r>
            <a:r>
              <a:rPr sz="1600" spc="-5" dirty="0">
                <a:latin typeface="Arial"/>
                <a:cs typeface="Arial"/>
              </a:rPr>
              <a:t>0</a:t>
            </a:r>
            <a:endParaRPr sz="1600">
              <a:latin typeface="Arial"/>
              <a:cs typeface="Arial"/>
            </a:endParaRPr>
          </a:p>
        </p:txBody>
      </p:sp>
      <p:sp>
        <p:nvSpPr>
          <p:cNvPr id="18" name="object 18"/>
          <p:cNvSpPr txBox="1"/>
          <p:nvPr/>
        </p:nvSpPr>
        <p:spPr>
          <a:xfrm>
            <a:off x="8082280" y="1628647"/>
            <a:ext cx="192087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ascii_val </a:t>
            </a:r>
            <a:r>
              <a:rPr sz="1600" spc="25" dirty="0">
                <a:latin typeface="Arial"/>
                <a:cs typeface="Arial"/>
              </a:rPr>
              <a:t>=</a:t>
            </a:r>
            <a:r>
              <a:rPr sz="1600" spc="-75" dirty="0">
                <a:latin typeface="Arial"/>
                <a:cs typeface="Arial"/>
              </a:rPr>
              <a:t> </a:t>
            </a:r>
            <a:r>
              <a:rPr sz="1600" spc="10" dirty="0">
                <a:latin typeface="Arial"/>
                <a:cs typeface="Arial"/>
              </a:rPr>
              <a:t>ordinal(x)</a:t>
            </a:r>
            <a:endParaRPr sz="1600">
              <a:latin typeface="Arial"/>
              <a:cs typeface="Arial"/>
            </a:endParaRPr>
          </a:p>
        </p:txBody>
      </p:sp>
      <p:sp>
        <p:nvSpPr>
          <p:cNvPr id="19" name="object 19"/>
          <p:cNvSpPr txBox="1"/>
          <p:nvPr/>
        </p:nvSpPr>
        <p:spPr>
          <a:xfrm>
            <a:off x="8082280" y="2174747"/>
            <a:ext cx="2640965" cy="269240"/>
          </a:xfrm>
          <a:prstGeom prst="rect">
            <a:avLst/>
          </a:prstGeom>
        </p:spPr>
        <p:txBody>
          <a:bodyPr vert="horz" wrap="square" lIns="0" tIns="12700" rIns="0" bIns="0" rtlCol="0">
            <a:spAutoFit/>
          </a:bodyPr>
          <a:lstStyle/>
          <a:p>
            <a:pPr marL="12700">
              <a:lnSpc>
                <a:spcPct val="100000"/>
              </a:lnSpc>
              <a:spcBef>
                <a:spcPts val="100"/>
              </a:spcBef>
            </a:pPr>
            <a:r>
              <a:rPr sz="1600" spc="35" dirty="0">
                <a:latin typeface="Arial"/>
                <a:cs typeface="Arial"/>
              </a:rPr>
              <a:t>num </a:t>
            </a:r>
            <a:r>
              <a:rPr sz="1600" spc="25" dirty="0">
                <a:latin typeface="Arial"/>
                <a:cs typeface="Arial"/>
              </a:rPr>
              <a:t>= </a:t>
            </a:r>
            <a:r>
              <a:rPr sz="1600" spc="10" dirty="0">
                <a:latin typeface="Arial"/>
                <a:cs typeface="Arial"/>
              </a:rPr>
              <a:t>num*1000 </a:t>
            </a:r>
            <a:r>
              <a:rPr sz="1600" spc="25" dirty="0">
                <a:latin typeface="Arial"/>
                <a:cs typeface="Arial"/>
              </a:rPr>
              <a:t>+</a:t>
            </a:r>
            <a:r>
              <a:rPr sz="1600" spc="-135" dirty="0">
                <a:latin typeface="Arial"/>
                <a:cs typeface="Arial"/>
              </a:rPr>
              <a:t> </a:t>
            </a:r>
            <a:r>
              <a:rPr sz="1600" spc="15" dirty="0">
                <a:latin typeface="Arial"/>
                <a:cs typeface="Arial"/>
              </a:rPr>
              <a:t>ascii_val</a:t>
            </a:r>
            <a:endParaRPr sz="1600">
              <a:latin typeface="Arial"/>
              <a:cs typeface="Arial"/>
            </a:endParaRPr>
          </a:p>
        </p:txBody>
      </p:sp>
      <p:sp>
        <p:nvSpPr>
          <p:cNvPr id="20" name="object 20"/>
          <p:cNvSpPr txBox="1"/>
          <p:nvPr/>
        </p:nvSpPr>
        <p:spPr>
          <a:xfrm>
            <a:off x="8082280" y="2708147"/>
            <a:ext cx="1346200"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if</a:t>
            </a:r>
            <a:r>
              <a:rPr sz="1600" spc="-35" dirty="0">
                <a:latin typeface="Arial"/>
                <a:cs typeface="Arial"/>
              </a:rPr>
              <a:t> </a:t>
            </a:r>
            <a:r>
              <a:rPr sz="1600" spc="-10" dirty="0">
                <a:latin typeface="Arial"/>
                <a:cs typeface="Arial"/>
              </a:rPr>
              <a:t>i==(len(s)-1):</a:t>
            </a:r>
            <a:endParaRPr sz="1600">
              <a:latin typeface="Arial"/>
              <a:cs typeface="Arial"/>
            </a:endParaRPr>
          </a:p>
        </p:txBody>
      </p:sp>
      <p:sp>
        <p:nvSpPr>
          <p:cNvPr id="21" name="object 21"/>
          <p:cNvSpPr txBox="1"/>
          <p:nvPr/>
        </p:nvSpPr>
        <p:spPr>
          <a:xfrm>
            <a:off x="8082280" y="3254247"/>
            <a:ext cx="1497330" cy="269240"/>
          </a:xfrm>
          <a:prstGeom prst="rect">
            <a:avLst/>
          </a:prstGeom>
        </p:spPr>
        <p:txBody>
          <a:bodyPr vert="horz" wrap="square" lIns="0" tIns="12700" rIns="0" bIns="0" rtlCol="0">
            <a:spAutoFit/>
          </a:bodyPr>
          <a:lstStyle/>
          <a:p>
            <a:pPr marL="12700">
              <a:lnSpc>
                <a:spcPct val="100000"/>
              </a:lnSpc>
              <a:spcBef>
                <a:spcPts val="100"/>
              </a:spcBef>
            </a:pPr>
            <a:r>
              <a:rPr sz="1600" spc="20" dirty="0">
                <a:latin typeface="Arial"/>
                <a:cs typeface="Arial"/>
              </a:rPr>
              <a:t>m.append(num)</a:t>
            </a:r>
            <a:endParaRPr sz="1600">
              <a:latin typeface="Arial"/>
              <a:cs typeface="Arial"/>
            </a:endParaRPr>
          </a:p>
        </p:txBody>
      </p:sp>
      <p:sp>
        <p:nvSpPr>
          <p:cNvPr id="22" name="object 22"/>
          <p:cNvSpPr txBox="1"/>
          <p:nvPr/>
        </p:nvSpPr>
        <p:spPr>
          <a:xfrm>
            <a:off x="8082280" y="4346447"/>
            <a:ext cx="815975" cy="269240"/>
          </a:xfrm>
          <a:prstGeom prst="rect">
            <a:avLst/>
          </a:prstGeom>
        </p:spPr>
        <p:txBody>
          <a:bodyPr vert="horz" wrap="square" lIns="0" tIns="12700" rIns="0" bIns="0" rtlCol="0">
            <a:spAutoFit/>
          </a:bodyPr>
          <a:lstStyle/>
          <a:p>
            <a:pPr marL="12700">
              <a:lnSpc>
                <a:spcPct val="100000"/>
              </a:lnSpc>
              <a:spcBef>
                <a:spcPts val="100"/>
              </a:spcBef>
            </a:pPr>
            <a:r>
              <a:rPr sz="1600" spc="30" dirty="0">
                <a:latin typeface="Arial"/>
                <a:cs typeface="Arial"/>
              </a:rPr>
              <a:t>return</a:t>
            </a:r>
            <a:r>
              <a:rPr sz="1600" spc="-65" dirty="0">
                <a:latin typeface="Arial"/>
                <a:cs typeface="Arial"/>
              </a:rPr>
              <a:t> </a:t>
            </a:r>
            <a:r>
              <a:rPr sz="1600" spc="55" dirty="0">
                <a:latin typeface="Arial"/>
                <a:cs typeface="Arial"/>
              </a:rPr>
              <a:t>m</a:t>
            </a:r>
            <a:endParaRPr sz="1600">
              <a:latin typeface="Arial"/>
              <a:cs typeface="Arial"/>
            </a:endParaRPr>
          </a:p>
        </p:txBody>
      </p:sp>
      <p:sp>
        <p:nvSpPr>
          <p:cNvPr id="23" name="object 23"/>
          <p:cNvSpPr txBox="1"/>
          <p:nvPr/>
        </p:nvSpPr>
        <p:spPr>
          <a:xfrm>
            <a:off x="8082280" y="5438647"/>
            <a:ext cx="2992120" cy="269240"/>
          </a:xfrm>
          <a:prstGeom prst="rect">
            <a:avLst/>
          </a:prstGeom>
        </p:spPr>
        <p:txBody>
          <a:bodyPr vert="horz" wrap="square" lIns="0" tIns="12700" rIns="0" bIns="0" rtlCol="0">
            <a:spAutoFit/>
          </a:bodyPr>
          <a:lstStyle/>
          <a:p>
            <a:pPr marL="12700">
              <a:lnSpc>
                <a:spcPct val="100000"/>
              </a:lnSpc>
              <a:spcBef>
                <a:spcPts val="100"/>
              </a:spcBef>
            </a:pPr>
            <a:r>
              <a:rPr sz="1600" spc="45" dirty="0">
                <a:latin typeface="Arial"/>
                <a:cs typeface="Arial"/>
              </a:rPr>
              <a:t>def</a:t>
            </a:r>
            <a:r>
              <a:rPr sz="1600" spc="-45" dirty="0">
                <a:latin typeface="Arial"/>
                <a:cs typeface="Arial"/>
              </a:rPr>
              <a:t> </a:t>
            </a:r>
            <a:r>
              <a:rPr sz="1600" spc="15" dirty="0">
                <a:latin typeface="Arial"/>
                <a:cs typeface="Arial"/>
              </a:rPr>
              <a:t>generate_ciphertext(m,N,E):</a:t>
            </a:r>
            <a:endParaRPr sz="1600">
              <a:latin typeface="Arial"/>
              <a:cs typeface="Arial"/>
            </a:endParaRPr>
          </a:p>
        </p:txBody>
      </p:sp>
      <p:sp>
        <p:nvSpPr>
          <p:cNvPr id="24" name="object 24"/>
          <p:cNvSpPr txBox="1"/>
          <p:nvPr/>
        </p:nvSpPr>
        <p:spPr>
          <a:xfrm>
            <a:off x="8082280" y="6518147"/>
            <a:ext cx="381000"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c=[]</a:t>
            </a:r>
            <a:endParaRPr sz="1600">
              <a:latin typeface="Arial"/>
              <a:cs typeface="Arial"/>
            </a:endParaRPr>
          </a:p>
        </p:txBody>
      </p:sp>
      <p:sp>
        <p:nvSpPr>
          <p:cNvPr id="25" name="object 25"/>
          <p:cNvSpPr txBox="1"/>
          <p:nvPr/>
        </p:nvSpPr>
        <p:spPr>
          <a:xfrm>
            <a:off x="8082280" y="7064247"/>
            <a:ext cx="899160" cy="269240"/>
          </a:xfrm>
          <a:prstGeom prst="rect">
            <a:avLst/>
          </a:prstGeom>
        </p:spPr>
        <p:txBody>
          <a:bodyPr vert="horz" wrap="square" lIns="0" tIns="12700" rIns="0" bIns="0" rtlCol="0">
            <a:spAutoFit/>
          </a:bodyPr>
          <a:lstStyle/>
          <a:p>
            <a:pPr marL="12700">
              <a:lnSpc>
                <a:spcPct val="100000"/>
              </a:lnSpc>
              <a:spcBef>
                <a:spcPts val="100"/>
              </a:spcBef>
            </a:pPr>
            <a:r>
              <a:rPr sz="1600" spc="45" dirty="0">
                <a:latin typeface="Arial"/>
                <a:cs typeface="Arial"/>
              </a:rPr>
              <a:t>for </a:t>
            </a:r>
            <a:r>
              <a:rPr sz="1600" spc="30" dirty="0">
                <a:latin typeface="Arial"/>
                <a:cs typeface="Arial"/>
              </a:rPr>
              <a:t>i </a:t>
            </a:r>
            <a:r>
              <a:rPr sz="1600" spc="25" dirty="0">
                <a:latin typeface="Arial"/>
                <a:cs typeface="Arial"/>
              </a:rPr>
              <a:t>in</a:t>
            </a:r>
            <a:r>
              <a:rPr sz="1600" spc="-140" dirty="0">
                <a:latin typeface="Arial"/>
                <a:cs typeface="Arial"/>
              </a:rPr>
              <a:t> </a:t>
            </a:r>
            <a:r>
              <a:rPr sz="1600" spc="25" dirty="0">
                <a:latin typeface="Arial"/>
                <a:cs typeface="Arial"/>
              </a:rPr>
              <a:t>m:</a:t>
            </a:r>
            <a:endParaRPr sz="1600">
              <a:latin typeface="Arial"/>
              <a:cs typeface="Arial"/>
            </a:endParaRPr>
          </a:p>
        </p:txBody>
      </p:sp>
      <p:sp>
        <p:nvSpPr>
          <p:cNvPr id="26" name="object 26"/>
          <p:cNvSpPr txBox="1"/>
          <p:nvPr/>
        </p:nvSpPr>
        <p:spPr>
          <a:xfrm>
            <a:off x="8082280" y="8156447"/>
            <a:ext cx="247269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//DEVELOP </a:t>
            </a:r>
            <a:r>
              <a:rPr sz="1600" spc="-15" dirty="0">
                <a:latin typeface="Arial"/>
                <a:cs typeface="Arial"/>
              </a:rPr>
              <a:t>CIPHER</a:t>
            </a:r>
            <a:r>
              <a:rPr sz="1600" spc="-55" dirty="0">
                <a:latin typeface="Arial"/>
                <a:cs typeface="Arial"/>
              </a:rPr>
              <a:t> </a:t>
            </a:r>
            <a:r>
              <a:rPr sz="1600" spc="-40" dirty="0">
                <a:latin typeface="Arial"/>
                <a:cs typeface="Arial"/>
              </a:rPr>
              <a:t>TEXT</a:t>
            </a:r>
            <a:endParaRPr sz="1600">
              <a:latin typeface="Arial"/>
              <a:cs typeface="Arial"/>
            </a:endParaRPr>
          </a:p>
        </p:txBody>
      </p:sp>
      <p:sp>
        <p:nvSpPr>
          <p:cNvPr id="27" name="object 27"/>
          <p:cNvSpPr txBox="1"/>
          <p:nvPr/>
        </p:nvSpPr>
        <p:spPr>
          <a:xfrm>
            <a:off x="8082280" y="8702547"/>
            <a:ext cx="1118235" cy="269240"/>
          </a:xfrm>
          <a:prstGeom prst="rect">
            <a:avLst/>
          </a:prstGeom>
        </p:spPr>
        <p:txBody>
          <a:bodyPr vert="horz" wrap="square" lIns="0" tIns="12700" rIns="0" bIns="0" rtlCol="0">
            <a:spAutoFit/>
          </a:bodyPr>
          <a:lstStyle/>
          <a:p>
            <a:pPr marL="12700">
              <a:lnSpc>
                <a:spcPct val="100000"/>
              </a:lnSpc>
              <a:spcBef>
                <a:spcPts val="100"/>
              </a:spcBef>
            </a:pPr>
            <a:r>
              <a:rPr sz="1600" spc="85" dirty="0">
                <a:latin typeface="Arial"/>
                <a:cs typeface="Arial"/>
              </a:rPr>
              <a:t>t </a:t>
            </a:r>
            <a:r>
              <a:rPr sz="1600" spc="25" dirty="0">
                <a:latin typeface="Arial"/>
                <a:cs typeface="Arial"/>
              </a:rPr>
              <a:t>=</a:t>
            </a:r>
            <a:r>
              <a:rPr sz="1600" spc="-145" dirty="0">
                <a:latin typeface="Arial"/>
                <a:cs typeface="Arial"/>
              </a:rPr>
              <a:t> </a:t>
            </a:r>
            <a:r>
              <a:rPr sz="1600" spc="-15" dirty="0">
                <a:latin typeface="Arial"/>
                <a:cs typeface="Arial"/>
              </a:rPr>
              <a:t>(i**E)%N</a:t>
            </a:r>
            <a:endParaRPr sz="1600">
              <a:latin typeface="Arial"/>
              <a:cs typeface="Arial"/>
            </a:endParaRPr>
          </a:p>
        </p:txBody>
      </p:sp>
      <p:cxnSp>
        <p:nvCxnSpPr>
          <p:cNvPr id="28" name="Straight Connector 27">
            <a:extLst>
              <a:ext uri="{FF2B5EF4-FFF2-40B4-BE49-F238E27FC236}">
                <a16:creationId xmlns:a16="http://schemas.microsoft.com/office/drawing/2014/main" id="{19C98A36-32C7-4320-9E1B-708CB0836C1D}"/>
              </a:ext>
            </a:extLst>
          </p:cNvPr>
          <p:cNvCxnSpPr/>
          <p:nvPr/>
        </p:nvCxnSpPr>
        <p:spPr>
          <a:xfrm flipV="1">
            <a:off x="6350000" y="970787"/>
            <a:ext cx="0" cy="800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1623</TotalTime>
  <Words>6433</Words>
  <Application>Microsoft Office PowerPoint</Application>
  <PresentationFormat>Custom</PresentationFormat>
  <Paragraphs>829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vt:lpstr>
      <vt:lpstr>Calibri</vt:lpstr>
      <vt:lpstr>Times New Roman</vt:lpstr>
      <vt:lpstr>Office Theme</vt:lpstr>
      <vt:lpstr>PowerPoint Presentation</vt:lpstr>
      <vt:lpstr>Table of contents</vt:lpstr>
      <vt:lpstr>PowerPoint Presentation</vt:lpstr>
      <vt:lpstr>Introduction</vt:lpstr>
      <vt:lpstr>PowerPoint Presentation</vt:lpstr>
      <vt:lpstr>Symmetric Encryption</vt:lpstr>
      <vt:lpstr>RSA Algorithm</vt:lpstr>
      <vt:lpstr>PowerPoint Presentation</vt:lpstr>
      <vt:lpstr>PowerPoint Presentation</vt:lpstr>
      <vt:lpstr>PowerPoint Presentation</vt:lpstr>
      <vt:lpstr>RSA Code</vt:lpstr>
      <vt:lpstr>RSA Code</vt:lpstr>
      <vt:lpstr>RSA Code</vt:lpstr>
      <vt:lpstr>Output Snippet</vt:lpstr>
      <vt:lpstr>PowerPoint Presentation</vt:lpstr>
      <vt:lpstr>PowerPoint Presentation</vt:lpstr>
      <vt:lpstr>Steps Involved and Applications of RSA algorithm</vt:lpstr>
      <vt:lpstr>PowerPoint Presentation</vt:lpstr>
      <vt:lpstr>PowerPoint Presentation</vt:lpstr>
      <vt:lpstr>RC4 Algorithm</vt:lpstr>
      <vt:lpstr>PowerPoint Presentation</vt:lpstr>
      <vt:lpstr>RC4 Pseudocode</vt:lpstr>
      <vt:lpstr>RC4 Code (Python)</vt:lpstr>
      <vt:lpstr>Output Snippet</vt:lpstr>
      <vt:lpstr>One-Time-Pad Algorithm</vt:lpstr>
      <vt:lpstr>PowerPoint Presentation</vt:lpstr>
      <vt:lpstr>PowerPoint Presentation</vt:lpstr>
      <vt:lpstr>PowerPoint Presentation</vt:lpstr>
      <vt:lpstr>PowerPoint Presentation</vt:lpstr>
      <vt:lpstr>PowerPoint Presentation</vt:lpstr>
      <vt:lpstr>Encryption Output Snippet</vt:lpstr>
      <vt:lpstr>DECRYPTION CODE</vt:lpstr>
      <vt:lpstr>PowerPoint Presentation</vt:lpstr>
      <vt:lpstr>PowerPoint Presentation</vt:lpstr>
      <vt:lpstr>Decryption Output Snippet</vt:lpstr>
      <vt:lpstr>Login</vt:lpstr>
      <vt:lpstr>Response Time Comparison</vt:lpstr>
      <vt:lpstr>RC4 Vs RSA Execution Time</vt:lpstr>
      <vt:lpstr>Most Popular cipher in ransomware families</vt:lpstr>
      <vt:lpstr>Which is more secure – Symmetric or Asymmetric encryption?</vt:lpstr>
      <vt:lpstr>Conclusion</vt:lpstr>
      <vt:lpstr>References:</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Sanjeev Goel</cp:lastModifiedBy>
  <cp:revision>57</cp:revision>
  <dcterms:created xsi:type="dcterms:W3CDTF">2020-02-26T23:51:56Z</dcterms:created>
  <dcterms:modified xsi:type="dcterms:W3CDTF">2020-05-18T10:15:55Z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2020-02-26T00:00:00Z</vt:filetime>
  </property>
</Properties>
</file>