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 id="26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0" autoAdjust="0"/>
  </p:normalViewPr>
  <p:slideViewPr>
    <p:cSldViewPr>
      <p:cViewPr varScale="1">
        <p:scale>
          <a:sx n="74" d="100"/>
          <a:sy n="74" d="100"/>
        </p:scale>
        <p:origin x="-125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7D86B83-2E20-41F2-94E8-C25FF2921951}" type="datetimeFigureOut">
              <a:rPr lang="en-US" smtClean="0"/>
              <a:t>4/18/2017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C16013-E748-4DB0-902F-3D2B2C2F88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D86B83-2E20-41F2-94E8-C25FF2921951}"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16013-E748-4DB0-902F-3D2B2C2F88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D86B83-2E20-41F2-94E8-C25FF2921951}"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16013-E748-4DB0-902F-3D2B2C2F88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D86B83-2E20-41F2-94E8-C25FF2921951}"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16013-E748-4DB0-902F-3D2B2C2F8802}"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7D86B83-2E20-41F2-94E8-C25FF2921951}"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16013-E748-4DB0-902F-3D2B2C2F880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7D86B83-2E20-41F2-94E8-C25FF2921951}"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16013-E748-4DB0-902F-3D2B2C2F8802}"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D86B83-2E20-41F2-94E8-C25FF2921951}"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16013-E748-4DB0-902F-3D2B2C2F88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7D86B83-2E20-41F2-94E8-C25FF2921951}"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16013-E748-4DB0-902F-3D2B2C2F8802}"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86B83-2E20-41F2-94E8-C25FF2921951}"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16013-E748-4DB0-902F-3D2B2C2F88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7D86B83-2E20-41F2-94E8-C25FF2921951}"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16013-E748-4DB0-902F-3D2B2C2F88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7D86B83-2E20-41F2-94E8-C25FF2921951}" type="datetimeFigureOut">
              <a:rPr lang="en-US" smtClean="0"/>
              <a:t>4/18/2017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C16013-E748-4DB0-902F-3D2B2C2F880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7D86B83-2E20-41F2-94E8-C25FF2921951}" type="datetimeFigureOut">
              <a:rPr lang="en-US" smtClean="0"/>
              <a:t>4/18/2017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7C16013-E748-4DB0-902F-3D2B2C2F88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CRISP – DM Process for ‘Credit Approval’</a:t>
            </a:r>
          </a:p>
        </p:txBody>
      </p:sp>
      <p:sp>
        <p:nvSpPr>
          <p:cNvPr id="3" name="Subtitle 2"/>
          <p:cNvSpPr>
            <a:spLocks noGrp="1"/>
          </p:cNvSpPr>
          <p:nvPr>
            <p:ph type="subTitle" idx="1"/>
          </p:nvPr>
        </p:nvSpPr>
        <p:spPr/>
        <p:txBody>
          <a:bodyPr/>
          <a:lstStyle/>
          <a:p>
            <a:r>
              <a:rPr lang="en-US" dirty="0"/>
              <a:t>SWEN 5931 – Research Topic in Software Engineering </a:t>
            </a:r>
          </a:p>
        </p:txBody>
      </p:sp>
      <p:sp>
        <p:nvSpPr>
          <p:cNvPr id="4" name="TextBox 3"/>
          <p:cNvSpPr txBox="1"/>
          <p:nvPr/>
        </p:nvSpPr>
        <p:spPr>
          <a:xfrm>
            <a:off x="2895601" y="5715000"/>
            <a:ext cx="3459601" cy="646331"/>
          </a:xfrm>
          <a:prstGeom prst="rect">
            <a:avLst/>
          </a:prstGeom>
          <a:noFill/>
        </p:spPr>
        <p:txBody>
          <a:bodyPr wrap="none" rtlCol="0">
            <a:spAutoFit/>
          </a:bodyPr>
          <a:lstStyle/>
          <a:p>
            <a:pPr algn="ctr"/>
            <a:r>
              <a:rPr lang="en-US" dirty="0"/>
              <a:t>Rushikesh Kishor Mangrulkar</a:t>
            </a:r>
          </a:p>
          <a:p>
            <a:pPr algn="ctr"/>
            <a:r>
              <a:rPr lang="en-US" dirty="0"/>
              <a:t>1315331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class label attribute has two possible values hence it was set to binomial and that is why the model will be predicted by binomial classification algorithms</a:t>
            </a:r>
          </a:p>
        </p:txBody>
      </p:sp>
      <p:sp>
        <p:nvSpPr>
          <p:cNvPr id="3" name="Title 2"/>
          <p:cNvSpPr>
            <a:spLocks noGrp="1"/>
          </p:cNvSpPr>
          <p:nvPr>
            <p:ph type="title"/>
          </p:nvPr>
        </p:nvSpPr>
        <p:spPr/>
        <p:txBody>
          <a:bodyPr/>
          <a:lstStyle/>
          <a:p>
            <a:r>
              <a:rPr lang="en-US" dirty="0"/>
              <a:t>Model Training and Testing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The accuracy of the model turns out to be 84.78% </a:t>
            </a:r>
          </a:p>
          <a:p>
            <a:endParaRPr lang="en-US" dirty="0"/>
          </a:p>
        </p:txBody>
      </p:sp>
      <p:sp>
        <p:nvSpPr>
          <p:cNvPr id="3" name="Title 2"/>
          <p:cNvSpPr>
            <a:spLocks noGrp="1"/>
          </p:cNvSpPr>
          <p:nvPr>
            <p:ph type="title"/>
          </p:nvPr>
        </p:nvSpPr>
        <p:spPr/>
        <p:txBody>
          <a:bodyPr/>
          <a:lstStyle/>
          <a:p>
            <a:r>
              <a:rPr lang="en-US" dirty="0"/>
              <a:t>Evaluation</a:t>
            </a:r>
          </a:p>
        </p:txBody>
      </p:sp>
      <p:pic>
        <p:nvPicPr>
          <p:cNvPr id="5" name="Picture 4" descr="FinalCreditModel.PNG"/>
          <p:cNvPicPr>
            <a:picLocks noChangeAspect="1"/>
          </p:cNvPicPr>
          <p:nvPr/>
        </p:nvPicPr>
        <p:blipFill>
          <a:blip r:embed="rId2" cstate="print"/>
          <a:stretch>
            <a:fillRect/>
          </a:stretch>
        </p:blipFill>
        <p:spPr>
          <a:xfrm>
            <a:off x="838200" y="1905000"/>
            <a:ext cx="7543800" cy="411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Evaluation</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295400"/>
            <a:ext cx="8229600" cy="441844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Evaluation</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371600"/>
            <a:ext cx="8229600" cy="400783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latin typeface="Times New Roman" pitchFamily="18" charset="0"/>
                <a:cs typeface="Times New Roman" pitchFamily="18" charset="0"/>
              </a:rPr>
              <a:t>[1] Analysis of Credit Approval Data </a:t>
            </a:r>
          </a:p>
          <a:p>
            <a:pPr>
              <a:buNone/>
            </a:pPr>
            <a:r>
              <a:rPr lang="en-US" dirty="0">
                <a:latin typeface="Times New Roman" pitchFamily="18" charset="0"/>
                <a:cs typeface="Times New Roman" pitchFamily="18" charset="0"/>
              </a:rPr>
              <a:t>     Author: Ryan Kuhn</a:t>
            </a:r>
          </a:p>
          <a:p>
            <a:pPr>
              <a:buNone/>
            </a:pPr>
            <a:r>
              <a:rPr lang="en-US" sz="1200" dirty="0">
                <a:latin typeface="Times New Roman" pitchFamily="18" charset="0"/>
                <a:cs typeface="Times New Roman" pitchFamily="18" charset="0"/>
              </a:rPr>
              <a:t>http://rstudio-pubs-static.s3.amazonaws.com/73039_9946de135c0a49daa7a0a9eda4a67a72.html</a:t>
            </a:r>
          </a:p>
          <a:p>
            <a:pPr>
              <a:buNone/>
            </a:pPr>
            <a:endParaRPr lang="en-US" sz="1200" dirty="0"/>
          </a:p>
          <a:p>
            <a:pPr>
              <a:buNone/>
            </a:pPr>
            <a:r>
              <a:rPr lang="en-US" sz="2500" dirty="0">
                <a:latin typeface="Times New Roman" pitchFamily="18" charset="0"/>
                <a:cs typeface="Times New Roman" pitchFamily="18" charset="0"/>
              </a:rPr>
              <a:t>[2]  Dataset at UCI</a:t>
            </a:r>
          </a:p>
          <a:p>
            <a:pPr>
              <a:buNone/>
            </a:pPr>
            <a:r>
              <a:rPr lang="en-US" sz="1200" dirty="0">
                <a:latin typeface="Times New Roman" pitchFamily="18" charset="0"/>
                <a:cs typeface="Times New Roman" pitchFamily="18" charset="0"/>
              </a:rPr>
              <a:t>https://archive.ics.uci.edu/ml/datasets/Credit+Approval</a:t>
            </a:r>
          </a:p>
        </p:txBody>
      </p:sp>
      <p:sp>
        <p:nvSpPr>
          <p:cNvPr id="3" name="Title 2"/>
          <p:cNvSpPr>
            <a:spLocks noGrp="1"/>
          </p:cNvSpPr>
          <p:nvPr>
            <p:ph type="title"/>
          </p:nvPr>
        </p:nvSpPr>
        <p:spPr/>
        <p:txBody>
          <a:bodyPr/>
          <a:lstStyle/>
          <a:p>
            <a:r>
              <a:rPr lang="en-US" dirty="0"/>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pPr>
              <a:lnSpc>
                <a:spcPct val="150000"/>
              </a:lnSpc>
            </a:pPr>
            <a:r>
              <a:rPr lang="en-US" dirty="0"/>
              <a:t>Business Understanding</a:t>
            </a:r>
          </a:p>
          <a:p>
            <a:pPr>
              <a:lnSpc>
                <a:spcPct val="150000"/>
              </a:lnSpc>
            </a:pPr>
            <a:r>
              <a:rPr lang="en-US" dirty="0"/>
              <a:t>Data Understanding</a:t>
            </a:r>
          </a:p>
          <a:p>
            <a:pPr>
              <a:lnSpc>
                <a:spcPct val="150000"/>
              </a:lnSpc>
            </a:pPr>
            <a:r>
              <a:rPr lang="en-US" dirty="0">
                <a:cs typeface="Lucida Sans Unicode"/>
              </a:rPr>
              <a:t>Data Preparation</a:t>
            </a:r>
          </a:p>
          <a:p>
            <a:pPr>
              <a:lnSpc>
                <a:spcPct val="150000"/>
              </a:lnSpc>
            </a:pPr>
            <a:r>
              <a:rPr lang="en-US" dirty="0">
                <a:cs typeface="Lucida Sans Unicode"/>
              </a:rPr>
              <a:t>Modelling</a:t>
            </a:r>
          </a:p>
          <a:p>
            <a:pPr>
              <a:lnSpc>
                <a:spcPct val="150000"/>
              </a:lnSpc>
            </a:pPr>
            <a:r>
              <a:rPr lang="en-US" dirty="0">
                <a:cs typeface="Lucida Sans Unicode"/>
              </a:rPr>
              <a:t>Model Training and Testing</a:t>
            </a:r>
          </a:p>
          <a:p>
            <a:pPr>
              <a:lnSpc>
                <a:spcPct val="150000"/>
              </a:lnSpc>
            </a:pPr>
            <a:r>
              <a:rPr lang="en-US" dirty="0">
                <a:cs typeface="Lucida Sans Unicode"/>
              </a:rPr>
              <a:t>Evaluation</a:t>
            </a:r>
          </a:p>
          <a:p>
            <a:endParaRPr lang="en-US" dirty="0">
              <a:cs typeface="Lucida Sans Unicode"/>
            </a:endParaRPr>
          </a:p>
        </p:txBody>
      </p:sp>
      <p:sp>
        <p:nvSpPr>
          <p:cNvPr id="3" name="Title 2"/>
          <p:cNvSpPr>
            <a:spLocks noGrp="1"/>
          </p:cNvSpPr>
          <p:nvPr>
            <p:ph type="title"/>
          </p:nvPr>
        </p:nvSpPr>
        <p:spPr/>
        <p:txBody>
          <a:bodyPr/>
          <a:lstStyle/>
          <a:p>
            <a:r>
              <a:rPr lang="en-US" dirty="0">
                <a:cs typeface="Lucida Sans Unicode"/>
              </a:rPr>
              <a:t>Content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dirty="0">
                <a:latin typeface="Times New Roman" pitchFamily="18" charset="0"/>
                <a:cs typeface="Times New Roman" pitchFamily="18" charset="0"/>
              </a:rPr>
              <a:t>Objective: The aim of the analysis is to demonstrate analytical techniques to approve or deny credit card applications</a:t>
            </a:r>
          </a:p>
          <a:p>
            <a:pPr algn="just">
              <a:lnSpc>
                <a:spcPct val="150000"/>
              </a:lnSpc>
            </a:pPr>
            <a:r>
              <a:rPr lang="en-US" dirty="0">
                <a:latin typeface="Times New Roman" pitchFamily="18" charset="0"/>
                <a:cs typeface="Times New Roman" pitchFamily="18" charset="0"/>
              </a:rPr>
              <a:t>Plan: The plan involves importing dataset from UCI repository</a:t>
            </a:r>
          </a:p>
          <a:p>
            <a:pPr algn="just">
              <a:lnSpc>
                <a:spcPct val="150000"/>
              </a:lnSpc>
            </a:pPr>
            <a:r>
              <a:rPr lang="en-US" dirty="0">
                <a:latin typeface="Times New Roman" pitchFamily="18" charset="0"/>
                <a:cs typeface="Times New Roman" pitchFamily="18" charset="0"/>
              </a:rPr>
              <a:t>Final model will be classification model which will be able to predict the outcome of credit applications</a:t>
            </a: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Business Understanding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a:latin typeface="Times New Roman" pitchFamily="18" charset="0"/>
                <a:cs typeface="Times New Roman" pitchFamily="18" charset="0"/>
              </a:rPr>
              <a:t>Attributes names and values changed to meaningless symbols</a:t>
            </a:r>
          </a:p>
          <a:p>
            <a:endParaRPr lang="en-US" dirty="0"/>
          </a:p>
          <a:p>
            <a:endParaRPr lang="en-US" dirty="0"/>
          </a:p>
        </p:txBody>
      </p:sp>
      <p:sp>
        <p:nvSpPr>
          <p:cNvPr id="3" name="Title 2"/>
          <p:cNvSpPr>
            <a:spLocks noGrp="1"/>
          </p:cNvSpPr>
          <p:nvPr>
            <p:ph type="title"/>
          </p:nvPr>
        </p:nvSpPr>
        <p:spPr/>
        <p:txBody>
          <a:bodyPr/>
          <a:lstStyle/>
          <a:p>
            <a:r>
              <a:rPr lang="en-US" dirty="0"/>
              <a:t>Data Understanding</a:t>
            </a:r>
          </a:p>
        </p:txBody>
      </p:sp>
      <p:pic>
        <p:nvPicPr>
          <p:cNvPr id="5" name="Picture 4" descr="AttributeInformation.PNG"/>
          <p:cNvPicPr>
            <a:picLocks noChangeAspect="1"/>
          </p:cNvPicPr>
          <p:nvPr/>
        </p:nvPicPr>
        <p:blipFill>
          <a:blip r:embed="rId2" cstate="print"/>
          <a:stretch>
            <a:fillRect/>
          </a:stretch>
        </p:blipFill>
        <p:spPr>
          <a:xfrm>
            <a:off x="2743200" y="2362200"/>
            <a:ext cx="4038600" cy="31462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50000"/>
              </a:lnSpc>
            </a:pPr>
            <a:r>
              <a:rPr lang="en-US" sz="2400" dirty="0">
                <a:latin typeface="Times New Roman" pitchFamily="18" charset="0"/>
                <a:cs typeface="Times New Roman" pitchFamily="18" charset="0"/>
              </a:rPr>
              <a:t>The dataset holds some missing values</a:t>
            </a:r>
          </a:p>
          <a:p>
            <a:pPr algn="just">
              <a:lnSpc>
                <a:spcPct val="150000"/>
              </a:lnSpc>
            </a:pPr>
            <a:r>
              <a:rPr lang="en-US" sz="2400" dirty="0">
                <a:latin typeface="Times New Roman" pitchFamily="18" charset="0"/>
                <a:cs typeface="Times New Roman" pitchFamily="18" charset="0"/>
              </a:rPr>
              <a:t>Some columns holding numbers are binomial</a:t>
            </a:r>
          </a:p>
          <a:p>
            <a:pPr algn="just">
              <a:lnSpc>
                <a:spcPct val="150000"/>
              </a:lnSpc>
            </a:pPr>
            <a:r>
              <a:rPr lang="en-US" sz="2400" dirty="0">
                <a:latin typeface="Times New Roman" pitchFamily="18" charset="0"/>
                <a:cs typeface="Times New Roman" pitchFamily="18" charset="0"/>
              </a:rPr>
              <a:t>The ‘Approved’ column can be set as target attribute, and is converted to binomial while importing </a:t>
            </a:r>
          </a:p>
          <a:p>
            <a:pPr algn="just">
              <a:lnSpc>
                <a:spcPct val="150000"/>
              </a:lnSpc>
            </a:pPr>
            <a:r>
              <a:rPr lang="en-US" sz="2400" dirty="0">
                <a:latin typeface="Times New Roman" pitchFamily="18" charset="0"/>
                <a:cs typeface="Times New Roman" pitchFamily="18" charset="0"/>
              </a:rPr>
              <a:t>The column holds ‘+’ for approved and ‘-’ for not approved</a:t>
            </a:r>
          </a:p>
          <a:p>
            <a:pPr algn="just">
              <a:lnSpc>
                <a:spcPct val="150000"/>
              </a:lnSpc>
            </a:pPr>
            <a:r>
              <a:rPr lang="en-US" sz="2400" dirty="0">
                <a:latin typeface="Times New Roman" pitchFamily="18" charset="0"/>
                <a:cs typeface="Times New Roman" pitchFamily="18" charset="0"/>
              </a:rPr>
              <a:t>Four factors in the data can affect the approval decision, while others may not have any impact.</a:t>
            </a:r>
          </a:p>
          <a:p>
            <a:pPr algn="just">
              <a:lnSpc>
                <a:spcPct val="150000"/>
              </a:lnSpc>
            </a:pPr>
            <a:r>
              <a:rPr lang="en-US" sz="2400" dirty="0">
                <a:latin typeface="Times New Roman" pitchFamily="18" charset="0"/>
                <a:cs typeface="Times New Roman" pitchFamily="18" charset="0"/>
              </a:rPr>
              <a:t>Prior Default, Years Employed, Credit Score and Income Level</a:t>
            </a:r>
          </a:p>
          <a:p>
            <a:pPr>
              <a:lnSpc>
                <a:spcPct val="150000"/>
              </a:lnSpc>
              <a:buNone/>
            </a:pPr>
            <a:r>
              <a:rPr lang="en-US" sz="2400"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t>Data Understanding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sz="2400" dirty="0">
                <a:latin typeface="Times New Roman" pitchFamily="18" charset="0"/>
                <a:cs typeface="Times New Roman" pitchFamily="18" charset="0"/>
              </a:rPr>
              <a:t>Certain columns with numbers are converted from Binomial to Real or Integer while importing data into Rapid Miner</a:t>
            </a:r>
          </a:p>
          <a:p>
            <a:pPr algn="just">
              <a:lnSpc>
                <a:spcPct val="150000"/>
              </a:lnSpc>
            </a:pPr>
            <a:r>
              <a:rPr lang="en-US" sz="2400" dirty="0">
                <a:latin typeface="Times New Roman" pitchFamily="18" charset="0"/>
                <a:cs typeface="Times New Roman" pitchFamily="18" charset="0"/>
              </a:rPr>
              <a:t>The data holds 690 rows, which being less in number we plan to import all of it</a:t>
            </a:r>
          </a:p>
          <a:p>
            <a:pPr algn="just">
              <a:lnSpc>
                <a:spcPct val="150000"/>
              </a:lnSpc>
            </a:pPr>
            <a:r>
              <a:rPr lang="en-US" sz="2400" dirty="0">
                <a:latin typeface="Times New Roman" pitchFamily="18" charset="0"/>
                <a:cs typeface="Times New Roman" pitchFamily="18" charset="0"/>
              </a:rPr>
              <a:t>The attributes are provided meaningful headers using ‘Rename’ operator [1]</a:t>
            </a:r>
          </a:p>
          <a:p>
            <a:pPr algn="just">
              <a:lnSpc>
                <a:spcPct val="150000"/>
              </a:lnSpc>
            </a:pPr>
            <a:r>
              <a:rPr lang="en-US" sz="2400" dirty="0">
                <a:latin typeface="Times New Roman" pitchFamily="18" charset="0"/>
                <a:cs typeface="Times New Roman" pitchFamily="18" charset="0"/>
              </a:rPr>
              <a:t>Set Role for the target attribute ‘Approved’</a:t>
            </a:r>
          </a:p>
          <a:p>
            <a:pPr algn="just">
              <a:lnSpc>
                <a:spcPct val="150000"/>
              </a:lnSpc>
            </a:pPr>
            <a:r>
              <a:rPr lang="en-US" sz="2400" dirty="0">
                <a:latin typeface="Times New Roman" pitchFamily="18" charset="0"/>
                <a:cs typeface="Times New Roman" pitchFamily="18" charset="0"/>
              </a:rPr>
              <a:t>‘Replace Missing Values’ be used to replace missing values, preferably the are replaced with average values</a:t>
            </a: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Data Preparation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z="2400" dirty="0">
                <a:latin typeface="Times New Roman" pitchFamily="18" charset="0"/>
                <a:cs typeface="Times New Roman" pitchFamily="18" charset="0"/>
              </a:rPr>
              <a:t>‘Discretize by Binning’ operator is used for pre-processing purposes. </a:t>
            </a:r>
          </a:p>
          <a:p>
            <a:pPr algn="just">
              <a:lnSpc>
                <a:spcPct val="150000"/>
              </a:lnSpc>
            </a:pPr>
            <a:r>
              <a:rPr lang="en-US" sz="2400" dirty="0">
                <a:latin typeface="Times New Roman" pitchFamily="18" charset="0"/>
                <a:cs typeface="Times New Roman" pitchFamily="18" charset="0"/>
              </a:rPr>
              <a:t>It is used for converting type of all numeric attributes to nominal</a:t>
            </a:r>
          </a:p>
          <a:p>
            <a:pPr algn="just">
              <a:lnSpc>
                <a:spcPct val="150000"/>
              </a:lnSpc>
            </a:pPr>
            <a:r>
              <a:rPr lang="en-US" sz="2400" dirty="0">
                <a:latin typeface="Times New Roman" pitchFamily="18" charset="0"/>
                <a:cs typeface="Times New Roman" pitchFamily="18" charset="0"/>
              </a:rPr>
              <a:t>After passing, all those attributes will have three possible values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.e range1, range 2 and range 3 when the number of bin parameter is set to 3</a:t>
            </a:r>
          </a:p>
          <a:p>
            <a:pPr>
              <a:buNone/>
            </a:pPr>
            <a:r>
              <a:rPr lang="en-US" dirty="0"/>
              <a:t> </a:t>
            </a:r>
          </a:p>
        </p:txBody>
      </p:sp>
      <p:sp>
        <p:nvSpPr>
          <p:cNvPr id="3" name="Title 2"/>
          <p:cNvSpPr>
            <a:spLocks noGrp="1"/>
          </p:cNvSpPr>
          <p:nvPr>
            <p:ph type="title"/>
          </p:nvPr>
        </p:nvSpPr>
        <p:spPr/>
        <p:txBody>
          <a:bodyPr/>
          <a:lstStyle/>
          <a:p>
            <a:r>
              <a:rPr lang="en-US" dirty="0"/>
              <a:t>Modeling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dirty="0">
                <a:latin typeface="Times New Roman" pitchFamily="18" charset="0"/>
                <a:cs typeface="Times New Roman" pitchFamily="18" charset="0"/>
              </a:rPr>
              <a:t>The Cross validation operator is used in this case</a:t>
            </a:r>
          </a:p>
          <a:p>
            <a:pPr algn="just">
              <a:lnSpc>
                <a:spcPct val="150000"/>
              </a:lnSpc>
            </a:pPr>
            <a:r>
              <a:rPr lang="en-US" dirty="0">
                <a:latin typeface="Times New Roman" pitchFamily="18" charset="0"/>
                <a:cs typeface="Times New Roman" pitchFamily="18" charset="0"/>
              </a:rPr>
              <a:t>Parameters are used with defaults (number of validations parameter is 10)</a:t>
            </a:r>
          </a:p>
          <a:p>
            <a:pPr algn="just">
              <a:lnSpc>
                <a:spcPct val="150000"/>
              </a:lnSpc>
            </a:pPr>
            <a:r>
              <a:rPr lang="en-US" dirty="0">
                <a:latin typeface="Times New Roman" pitchFamily="18" charset="0"/>
                <a:cs typeface="Times New Roman" pitchFamily="18" charset="0"/>
              </a:rPr>
              <a:t>The Cross validation provides training data set composed of 9 out of 10 subsets through training port of Training sub processes</a:t>
            </a:r>
          </a:p>
          <a:p>
            <a:pPr algn="just">
              <a:lnSpc>
                <a:spcPct val="150000"/>
              </a:lnSpc>
            </a:pPr>
            <a:r>
              <a:rPr lang="en-US" dirty="0">
                <a:latin typeface="Times New Roman" pitchFamily="18" charset="0"/>
                <a:cs typeface="Times New Roman" pitchFamily="18" charset="0"/>
              </a:rPr>
              <a:t>The training data set used as input to ‘Naïve </a:t>
            </a:r>
            <a:r>
              <a:rPr lang="en-US" dirty="0" err="1">
                <a:latin typeface="Times New Roman" pitchFamily="18" charset="0"/>
                <a:cs typeface="Times New Roman" pitchFamily="18" charset="0"/>
              </a:rPr>
              <a:t>Bayes</a:t>
            </a:r>
            <a:r>
              <a:rPr lang="en-US" dirty="0">
                <a:latin typeface="Times New Roman" pitchFamily="18" charset="0"/>
                <a:cs typeface="Times New Roman" pitchFamily="18" charset="0"/>
              </a:rPr>
              <a:t>’ operator</a:t>
            </a:r>
          </a:p>
        </p:txBody>
      </p:sp>
      <p:sp>
        <p:nvSpPr>
          <p:cNvPr id="3" name="Title 2"/>
          <p:cNvSpPr>
            <a:spLocks noGrp="1"/>
          </p:cNvSpPr>
          <p:nvPr>
            <p:ph type="title"/>
          </p:nvPr>
        </p:nvSpPr>
        <p:spPr/>
        <p:txBody>
          <a:bodyPr/>
          <a:lstStyle/>
          <a:p>
            <a:r>
              <a:rPr lang="en-US" dirty="0"/>
              <a:t>Model Training and Testing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pPr algn="just">
              <a:lnSpc>
                <a:spcPct val="150000"/>
              </a:lnSpc>
            </a:pPr>
            <a:r>
              <a:rPr lang="en-US" sz="2500" dirty="0">
                <a:latin typeface="Times New Roman" pitchFamily="18" charset="0"/>
                <a:cs typeface="Times New Roman" pitchFamily="18" charset="0"/>
              </a:rPr>
              <a:t>The ‘Naïve Bayes’ classification model that was provided at the model port of training sub process is further provided to the model part of Testing sub process</a:t>
            </a:r>
          </a:p>
          <a:p>
            <a:pPr algn="just">
              <a:lnSpc>
                <a:spcPct val="150000"/>
              </a:lnSpc>
            </a:pPr>
            <a:r>
              <a:rPr lang="en-US" sz="2500" dirty="0">
                <a:latin typeface="Times New Roman" pitchFamily="18" charset="0"/>
                <a:cs typeface="Times New Roman" pitchFamily="18" charset="0"/>
              </a:rPr>
              <a:t>The ‘Apply Model’ operator applies the Naïve Bayes classification model on testing dataset, the resultant dataset is delivered output by Apply Model operator and further input to Performance (Binomial Classification) operator</a:t>
            </a:r>
          </a:p>
        </p:txBody>
      </p:sp>
      <p:sp>
        <p:nvSpPr>
          <p:cNvPr id="3" name="Title 2"/>
          <p:cNvSpPr>
            <a:spLocks noGrp="1"/>
          </p:cNvSpPr>
          <p:nvPr>
            <p:ph type="title"/>
          </p:nvPr>
        </p:nvSpPr>
        <p:spPr/>
        <p:txBody>
          <a:bodyPr/>
          <a:lstStyle/>
          <a:p>
            <a:r>
              <a:rPr lang="en-US" dirty="0"/>
              <a:t>Model Training and Testing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243</TotalTime>
  <Words>519</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CRISP – DM Process for ‘Credit Approval’</vt:lpstr>
      <vt:lpstr>Content</vt:lpstr>
      <vt:lpstr>Business Understanding</vt:lpstr>
      <vt:lpstr>Data Understanding</vt:lpstr>
      <vt:lpstr>Data Understanding</vt:lpstr>
      <vt:lpstr>Data Preparation</vt:lpstr>
      <vt:lpstr>Modeling</vt:lpstr>
      <vt:lpstr>Model Training and Testing</vt:lpstr>
      <vt:lpstr>Model Training and Testing</vt:lpstr>
      <vt:lpstr>Model Training and Testing</vt:lpstr>
      <vt:lpstr>Evaluation</vt:lpstr>
      <vt:lpstr>Evaluation</vt:lpstr>
      <vt:lpstr>Evaluation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CRISP – DM Process for ‘Credit Approval’</dc:title>
  <dc:creator>MY PC</dc:creator>
  <cp:lastModifiedBy>MY PC</cp:lastModifiedBy>
  <cp:revision>8</cp:revision>
  <dcterms:created xsi:type="dcterms:W3CDTF">2017-02-20T03:12:57Z</dcterms:created>
  <dcterms:modified xsi:type="dcterms:W3CDTF">2017-04-18T05:23:51Z</dcterms:modified>
</cp:coreProperties>
</file>