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280" r:id="rId3"/>
    <p:sldId id="263" r:id="rId4"/>
    <p:sldId id="258" r:id="rId5"/>
    <p:sldId id="270" r:id="rId6"/>
    <p:sldId id="259" r:id="rId7"/>
    <p:sldId id="272" r:id="rId8"/>
    <p:sldId id="269" r:id="rId9"/>
    <p:sldId id="260" r:id="rId10"/>
    <p:sldId id="261" r:id="rId11"/>
    <p:sldId id="262" r:id="rId12"/>
    <p:sldId id="271" r:id="rId13"/>
    <p:sldId id="273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739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9E8D8-4CDF-487D-A2CC-01C57D65E123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E37F2-FC25-44C9-B89D-39470E62C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4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912d54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912d54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41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12d549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12d549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0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12d549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12d549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912d549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912d549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72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912d549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912d549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912d549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912d549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912d549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912d549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0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912d549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912d549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4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77894"/>
            <a:ext cx="2057400" cy="4948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7894"/>
            <a:ext cx="6019800" cy="4948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48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55786"/>
            <a:ext cx="4038600" cy="3770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55786"/>
            <a:ext cx="4038600" cy="3770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975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63135"/>
            <a:ext cx="4040188" cy="3163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24808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63135"/>
            <a:ext cx="4041775" cy="3163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414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4726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7267"/>
            <a:ext cx="5111750" cy="4978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74189"/>
            <a:ext cx="3008313" cy="3751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1881"/>
            <a:ext cx="5486400" cy="3595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36A6-F2DB-0348-802C-1920D3BA2C9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E1E9-DE9D-6B4B-BBC3-3A0C1E87AE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EW TOOLKIT PPT head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410" cy="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ow video">
            <a:hlinkClick r:id="" action="ppaction://media"/>
            <a:extLst>
              <a:ext uri="{FF2B5EF4-FFF2-40B4-BE49-F238E27FC236}">
                <a16:creationId xmlns:a16="http://schemas.microsoft.com/office/drawing/2014/main" id="{D320B2F0-D7B1-420D-A6C5-3B85981507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2544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0" y="1699491"/>
            <a:ext cx="9273310" cy="50707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Company 		        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compId</a:t>
            </a:r>
            <a:r>
              <a:rPr lang="en" sz="2000" dirty="0">
                <a:solidFill>
                  <a:srgbClr val="2D3B45"/>
                </a:solidFill>
              </a:rPr>
              <a:t>,  compName, industry, compLocation, 								     noOfEmployees, compDesc)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Job			        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jId</a:t>
            </a:r>
            <a:r>
              <a:rPr lang="en" sz="2000" dirty="0">
                <a:solidFill>
                  <a:srgbClr val="2D3B45"/>
                </a:solidFill>
              </a:rPr>
              <a:t>, jDesc, postDate, deadline, reqDocs, jType, jRole, salary, 					     minGPA, minExp, postDate </a:t>
            </a:r>
            <a:r>
              <a:rPr lang="en" sz="2000" i="1" dirty="0">
                <a:solidFill>
                  <a:srgbClr val="2D3B45"/>
                </a:solidFill>
              </a:rPr>
              <a:t>compId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Required_Skills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skill</a:t>
            </a:r>
            <a:r>
              <a:rPr lang="en" sz="2000" b="1" dirty="0">
                <a:solidFill>
                  <a:srgbClr val="2D3B45"/>
                </a:solidFill>
              </a:rPr>
              <a:t>, </a:t>
            </a:r>
            <a:r>
              <a:rPr lang="en-IN" sz="2000" b="1" i="1" u="sng" dirty="0" err="1">
                <a:solidFill>
                  <a:srgbClr val="2D3B45"/>
                </a:solidFill>
              </a:rPr>
              <a:t>jId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Location 		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locId</a:t>
            </a:r>
            <a:r>
              <a:rPr lang="en" sz="2000" dirty="0">
                <a:solidFill>
                  <a:srgbClr val="2D3B45"/>
                </a:solidFill>
              </a:rPr>
              <a:t>, city, state, zip)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Candidate	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candId</a:t>
            </a:r>
            <a:r>
              <a:rPr lang="en" sz="2000" dirty="0">
                <a:solidFill>
                  <a:srgbClr val="2D3B45"/>
                </a:solidFill>
              </a:rPr>
              <a:t>, candName, candLocation, candGPA, candExp</a:t>
            </a:r>
            <a:r>
              <a:rPr lang="en-IN" sz="2000" dirty="0">
                <a:solidFill>
                  <a:srgbClr val="2D3B45"/>
                </a:solidFill>
              </a:rPr>
              <a:t>Months</a:t>
            </a:r>
            <a:r>
              <a:rPr lang="en" sz="2000" dirty="0">
                <a:solidFill>
                  <a:srgbClr val="2D3B45"/>
                </a:solidFill>
              </a:rPr>
              <a:t>, 					     candQualification, </a:t>
            </a:r>
            <a:r>
              <a:rPr lang="en" sz="2000" i="1" dirty="0">
                <a:solidFill>
                  <a:srgbClr val="2D3B45"/>
                </a:solidFill>
              </a:rPr>
              <a:t>uid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Candidate_Skills 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candSkill</a:t>
            </a:r>
            <a:r>
              <a:rPr lang="en" sz="2000" b="1" dirty="0">
                <a:solidFill>
                  <a:srgbClr val="2D3B45"/>
                </a:solidFill>
              </a:rPr>
              <a:t>, </a:t>
            </a:r>
            <a:r>
              <a:rPr lang="en" sz="2000" b="1" i="1" u="sng" dirty="0">
                <a:solidFill>
                  <a:srgbClr val="2D3B45"/>
                </a:solidFill>
              </a:rPr>
              <a:t>candId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University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		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u="sng" dirty="0">
                <a:solidFill>
                  <a:srgbClr val="2D3B45"/>
                </a:solidFill>
              </a:rPr>
              <a:t>uId</a:t>
            </a:r>
            <a:r>
              <a:rPr lang="en" sz="2000" dirty="0">
                <a:solidFill>
                  <a:srgbClr val="2D3B45"/>
                </a:solidFill>
              </a:rPr>
              <a:t>, uName, uLocation)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Hires_From	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i="1" u="sng" dirty="0">
                <a:solidFill>
                  <a:srgbClr val="2D3B45"/>
                </a:solidFill>
              </a:rPr>
              <a:t>compId</a:t>
            </a:r>
            <a:r>
              <a:rPr lang="en" sz="2000" dirty="0">
                <a:solidFill>
                  <a:srgbClr val="2D3B45"/>
                </a:solidFill>
              </a:rPr>
              <a:t>, </a:t>
            </a:r>
            <a:r>
              <a:rPr lang="en" sz="2000" b="1" i="1" u="sng" dirty="0">
                <a:solidFill>
                  <a:srgbClr val="2D3B45"/>
                </a:solidFill>
              </a:rPr>
              <a:t>uId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Applies 		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i="1" u="sng" dirty="0">
                <a:solidFill>
                  <a:srgbClr val="2D3B45"/>
                </a:solidFill>
              </a:rPr>
              <a:t>candId</a:t>
            </a:r>
            <a:r>
              <a:rPr lang="en" sz="2000" dirty="0">
                <a:solidFill>
                  <a:srgbClr val="2D3B45"/>
                </a:solidFill>
              </a:rPr>
              <a:t>, </a:t>
            </a:r>
            <a:r>
              <a:rPr lang="en" sz="2000" b="1" i="1" u="sng" dirty="0">
                <a:solidFill>
                  <a:srgbClr val="2D3B45"/>
                </a:solidFill>
              </a:rPr>
              <a:t>jId</a:t>
            </a:r>
            <a:r>
              <a:rPr lang="en" sz="2000" dirty="0">
                <a:solidFill>
                  <a:srgbClr val="2D3B45"/>
                </a:solidFill>
              </a:rPr>
              <a:t>, appDate)</a:t>
            </a:r>
            <a:endParaRPr sz="2000" dirty="0">
              <a:solidFill>
                <a:srgbClr val="2D3B45"/>
              </a:solidFill>
            </a:endParaRPr>
          </a:p>
          <a:p>
            <a:pPr marL="342900">
              <a:spcBef>
                <a:spcPts val="3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2D3B45"/>
                </a:solidFill>
              </a:rPr>
              <a:t>Available_at 		</a:t>
            </a:r>
            <a:r>
              <a:rPr lang="en" sz="2000" dirty="0">
                <a:solidFill>
                  <a:srgbClr val="2D3B45"/>
                </a:solidFill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rgbClr val="2D3B45"/>
                </a:solidFill>
              </a:rPr>
              <a:t>(</a:t>
            </a:r>
            <a:r>
              <a:rPr lang="en" sz="2000" b="1" i="1" u="sng" dirty="0">
                <a:solidFill>
                  <a:srgbClr val="2D3B45"/>
                </a:solidFill>
              </a:rPr>
              <a:t>jId</a:t>
            </a:r>
            <a:r>
              <a:rPr lang="en" sz="2000" dirty="0">
                <a:solidFill>
                  <a:srgbClr val="2D3B45"/>
                </a:solidFill>
              </a:rPr>
              <a:t>, </a:t>
            </a:r>
            <a:r>
              <a:rPr lang="en" sz="2000" b="1" i="1" u="sng" dirty="0">
                <a:solidFill>
                  <a:srgbClr val="2D3B45"/>
                </a:solidFill>
              </a:rPr>
              <a:t>locId</a:t>
            </a:r>
            <a:r>
              <a:rPr lang="en" sz="2000" dirty="0">
                <a:solidFill>
                  <a:srgbClr val="2D3B45"/>
                </a:solidFill>
              </a:rPr>
              <a:t>)</a:t>
            </a:r>
            <a:endParaRPr sz="2000" dirty="0">
              <a:solidFill>
                <a:srgbClr val="2D3B45"/>
              </a:solidFill>
            </a:endParaRPr>
          </a:p>
          <a:p>
            <a:pPr marL="0" indent="0">
              <a:spcBef>
                <a:spcPts val="3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8" name="Google Shape;66;p15">
            <a:extLst>
              <a:ext uri="{FF2B5EF4-FFF2-40B4-BE49-F238E27FC236}">
                <a16:creationId xmlns:a16="http://schemas.microsoft.com/office/drawing/2014/main" id="{C65849BA-26AE-4DC7-AD29-4DB841D29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03343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IN" sz="3600" dirty="0">
                <a:latin typeface="Franklin Gothic Heavy" panose="020B0903020102020204" pitchFamily="34" charset="0"/>
              </a:rPr>
              <a:t>Logical Database Design</a:t>
            </a:r>
            <a:endParaRPr sz="36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4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9D3F55BB-0C15-4F52-A06E-11FE59BBD1EF}"/>
              </a:ext>
            </a:extLst>
          </p:cNvPr>
          <p:cNvSpPr txBox="1">
            <a:spLocks/>
          </p:cNvSpPr>
          <p:nvPr/>
        </p:nvSpPr>
        <p:spPr>
          <a:xfrm>
            <a:off x="0" y="849304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IN" sz="3600" dirty="0">
                <a:latin typeface="Franklin Gothic Heavy" panose="020B0903020102020204" pitchFamily="34" charset="0"/>
              </a:rPr>
              <a:t>Physical Database Design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8DE31F-AE20-4106-AF63-49ACAE5D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15" y="2370948"/>
            <a:ext cx="5559139" cy="4112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CB4287-08D6-4D51-B9B3-2A1C7AA72FC1}"/>
              </a:ext>
            </a:extLst>
          </p:cNvPr>
          <p:cNvSpPr/>
          <p:nvPr/>
        </p:nvSpPr>
        <p:spPr>
          <a:xfrm>
            <a:off x="-143164" y="18964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>
              <a:buClr>
                <a:schemeClr val="dk1"/>
              </a:buClr>
              <a:buSzPts val="1100"/>
            </a:pPr>
            <a:r>
              <a:rPr lang="en-IN" dirty="0"/>
              <a:t>SQL CREATE TABLE for the table Job: </a:t>
            </a:r>
          </a:p>
        </p:txBody>
      </p:sp>
    </p:spTree>
    <p:extLst>
      <p:ext uri="{BB962C8B-B14F-4D97-AF65-F5344CB8AC3E}">
        <p14:creationId xmlns:p14="http://schemas.microsoft.com/office/powerpoint/2010/main" val="21672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9D3F55BB-0C15-4F52-A06E-11FE59BBD1EF}"/>
              </a:ext>
            </a:extLst>
          </p:cNvPr>
          <p:cNvSpPr txBox="1">
            <a:spLocks/>
          </p:cNvSpPr>
          <p:nvPr/>
        </p:nvSpPr>
        <p:spPr>
          <a:xfrm>
            <a:off x="0" y="877234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IN" sz="3600" dirty="0">
                <a:latin typeface="Franklin Gothic Heavy" panose="020B0903020102020204" pitchFamily="34" charset="0"/>
              </a:rPr>
              <a:t>Use Cases and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E3379-5A07-4C4F-A5D3-5820BD4CE596}"/>
              </a:ext>
            </a:extLst>
          </p:cNvPr>
          <p:cNvSpPr txBox="1"/>
          <p:nvPr/>
        </p:nvSpPr>
        <p:spPr>
          <a:xfrm>
            <a:off x="1" y="150601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Who are the candidates with an undergraduate degree, GPA between 2.5-3.0 and having an experience between 12-36 months and has skill – Adobe Suite?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E9D8B8-6C06-4C27-BDE6-B2A3DD02B7E2}"/>
              </a:ext>
            </a:extLst>
          </p:cNvPr>
          <p:cNvSpPr/>
          <p:nvPr/>
        </p:nvSpPr>
        <p:spPr>
          <a:xfrm>
            <a:off x="4318000" y="2706344"/>
            <a:ext cx="473286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candName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candLocation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candGPA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candExpMonths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candQualification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candSkill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Jobseeker.Candidate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c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Jobseeker.Candidate_Skills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s </a:t>
            </a:r>
          </a:p>
          <a:p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candQualification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'undergraduate'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candSkill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'%Adobe Suite%'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candGPA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2.5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candGPA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candExpMonths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candExpMonths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36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5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candSkill</a:t>
            </a:r>
            <a:r>
              <a:rPr lang="en-IN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839F0C-946C-40C6-904B-31BE992C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2425"/>
            <a:ext cx="4306829" cy="35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9D3F55BB-0C15-4F52-A06E-11FE59BBD1EF}"/>
              </a:ext>
            </a:extLst>
          </p:cNvPr>
          <p:cNvSpPr txBox="1">
            <a:spLocks/>
          </p:cNvSpPr>
          <p:nvPr/>
        </p:nvSpPr>
        <p:spPr>
          <a:xfrm>
            <a:off x="0" y="877234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IN" sz="3600" dirty="0">
                <a:latin typeface="Franklin Gothic Heavy" panose="020B0903020102020204" pitchFamily="34" charset="0"/>
              </a:rPr>
              <a:t>Use Cases and 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A7AD7-FAFA-407A-B306-08C22D584892}"/>
              </a:ext>
            </a:extLst>
          </p:cNvPr>
          <p:cNvSpPr/>
          <p:nvPr/>
        </p:nvSpPr>
        <p:spPr>
          <a:xfrm>
            <a:off x="-2" y="1628191"/>
            <a:ext cx="907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dirty="0"/>
              <a:t>Which are the companies in IT industry located in California?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748D9-84ED-415B-8C4F-F7D2095E3F2A}"/>
              </a:ext>
            </a:extLst>
          </p:cNvPr>
          <p:cNvSpPr/>
          <p:nvPr/>
        </p:nvSpPr>
        <p:spPr>
          <a:xfrm>
            <a:off x="4427913" y="236768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compName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 industry,</a:t>
            </a:r>
          </a:p>
          <a:p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compLocation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noOfEmployees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compDesc</a:t>
            </a:r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IN" dirty="0" err="1">
                <a:solidFill>
                  <a:prstClr val="black"/>
                </a:solidFill>
                <a:latin typeface="Consolas" panose="020B0609020204030204" pitchFamily="49" charset="0"/>
              </a:rPr>
              <a:t>Jobseeker.Company</a:t>
            </a:r>
            <a:r>
              <a:rPr lang="en-IN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IN" dirty="0">
                <a:latin typeface="Consolas" panose="020B0609020204030204" pitchFamily="49" charset="0"/>
              </a:rPr>
              <a:t>industry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'IT'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 AND</a:t>
            </a:r>
          </a:p>
          <a:p>
            <a:r>
              <a:rPr lang="en-IN" dirty="0" err="1">
                <a:latin typeface="Consolas" panose="020B0609020204030204" pitchFamily="49" charset="0"/>
              </a:rPr>
              <a:t>compLocation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 LIKE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'%CA%'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IN" dirty="0" err="1">
                <a:latin typeface="Consolas" panose="020B0609020204030204" pitchFamily="49" charset="0"/>
              </a:rPr>
              <a:t>compName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 LIKE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'%%'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2DCE1-ADEB-4D1D-855F-87981520F64D}"/>
              </a:ext>
            </a:extLst>
          </p:cNvPr>
          <p:cNvPicPr/>
          <p:nvPr/>
        </p:nvPicPr>
        <p:blipFill rotWithShape="1">
          <a:blip r:embed="rId3"/>
          <a:srcRect l="15817" t="6357" r="39203"/>
          <a:stretch/>
        </p:blipFill>
        <p:spPr>
          <a:xfrm>
            <a:off x="-2" y="2367684"/>
            <a:ext cx="4267201" cy="42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unemployed">
            <a:extLst>
              <a:ext uri="{FF2B5EF4-FFF2-40B4-BE49-F238E27FC236}">
                <a16:creationId xmlns:a16="http://schemas.microsoft.com/office/drawing/2014/main" id="{E7B14B99-3B92-427D-B180-12EAC1423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" b="4723"/>
          <a:stretch/>
        </p:blipFill>
        <p:spPr bwMode="auto">
          <a:xfrm>
            <a:off x="0" y="909158"/>
            <a:ext cx="9143980" cy="34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613F8-1CC3-4352-854D-80D023AE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2436" y="3984828"/>
            <a:ext cx="12597732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Jobseeker</a:t>
            </a:r>
            <a:r>
              <a:rPr lang="en-IN" sz="20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supposed to act as a bridge between where a </a:t>
            </a:r>
            <a:br>
              <a:rPr lang="en-IN" sz="20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0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prospective candidate is right now to where she wants to be.</a:t>
            </a:r>
            <a:br>
              <a:rPr lang="en-IN" sz="1700" dirty="0"/>
            </a:b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28239-BC4B-4607-AEC0-B6A6800C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5686" y="5091289"/>
            <a:ext cx="4932349" cy="195026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Ideated By-</a:t>
            </a:r>
          </a:p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Aashay</a:t>
            </a: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Kedar</a:t>
            </a:r>
            <a:endParaRPr lang="en-IN" sz="21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Aditya Ratnaparkhi</a:t>
            </a:r>
            <a:endParaRPr lang="en-IN" sz="21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Punya</a:t>
            </a: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Mishra</a:t>
            </a:r>
            <a:endParaRPr lang="en-IN" sz="21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Rushi</a:t>
            </a: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Maniar</a:t>
            </a:r>
            <a:endParaRPr lang="en-IN" sz="21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ctr">
              <a:lnSpc>
                <a:spcPct val="115000"/>
              </a:lnSpc>
              <a:spcAft>
                <a:spcPts val="500"/>
              </a:spcAft>
              <a:buSzTx/>
              <a:buNone/>
            </a:pPr>
            <a:r>
              <a:rPr lang="en-IN" sz="2100" dirty="0" err="1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Shivam</a:t>
            </a:r>
            <a:r>
              <a:rPr lang="en-IN" sz="2100" dirty="0">
                <a:solidFill>
                  <a:srgbClr val="2D3B4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Raj</a:t>
            </a:r>
            <a:endParaRPr lang="en-IN" sz="21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1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D31A-C535-4C70-A8B7-216A767C7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pPr marL="114300" indent="0" algn="ctr">
              <a:buNone/>
            </a:pPr>
            <a:r>
              <a:rPr lang="en-IN" sz="8800" dirty="0">
                <a:solidFill>
                  <a:srgbClr val="C00000"/>
                </a:solidFill>
                <a:latin typeface="AR JULIAN" panose="02000000000000000000" pitchFamily="2" charset="0"/>
              </a:rPr>
              <a:t>THANK </a:t>
            </a:r>
          </a:p>
          <a:p>
            <a:pPr marL="114300" indent="0" algn="ctr">
              <a:buNone/>
            </a:pPr>
            <a:r>
              <a:rPr lang="en-IN" sz="8800" dirty="0">
                <a:solidFill>
                  <a:srgbClr val="C00000"/>
                </a:solidFill>
                <a:latin typeface="AR JULIAN" panose="02000000000000000000" pitchFamily="2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054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4C37E-EAC4-4AB1-AACA-E865585F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C2485-8F49-477D-A6BD-32C0B56B8B2C}"/>
              </a:ext>
            </a:extLst>
          </p:cNvPr>
          <p:cNvSpPr txBox="1"/>
          <p:nvPr/>
        </p:nvSpPr>
        <p:spPr>
          <a:xfrm>
            <a:off x="970280" y="1942513"/>
            <a:ext cx="535662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800" b="1" dirty="0">
                <a:latin typeface="Britannic Bold" panose="020B0903060703020204" pitchFamily="34" charset="0"/>
              </a:rPr>
              <a:t>JOB</a:t>
            </a:r>
          </a:p>
          <a:p>
            <a:pPr lvl="0"/>
            <a:r>
              <a:rPr lang="en-IN" sz="8800" b="1" dirty="0">
                <a:solidFill>
                  <a:prstClr val="black"/>
                </a:solidFill>
                <a:latin typeface="Britannic Bold" panose="020B0903060703020204" pitchFamily="34" charset="0"/>
              </a:rPr>
              <a:t>SEEKER</a:t>
            </a:r>
          </a:p>
          <a:p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0AD62-7AC2-45EB-8AD0-50A4F25A63C6}"/>
              </a:ext>
            </a:extLst>
          </p:cNvPr>
          <p:cNvSpPr txBox="1"/>
          <p:nvPr/>
        </p:nvSpPr>
        <p:spPr>
          <a:xfrm>
            <a:off x="2498886" y="5764226"/>
            <a:ext cx="2521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IN" sz="2400" b="1" dirty="0"/>
              <a:t>Group: 0504-12</a:t>
            </a:r>
          </a:p>
          <a:p>
            <a:pPr algn="ctr">
              <a:spcBef>
                <a:spcPts val="0"/>
              </a:spcBef>
            </a:pPr>
            <a:r>
              <a:rPr lang="en-IN" sz="2400" b="1" dirty="0"/>
              <a:t>Date:12/02/2018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9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8F6D0-D0F9-4593-AC9D-7E606A89B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4632" r="4" b="4636"/>
          <a:stretch/>
        </p:blipFill>
        <p:spPr>
          <a:xfrm>
            <a:off x="20" y="981075"/>
            <a:ext cx="9143980" cy="4666938"/>
          </a:xfrm>
          <a:prstGeom prst="rect">
            <a:avLst/>
          </a:prstGeom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75"/>
            <a:ext cx="9144000" cy="6858000"/>
          </a:xfrm>
          <a:prstGeom prst="rect">
            <a:avLst/>
          </a:prstGeom>
        </p:spPr>
      </p:pic>
      <p:sp>
        <p:nvSpPr>
          <p:cNvPr id="31" name="Oval 27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33" y="5587545"/>
            <a:ext cx="575734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4567-A941-47AD-8F40-F57968173B3C}"/>
              </a:ext>
            </a:extLst>
          </p:cNvPr>
          <p:cNvSpPr txBox="1"/>
          <p:nvPr/>
        </p:nvSpPr>
        <p:spPr>
          <a:xfrm>
            <a:off x="20" y="5587545"/>
            <a:ext cx="9143959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38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05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4654" y="1390999"/>
            <a:ext cx="8866909" cy="29995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sz="2800" dirty="0"/>
              <a:t>The Jobseeker website will be used by candidates to search jobs and companies to list their job opportunities</a:t>
            </a:r>
            <a:endParaRPr sz="2800" dirty="0"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 sz="2800" dirty="0"/>
              <a:t>The Jobseeker website will use following data:</a:t>
            </a:r>
            <a:endParaRPr sz="2800" dirty="0"/>
          </a:p>
          <a:p>
            <a:pPr lvl="1">
              <a:spcBef>
                <a:spcPts val="0"/>
              </a:spcBef>
              <a:buChar char="◆"/>
            </a:pPr>
            <a:r>
              <a:rPr lang="en" dirty="0"/>
              <a:t>data of candidates who are searching different jobs</a:t>
            </a:r>
            <a:endParaRPr dirty="0"/>
          </a:p>
          <a:p>
            <a:pPr lvl="1">
              <a:spcBef>
                <a:spcPts val="0"/>
              </a:spcBef>
              <a:buChar char="◆"/>
            </a:pPr>
            <a:r>
              <a:rPr lang="en" dirty="0"/>
              <a:t>different companies having various job openings</a:t>
            </a:r>
            <a:endParaRPr dirty="0"/>
          </a:p>
          <a:p>
            <a:pPr lvl="1">
              <a:spcBef>
                <a:spcPts val="0"/>
              </a:spcBef>
              <a:buChar char="◆"/>
            </a:pPr>
            <a:r>
              <a:rPr lang="en" dirty="0"/>
              <a:t>details of the available jobs</a:t>
            </a:r>
            <a:endParaRPr dirty="0"/>
          </a:p>
        </p:txBody>
      </p:sp>
      <p:pic>
        <p:nvPicPr>
          <p:cNvPr id="5" name="Picture 4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ED9E1BAD-2786-48F5-9640-41F0F356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18" y="4390515"/>
            <a:ext cx="3703782" cy="24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F4F494-F729-4AC4-8D80-E4B8FA05D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5"/>
          <a:stretch/>
        </p:blipFill>
        <p:spPr>
          <a:xfrm>
            <a:off x="0" y="924242"/>
            <a:ext cx="9143980" cy="45252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33" y="4606470"/>
            <a:ext cx="575734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4567-A941-47AD-8F40-F57968173B3C}"/>
              </a:ext>
            </a:extLst>
          </p:cNvPr>
          <p:cNvSpPr txBox="1"/>
          <p:nvPr/>
        </p:nvSpPr>
        <p:spPr>
          <a:xfrm>
            <a:off x="-1" y="5125526"/>
            <a:ext cx="9144001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8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53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867998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3600" dirty="0">
                <a:latin typeface="Franklin Gothic Heavy" panose="020B0903020102020204" pitchFamily="34" charset="0"/>
              </a:rPr>
              <a:t>Mission </a:t>
            </a:r>
            <a:r>
              <a:rPr lang="en-IN" sz="3600" dirty="0">
                <a:latin typeface="Franklin Gothic Heavy" panose="020B0903020102020204" pitchFamily="34" charset="0"/>
              </a:rPr>
              <a:t>Statement</a:t>
            </a:r>
            <a:endParaRPr sz="3600" dirty="0">
              <a:latin typeface="Franklin Gothic Heavy" panose="020B09030201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4400" y="1488199"/>
            <a:ext cx="8520600" cy="96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To create an effective platform to bring together jobs, students and organisations to synthesize a symbiotic environment</a:t>
            </a: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har char="➔"/>
            </a:pPr>
            <a:endParaRPr sz="28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04400" y="3330548"/>
            <a:ext cx="8939600" cy="195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Develop a platform for</a:t>
            </a:r>
            <a:r>
              <a:rPr lang="en" sz="2400" dirty="0"/>
              <a:t> students </a:t>
            </a:r>
            <a:r>
              <a:rPr lang="en-IN" sz="2400" dirty="0"/>
              <a:t>to </a:t>
            </a:r>
            <a:r>
              <a:rPr lang="en" sz="2400" dirty="0"/>
              <a:t>search different job openings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Enhance fea</a:t>
            </a:r>
            <a:r>
              <a:rPr lang="en-IN" sz="2400" dirty="0" err="1"/>
              <a:t>tures</a:t>
            </a:r>
            <a:r>
              <a:rPr lang="en-IN" sz="2400" dirty="0"/>
              <a:t> of the platform to improve search based on their </a:t>
            </a:r>
            <a:r>
              <a:rPr lang="en" sz="2400" dirty="0"/>
              <a:t>preference</a:t>
            </a:r>
            <a:r>
              <a:rPr lang="en-IN" sz="2400" dirty="0"/>
              <a:t>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 functionality to </a:t>
            </a:r>
            <a:r>
              <a:rPr lang="en" sz="2400" dirty="0"/>
              <a:t>view </a:t>
            </a:r>
            <a:r>
              <a:rPr lang="en-IN" sz="2400" dirty="0"/>
              <a:t>corresponding </a:t>
            </a:r>
            <a:r>
              <a:rPr lang="en" sz="2400" dirty="0"/>
              <a:t>details </a:t>
            </a:r>
            <a:r>
              <a:rPr lang="en-IN" sz="2400" dirty="0"/>
              <a:t>of jobs</a:t>
            </a:r>
            <a:endParaRPr lang="e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Make the platform available to organisations to post job openings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</a:rPr>
              <a:t>Put into effect a functionality such that organisations can search for candidates based on their requirement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FED2FAD0-55B7-4D65-9322-459B5182D4B0}"/>
              </a:ext>
            </a:extLst>
          </p:cNvPr>
          <p:cNvSpPr txBox="1">
            <a:spLocks/>
          </p:cNvSpPr>
          <p:nvPr/>
        </p:nvSpPr>
        <p:spPr>
          <a:xfrm>
            <a:off x="0" y="2588273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IN" sz="3600" dirty="0">
                <a:latin typeface="Franklin Gothic Heavy" panose="020B0903020102020204" pitchFamily="34" charset="0"/>
              </a:rPr>
              <a:t>Mission Objectives</a:t>
            </a:r>
          </a:p>
        </p:txBody>
      </p:sp>
    </p:spTree>
    <p:extLst>
      <p:ext uri="{BB962C8B-B14F-4D97-AF65-F5344CB8AC3E}">
        <p14:creationId xmlns:p14="http://schemas.microsoft.com/office/powerpoint/2010/main" val="8398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867998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IN" sz="3600" dirty="0">
                <a:latin typeface="Franklin Gothic Heavy" panose="020B0903020102020204" pitchFamily="34" charset="0"/>
              </a:rPr>
              <a:t>Tools Used</a:t>
            </a:r>
            <a:endParaRPr sz="3600" dirty="0">
              <a:latin typeface="Franklin Gothic Heavy" panose="020B0903020102020204" pitchFamily="34" charset="0"/>
            </a:endParaRPr>
          </a:p>
        </p:txBody>
      </p:sp>
      <p:pic>
        <p:nvPicPr>
          <p:cNvPr id="25" name="Picture 24" descr="A close up of a sign&#10;&#10;Description generated with high confidence">
            <a:extLst>
              <a:ext uri="{FF2B5EF4-FFF2-40B4-BE49-F238E27FC236}">
                <a16:creationId xmlns:a16="http://schemas.microsoft.com/office/drawing/2014/main" id="{19E51873-0861-4C7D-8961-25BE3E1A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" y="1804471"/>
            <a:ext cx="1970587" cy="1522375"/>
          </a:xfrm>
          <a:prstGeom prst="rect">
            <a:avLst/>
          </a:prstGeom>
        </p:spPr>
      </p:pic>
      <p:pic>
        <p:nvPicPr>
          <p:cNvPr id="26" name="Picture 2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4A30C61-0C02-4960-B67E-5968BBA19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188"/>
          <a:stretch/>
        </p:blipFill>
        <p:spPr>
          <a:xfrm>
            <a:off x="603461" y="3326846"/>
            <a:ext cx="1734567" cy="12456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83C16F-19B7-4060-B84A-11B01809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480" y="2662960"/>
            <a:ext cx="2244149" cy="9510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740717-5569-4C7E-B821-BD835F92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420" y="2272659"/>
            <a:ext cx="2244149" cy="1381692"/>
          </a:xfrm>
          <a:prstGeom prst="rect">
            <a:avLst/>
          </a:prstGeom>
        </p:spPr>
      </p:pic>
      <p:pic>
        <p:nvPicPr>
          <p:cNvPr id="29" name="Picture 2" descr="Image result for plus">
            <a:extLst>
              <a:ext uri="{FF2B5EF4-FFF2-40B4-BE49-F238E27FC236}">
                <a16:creationId xmlns:a16="http://schemas.microsoft.com/office/drawing/2014/main" id="{5250EB55-B4CF-4BC9-8C0F-427529AC1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9836" r="8978" b="9539"/>
          <a:stretch/>
        </p:blipFill>
        <p:spPr bwMode="auto">
          <a:xfrm>
            <a:off x="2826830" y="2890396"/>
            <a:ext cx="488802" cy="4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plus">
            <a:extLst>
              <a:ext uri="{FF2B5EF4-FFF2-40B4-BE49-F238E27FC236}">
                <a16:creationId xmlns:a16="http://schemas.microsoft.com/office/drawing/2014/main" id="{111B7F04-1E3F-4A45-94C7-CDF8026C7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9836" r="8978" b="9539"/>
          <a:stretch/>
        </p:blipFill>
        <p:spPr bwMode="auto">
          <a:xfrm>
            <a:off x="6119618" y="2830683"/>
            <a:ext cx="488802" cy="4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plus">
            <a:extLst>
              <a:ext uri="{FF2B5EF4-FFF2-40B4-BE49-F238E27FC236}">
                <a16:creationId xmlns:a16="http://schemas.microsoft.com/office/drawing/2014/main" id="{0B3A9840-58E1-430F-A0E8-CEBD3E04A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9836" r="8978" b="9539"/>
          <a:stretch/>
        </p:blipFill>
        <p:spPr bwMode="auto">
          <a:xfrm>
            <a:off x="1278379" y="2958493"/>
            <a:ext cx="488802" cy="4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ing pc cartoon">
            <a:extLst>
              <a:ext uri="{FF2B5EF4-FFF2-40B4-BE49-F238E27FC236}">
                <a16:creationId xmlns:a16="http://schemas.microsoft.com/office/drawing/2014/main" id="{4E398690-9FA4-4B42-BDA0-BF714E89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34744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A5377B28-0329-4618-9DC4-AEC11E04F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" b="18151"/>
          <a:stretch/>
        </p:blipFill>
        <p:spPr>
          <a:xfrm>
            <a:off x="0" y="890692"/>
            <a:ext cx="9143980" cy="48543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33" y="4606470"/>
            <a:ext cx="575734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4567-A941-47AD-8F40-F57968173B3C}"/>
              </a:ext>
            </a:extLst>
          </p:cNvPr>
          <p:cNvSpPr txBox="1"/>
          <p:nvPr/>
        </p:nvSpPr>
        <p:spPr>
          <a:xfrm>
            <a:off x="437108" y="5245304"/>
            <a:ext cx="7944130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0496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208AD06B-5406-4702-8E4E-50F6A1F72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3963" y="803343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IN" sz="3600">
                <a:latin typeface="Franklin Gothic Heavy" panose="020B0903020102020204" pitchFamily="34" charset="0"/>
              </a:rPr>
              <a:t>ER diagram</a:t>
            </a:r>
            <a:endParaRPr lang="en-IN" sz="3600" dirty="0">
              <a:latin typeface="Franklin Gothic Heavy" panose="020B0903020102020204" pitchFamily="34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49F90F-A4B4-4D73-975C-DF0ED115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763" y="569743"/>
            <a:ext cx="8991600" cy="64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361</Words>
  <Application>Microsoft Office PowerPoint</Application>
  <PresentationFormat>On-screen Show (4:3)</PresentationFormat>
  <Paragraphs>59</Paragraphs>
  <Slides>15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 JULIAN</vt:lpstr>
      <vt:lpstr>Arial</vt:lpstr>
      <vt:lpstr>Britannic Bold</vt:lpstr>
      <vt:lpstr>Calibri</vt:lpstr>
      <vt:lpstr>Consolas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Mission Statement</vt:lpstr>
      <vt:lpstr>Tools Used</vt:lpstr>
      <vt:lpstr>PowerPoint Presentation</vt:lpstr>
      <vt:lpstr>ER diagram</vt:lpstr>
      <vt:lpstr>Logical Database Design</vt:lpstr>
      <vt:lpstr>PowerPoint Presentation</vt:lpstr>
      <vt:lpstr>PowerPoint Presentation</vt:lpstr>
      <vt:lpstr>PowerPoint Presentation</vt:lpstr>
      <vt:lpstr>Jobseeker is supposed to act as a bridge between where a  prospective candidate is right now to where she wants to be. 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Decker</dc:creator>
  <cp:lastModifiedBy>Aashay Gajanan Kedar</cp:lastModifiedBy>
  <cp:revision>49</cp:revision>
  <dcterms:created xsi:type="dcterms:W3CDTF">2015-05-28T18:40:39Z</dcterms:created>
  <dcterms:modified xsi:type="dcterms:W3CDTF">2018-12-07T03:58:26Z</dcterms:modified>
</cp:coreProperties>
</file>