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76" r:id="rId4"/>
    <p:sldId id="259" r:id="rId5"/>
    <p:sldId id="273" r:id="rId6"/>
    <p:sldId id="274" r:id="rId7"/>
    <p:sldId id="261" r:id="rId8"/>
    <p:sldId id="262" r:id="rId9"/>
    <p:sldId id="263" r:id="rId10"/>
    <p:sldId id="271" r:id="rId11"/>
    <p:sldId id="266" r:id="rId12"/>
    <p:sldId id="267"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83" autoAdjust="0"/>
  </p:normalViewPr>
  <p:slideViewPr>
    <p:cSldViewPr>
      <p:cViewPr varScale="1">
        <p:scale>
          <a:sx n="72" d="100"/>
          <a:sy n="72" d="100"/>
        </p:scale>
        <p:origin x="176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480B075-2C87-42B8-9810-70C336C6012F}" type="datetimeFigureOut">
              <a:rPr lang="en-IN" smtClean="0"/>
              <a:pPr/>
              <a:t>02-10-2023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EA8C47D-C549-4268-8482-FF83B5107661}" type="slidenum">
              <a:rPr lang="en-IN" smtClean="0"/>
              <a:pPr/>
              <a:t>‹#›</a:t>
            </a:fld>
            <a:endParaRPr lang="en-IN"/>
          </a:p>
        </p:txBody>
      </p:sp>
    </p:spTree>
    <p:extLst>
      <p:ext uri="{BB962C8B-B14F-4D97-AF65-F5344CB8AC3E}">
        <p14:creationId xmlns:p14="http://schemas.microsoft.com/office/powerpoint/2010/main" val="1357257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A8C47D-C549-4268-8482-FF83B5107661}" type="slidenum">
              <a:rPr lang="en-IN" smtClean="0"/>
              <a:pPr/>
              <a:t>6</a:t>
            </a:fld>
            <a:endParaRPr lang="en-IN"/>
          </a:p>
        </p:txBody>
      </p:sp>
    </p:spTree>
    <p:extLst>
      <p:ext uri="{BB962C8B-B14F-4D97-AF65-F5344CB8AC3E}">
        <p14:creationId xmlns:p14="http://schemas.microsoft.com/office/powerpoint/2010/main" val="380987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8C47D-C549-4268-8482-FF83B5107661}" type="slidenum">
              <a:rPr lang="en-IN" smtClean="0"/>
              <a:pPr/>
              <a:t>7</a:t>
            </a:fld>
            <a:endParaRPr lang="en-IN"/>
          </a:p>
        </p:txBody>
      </p:sp>
    </p:spTree>
    <p:extLst>
      <p:ext uri="{BB962C8B-B14F-4D97-AF65-F5344CB8AC3E}">
        <p14:creationId xmlns:p14="http://schemas.microsoft.com/office/powerpoint/2010/main" val="296397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A8C47D-C549-4268-8482-FF83B5107661}" type="slidenum">
              <a:rPr lang="en-IN" smtClean="0"/>
              <a:pPr/>
              <a:t>8</a:t>
            </a:fld>
            <a:endParaRPr lang="en-IN"/>
          </a:p>
        </p:txBody>
      </p:sp>
    </p:spTree>
    <p:extLst>
      <p:ext uri="{BB962C8B-B14F-4D97-AF65-F5344CB8AC3E}">
        <p14:creationId xmlns:p14="http://schemas.microsoft.com/office/powerpoint/2010/main" val="4038822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8C47D-C549-4268-8482-FF83B5107661}" type="slidenum">
              <a:rPr lang="en-IN" smtClean="0"/>
              <a:pPr/>
              <a:t>9</a:t>
            </a:fld>
            <a:endParaRPr lang="en-IN"/>
          </a:p>
        </p:txBody>
      </p:sp>
    </p:spTree>
    <p:extLst>
      <p:ext uri="{BB962C8B-B14F-4D97-AF65-F5344CB8AC3E}">
        <p14:creationId xmlns:p14="http://schemas.microsoft.com/office/powerpoint/2010/main" val="49465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513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740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1026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956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7915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7205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6915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517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710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573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023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372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777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421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8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697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151131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04999"/>
            <a:ext cx="1664208" cy="685801"/>
          </a:xfrm>
          <a:custGeom>
            <a:avLst/>
            <a:gdLst/>
            <a:ahLst/>
            <a:cxnLst/>
            <a:rect l="l" t="t" r="r" b="b"/>
            <a:pathLst>
              <a:path w="1369695" h="780414">
                <a:moveTo>
                  <a:pt x="0" y="0"/>
                </a:moveTo>
                <a:lnTo>
                  <a:pt x="0" y="779462"/>
                </a:lnTo>
                <a:lnTo>
                  <a:pt x="973950" y="780201"/>
                </a:lnTo>
                <a:lnTo>
                  <a:pt x="983596" y="779393"/>
                </a:lnTo>
                <a:lnTo>
                  <a:pt x="991487" y="777264"/>
                </a:lnTo>
                <a:lnTo>
                  <a:pt x="997622" y="774254"/>
                </a:lnTo>
                <a:lnTo>
                  <a:pt x="1002004" y="770803"/>
                </a:lnTo>
                <a:lnTo>
                  <a:pt x="1002004" y="766104"/>
                </a:lnTo>
                <a:lnTo>
                  <a:pt x="1006690" y="766104"/>
                </a:lnTo>
                <a:lnTo>
                  <a:pt x="1362456" y="410377"/>
                </a:lnTo>
                <a:lnTo>
                  <a:pt x="1367742" y="401808"/>
                </a:lnTo>
                <a:lnTo>
                  <a:pt x="1369504" y="391073"/>
                </a:lnTo>
                <a:lnTo>
                  <a:pt x="1367742" y="379480"/>
                </a:lnTo>
                <a:lnTo>
                  <a:pt x="1362456" y="368340"/>
                </a:lnTo>
                <a:lnTo>
                  <a:pt x="1006690" y="17185"/>
                </a:lnTo>
                <a:lnTo>
                  <a:pt x="1006690" y="12359"/>
                </a:lnTo>
                <a:lnTo>
                  <a:pt x="1002004" y="12359"/>
                </a:lnTo>
                <a:lnTo>
                  <a:pt x="997622" y="8981"/>
                </a:lnTo>
                <a:lnTo>
                  <a:pt x="991487" y="6009"/>
                </a:lnTo>
                <a:lnTo>
                  <a:pt x="983596" y="3893"/>
                </a:lnTo>
                <a:lnTo>
                  <a:pt x="973950" y="3088"/>
                </a:lnTo>
                <a:lnTo>
                  <a:pt x="0" y="0"/>
                </a:lnTo>
                <a:close/>
              </a:path>
            </a:pathLst>
          </a:custGeom>
          <a:solidFill>
            <a:srgbClr val="A42F0F"/>
          </a:solidFill>
        </p:spPr>
        <p:txBody>
          <a:bodyPr wrap="square" lIns="0" tIns="0" rIns="0" bIns="0" rtlCol="0"/>
          <a:lstStyle/>
          <a:p>
            <a:endParaRPr/>
          </a:p>
        </p:txBody>
      </p:sp>
      <p:sp>
        <p:nvSpPr>
          <p:cNvPr id="3" name="object 3"/>
          <p:cNvSpPr txBox="1"/>
          <p:nvPr/>
        </p:nvSpPr>
        <p:spPr>
          <a:xfrm>
            <a:off x="1892808" y="389889"/>
            <a:ext cx="7098792" cy="5633593"/>
          </a:xfrm>
          <a:prstGeom prst="rect">
            <a:avLst/>
          </a:prstGeom>
        </p:spPr>
        <p:txBody>
          <a:bodyPr vert="horz" wrap="square" lIns="0" tIns="11430" rIns="0" bIns="0" rtlCol="0">
            <a:spAutoFit/>
          </a:bodyPr>
          <a:lstStyle/>
          <a:p>
            <a:pPr marR="401320" algn="ctr">
              <a:lnSpc>
                <a:spcPct val="100000"/>
              </a:lnSpc>
              <a:spcBef>
                <a:spcPts val="90"/>
              </a:spcBef>
            </a:pPr>
            <a:r>
              <a:rPr sz="2000" spc="-10" dirty="0">
                <a:solidFill>
                  <a:srgbClr val="6E3E0C"/>
                </a:solidFill>
                <a:latin typeface="Times New Roman"/>
                <a:cs typeface="Times New Roman"/>
              </a:rPr>
              <a:t>Adarsh</a:t>
            </a:r>
            <a:r>
              <a:rPr sz="2000" spc="5" dirty="0">
                <a:solidFill>
                  <a:srgbClr val="6E3E0C"/>
                </a:solidFill>
                <a:latin typeface="Times New Roman"/>
                <a:cs typeface="Times New Roman"/>
              </a:rPr>
              <a:t> </a:t>
            </a:r>
            <a:r>
              <a:rPr sz="2000" spc="-10" dirty="0">
                <a:solidFill>
                  <a:srgbClr val="6E3E0C"/>
                </a:solidFill>
                <a:latin typeface="Times New Roman"/>
                <a:cs typeface="Times New Roman"/>
              </a:rPr>
              <a:t>Institute</a:t>
            </a:r>
            <a:r>
              <a:rPr sz="2000" spc="15" dirty="0">
                <a:solidFill>
                  <a:srgbClr val="6E3E0C"/>
                </a:solidFill>
                <a:latin typeface="Times New Roman"/>
                <a:cs typeface="Times New Roman"/>
              </a:rPr>
              <a:t> </a:t>
            </a:r>
            <a:r>
              <a:rPr sz="2000" dirty="0">
                <a:solidFill>
                  <a:srgbClr val="6E3E0C"/>
                </a:solidFill>
                <a:latin typeface="Times New Roman"/>
                <a:cs typeface="Times New Roman"/>
              </a:rPr>
              <a:t>of</a:t>
            </a:r>
            <a:r>
              <a:rPr sz="2000" spc="-40" dirty="0">
                <a:solidFill>
                  <a:srgbClr val="6E3E0C"/>
                </a:solidFill>
                <a:latin typeface="Times New Roman"/>
                <a:cs typeface="Times New Roman"/>
              </a:rPr>
              <a:t> </a:t>
            </a:r>
            <a:r>
              <a:rPr sz="2000" spc="-20" dirty="0">
                <a:solidFill>
                  <a:srgbClr val="6E3E0C"/>
                </a:solidFill>
                <a:latin typeface="Times New Roman"/>
                <a:cs typeface="Times New Roman"/>
              </a:rPr>
              <a:t>Technology</a:t>
            </a:r>
            <a:r>
              <a:rPr sz="2000" spc="5" dirty="0">
                <a:solidFill>
                  <a:srgbClr val="6E3E0C"/>
                </a:solidFill>
                <a:latin typeface="Times New Roman"/>
                <a:cs typeface="Times New Roman"/>
              </a:rPr>
              <a:t> </a:t>
            </a:r>
            <a:r>
              <a:rPr sz="2000" spc="-10" dirty="0">
                <a:solidFill>
                  <a:srgbClr val="6E3E0C"/>
                </a:solidFill>
                <a:latin typeface="Times New Roman"/>
                <a:cs typeface="Times New Roman"/>
              </a:rPr>
              <a:t>&amp;</a:t>
            </a:r>
            <a:endParaRPr sz="2000" dirty="0">
              <a:latin typeface="Times New Roman"/>
              <a:cs typeface="Times New Roman"/>
            </a:endParaRPr>
          </a:p>
          <a:p>
            <a:pPr marR="400050" algn="ctr">
              <a:lnSpc>
                <a:spcPct val="100000"/>
              </a:lnSpc>
            </a:pPr>
            <a:r>
              <a:rPr sz="2000" spc="-5" dirty="0">
                <a:solidFill>
                  <a:srgbClr val="6E3E0C"/>
                </a:solidFill>
                <a:latin typeface="Times New Roman"/>
                <a:cs typeface="Times New Roman"/>
              </a:rPr>
              <a:t>Research</a:t>
            </a:r>
            <a:r>
              <a:rPr sz="2000" spc="-10" dirty="0">
                <a:solidFill>
                  <a:srgbClr val="6E3E0C"/>
                </a:solidFill>
                <a:latin typeface="Times New Roman"/>
                <a:cs typeface="Times New Roman"/>
              </a:rPr>
              <a:t> </a:t>
            </a:r>
            <a:r>
              <a:rPr sz="2000" spc="-5" dirty="0">
                <a:solidFill>
                  <a:srgbClr val="6E3E0C"/>
                </a:solidFill>
                <a:latin typeface="Times New Roman"/>
                <a:cs typeface="Times New Roman"/>
              </a:rPr>
              <a:t>Centre,</a:t>
            </a:r>
            <a:r>
              <a:rPr sz="2000" spc="-40" dirty="0">
                <a:solidFill>
                  <a:srgbClr val="6E3E0C"/>
                </a:solidFill>
                <a:latin typeface="Times New Roman"/>
                <a:cs typeface="Times New Roman"/>
              </a:rPr>
              <a:t> </a:t>
            </a:r>
            <a:r>
              <a:rPr sz="2000" spc="-35" dirty="0">
                <a:solidFill>
                  <a:srgbClr val="6E3E0C"/>
                </a:solidFill>
                <a:latin typeface="Times New Roman"/>
                <a:cs typeface="Times New Roman"/>
              </a:rPr>
              <a:t>Vita</a:t>
            </a:r>
            <a:endParaRPr sz="2000" dirty="0">
              <a:latin typeface="Times New Roman"/>
              <a:cs typeface="Times New Roman"/>
            </a:endParaRPr>
          </a:p>
          <a:p>
            <a:pPr marR="401320" algn="ctr">
              <a:lnSpc>
                <a:spcPct val="100000"/>
              </a:lnSpc>
              <a:spcBef>
                <a:spcPts val="5"/>
              </a:spcBef>
            </a:pPr>
            <a:r>
              <a:rPr sz="2000" spc="-10" dirty="0">
                <a:solidFill>
                  <a:srgbClr val="6E3E0C"/>
                </a:solidFill>
                <a:latin typeface="Times New Roman"/>
                <a:cs typeface="Times New Roman"/>
              </a:rPr>
              <a:t>Department</a:t>
            </a:r>
            <a:r>
              <a:rPr sz="2000" spc="35" dirty="0">
                <a:solidFill>
                  <a:srgbClr val="6E3E0C"/>
                </a:solidFill>
                <a:latin typeface="Times New Roman"/>
                <a:cs typeface="Times New Roman"/>
              </a:rPr>
              <a:t> </a:t>
            </a:r>
            <a:r>
              <a:rPr sz="2000" dirty="0">
                <a:solidFill>
                  <a:srgbClr val="6E3E0C"/>
                </a:solidFill>
                <a:latin typeface="Times New Roman"/>
                <a:cs typeface="Times New Roman"/>
              </a:rPr>
              <a:t>of</a:t>
            </a:r>
            <a:r>
              <a:rPr sz="2000" spc="-20" dirty="0">
                <a:solidFill>
                  <a:srgbClr val="6E3E0C"/>
                </a:solidFill>
                <a:latin typeface="Times New Roman"/>
                <a:cs typeface="Times New Roman"/>
              </a:rPr>
              <a:t> </a:t>
            </a:r>
            <a:r>
              <a:rPr sz="2000" spc="-10" dirty="0">
                <a:solidFill>
                  <a:srgbClr val="6E3E0C"/>
                </a:solidFill>
                <a:latin typeface="Times New Roman"/>
                <a:cs typeface="Times New Roman"/>
              </a:rPr>
              <a:t>Computer</a:t>
            </a:r>
            <a:r>
              <a:rPr sz="2000" spc="25" dirty="0">
                <a:solidFill>
                  <a:srgbClr val="6E3E0C"/>
                </a:solidFill>
                <a:latin typeface="Times New Roman"/>
                <a:cs typeface="Times New Roman"/>
              </a:rPr>
              <a:t> </a:t>
            </a:r>
            <a:r>
              <a:rPr sz="2000" spc="-5" dirty="0">
                <a:solidFill>
                  <a:srgbClr val="6E3E0C"/>
                </a:solidFill>
                <a:latin typeface="Times New Roman"/>
                <a:cs typeface="Times New Roman"/>
              </a:rPr>
              <a:t>Science</a:t>
            </a:r>
            <a:r>
              <a:rPr sz="2000" spc="20" dirty="0">
                <a:solidFill>
                  <a:srgbClr val="6E3E0C"/>
                </a:solidFill>
                <a:latin typeface="Times New Roman"/>
                <a:cs typeface="Times New Roman"/>
              </a:rPr>
              <a:t> </a:t>
            </a:r>
            <a:r>
              <a:rPr sz="2000" spc="-10" dirty="0">
                <a:solidFill>
                  <a:srgbClr val="6E3E0C"/>
                </a:solidFill>
                <a:latin typeface="Times New Roman"/>
                <a:cs typeface="Times New Roman"/>
              </a:rPr>
              <a:t>&amp;</a:t>
            </a:r>
            <a:r>
              <a:rPr sz="2000" spc="-15" dirty="0">
                <a:solidFill>
                  <a:srgbClr val="6E3E0C"/>
                </a:solidFill>
                <a:latin typeface="Times New Roman"/>
                <a:cs typeface="Times New Roman"/>
              </a:rPr>
              <a:t> Eng</a:t>
            </a:r>
            <a:r>
              <a:rPr lang="en-US" sz="2000" spc="-15" dirty="0">
                <a:solidFill>
                  <a:srgbClr val="6E3E0C"/>
                </a:solidFill>
                <a:latin typeface="Times New Roman"/>
                <a:cs typeface="Times New Roman"/>
              </a:rPr>
              <a:t>ineering</a:t>
            </a:r>
            <a:r>
              <a:rPr lang="en-US" sz="2000" dirty="0">
                <a:latin typeface="Times New Roman"/>
                <a:cs typeface="Times New Roman"/>
              </a:rPr>
              <a:t> </a:t>
            </a:r>
          </a:p>
          <a:p>
            <a:pPr marR="401320" algn="ctr">
              <a:lnSpc>
                <a:spcPct val="100000"/>
              </a:lnSpc>
              <a:spcBef>
                <a:spcPts val="5"/>
              </a:spcBef>
            </a:pPr>
            <a:r>
              <a:rPr sz="2000" spc="-15" dirty="0">
                <a:solidFill>
                  <a:srgbClr val="6E3E0C"/>
                </a:solidFill>
                <a:latin typeface="Times New Roman"/>
                <a:cs typeface="Times New Roman"/>
              </a:rPr>
              <a:t>Class-</a:t>
            </a:r>
            <a:r>
              <a:rPr lang="en-US" sz="2000" spc="-15" dirty="0">
                <a:solidFill>
                  <a:srgbClr val="6E3E0C"/>
                </a:solidFill>
                <a:latin typeface="Times New Roman"/>
                <a:cs typeface="Times New Roman"/>
              </a:rPr>
              <a:t>TY</a:t>
            </a:r>
            <a:endParaRPr lang="en-US" sz="2000" dirty="0">
              <a:latin typeface="Times New Roman"/>
              <a:cs typeface="Times New Roman"/>
            </a:endParaRPr>
          </a:p>
          <a:p>
            <a:pPr marL="291465">
              <a:lnSpc>
                <a:spcPct val="100000"/>
              </a:lnSpc>
              <a:spcBef>
                <a:spcPts val="25"/>
              </a:spcBef>
            </a:pPr>
            <a:r>
              <a:rPr lang="en-IN" sz="1500" b="1" spc="5" dirty="0">
                <a:solidFill>
                  <a:srgbClr val="585858"/>
                </a:solidFill>
                <a:latin typeface="Times New Roman"/>
                <a:cs typeface="Times New Roman"/>
              </a:rPr>
              <a:t>Mini project </a:t>
            </a:r>
            <a:r>
              <a:rPr sz="1500" b="1" spc="-80" dirty="0">
                <a:solidFill>
                  <a:srgbClr val="585858"/>
                </a:solidFill>
                <a:latin typeface="Times New Roman"/>
                <a:cs typeface="Times New Roman"/>
              </a:rPr>
              <a:t> </a:t>
            </a:r>
            <a:r>
              <a:rPr sz="1500" b="1" dirty="0">
                <a:solidFill>
                  <a:srgbClr val="585858"/>
                </a:solidFill>
                <a:latin typeface="Times New Roman"/>
                <a:cs typeface="Times New Roman"/>
              </a:rPr>
              <a:t>Presentation</a:t>
            </a:r>
            <a:r>
              <a:rPr sz="1500" b="1" spc="-70" dirty="0">
                <a:solidFill>
                  <a:srgbClr val="585858"/>
                </a:solidFill>
                <a:latin typeface="Times New Roman"/>
                <a:cs typeface="Times New Roman"/>
              </a:rPr>
              <a:t> </a:t>
            </a:r>
            <a:r>
              <a:rPr sz="1500" b="1" spc="-5" dirty="0">
                <a:solidFill>
                  <a:srgbClr val="585858"/>
                </a:solidFill>
                <a:latin typeface="Times New Roman"/>
                <a:cs typeface="Times New Roman"/>
              </a:rPr>
              <a:t>on</a:t>
            </a:r>
            <a:r>
              <a:rPr lang="en-US" sz="1500" spc="-5" dirty="0">
                <a:solidFill>
                  <a:srgbClr val="585858"/>
                </a:solidFill>
                <a:latin typeface="Times New Roman"/>
                <a:cs typeface="Times New Roman"/>
              </a:rPr>
              <a:t>:</a:t>
            </a:r>
            <a:endParaRPr sz="1500" dirty="0">
              <a:latin typeface="Times New Roman"/>
              <a:cs typeface="Times New Roman"/>
            </a:endParaRPr>
          </a:p>
          <a:p>
            <a:pPr marL="746760">
              <a:lnSpc>
                <a:spcPct val="100000"/>
              </a:lnSpc>
              <a:spcBef>
                <a:spcPts val="1285"/>
              </a:spcBef>
            </a:pPr>
            <a:r>
              <a:rPr lang="en-US" sz="1700" dirty="0">
                <a:latin typeface="Times New Roman"/>
                <a:cs typeface="Times New Roman"/>
              </a:rPr>
              <a:t>      </a:t>
            </a:r>
            <a:r>
              <a:rPr sz="2800" spc="-5" dirty="0">
                <a:solidFill>
                  <a:srgbClr val="585858"/>
                </a:solidFill>
                <a:latin typeface="Times New Roman"/>
                <a:cs typeface="Times New Roman"/>
              </a:rPr>
              <a:t>“</a:t>
            </a:r>
            <a:r>
              <a:rPr lang="en-US" sz="2800" spc="-5" dirty="0">
                <a:solidFill>
                  <a:srgbClr val="585858"/>
                </a:solidFill>
                <a:latin typeface="Times New Roman"/>
                <a:cs typeface="Times New Roman"/>
              </a:rPr>
              <a:t>Aptitude Quiz Website</a:t>
            </a:r>
            <a:r>
              <a:rPr sz="2800" dirty="0">
                <a:solidFill>
                  <a:srgbClr val="585858"/>
                </a:solidFill>
                <a:latin typeface="Times New Roman"/>
                <a:cs typeface="Times New Roman"/>
              </a:rPr>
              <a:t>”</a:t>
            </a:r>
            <a:endParaRPr lang="en-US" sz="2800" dirty="0">
              <a:latin typeface="Times New Roman"/>
              <a:cs typeface="Times New Roman"/>
            </a:endParaRPr>
          </a:p>
          <a:p>
            <a:pPr marL="746760">
              <a:lnSpc>
                <a:spcPct val="100000"/>
              </a:lnSpc>
              <a:spcBef>
                <a:spcPts val="1285"/>
              </a:spcBef>
            </a:pPr>
            <a:r>
              <a:rPr lang="en-US" b="1" spc="-5" dirty="0">
                <a:solidFill>
                  <a:srgbClr val="6E3E0C"/>
                </a:solidFill>
                <a:latin typeface="Times New Roman"/>
                <a:cs typeface="Times New Roman"/>
              </a:rPr>
              <a:t> Team members </a:t>
            </a:r>
            <a:r>
              <a:rPr lang="en-US" sz="1700" spc="-5" dirty="0">
                <a:solidFill>
                  <a:srgbClr val="6E3E0C"/>
                </a:solidFill>
                <a:latin typeface="Times New Roman"/>
                <a:cs typeface="Times New Roman"/>
              </a:rPr>
              <a:t>:</a:t>
            </a:r>
            <a:endParaRPr sz="1700" dirty="0">
              <a:latin typeface="Times New Roman"/>
              <a:cs typeface="Times New Roman"/>
            </a:endParaRPr>
          </a:p>
          <a:p>
            <a:pPr marR="973455">
              <a:lnSpc>
                <a:spcPct val="100000"/>
              </a:lnSpc>
              <a:spcBef>
                <a:spcPts val="875"/>
              </a:spcBef>
            </a:pPr>
            <a:r>
              <a:rPr lang="en-US" sz="1500" spc="10" dirty="0">
                <a:solidFill>
                  <a:srgbClr val="585858"/>
                </a:solidFill>
                <a:latin typeface="Times New Roman"/>
                <a:cs typeface="Times New Roman"/>
              </a:rPr>
              <a:t>     1. </a:t>
            </a:r>
            <a:r>
              <a:rPr lang="en-US" sz="1600" spc="10" dirty="0">
                <a:solidFill>
                  <a:srgbClr val="585858"/>
                </a:solidFill>
                <a:latin typeface="Times New Roman"/>
                <a:cs typeface="Times New Roman"/>
              </a:rPr>
              <a:t>Mr. </a:t>
            </a:r>
            <a:r>
              <a:rPr lang="en-US" sz="1600" spc="10" dirty="0" err="1">
                <a:solidFill>
                  <a:srgbClr val="585858"/>
                </a:solidFill>
                <a:latin typeface="Times New Roman"/>
                <a:cs typeface="Times New Roman"/>
              </a:rPr>
              <a:t>Akshay</a:t>
            </a:r>
            <a:r>
              <a:rPr lang="en-US" sz="1600" spc="10" dirty="0">
                <a:solidFill>
                  <a:srgbClr val="585858"/>
                </a:solidFill>
                <a:latin typeface="Times New Roman"/>
                <a:cs typeface="Times New Roman"/>
              </a:rPr>
              <a:t> </a:t>
            </a:r>
            <a:r>
              <a:rPr lang="en-US" sz="1600" spc="10" dirty="0" err="1">
                <a:solidFill>
                  <a:srgbClr val="585858"/>
                </a:solidFill>
                <a:latin typeface="Times New Roman"/>
                <a:cs typeface="Times New Roman"/>
              </a:rPr>
              <a:t>Sarjerao</a:t>
            </a:r>
            <a:r>
              <a:rPr lang="en-US" sz="1600" spc="10" dirty="0">
                <a:solidFill>
                  <a:srgbClr val="585858"/>
                </a:solidFill>
                <a:latin typeface="Times New Roman"/>
                <a:cs typeface="Times New Roman"/>
              </a:rPr>
              <a:t> </a:t>
            </a:r>
            <a:r>
              <a:rPr lang="en-US" sz="1600" spc="10" dirty="0" err="1">
                <a:solidFill>
                  <a:srgbClr val="585858"/>
                </a:solidFill>
                <a:latin typeface="Times New Roman"/>
                <a:cs typeface="Times New Roman"/>
              </a:rPr>
              <a:t>Bandgar</a:t>
            </a:r>
            <a:r>
              <a:rPr lang="en-US" sz="1600" spc="10" dirty="0">
                <a:solidFill>
                  <a:srgbClr val="585858"/>
                </a:solidFill>
                <a:latin typeface="Times New Roman"/>
                <a:cs typeface="Times New Roman"/>
              </a:rPr>
              <a:t>(CS3010)</a:t>
            </a:r>
          </a:p>
          <a:p>
            <a:pPr marR="973455">
              <a:lnSpc>
                <a:spcPct val="100000"/>
              </a:lnSpc>
              <a:spcBef>
                <a:spcPts val="875"/>
              </a:spcBef>
            </a:pPr>
            <a:r>
              <a:rPr lang="en-US" sz="1600" spc="10" dirty="0">
                <a:solidFill>
                  <a:srgbClr val="585858"/>
                </a:solidFill>
                <a:latin typeface="Times New Roman"/>
                <a:cs typeface="Times New Roman"/>
              </a:rPr>
              <a:t>     2. Mr. </a:t>
            </a:r>
            <a:r>
              <a:rPr lang="en-US" sz="1600" spc="10" dirty="0" err="1">
                <a:solidFill>
                  <a:srgbClr val="585858"/>
                </a:solidFill>
                <a:latin typeface="Times New Roman"/>
                <a:cs typeface="Times New Roman"/>
              </a:rPr>
              <a:t>Adarsh</a:t>
            </a:r>
            <a:r>
              <a:rPr lang="en-US" sz="1600" spc="10" dirty="0">
                <a:solidFill>
                  <a:srgbClr val="585858"/>
                </a:solidFill>
                <a:latin typeface="Times New Roman"/>
                <a:cs typeface="Times New Roman"/>
              </a:rPr>
              <a:t> </a:t>
            </a:r>
            <a:r>
              <a:rPr lang="en-US" sz="1600" spc="10" dirty="0" err="1">
                <a:solidFill>
                  <a:srgbClr val="585858"/>
                </a:solidFill>
                <a:latin typeface="Times New Roman"/>
                <a:cs typeface="Times New Roman"/>
              </a:rPr>
              <a:t>Rupesh</a:t>
            </a:r>
            <a:r>
              <a:rPr lang="en-US" sz="1600" spc="10" dirty="0">
                <a:solidFill>
                  <a:srgbClr val="585858"/>
                </a:solidFill>
                <a:latin typeface="Times New Roman"/>
                <a:cs typeface="Times New Roman"/>
              </a:rPr>
              <a:t> </a:t>
            </a:r>
            <a:r>
              <a:rPr lang="en-US" sz="1600" spc="10" dirty="0" err="1">
                <a:solidFill>
                  <a:srgbClr val="585858"/>
                </a:solidFill>
                <a:latin typeface="Times New Roman"/>
                <a:cs typeface="Times New Roman"/>
              </a:rPr>
              <a:t>Jadhav</a:t>
            </a:r>
            <a:r>
              <a:rPr lang="en-US" sz="1600" spc="10" dirty="0">
                <a:solidFill>
                  <a:srgbClr val="585858"/>
                </a:solidFill>
                <a:latin typeface="Times New Roman"/>
                <a:cs typeface="Times New Roman"/>
              </a:rPr>
              <a:t> (CS3015) </a:t>
            </a:r>
          </a:p>
          <a:p>
            <a:pPr marR="973455">
              <a:lnSpc>
                <a:spcPct val="100000"/>
              </a:lnSpc>
              <a:spcBef>
                <a:spcPts val="875"/>
              </a:spcBef>
            </a:pPr>
            <a:r>
              <a:rPr lang="en-US" sz="1600" spc="10" dirty="0">
                <a:solidFill>
                  <a:srgbClr val="585858"/>
                </a:solidFill>
                <a:latin typeface="Times New Roman"/>
                <a:cs typeface="Times New Roman"/>
              </a:rPr>
              <a:t>     3.</a:t>
            </a:r>
            <a:r>
              <a:rPr sz="1600" spc="10" dirty="0">
                <a:solidFill>
                  <a:srgbClr val="585858"/>
                </a:solidFill>
                <a:latin typeface="Times New Roman"/>
                <a:cs typeface="Times New Roman"/>
              </a:rPr>
              <a:t>M</a:t>
            </a:r>
            <a:r>
              <a:rPr sz="1600" spc="-75" dirty="0">
                <a:solidFill>
                  <a:srgbClr val="585858"/>
                </a:solidFill>
                <a:latin typeface="Times New Roman"/>
                <a:cs typeface="Times New Roman"/>
              </a:rPr>
              <a:t>r</a:t>
            </a:r>
            <a:r>
              <a:rPr lang="en-US" sz="1600" spc="-75" dirty="0">
                <a:solidFill>
                  <a:srgbClr val="585858"/>
                </a:solidFill>
                <a:latin typeface="Times New Roman"/>
                <a:cs typeface="Times New Roman"/>
              </a:rPr>
              <a:t>. </a:t>
            </a:r>
            <a:r>
              <a:rPr lang="en-US" sz="1600" spc="-75" dirty="0" err="1">
                <a:solidFill>
                  <a:srgbClr val="585858"/>
                </a:solidFill>
                <a:latin typeface="Times New Roman"/>
                <a:cs typeface="Times New Roman"/>
              </a:rPr>
              <a:t>Rushikesh</a:t>
            </a:r>
            <a:r>
              <a:rPr lang="en-US" sz="1600" spc="-75" dirty="0">
                <a:solidFill>
                  <a:srgbClr val="585858"/>
                </a:solidFill>
                <a:latin typeface="Times New Roman"/>
                <a:cs typeface="Times New Roman"/>
              </a:rPr>
              <a:t> </a:t>
            </a:r>
            <a:r>
              <a:rPr lang="en-US" sz="1600" spc="-75" dirty="0" err="1">
                <a:solidFill>
                  <a:srgbClr val="585858"/>
                </a:solidFill>
                <a:latin typeface="Times New Roman"/>
                <a:cs typeface="Times New Roman"/>
              </a:rPr>
              <a:t>Pravin</a:t>
            </a:r>
            <a:r>
              <a:rPr lang="en-US" sz="1600" spc="-75" dirty="0">
                <a:solidFill>
                  <a:srgbClr val="585858"/>
                </a:solidFill>
                <a:latin typeface="Times New Roman"/>
                <a:cs typeface="Times New Roman"/>
              </a:rPr>
              <a:t> </a:t>
            </a:r>
            <a:r>
              <a:rPr lang="en-US" sz="1600" spc="-75" dirty="0" err="1">
                <a:solidFill>
                  <a:srgbClr val="585858"/>
                </a:solidFill>
                <a:latin typeface="Times New Roman"/>
                <a:cs typeface="Times New Roman"/>
              </a:rPr>
              <a:t>Mhetre</a:t>
            </a:r>
            <a:r>
              <a:rPr lang="en-US" sz="1600" spc="-75" dirty="0">
                <a:solidFill>
                  <a:srgbClr val="585858"/>
                </a:solidFill>
                <a:latin typeface="Times New Roman"/>
                <a:cs typeface="Times New Roman"/>
              </a:rPr>
              <a:t> </a:t>
            </a:r>
            <a:r>
              <a:rPr sz="1600" spc="5" dirty="0">
                <a:solidFill>
                  <a:srgbClr val="585858"/>
                </a:solidFill>
                <a:latin typeface="Times New Roman"/>
                <a:cs typeface="Times New Roman"/>
              </a:rPr>
              <a:t>(</a:t>
            </a:r>
            <a:r>
              <a:rPr lang="en-US" sz="1600" spc="5" dirty="0">
                <a:solidFill>
                  <a:srgbClr val="585858"/>
                </a:solidFill>
                <a:latin typeface="Times New Roman"/>
                <a:cs typeface="Times New Roman"/>
              </a:rPr>
              <a:t>CS3016</a:t>
            </a:r>
            <a:r>
              <a:rPr sz="1600" dirty="0">
                <a:solidFill>
                  <a:srgbClr val="585858"/>
                </a:solidFill>
                <a:latin typeface="Times New Roman"/>
                <a:cs typeface="Times New Roman"/>
              </a:rPr>
              <a:t>)</a:t>
            </a:r>
            <a:endParaRPr lang="en-US" sz="1600" dirty="0">
              <a:solidFill>
                <a:srgbClr val="585858"/>
              </a:solidFill>
              <a:latin typeface="Times New Roman"/>
              <a:cs typeface="Times New Roman"/>
            </a:endParaRPr>
          </a:p>
          <a:p>
            <a:pPr marR="973455">
              <a:lnSpc>
                <a:spcPct val="100000"/>
              </a:lnSpc>
              <a:spcBef>
                <a:spcPts val="875"/>
              </a:spcBef>
            </a:pPr>
            <a:r>
              <a:rPr lang="en-US" sz="1600" dirty="0">
                <a:solidFill>
                  <a:srgbClr val="585858"/>
                </a:solidFill>
                <a:latin typeface="Times New Roman"/>
                <a:cs typeface="Times New Roman"/>
              </a:rPr>
              <a:t>     4.Mr. Pranav </a:t>
            </a:r>
            <a:r>
              <a:rPr lang="en-US" sz="1600" dirty="0" err="1">
                <a:solidFill>
                  <a:srgbClr val="585858"/>
                </a:solidFill>
                <a:latin typeface="Times New Roman"/>
                <a:cs typeface="Times New Roman"/>
              </a:rPr>
              <a:t>Dilip</a:t>
            </a:r>
            <a:r>
              <a:rPr lang="en-US" sz="1600" dirty="0">
                <a:solidFill>
                  <a:srgbClr val="585858"/>
                </a:solidFill>
                <a:latin typeface="Times New Roman"/>
                <a:cs typeface="Times New Roman"/>
              </a:rPr>
              <a:t> </a:t>
            </a:r>
            <a:r>
              <a:rPr lang="en-US" sz="1600" dirty="0" err="1">
                <a:solidFill>
                  <a:srgbClr val="585858"/>
                </a:solidFill>
                <a:latin typeface="Times New Roman"/>
                <a:cs typeface="Times New Roman"/>
              </a:rPr>
              <a:t>Surywanshi</a:t>
            </a:r>
            <a:r>
              <a:rPr lang="en-US" sz="1600" dirty="0">
                <a:solidFill>
                  <a:srgbClr val="585858"/>
                </a:solidFill>
                <a:latin typeface="Times New Roman"/>
                <a:cs typeface="Times New Roman"/>
              </a:rPr>
              <a:t>(CS3017)</a:t>
            </a:r>
            <a:endParaRPr sz="1600" dirty="0">
              <a:latin typeface="Times New Roman"/>
              <a:cs typeface="Times New Roman"/>
            </a:endParaRPr>
          </a:p>
          <a:p>
            <a:pPr marR="832485" algn="ctr">
              <a:lnSpc>
                <a:spcPct val="100000"/>
              </a:lnSpc>
              <a:spcBef>
                <a:spcPts val="785"/>
              </a:spcBef>
            </a:pPr>
            <a:r>
              <a:rPr sz="1700" b="1" spc="-5" dirty="0">
                <a:solidFill>
                  <a:srgbClr val="6E3E0C"/>
                </a:solidFill>
                <a:latin typeface="Times New Roman"/>
                <a:cs typeface="Times New Roman"/>
              </a:rPr>
              <a:t>Academic</a:t>
            </a:r>
            <a:r>
              <a:rPr sz="1700" b="1" spc="-95" dirty="0">
                <a:solidFill>
                  <a:srgbClr val="6E3E0C"/>
                </a:solidFill>
                <a:latin typeface="Times New Roman"/>
                <a:cs typeface="Times New Roman"/>
              </a:rPr>
              <a:t> </a:t>
            </a:r>
            <a:r>
              <a:rPr sz="1700" b="1" spc="-45" dirty="0">
                <a:solidFill>
                  <a:srgbClr val="6E3E0C"/>
                </a:solidFill>
                <a:latin typeface="Times New Roman"/>
                <a:cs typeface="Times New Roman"/>
              </a:rPr>
              <a:t>Year</a:t>
            </a:r>
            <a:endParaRPr sz="1700" b="1" dirty="0">
              <a:latin typeface="Times New Roman"/>
              <a:cs typeface="Times New Roman"/>
            </a:endParaRPr>
          </a:p>
          <a:p>
            <a:pPr marR="859155" algn="ctr">
              <a:lnSpc>
                <a:spcPct val="100000"/>
              </a:lnSpc>
              <a:spcBef>
                <a:spcPts val="815"/>
              </a:spcBef>
            </a:pPr>
            <a:r>
              <a:rPr sz="1700" spc="5" dirty="0">
                <a:solidFill>
                  <a:srgbClr val="6E3E0C"/>
                </a:solidFill>
                <a:latin typeface="Times New Roman"/>
                <a:cs typeface="Times New Roman"/>
              </a:rPr>
              <a:t>2023-2024</a:t>
            </a:r>
            <a:endParaRPr sz="1700" dirty="0">
              <a:latin typeface="Times New Roman"/>
              <a:cs typeface="Times New Roman"/>
            </a:endParaRPr>
          </a:p>
          <a:p>
            <a:pPr marL="682625">
              <a:lnSpc>
                <a:spcPct val="100000"/>
              </a:lnSpc>
              <a:spcBef>
                <a:spcPts val="1400"/>
              </a:spcBef>
            </a:pPr>
            <a:r>
              <a:rPr lang="en-US" b="1" spc="-114" dirty="0">
                <a:solidFill>
                  <a:srgbClr val="9F8351"/>
                </a:solidFill>
                <a:latin typeface="Verdana"/>
                <a:cs typeface="Verdana"/>
              </a:rPr>
              <a:t>                                                            </a:t>
            </a:r>
            <a:r>
              <a:rPr b="1" spc="-114" dirty="0">
                <a:solidFill>
                  <a:srgbClr val="9F8351"/>
                </a:solidFill>
                <a:latin typeface="Verdana"/>
                <a:cs typeface="Verdana"/>
              </a:rPr>
              <a:t>U</a:t>
            </a:r>
            <a:r>
              <a:rPr b="1" spc="-110" dirty="0">
                <a:solidFill>
                  <a:srgbClr val="9F8351"/>
                </a:solidFill>
                <a:latin typeface="Verdana"/>
                <a:cs typeface="Verdana"/>
              </a:rPr>
              <a:t>n</a:t>
            </a:r>
            <a:r>
              <a:rPr b="1" spc="-10" dirty="0">
                <a:solidFill>
                  <a:srgbClr val="9F8351"/>
                </a:solidFill>
                <a:latin typeface="Verdana"/>
                <a:cs typeface="Verdana"/>
              </a:rPr>
              <a:t>de</a:t>
            </a:r>
            <a:r>
              <a:rPr b="1" spc="-5" dirty="0">
                <a:solidFill>
                  <a:srgbClr val="9F8351"/>
                </a:solidFill>
                <a:latin typeface="Verdana"/>
                <a:cs typeface="Verdana"/>
              </a:rPr>
              <a:t>r</a:t>
            </a:r>
            <a:r>
              <a:rPr b="1" spc="-190" dirty="0">
                <a:solidFill>
                  <a:srgbClr val="9F8351"/>
                </a:solidFill>
                <a:latin typeface="Verdana"/>
                <a:cs typeface="Verdana"/>
              </a:rPr>
              <a:t> </a:t>
            </a:r>
            <a:r>
              <a:rPr b="1" spc="-5" dirty="0">
                <a:solidFill>
                  <a:srgbClr val="9F8351"/>
                </a:solidFill>
                <a:latin typeface="Verdana"/>
                <a:cs typeface="Verdana"/>
              </a:rPr>
              <a:t>Gu</a:t>
            </a:r>
            <a:r>
              <a:rPr b="1" spc="5" dirty="0">
                <a:solidFill>
                  <a:srgbClr val="9F8351"/>
                </a:solidFill>
                <a:latin typeface="Verdana"/>
                <a:cs typeface="Verdana"/>
              </a:rPr>
              <a:t>i</a:t>
            </a:r>
            <a:r>
              <a:rPr b="1" spc="140" dirty="0">
                <a:solidFill>
                  <a:srgbClr val="9F8351"/>
                </a:solidFill>
                <a:latin typeface="Verdana"/>
                <a:cs typeface="Verdana"/>
              </a:rPr>
              <a:t>dan</a:t>
            </a:r>
            <a:r>
              <a:rPr b="1" spc="125" dirty="0">
                <a:solidFill>
                  <a:srgbClr val="9F8351"/>
                </a:solidFill>
                <a:latin typeface="Verdana"/>
                <a:cs typeface="Verdana"/>
              </a:rPr>
              <a:t>c</a:t>
            </a:r>
            <a:r>
              <a:rPr b="1" spc="120" dirty="0">
                <a:solidFill>
                  <a:srgbClr val="9F8351"/>
                </a:solidFill>
                <a:latin typeface="Verdana"/>
                <a:cs typeface="Verdana"/>
              </a:rPr>
              <a:t>e</a:t>
            </a:r>
            <a:r>
              <a:rPr b="1" spc="-245" dirty="0">
                <a:solidFill>
                  <a:srgbClr val="9F8351"/>
                </a:solidFill>
                <a:latin typeface="Verdana"/>
                <a:cs typeface="Verdana"/>
              </a:rPr>
              <a:t> </a:t>
            </a:r>
            <a:r>
              <a:rPr b="1" spc="15" dirty="0">
                <a:solidFill>
                  <a:srgbClr val="9F8351"/>
                </a:solidFill>
                <a:latin typeface="Verdana"/>
                <a:cs typeface="Verdana"/>
              </a:rPr>
              <a:t>o</a:t>
            </a:r>
            <a:r>
              <a:rPr lang="en-US" b="1" spc="15" dirty="0">
                <a:solidFill>
                  <a:srgbClr val="9F8351"/>
                </a:solidFill>
                <a:latin typeface="Verdana"/>
                <a:cs typeface="Verdana"/>
              </a:rPr>
              <a:t>f: </a:t>
            </a:r>
          </a:p>
          <a:p>
            <a:pPr marL="682625">
              <a:lnSpc>
                <a:spcPct val="100000"/>
              </a:lnSpc>
              <a:spcBef>
                <a:spcPts val="1400"/>
              </a:spcBef>
            </a:pPr>
            <a:r>
              <a:rPr lang="en-US" sz="2000" b="1" spc="15" dirty="0">
                <a:solidFill>
                  <a:srgbClr val="9F8351"/>
                </a:solidFill>
                <a:latin typeface="Verdana"/>
                <a:cs typeface="Verdana"/>
              </a:rPr>
              <a:t>		</a:t>
            </a:r>
            <a:r>
              <a:rPr lang="en-US" b="1" spc="15" dirty="0">
                <a:solidFill>
                  <a:srgbClr val="9F8351"/>
                </a:solidFill>
                <a:latin typeface="Verdana"/>
                <a:cs typeface="Verdana"/>
              </a:rPr>
              <a:t>                                 </a:t>
            </a:r>
            <a:r>
              <a:rPr lang="en-US" b="1" spc="15" dirty="0" err="1">
                <a:solidFill>
                  <a:srgbClr val="9F8351"/>
                </a:solidFill>
                <a:latin typeface="Verdana"/>
                <a:cs typeface="Verdana"/>
              </a:rPr>
              <a:t>Miss.S.L.Jadhav</a:t>
            </a:r>
            <a:endParaRPr b="1" dirty="0">
              <a:latin typeface="Verdana"/>
              <a:cs typeface="Verdana"/>
            </a:endParaRPr>
          </a:p>
        </p:txBody>
      </p:sp>
      <p:pic>
        <p:nvPicPr>
          <p:cNvPr id="4" name="object 4"/>
          <p:cNvPicPr/>
          <p:nvPr/>
        </p:nvPicPr>
        <p:blipFill>
          <a:blip r:embed="rId2" cstate="print"/>
          <a:stretch>
            <a:fillRect/>
          </a:stretch>
        </p:blipFill>
        <p:spPr>
          <a:xfrm>
            <a:off x="228600" y="152400"/>
            <a:ext cx="1664208" cy="1472184"/>
          </a:xfrm>
          <a:prstGeom prst="rect">
            <a:avLst/>
          </a:prstGeom>
        </p:spPr>
      </p:pic>
      <p:pic>
        <p:nvPicPr>
          <p:cNvPr id="5" name="object 5"/>
          <p:cNvPicPr/>
          <p:nvPr/>
        </p:nvPicPr>
        <p:blipFill>
          <a:blip r:embed="rId3" cstate="print"/>
          <a:stretch>
            <a:fillRect/>
          </a:stretch>
        </p:blipFill>
        <p:spPr>
          <a:xfrm>
            <a:off x="7693152" y="228600"/>
            <a:ext cx="1450846" cy="1472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33400"/>
            <a:ext cx="6858000" cy="492443"/>
          </a:xfrm>
        </p:spPr>
        <p:txBody>
          <a:bodyPr/>
          <a:lstStyle/>
          <a:p>
            <a:pPr algn="just"/>
            <a:r>
              <a:rPr lang="en-US" sz="3200" b="1" dirty="0"/>
              <a:t>Flowchart :</a:t>
            </a:r>
          </a:p>
        </p:txBody>
      </p:sp>
      <p:sp>
        <p:nvSpPr>
          <p:cNvPr id="3" name="Subtitle 2"/>
          <p:cNvSpPr>
            <a:spLocks noGrp="1"/>
          </p:cNvSpPr>
          <p:nvPr>
            <p:ph type="subTitle" idx="1"/>
          </p:nvPr>
        </p:nvSpPr>
        <p:spPr>
          <a:xfrm>
            <a:off x="2362200" y="1447800"/>
            <a:ext cx="5257800" cy="4107180"/>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25843"/>
            <a:ext cx="5105400" cy="5199209"/>
          </a:xfrm>
          <a:prstGeom prst="rect">
            <a:avLst/>
          </a:prstGeom>
        </p:spPr>
      </p:pic>
    </p:spTree>
    <p:extLst>
      <p:ext uri="{BB962C8B-B14F-4D97-AF65-F5344CB8AC3E}">
        <p14:creationId xmlns:p14="http://schemas.microsoft.com/office/powerpoint/2010/main" val="202386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4632" y="762000"/>
            <a:ext cx="3886199" cy="506549"/>
          </a:xfrm>
          <a:prstGeom prst="rect">
            <a:avLst/>
          </a:prstGeom>
        </p:spPr>
        <p:txBody>
          <a:bodyPr vert="horz" wrap="square" lIns="0" tIns="13970" rIns="0" bIns="0" rtlCol="0">
            <a:spAutoFit/>
          </a:bodyPr>
          <a:lstStyle/>
          <a:p>
            <a:pPr marL="12700" algn="just">
              <a:lnSpc>
                <a:spcPct val="100000"/>
              </a:lnSpc>
              <a:spcBef>
                <a:spcPts val="110"/>
              </a:spcBef>
            </a:pPr>
            <a:r>
              <a:rPr lang="en-US" sz="3200" b="1" spc="-10" dirty="0">
                <a:solidFill>
                  <a:srgbClr val="252525"/>
                </a:solidFill>
              </a:rPr>
              <a:t>References</a:t>
            </a:r>
            <a:endParaRPr sz="3200" dirty="0"/>
          </a:p>
        </p:txBody>
      </p:sp>
      <p:sp>
        <p:nvSpPr>
          <p:cNvPr id="3" name="object 3"/>
          <p:cNvSpPr txBox="1"/>
          <p:nvPr/>
        </p:nvSpPr>
        <p:spPr>
          <a:xfrm>
            <a:off x="2014464" y="1524000"/>
            <a:ext cx="4538736" cy="2167901"/>
          </a:xfrm>
          <a:prstGeom prst="rect">
            <a:avLst/>
          </a:prstGeom>
        </p:spPr>
        <p:txBody>
          <a:bodyPr vert="horz" wrap="square" lIns="0" tIns="13335" rIns="0" bIns="0" rtlCol="0">
            <a:spAutoFit/>
          </a:bodyPr>
          <a:lstStyle/>
          <a:p>
            <a:pPr marL="298450" indent="-285750" algn="just">
              <a:lnSpc>
                <a:spcPct val="150000"/>
              </a:lnSpc>
              <a:spcBef>
                <a:spcPts val="5"/>
              </a:spcBef>
              <a:buFont typeface="Wingdings" panose="05000000000000000000" pitchFamily="2" charset="2"/>
              <a:buChar char="Ø"/>
              <a:tabLst>
                <a:tab pos="356870" algn="l"/>
              </a:tabLst>
            </a:pPr>
            <a:r>
              <a:rPr lang="en-US" sz="2000" b="1" u="sng" spc="-50" dirty="0">
                <a:solidFill>
                  <a:schemeClr val="accent1"/>
                </a:solidFill>
                <a:latin typeface="Times New Roman" panose="02020603050405020304" pitchFamily="18" charset="0"/>
                <a:cs typeface="Times New Roman" panose="02020603050405020304" pitchFamily="18" charset="0"/>
              </a:rPr>
              <a:t>https://ieeexplore.ieee.org/document/10142801</a:t>
            </a:r>
          </a:p>
          <a:p>
            <a:pPr marL="298450" indent="-285750" algn="just">
              <a:lnSpc>
                <a:spcPct val="150000"/>
              </a:lnSpc>
              <a:spcBef>
                <a:spcPts val="5"/>
              </a:spcBef>
              <a:buFont typeface="Wingdings" panose="05000000000000000000" pitchFamily="2" charset="2"/>
              <a:buChar char="Ø"/>
              <a:tabLst>
                <a:tab pos="356870" algn="l"/>
              </a:tabLst>
            </a:pPr>
            <a:r>
              <a:rPr lang="en-US" sz="2000" b="1" u="sng" dirty="0">
                <a:solidFill>
                  <a:schemeClr val="accent1"/>
                </a:solidFill>
                <a:latin typeface="Times New Roman" panose="02020603050405020304" pitchFamily="18" charset="0"/>
                <a:cs typeface="Times New Roman" panose="02020603050405020304" pitchFamily="18" charset="0"/>
                <a:hlinkClick r:id="rId2"/>
              </a:rPr>
              <a:t>https://www.w3schools.com/</a:t>
            </a:r>
            <a:endParaRPr lang="en-US" sz="2000" b="1" u="sng" dirty="0">
              <a:solidFill>
                <a:schemeClr val="accent1"/>
              </a:solidFill>
              <a:latin typeface="Times New Roman" panose="02020603050405020304" pitchFamily="18" charset="0"/>
              <a:cs typeface="Times New Roman" panose="02020603050405020304" pitchFamily="18" charset="0"/>
            </a:endParaRPr>
          </a:p>
          <a:p>
            <a:pPr marL="298450" indent="-285750" algn="just">
              <a:lnSpc>
                <a:spcPct val="150000"/>
              </a:lnSpc>
              <a:spcBef>
                <a:spcPts val="5"/>
              </a:spcBef>
              <a:buFont typeface="Wingdings" panose="05000000000000000000" pitchFamily="2" charset="2"/>
              <a:buChar char="Ø"/>
              <a:tabLst>
                <a:tab pos="356870" algn="l"/>
              </a:tabLst>
            </a:pPr>
            <a:r>
              <a:rPr lang="en-US" sz="2000" b="1" u="sng" dirty="0">
                <a:solidFill>
                  <a:schemeClr val="accent1"/>
                </a:solidFill>
                <a:latin typeface="Times New Roman" panose="02020603050405020304" pitchFamily="18" charset="0"/>
                <a:cs typeface="Times New Roman" panose="02020603050405020304" pitchFamily="18" charset="0"/>
              </a:rPr>
              <a:t>https://www.indiabix.com</a:t>
            </a:r>
            <a:endParaRPr lang="en-US" sz="2000" dirty="0">
              <a:solidFill>
                <a:schemeClr val="accent1"/>
              </a:solidFill>
              <a:latin typeface="Times New Roman" panose="02020603050405020304" pitchFamily="18" charset="0"/>
              <a:cs typeface="Times New Roman" panose="02020603050405020304" pitchFamily="18" charset="0"/>
            </a:endParaRPr>
          </a:p>
          <a:p>
            <a:pPr marL="12700" algn="just">
              <a:lnSpc>
                <a:spcPct val="100000"/>
              </a:lnSpc>
              <a:spcBef>
                <a:spcPts val="5"/>
              </a:spcBef>
              <a:tabLst>
                <a:tab pos="356870"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rot="20565912">
            <a:off x="744632" y="2377507"/>
            <a:ext cx="6487111" cy="1244571"/>
          </a:xfrm>
          <a:prstGeom prst="rect">
            <a:avLst/>
          </a:prstGeom>
        </p:spPr>
        <p:txBody>
          <a:bodyPr vert="horz" wrap="square" lIns="0" tIns="13335" rIns="0" bIns="0" rtlCol="0">
            <a:spAutoFit/>
          </a:bodyPr>
          <a:lstStyle/>
          <a:p>
            <a:pPr marL="12700">
              <a:lnSpc>
                <a:spcPct val="100000"/>
              </a:lnSpc>
              <a:spcBef>
                <a:spcPts val="105"/>
              </a:spcBef>
            </a:pPr>
            <a:r>
              <a:rPr lang="en-US" spc="-310" dirty="0">
                <a:solidFill>
                  <a:srgbClr val="002060"/>
                </a:solidFill>
                <a:latin typeface="Algerian" panose="04020705040A02060702" pitchFamily="82" charset="0"/>
              </a:rPr>
              <a:t>                 </a:t>
            </a:r>
            <a:r>
              <a:rPr sz="8000" spc="-310" dirty="0">
                <a:solidFill>
                  <a:srgbClr val="002060"/>
                </a:solidFill>
                <a:latin typeface="Algerian" panose="04020705040A02060702" pitchFamily="82" charset="0"/>
              </a:rPr>
              <a:t>THANK</a:t>
            </a:r>
            <a:r>
              <a:rPr sz="8000" spc="-25" dirty="0">
                <a:solidFill>
                  <a:srgbClr val="002060"/>
                </a:solidFill>
                <a:latin typeface="Algerian" panose="04020705040A02060702" pitchFamily="82" charset="0"/>
              </a:rPr>
              <a:t> </a:t>
            </a:r>
            <a:r>
              <a:rPr sz="8000" spc="-585" dirty="0">
                <a:solidFill>
                  <a:srgbClr val="002060"/>
                </a:solidFill>
                <a:latin typeface="Algerian" panose="04020705040A02060702" pitchFamily="82"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600"/>
            <a:ext cx="1475125" cy="413003"/>
          </a:xfrm>
          <a:custGeom>
            <a:avLst/>
            <a:gdLst/>
            <a:ahLst/>
            <a:cxnLst/>
            <a:rect l="l" t="t" r="r" b="b"/>
            <a:pathLst>
              <a:path w="1366520" h="509269">
                <a:moveTo>
                  <a:pt x="0" y="0"/>
                </a:moveTo>
                <a:lnTo>
                  <a:pt x="0" y="505840"/>
                </a:lnTo>
                <a:lnTo>
                  <a:pt x="1020241" y="509015"/>
                </a:lnTo>
                <a:lnTo>
                  <a:pt x="1120635" y="509015"/>
                </a:lnTo>
                <a:lnTo>
                  <a:pt x="1125270" y="504189"/>
                </a:lnTo>
                <a:lnTo>
                  <a:pt x="1126820" y="502665"/>
                </a:lnTo>
                <a:lnTo>
                  <a:pt x="1359408" y="270128"/>
                </a:lnTo>
                <a:lnTo>
                  <a:pt x="1366456" y="255730"/>
                </a:lnTo>
                <a:lnTo>
                  <a:pt x="1364694" y="248572"/>
                </a:lnTo>
                <a:lnTo>
                  <a:pt x="1359408" y="241426"/>
                </a:lnTo>
                <a:lnTo>
                  <a:pt x="1130261" y="12064"/>
                </a:lnTo>
                <a:lnTo>
                  <a:pt x="1125270" y="12064"/>
                </a:lnTo>
                <a:lnTo>
                  <a:pt x="1125270" y="7238"/>
                </a:lnTo>
                <a:lnTo>
                  <a:pt x="1120635" y="7238"/>
                </a:lnTo>
                <a:lnTo>
                  <a:pt x="1115822" y="2412"/>
                </a:lnTo>
                <a:lnTo>
                  <a:pt x="1020241" y="2412"/>
                </a:lnTo>
                <a:lnTo>
                  <a:pt x="0" y="0"/>
                </a:lnTo>
                <a:close/>
              </a:path>
            </a:pathLst>
          </a:custGeom>
          <a:solidFill>
            <a:srgbClr val="A42F0F"/>
          </a:solidFill>
        </p:spPr>
        <p:txBody>
          <a:bodyPr wrap="square" lIns="0" tIns="0" rIns="0" bIns="0" rtlCol="0"/>
          <a:lstStyle/>
          <a:p>
            <a:endParaRPr/>
          </a:p>
        </p:txBody>
      </p:sp>
      <p:sp>
        <p:nvSpPr>
          <p:cNvPr id="5" name="Rectangle 4"/>
          <p:cNvSpPr/>
          <p:nvPr/>
        </p:nvSpPr>
        <p:spPr>
          <a:xfrm>
            <a:off x="1708298" y="1219200"/>
            <a:ext cx="4000132" cy="4093428"/>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Introduction</a:t>
            </a:r>
          </a:p>
          <a:p>
            <a:pPr algn="just"/>
            <a:r>
              <a:rPr lang="en-US" sz="2800" dirty="0">
                <a:latin typeface="Times New Roman" panose="02020603050405020304" pitchFamily="18" charset="0"/>
                <a:cs typeface="Times New Roman" panose="02020603050405020304" pitchFamily="18" charset="0"/>
              </a:rPr>
              <a:t>Relevance of the Work</a:t>
            </a:r>
          </a:p>
          <a:p>
            <a:pPr algn="just"/>
            <a:r>
              <a:rPr lang="en-US" sz="2800" dirty="0">
                <a:latin typeface="Times New Roman" panose="02020603050405020304" pitchFamily="18" charset="0"/>
                <a:cs typeface="Times New Roman" panose="02020603050405020304" pitchFamily="18" charset="0"/>
              </a:rPr>
              <a:t>Proposed Work</a:t>
            </a:r>
          </a:p>
          <a:p>
            <a:pPr algn="just"/>
            <a:r>
              <a:rPr lang="en-US" sz="2800" dirty="0">
                <a:latin typeface="Times New Roman" panose="02020603050405020304" pitchFamily="18" charset="0"/>
                <a:cs typeface="Times New Roman" panose="02020603050405020304" pitchFamily="18" charset="0"/>
              </a:rPr>
              <a:t>Proposed Methodology</a:t>
            </a:r>
          </a:p>
          <a:p>
            <a:pPr algn="just"/>
            <a:r>
              <a:rPr lang="en-US" sz="2800" dirty="0">
                <a:latin typeface="Times New Roman" panose="02020603050405020304" pitchFamily="18" charset="0"/>
                <a:cs typeface="Times New Roman" panose="02020603050405020304" pitchFamily="18" charset="0"/>
              </a:rPr>
              <a:t>Literature Review </a:t>
            </a:r>
          </a:p>
          <a:p>
            <a:pPr algn="just"/>
            <a:r>
              <a:rPr lang="en-US" sz="2800" dirty="0">
                <a:latin typeface="Times New Roman" panose="02020603050405020304" pitchFamily="18" charset="0"/>
                <a:cs typeface="Times New Roman" panose="02020603050405020304" pitchFamily="18" charset="0"/>
              </a:rPr>
              <a:t>HW/SW Requirement</a:t>
            </a:r>
          </a:p>
          <a:p>
            <a:pPr algn="just"/>
            <a:r>
              <a:rPr lang="en-US" sz="2800" dirty="0">
                <a:latin typeface="Times New Roman" panose="02020603050405020304" pitchFamily="18" charset="0"/>
                <a:cs typeface="Times New Roman" panose="02020603050405020304" pitchFamily="18" charset="0"/>
              </a:rPr>
              <a:t>Flowchart</a:t>
            </a:r>
          </a:p>
          <a:p>
            <a:pPr algn="just"/>
            <a:r>
              <a:rPr lang="en-US" sz="2800" spc="-10" dirty="0">
                <a:solidFill>
                  <a:srgbClr val="252525"/>
                </a:solidFill>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522F4C3B-41EF-73FD-A926-CDD4EEC2A469}"/>
              </a:ext>
            </a:extLst>
          </p:cNvPr>
          <p:cNvSpPr txBox="1"/>
          <p:nvPr/>
        </p:nvSpPr>
        <p:spPr>
          <a:xfrm>
            <a:off x="1676400" y="462158"/>
            <a:ext cx="34290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INDEX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519" y="685800"/>
            <a:ext cx="3581400" cy="492443"/>
          </a:xfrm>
        </p:spPr>
        <p:txBody>
          <a:bodyPr/>
          <a:lstStyle/>
          <a:p>
            <a:pPr algn="just"/>
            <a:r>
              <a:rPr lang="en-US" sz="3200" b="1" dirty="0"/>
              <a:t>INTRODUCTION</a:t>
            </a:r>
          </a:p>
        </p:txBody>
      </p:sp>
      <p:sp>
        <p:nvSpPr>
          <p:cNvPr id="3" name="Subtitle 2"/>
          <p:cNvSpPr>
            <a:spLocks noGrp="1"/>
          </p:cNvSpPr>
          <p:nvPr>
            <p:ph type="subTitle" idx="1"/>
          </p:nvPr>
        </p:nvSpPr>
        <p:spPr>
          <a:xfrm>
            <a:off x="762000" y="1371600"/>
            <a:ext cx="6324600" cy="3231654"/>
          </a:xfrm>
        </p:spPr>
        <p:txBody>
          <a:bodyPr>
            <a:noAutofit/>
          </a:bodyPr>
          <a:lstStyle/>
          <a:p>
            <a:pPr marL="285750" indent="-28575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project aims to create a user-friendly website where users can access a wide range of aptitude quizzes across various categories, such as mathematics, logical reasoning, verbal ability, and more. </a:t>
            </a:r>
          </a:p>
          <a:p>
            <a:pPr marL="285750" indent="-28575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quizzes are designed to challenge and stimulate critical thinking, problem-solving, and analytical skills.</a:t>
            </a:r>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15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685800"/>
            <a:ext cx="5257800" cy="504625"/>
          </a:xfrm>
          <a:prstGeom prst="rect">
            <a:avLst/>
          </a:prstGeom>
        </p:spPr>
        <p:txBody>
          <a:bodyPr vert="horz" wrap="square" lIns="0" tIns="12065" rIns="0" bIns="0" rtlCol="0">
            <a:spAutoFit/>
          </a:bodyPr>
          <a:lstStyle/>
          <a:p>
            <a:pPr algn="just"/>
            <a:r>
              <a:rPr lang="en-US" sz="3200" b="1" dirty="0"/>
              <a:t>Relevance of the Work:</a:t>
            </a:r>
          </a:p>
        </p:txBody>
      </p:sp>
      <p:sp>
        <p:nvSpPr>
          <p:cNvPr id="3" name="Rectangle 2"/>
          <p:cNvSpPr/>
          <p:nvPr/>
        </p:nvSpPr>
        <p:spPr>
          <a:xfrm>
            <a:off x="533400" y="1524000"/>
            <a:ext cx="6781800" cy="4401205"/>
          </a:xfrm>
          <a:prstGeom prst="rect">
            <a:avLst/>
          </a:prstGeom>
        </p:spPr>
        <p:txBody>
          <a:bodyPr wrap="square">
            <a:spAutoFit/>
          </a:bodyPr>
          <a:lstStyle/>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High Demand:</a:t>
            </a:r>
            <a:r>
              <a:rPr lang="en-US" sz="2000" b="1" dirty="0">
                <a:solidFill>
                  <a:srgbClr val="374151"/>
                </a:solidFill>
                <a:latin typeface="Times New Roman" panose="02020603050405020304" pitchFamily="18" charset="0"/>
                <a:cs typeface="Times New Roman" panose="02020603050405020304" pitchFamily="18" charset="0"/>
              </a:rPr>
              <a:t> </a:t>
            </a:r>
          </a:p>
          <a:p>
            <a:pPr algn="just"/>
            <a:r>
              <a:rPr lang="en-US" sz="2000" dirty="0">
                <a:solidFill>
                  <a:srgbClr val="37415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Many students need study aptitude materials for their  placement.</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Challenges Finding Materials:</a:t>
            </a:r>
          </a:p>
          <a:p>
            <a:pPr algn="just"/>
            <a:r>
              <a:rPr lang="en-US" sz="2000" dirty="0">
                <a:latin typeface="Times New Roman" panose="02020603050405020304" pitchFamily="18" charset="0"/>
                <a:cs typeface="Times New Roman" panose="02020603050405020304" pitchFamily="18" charset="0"/>
              </a:rPr>
              <a:t>	 Students often struggle to find the right aptitude questions.</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Modern Education: </a:t>
            </a:r>
          </a:p>
          <a:p>
            <a:pPr algn="just"/>
            <a:r>
              <a:rPr lang="en-US" sz="2000" dirty="0">
                <a:latin typeface="Times New Roman" panose="02020603050405020304" pitchFamily="18" charset="0"/>
                <a:cs typeface="Times New Roman" panose="02020603050405020304" pitchFamily="18" charset="0"/>
              </a:rPr>
              <a:t>	More college students are learning on aptitude quiz online platforms.</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Convenience: </a:t>
            </a:r>
          </a:p>
          <a:p>
            <a:pPr algn="just"/>
            <a:r>
              <a:rPr lang="en-US" sz="2000" dirty="0">
                <a:latin typeface="Times New Roman" panose="02020603050405020304" pitchFamily="18" charset="0"/>
                <a:cs typeface="Times New Roman" panose="02020603050405020304" pitchFamily="18" charset="0"/>
              </a:rPr>
              <a:t>	This project makes it easy for students to find what they need for their placement.</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044039"/>
            <a:ext cx="3200400" cy="533400"/>
          </a:xfrm>
        </p:spPr>
        <p:txBody>
          <a:bodyPr/>
          <a:lstStyle/>
          <a:p>
            <a:pPr algn="just"/>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r>
              <a:rPr lang="en-US" sz="3200" b="1" dirty="0"/>
              <a:t>Proposed Work:</a:t>
            </a:r>
            <a:br>
              <a:rPr lang="en-US" sz="3200" dirty="0"/>
            </a:br>
            <a:endParaRPr lang="en-US" sz="3200" dirty="0"/>
          </a:p>
        </p:txBody>
      </p:sp>
      <p:sp>
        <p:nvSpPr>
          <p:cNvPr id="3" name="Subtitle 2"/>
          <p:cNvSpPr>
            <a:spLocks noGrp="1"/>
          </p:cNvSpPr>
          <p:nvPr>
            <p:ph type="subTitle" idx="1"/>
          </p:nvPr>
        </p:nvSpPr>
        <p:spPr>
          <a:xfrm>
            <a:off x="533400" y="1310739"/>
            <a:ext cx="7010400" cy="3847207"/>
          </a:xfrm>
        </p:spPr>
        <p:txBody>
          <a:bodyPr>
            <a:noAutofit/>
          </a:bodyPr>
          <a:lstStyle/>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platform will offer a wide range of aptitude quizzes designed to help users identify their strengths and weaknesses in various areas, such as mathematics, logical reasoning, verbal ability, and more.</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Users will receive personalized feedback based on their quiz results, enabling them to make informed decisions about their education and career paths.</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36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838200"/>
            <a:ext cx="4639294" cy="457200"/>
          </a:xfrm>
        </p:spPr>
        <p:txBody>
          <a:bodyPr/>
          <a:lstStyle/>
          <a:p>
            <a:pPr algn="just"/>
            <a:r>
              <a:rPr lang="en-US" sz="3200" b="1" dirty="0"/>
              <a:t>Proposed Methodology:</a:t>
            </a:r>
            <a:br>
              <a:rPr lang="en-US" sz="3200" dirty="0"/>
            </a:br>
            <a:endParaRPr lang="en-US" sz="3200" dirty="0"/>
          </a:p>
        </p:txBody>
      </p:sp>
      <p:sp>
        <p:nvSpPr>
          <p:cNvPr id="3" name="Subtitle 2"/>
          <p:cNvSpPr>
            <a:spLocks noGrp="1"/>
          </p:cNvSpPr>
          <p:nvPr>
            <p:ph type="subTitle" idx="1"/>
          </p:nvPr>
        </p:nvSpPr>
        <p:spPr>
          <a:xfrm>
            <a:off x="685800" y="1524000"/>
            <a:ext cx="7391400" cy="4278094"/>
          </a:xfrm>
        </p:spPr>
        <p:txBody>
          <a:bodyPr>
            <a:normAutofit fontScale="85000" lnSpcReduction="20000"/>
          </a:bodyPr>
          <a:lstStyle/>
          <a:p>
            <a:pPr marL="285750" indent="-285750" algn="just">
              <a:lnSpc>
                <a:spcPct val="11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Our website provide  aptitude related questions.</a:t>
            </a:r>
          </a:p>
          <a:p>
            <a:pPr marL="285750" indent="-285750" algn="just">
              <a:lnSpc>
                <a:spcPct val="11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New user can create the account then user will be able to  access all aptitude test material.</a:t>
            </a:r>
          </a:p>
          <a:p>
            <a:pPr marL="285750" indent="-285750" algn="just">
              <a:lnSpc>
                <a:spcPct val="11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Then user visit the home page and in that home user can access various  option /feature. </a:t>
            </a:r>
          </a:p>
          <a:p>
            <a:pPr marL="285750" indent="-285750" algn="just">
              <a:lnSpc>
                <a:spcPct val="11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user can see 4 option or categories:</a:t>
            </a:r>
          </a:p>
          <a:p>
            <a:pPr algn="just">
              <a:lnSpc>
                <a:spcPct val="110000"/>
              </a:lnSpc>
            </a:pPr>
            <a:r>
              <a:rPr lang="en-US" sz="2400" dirty="0">
                <a:solidFill>
                  <a:schemeClr val="tx1"/>
                </a:solidFill>
                <a:latin typeface="Times New Roman" panose="02020603050405020304" pitchFamily="18" charset="0"/>
                <a:cs typeface="Times New Roman" panose="02020603050405020304" pitchFamily="18" charset="0"/>
              </a:rPr>
              <a:t>      1.Mathamatical</a:t>
            </a:r>
          </a:p>
          <a:p>
            <a:pPr algn="just">
              <a:lnSpc>
                <a:spcPct val="110000"/>
              </a:lnSpc>
            </a:pPr>
            <a:r>
              <a:rPr lang="en-US" sz="2400" dirty="0">
                <a:solidFill>
                  <a:schemeClr val="tx1"/>
                </a:solidFill>
                <a:latin typeface="Times New Roman" panose="02020603050405020304" pitchFamily="18" charset="0"/>
                <a:cs typeface="Times New Roman" panose="02020603050405020304" pitchFamily="18" charset="0"/>
              </a:rPr>
              <a:t>      2.Logical </a:t>
            </a:r>
            <a:r>
              <a:rPr lang="en-US" sz="2400" dirty="0" err="1">
                <a:solidFill>
                  <a:schemeClr val="tx1"/>
                </a:solidFill>
                <a:latin typeface="Times New Roman" panose="02020603050405020304" pitchFamily="18" charset="0"/>
                <a:cs typeface="Times New Roman" panose="02020603050405020304" pitchFamily="18" charset="0"/>
              </a:rPr>
              <a:t>VerbalS</a:t>
            </a: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10000"/>
              </a:lnSpc>
            </a:pPr>
            <a:r>
              <a:rPr lang="en-US" sz="2400" dirty="0">
                <a:solidFill>
                  <a:schemeClr val="tx1"/>
                </a:solidFill>
                <a:latin typeface="Times New Roman" panose="02020603050405020304" pitchFamily="18" charset="0"/>
                <a:cs typeface="Times New Roman" panose="02020603050405020304" pitchFamily="18" charset="0"/>
              </a:rPr>
              <a:t>      3.Logical Reasoning</a:t>
            </a:r>
          </a:p>
          <a:p>
            <a:pPr algn="just">
              <a:lnSpc>
                <a:spcPct val="110000"/>
              </a:lnSpc>
            </a:pPr>
            <a:r>
              <a:rPr lang="en-US" sz="2400" dirty="0">
                <a:solidFill>
                  <a:schemeClr val="tx1"/>
                </a:solidFill>
                <a:latin typeface="Times New Roman" panose="02020603050405020304" pitchFamily="18" charset="0"/>
                <a:cs typeface="Times New Roman" panose="02020603050405020304" pitchFamily="18" charset="0"/>
              </a:rPr>
              <a:t>      4.Data </a:t>
            </a:r>
            <a:r>
              <a:rPr lang="en-US" sz="2400" dirty="0" err="1">
                <a:solidFill>
                  <a:schemeClr val="tx1"/>
                </a:solidFill>
                <a:latin typeface="Times New Roman" panose="02020603050405020304" pitchFamily="18" charset="0"/>
                <a:cs typeface="Times New Roman" panose="02020603050405020304" pitchFamily="18" charset="0"/>
              </a:rPr>
              <a:t>Interpretion</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we provide video links.</a:t>
            </a:r>
          </a:p>
          <a:p>
            <a:pPr algn="just"/>
            <a:endParaRPr lang="en-US" sz="20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90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1" y="645109"/>
            <a:ext cx="3657600" cy="504625"/>
          </a:xfrm>
          <a:prstGeom prst="rect">
            <a:avLst/>
          </a:prstGeom>
        </p:spPr>
        <p:txBody>
          <a:bodyPr vert="horz" wrap="square" lIns="0" tIns="12065" rIns="0" bIns="0" rtlCol="0">
            <a:spAutoFit/>
          </a:bodyPr>
          <a:lstStyle/>
          <a:p>
            <a:pPr marL="299085" indent="-287020">
              <a:lnSpc>
                <a:spcPct val="100000"/>
              </a:lnSpc>
              <a:spcBef>
                <a:spcPts val="1750"/>
              </a:spcBef>
              <a:tabLst>
                <a:tab pos="299085" algn="l"/>
                <a:tab pos="299720" algn="l"/>
              </a:tabLst>
            </a:pPr>
            <a:r>
              <a:rPr lang="en-US" sz="3200" b="1" dirty="0"/>
              <a:t>Literature Review </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349174200"/>
              </p:ext>
            </p:extLst>
          </p:nvPr>
        </p:nvGraphicFramePr>
        <p:xfrm>
          <a:off x="1066800" y="1752600"/>
          <a:ext cx="7772400" cy="445008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4572000">
                  <a:extLst>
                    <a:ext uri="{9D8B030D-6E8A-4147-A177-3AD203B41FA5}">
                      <a16:colId xmlns:a16="http://schemas.microsoft.com/office/drawing/2014/main" val="20003"/>
                    </a:ext>
                  </a:extLst>
                </a:gridCol>
              </a:tblGrid>
              <a:tr h="137160">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Sr.no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Author</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   Advantages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291840">
                <a:tc>
                  <a:txBody>
                    <a:bodyPr/>
                    <a:lstStyle/>
                    <a:p>
                      <a:pPr algn="just"/>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b="0" i="0" dirty="0" err="1">
                          <a:solidFill>
                            <a:schemeClr val="tx1"/>
                          </a:solidFill>
                          <a:effectLst/>
                          <a:latin typeface="Times New Roman" panose="02020603050405020304" pitchFamily="18" charset="0"/>
                          <a:ea typeface="+mn-ea"/>
                          <a:cs typeface="Times New Roman" panose="02020603050405020304" pitchFamily="18" charset="0"/>
                        </a:rPr>
                        <a:t>K.Swasha</a:t>
                      </a:r>
                      <a:endParaRPr lang="en-US" sz="2000" b="0" i="0" dirty="0">
                        <a:solidFill>
                          <a:schemeClr val="tx1"/>
                        </a:solidFill>
                        <a:effectLst/>
                        <a:latin typeface="Times New Roman" panose="02020603050405020304" pitchFamily="18" charset="0"/>
                        <a:ea typeface="+mn-ea"/>
                        <a:cs typeface="Times New Roman" panose="02020603050405020304" pitchFamily="18" charset="0"/>
                      </a:endParaRPr>
                    </a:p>
                    <a:p>
                      <a:pPr marL="0" marR="0" indent="0" algn="just"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2023</a:t>
                      </a: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2000" dirty="0">
                          <a:solidFill>
                            <a:schemeClr val="tx1"/>
                          </a:solidFill>
                          <a:effectLst/>
                          <a:latin typeface="Times New Roman" panose="02020603050405020304" pitchFamily="18" charset="0"/>
                          <a:ea typeface="+mn-ea"/>
                          <a:cs typeface="Times New Roman" panose="02020603050405020304" pitchFamily="18" charset="0"/>
                        </a:rPr>
                        <a:t> In</a:t>
                      </a:r>
                      <a:r>
                        <a:rPr lang="en-US" sz="2000" baseline="0" dirty="0">
                          <a:solidFill>
                            <a:schemeClr val="tx1"/>
                          </a:solidFill>
                          <a:effectLst/>
                          <a:latin typeface="Times New Roman" panose="02020603050405020304" pitchFamily="18" charset="0"/>
                          <a:ea typeface="+mn-ea"/>
                          <a:cs typeface="Times New Roman" panose="02020603050405020304" pitchFamily="18" charset="0"/>
                        </a:rPr>
                        <a:t> 2023</a:t>
                      </a:r>
                      <a:r>
                        <a:rPr lang="en-US" sz="2000" dirty="0">
                          <a:solidFill>
                            <a:schemeClr val="tx1"/>
                          </a:solidFill>
                          <a:effectLst/>
                          <a:latin typeface="Times New Roman" panose="02020603050405020304" pitchFamily="18" charset="0"/>
                          <a:ea typeface="+mn-ea"/>
                          <a:cs typeface="Times New Roman" panose="02020603050405020304" pitchFamily="18" charset="0"/>
                        </a:rPr>
                        <a:t> research explored how college notes websites impact academic performance.</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Students who regularly use college notes websites often achieve better academic results due to access to supplementary learning materials.</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College notes websites allow students to study at their own pace, catering to individual learning speeds and preference.</a:t>
                      </a:r>
                    </a:p>
                    <a:p>
                      <a:pPr marL="0" indent="0" algn="jus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61999" y="6533184"/>
            <a:ext cx="57785" cy="164465"/>
          </a:xfrm>
          <a:prstGeom prst="rect">
            <a:avLst/>
          </a:prstGeom>
        </p:spPr>
        <p:txBody>
          <a:bodyPr vert="horz" wrap="square" lIns="0" tIns="13970" rIns="0" bIns="0" rtlCol="0">
            <a:spAutoFit/>
          </a:bodyPr>
          <a:lstStyle/>
          <a:p>
            <a:pPr marL="12700">
              <a:lnSpc>
                <a:spcPct val="100000"/>
              </a:lnSpc>
              <a:spcBef>
                <a:spcPts val="110"/>
              </a:spcBef>
            </a:pPr>
            <a:r>
              <a:rPr sz="900" b="1" dirty="0">
                <a:solidFill>
                  <a:srgbClr val="D1D4DB"/>
                </a:solidFill>
                <a:latin typeface="Arial"/>
                <a:cs typeface="Arial"/>
              </a:rPr>
              <a:t>.</a:t>
            </a:r>
            <a:endParaRPr sz="900">
              <a:latin typeface="Arial"/>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3170361720"/>
              </p:ext>
            </p:extLst>
          </p:nvPr>
        </p:nvGraphicFramePr>
        <p:xfrm>
          <a:off x="876573" y="304801"/>
          <a:ext cx="8115028" cy="5728547"/>
        </p:xfrm>
        <a:graphic>
          <a:graphicData uri="http://schemas.openxmlformats.org/drawingml/2006/table">
            <a:tbl>
              <a:tblPr firstRow="1" bandRow="1">
                <a:tableStyleId>{5940675A-B579-460E-94D1-54222C63F5DA}</a:tableStyleId>
              </a:tblPr>
              <a:tblGrid>
                <a:gridCol w="723627">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816827">
                  <a:extLst>
                    <a:ext uri="{9D8B030D-6E8A-4147-A177-3AD203B41FA5}">
                      <a16:colId xmlns:a16="http://schemas.microsoft.com/office/drawing/2014/main" val="20002"/>
                    </a:ext>
                  </a:extLst>
                </a:gridCol>
                <a:gridCol w="4898174">
                  <a:extLst>
                    <a:ext uri="{9D8B030D-6E8A-4147-A177-3AD203B41FA5}">
                      <a16:colId xmlns:a16="http://schemas.microsoft.com/office/drawing/2014/main" val="20003"/>
                    </a:ext>
                  </a:extLst>
                </a:gridCol>
              </a:tblGrid>
              <a:tr h="685799">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Sr.no</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Author</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298095">
                <a:tc>
                  <a:txBody>
                    <a:bodyPr/>
                    <a:lstStyle/>
                    <a:p>
                      <a:pPr algn="just"/>
                      <a:r>
                        <a:rPr lang="en-US" sz="2000" dirty="0">
                          <a:latin typeface="Times New Roman" panose="02020603050405020304" pitchFamily="18" charset="0"/>
                          <a:cs typeface="Times New Roman" panose="02020603050405020304" pitchFamily="18" charset="0"/>
                        </a:rPr>
                        <a:t>2.</a:t>
                      </a: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b="0" i="0" u="none" dirty="0" err="1">
                          <a:solidFill>
                            <a:schemeClr val="tx1"/>
                          </a:solidFill>
                          <a:effectLst/>
                          <a:latin typeface="Times New Roman" panose="02020603050405020304" pitchFamily="18" charset="0"/>
                          <a:ea typeface="+mn-ea"/>
                          <a:cs typeface="Times New Roman" panose="02020603050405020304" pitchFamily="18" charset="0"/>
                        </a:rPr>
                        <a:t>C.Compana</a:t>
                      </a:r>
                      <a:endParaRPr lang="en-US" sz="2000" b="0" u="none"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2021</a:t>
                      </a:r>
                    </a:p>
                  </a:txBody>
                  <a:tcPr/>
                </a:tc>
                <a:tc>
                  <a:txBody>
                    <a:bodyPr/>
                    <a:lstStyle/>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Students can choose notes that align with their learning style, helping them absorb information more effectively.</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Students can benefit from peer-to-peer learning by sharing their notes and learning from their peers' perspectives and interpretations.</a:t>
                      </a:r>
                    </a:p>
                    <a:p>
                      <a:pPr algn="just"/>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97667">
                <a:tc>
                  <a:txBody>
                    <a:bodyPr/>
                    <a:lstStyle/>
                    <a:p>
                      <a:pPr algn="just"/>
                      <a:r>
                        <a:rPr lang="en-US" sz="2000" dirty="0">
                          <a:latin typeface="Times New Roman" panose="02020603050405020304" pitchFamily="18" charset="0"/>
                          <a:cs typeface="Times New Roman" panose="02020603050405020304" pitchFamily="18" charset="0"/>
                        </a:rPr>
                        <a:t> 3.</a:t>
                      </a:r>
                    </a:p>
                  </a:txBody>
                  <a:tcPr/>
                </a:tc>
                <a:tc>
                  <a:txBody>
                    <a:bodyPr/>
                    <a:lstStyle/>
                    <a:p>
                      <a:pPr algn="just"/>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Dony</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Tontiardo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2020</a:t>
                      </a:r>
                      <a:endParaRPr lang="en-US" sz="2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 Aptitude become one of major problem to determine the specialization in college, that sometimes make some individual to choose poorly and causing them to choose the wrong specialization that didn't match their aptitude, however the specialization can be observed and determined from early stage using the help of technology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1524000" y="646331"/>
            <a:ext cx="4756150" cy="506549"/>
          </a:xfrm>
          <a:prstGeom prst="rect">
            <a:avLst/>
          </a:prstGeom>
        </p:spPr>
        <p:txBody>
          <a:bodyPr vert="horz" wrap="square" lIns="0" tIns="13970" rIns="0" bIns="0" rtlCol="0">
            <a:spAutoFit/>
          </a:bodyPr>
          <a:lstStyle/>
          <a:p>
            <a:pPr marL="12700" algn="just">
              <a:spcBef>
                <a:spcPts val="110"/>
              </a:spcBef>
            </a:pPr>
            <a:r>
              <a:rPr lang="en-US" sz="3200" b="1" dirty="0"/>
              <a:t>HW/SW Requirement:</a:t>
            </a:r>
            <a:endParaRPr sz="3200" dirty="0"/>
          </a:p>
        </p:txBody>
      </p:sp>
      <p:sp>
        <p:nvSpPr>
          <p:cNvPr id="4" name="Rectangle 3"/>
          <p:cNvSpPr/>
          <p:nvPr/>
        </p:nvSpPr>
        <p:spPr>
          <a:xfrm>
            <a:off x="914400" y="642373"/>
            <a:ext cx="7924800" cy="7983211"/>
          </a:xfrm>
          <a:prstGeom prst="rect">
            <a:avLst/>
          </a:prstGeom>
        </p:spPr>
        <p:txBody>
          <a:bodyPr wrap="square">
            <a:spAutoFit/>
          </a:bodyPr>
          <a:lstStyle/>
          <a:p>
            <a:pPr algn="just">
              <a:spcAft>
                <a:spcPts val="1000"/>
              </a:spcAft>
            </a:pPr>
            <a:endParaRPr lang="en-US"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endParaRPr lang="en-US"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r>
              <a:rPr lang="en-US" b="1" kern="100" dirty="0">
                <a:latin typeface="Times New Roman" panose="02020603050405020304" pitchFamily="18" charset="0"/>
                <a:ea typeface="Times New Roman" panose="02020603050405020304" pitchFamily="18" charset="0"/>
                <a:cs typeface="Times New Roman" panose="02020603050405020304" pitchFamily="18" charset="0"/>
              </a:rPr>
              <a:t>HARDWARE REQUIREMENT:</a:t>
            </a:r>
            <a:endParaRPr lang="en-US"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1000"/>
              </a:spcAft>
            </a:pPr>
            <a:r>
              <a:rPr lang="en-US" kern="100" dirty="0">
                <a:latin typeface="Times New Roman" panose="02020603050405020304" pitchFamily="18" charset="0"/>
                <a:ea typeface="Times New Roman" panose="02020603050405020304" pitchFamily="18" charset="0"/>
                <a:cs typeface="Times New Roman" panose="02020603050405020304" pitchFamily="18" charset="0"/>
              </a:rPr>
              <a:t> RAM :  2GB </a:t>
            </a:r>
          </a:p>
          <a:p>
            <a:pPr indent="457200" algn="just">
              <a:spcAft>
                <a:spcPts val="1000"/>
              </a:spcAft>
            </a:pPr>
            <a:r>
              <a:rPr lang="en-US" kern="100" dirty="0">
                <a:latin typeface="Times New Roman" panose="02020603050405020304" pitchFamily="18" charset="0"/>
                <a:ea typeface="Times New Roman" panose="02020603050405020304" pitchFamily="18" charset="0"/>
                <a:cs typeface="Times New Roman" panose="02020603050405020304" pitchFamily="18" charset="0"/>
              </a:rPr>
              <a:t>Processor    - 3.00Megahertz Intel Platinum IV </a:t>
            </a:r>
          </a:p>
          <a:p>
            <a:pPr indent="457200" algn="just">
              <a:spcAft>
                <a:spcPts val="1000"/>
              </a:spcAft>
            </a:pPr>
            <a:r>
              <a:rPr lang="en-US" kern="100" dirty="0">
                <a:latin typeface="Times New Roman" panose="02020603050405020304" pitchFamily="18" charset="0"/>
                <a:ea typeface="Times New Roman" panose="02020603050405020304" pitchFamily="18" charset="0"/>
                <a:cs typeface="Times New Roman" panose="02020603050405020304" pitchFamily="18" charset="0"/>
              </a:rPr>
              <a:t>Space    - </a:t>
            </a:r>
            <a:r>
              <a:rPr lang="en-US" dirty="0"/>
              <a:t>1GB HDD(Min)</a:t>
            </a:r>
            <a:endParaRPr lang="en-US"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1000"/>
              </a:spcAft>
            </a:pPr>
            <a:r>
              <a:rPr lang="en-US" kern="100" dirty="0">
                <a:latin typeface="Times New Roman" panose="02020603050405020304" pitchFamily="18" charset="0"/>
                <a:ea typeface="Times New Roman" panose="02020603050405020304" pitchFamily="18" charset="0"/>
                <a:cs typeface="Times New Roman" panose="02020603050405020304" pitchFamily="18" charset="0"/>
              </a:rPr>
              <a:t> Hard Disk     - </a:t>
            </a:r>
            <a:r>
              <a:rPr lang="en-US" dirty="0"/>
              <a:t>64 GB (Min)</a:t>
            </a:r>
          </a:p>
          <a:p>
            <a:pPr indent="457200" algn="just">
              <a:spcAft>
                <a:spcPts val="1000"/>
              </a:spcAft>
            </a:pPr>
            <a:r>
              <a:rPr lang="en-US" kern="100" dirty="0">
                <a:latin typeface="Times New Roman" panose="02020603050405020304" pitchFamily="18" charset="0"/>
                <a:ea typeface="Times New Roman" panose="02020603050405020304" pitchFamily="18" charset="0"/>
                <a:cs typeface="Times New Roman" panose="02020603050405020304" pitchFamily="18" charset="0"/>
              </a:rPr>
              <a:t> Keyboard    - Standard Windows Keyboard</a:t>
            </a:r>
            <a:r>
              <a:rPr lang="en-US" b="1" dirty="0">
                <a:latin typeface="Times New Roman" panose="02020603050405020304" pitchFamily="18" charset="0"/>
                <a:cs typeface="Times New Roman" panose="02020603050405020304" pitchFamily="18" charset="0"/>
              </a:rPr>
              <a:t>    </a:t>
            </a:r>
          </a:p>
          <a:p>
            <a:pPr indent="457200" algn="just">
              <a:spcAft>
                <a:spcPts val="1000"/>
              </a:spcAft>
            </a:pPr>
            <a:r>
              <a:rPr lang="en-US" b="1"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    SOFTWARE REQUIREMENT: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Operating System        : Windows 7 and above </a:t>
            </a:r>
          </a:p>
          <a:p>
            <a:pPr algn="just">
              <a:lnSpc>
                <a:spcPct val="150000"/>
              </a:lnSpc>
            </a:pPr>
            <a:r>
              <a:rPr lang="en-US" dirty="0">
                <a:latin typeface="Times New Roman" panose="02020603050405020304" pitchFamily="18" charset="0"/>
                <a:cs typeface="Times New Roman" panose="02020603050405020304" pitchFamily="18" charset="0"/>
              </a:rPr>
              <a:t>            Front End language      :  HTML, CSS, JavaScript, Bootstrap</a:t>
            </a:r>
          </a:p>
          <a:p>
            <a:pPr algn="just">
              <a:lnSpc>
                <a:spcPct val="150000"/>
              </a:lnSpc>
            </a:pPr>
            <a:r>
              <a:rPr lang="en-US" dirty="0">
                <a:latin typeface="Times New Roman" panose="02020603050405020304" pitchFamily="18" charset="0"/>
                <a:cs typeface="Times New Roman" panose="02020603050405020304" pitchFamily="18" charset="0"/>
              </a:rPr>
              <a:t>            Back-End language      :  PHP</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a:t>Database		  : MySQL</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indent="457200" algn="just">
              <a:lnSpc>
                <a:spcPct val="150000"/>
              </a:lnSpc>
              <a:spcAft>
                <a:spcPts val="1000"/>
              </a:spcAft>
            </a:pP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470</TotalTime>
  <Words>685</Words>
  <Application>Microsoft Office PowerPoint</Application>
  <PresentationFormat>On-screen Show (4:3)</PresentationFormat>
  <Paragraphs>105</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Times New Roman</vt:lpstr>
      <vt:lpstr>Trebuchet MS</vt:lpstr>
      <vt:lpstr>Verdana</vt:lpstr>
      <vt:lpstr>Wingdings</vt:lpstr>
      <vt:lpstr>Wingdings 3</vt:lpstr>
      <vt:lpstr>Facet</vt:lpstr>
      <vt:lpstr>PowerPoint Presentation</vt:lpstr>
      <vt:lpstr>PowerPoint Presentation</vt:lpstr>
      <vt:lpstr>INTRODUCTION</vt:lpstr>
      <vt:lpstr>Relevance of the Work:</vt:lpstr>
      <vt:lpstr>             Proposed Work: </vt:lpstr>
      <vt:lpstr>Proposed Methodology: </vt:lpstr>
      <vt:lpstr>Literature Review </vt:lpstr>
      <vt:lpstr>PowerPoint Presentation</vt:lpstr>
      <vt:lpstr>HW/SW Requirement:</vt:lpstr>
      <vt:lpstr>Flowchart :</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aitrc</dc:creator>
  <cp:lastModifiedBy>Rushikesh Mhetre</cp:lastModifiedBy>
  <cp:revision>62</cp:revision>
  <dcterms:created xsi:type="dcterms:W3CDTF">2023-08-24T10:28:22Z</dcterms:created>
  <dcterms:modified xsi:type="dcterms:W3CDTF">2023-10-02T16:34:40Z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2023-08-20T00:00:00Z</vt:filetime>
  </property>
  <property fmtid="{D5CDD505-2E9C-101B-9397-08002B2CF9AE}" pid="3" name="Creator">
    <vt:lpwstr>Microsoft® PowerPoint® 2016</vt:lpwstr>
  </property>
  <property fmtid="{D5CDD505-2E9C-101B-9397-08002B2CF9AE}" pid="4" name="LastSaved">
    <vt:filetime>2023-08-24T00:00:00Z</vt:filetime>
  </property>
</Properties>
</file>