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01815A8-055E-449F-A56B-9AF4FF6066D8}" type="datetimeFigureOut">
              <a:rPr lang="en-IN" smtClean="0"/>
              <a:t>11-12-2023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9DBD50-6B46-4E2A-9B29-7BB1A127CB9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01815A8-055E-449F-A56B-9AF4FF6066D8}" type="datetimeFigureOut">
              <a:rPr lang="en-IN" smtClean="0"/>
              <a:t>11-12-2023</a:t>
            </a:fld>
            <a:endParaRPr lang="en-IN"/>
          </a:p>
        </p:txBody>
      </p:sp>
      <p:sp>
        <p:nvSpPr>
          <p:cNvPr id="9" name="Slide Number Placeholder 8"/>
          <p:cNvSpPr>
            <a:spLocks noGrp="1"/>
          </p:cNvSpPr>
          <p:nvPr>
            <p:ph type="sldNum" sz="quarter" idx="15"/>
          </p:nvPr>
        </p:nvSpPr>
        <p:spPr/>
        <p:txBody>
          <a:bodyPr rtlCol="0"/>
          <a:lstStyle/>
          <a:p>
            <a:fld id="{239DBD50-6B46-4E2A-9B29-7BB1A127CB9A}"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9DBD50-6B46-4E2A-9B29-7BB1A127CB9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01815A8-055E-449F-A56B-9AF4FF6066D8}"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DBD50-6B46-4E2A-9B29-7BB1A127CB9A}"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01815A8-055E-449F-A56B-9AF4FF6066D8}"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DBD50-6B46-4E2A-9B29-7BB1A127CB9A}"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01815A8-055E-449F-A56B-9AF4FF6066D8}" type="datetimeFigureOut">
              <a:rPr lang="en-IN" smtClean="0"/>
              <a:t>11-12-2023</a:t>
            </a:fld>
            <a:endParaRPr lang="en-IN"/>
          </a:p>
        </p:txBody>
      </p:sp>
      <p:sp>
        <p:nvSpPr>
          <p:cNvPr id="7" name="Slide Number Placeholder 6"/>
          <p:cNvSpPr>
            <a:spLocks noGrp="1"/>
          </p:cNvSpPr>
          <p:nvPr>
            <p:ph type="sldNum" sz="quarter" idx="11"/>
          </p:nvPr>
        </p:nvSpPr>
        <p:spPr/>
        <p:txBody>
          <a:bodyPr rtlCol="0"/>
          <a:lstStyle/>
          <a:p>
            <a:fld id="{239DBD50-6B46-4E2A-9B29-7BB1A127CB9A}"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815A8-055E-449F-A56B-9AF4FF6066D8}"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01815A8-055E-449F-A56B-9AF4FF6066D8}" type="datetimeFigureOut">
              <a:rPr lang="en-IN" smtClean="0"/>
              <a:t>11-12-2023</a:t>
            </a:fld>
            <a:endParaRPr lang="en-IN"/>
          </a:p>
        </p:txBody>
      </p:sp>
      <p:sp>
        <p:nvSpPr>
          <p:cNvPr id="22" name="Slide Number Placeholder 21"/>
          <p:cNvSpPr>
            <a:spLocks noGrp="1"/>
          </p:cNvSpPr>
          <p:nvPr>
            <p:ph type="sldNum" sz="quarter" idx="15"/>
          </p:nvPr>
        </p:nvSpPr>
        <p:spPr/>
        <p:txBody>
          <a:bodyPr rtlCol="0"/>
          <a:lstStyle/>
          <a:p>
            <a:fld id="{239DBD50-6B46-4E2A-9B29-7BB1A127CB9A}"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01815A8-055E-449F-A56B-9AF4FF6066D8}" type="datetimeFigureOut">
              <a:rPr lang="en-IN" smtClean="0"/>
              <a:t>11-12-2023</a:t>
            </a:fld>
            <a:endParaRPr lang="en-IN"/>
          </a:p>
        </p:txBody>
      </p:sp>
      <p:sp>
        <p:nvSpPr>
          <p:cNvPr id="18" name="Slide Number Placeholder 17"/>
          <p:cNvSpPr>
            <a:spLocks noGrp="1"/>
          </p:cNvSpPr>
          <p:nvPr>
            <p:ph type="sldNum" sz="quarter" idx="11"/>
          </p:nvPr>
        </p:nvSpPr>
        <p:spPr/>
        <p:txBody>
          <a:bodyPr rtlCol="0"/>
          <a:lstStyle/>
          <a:p>
            <a:fld id="{239DBD50-6B46-4E2A-9B29-7BB1A127CB9A}"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1815A8-055E-449F-A56B-9AF4FF6066D8}" type="datetimeFigureOut">
              <a:rPr lang="en-IN" smtClean="0"/>
              <a:t>11-12-2023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9DBD50-6B46-4E2A-9B29-7BB1A127CB9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3429000"/>
            <a:ext cx="3867944" cy="2592288"/>
          </a:xfrm>
        </p:spPr>
        <p:txBody>
          <a:bodyPr>
            <a:normAutofit/>
          </a:bodyPr>
          <a:lstStyle/>
          <a:p>
            <a:r>
              <a:rPr lang="en-US" sz="3200" b="0" dirty="0">
                <a:solidFill>
                  <a:schemeClr val="tx1"/>
                </a:solidFill>
                <a:latin typeface="Algerian" pitchFamily="82" charset="0"/>
              </a:rPr>
              <a:t>Phone recommendation system</a:t>
            </a:r>
            <a:endParaRPr lang="en-IN" sz="3200" b="0" dirty="0">
              <a:solidFill>
                <a:schemeClr val="tx1"/>
              </a:solidFill>
              <a:latin typeface="Algerian" pitchFamily="82" charset="0"/>
            </a:endParaRPr>
          </a:p>
        </p:txBody>
      </p:sp>
      <p:sp>
        <p:nvSpPr>
          <p:cNvPr id="3" name="Subtitle 2"/>
          <p:cNvSpPr>
            <a:spLocks noGrp="1"/>
          </p:cNvSpPr>
          <p:nvPr>
            <p:ph type="subTitle" idx="1"/>
          </p:nvPr>
        </p:nvSpPr>
        <p:spPr>
          <a:xfrm>
            <a:off x="5652120" y="5511940"/>
            <a:ext cx="3310136" cy="1371600"/>
          </a:xfrm>
        </p:spPr>
        <p:txBody>
          <a:bodyPr/>
          <a:lstStyle/>
          <a:p>
            <a:r>
              <a:rPr lang="en-US" sz="2000" b="0" dirty="0">
                <a:solidFill>
                  <a:schemeClr val="tx1"/>
                </a:solidFill>
                <a:latin typeface="Algerian" pitchFamily="82" charset="0"/>
              </a:rPr>
              <a:t>By, </a:t>
            </a:r>
          </a:p>
          <a:p>
            <a:r>
              <a:rPr lang="en-US" sz="2000" b="0" dirty="0">
                <a:solidFill>
                  <a:schemeClr val="tx1"/>
                </a:solidFill>
                <a:latin typeface="Algerian" pitchFamily="82" charset="0"/>
              </a:rPr>
              <a:t>       </a:t>
            </a:r>
            <a:r>
              <a:rPr lang="en-US" sz="2000" b="0" dirty="0" err="1">
                <a:solidFill>
                  <a:schemeClr val="tx1"/>
                </a:solidFill>
                <a:latin typeface="Algerian" pitchFamily="82" charset="0"/>
              </a:rPr>
              <a:t>Rushikesh</a:t>
            </a:r>
            <a:r>
              <a:rPr lang="en-US" sz="2000" b="0" dirty="0">
                <a:solidFill>
                  <a:schemeClr val="tx1"/>
                </a:solidFill>
                <a:latin typeface="Algerian" pitchFamily="82" charset="0"/>
              </a:rPr>
              <a:t>  </a:t>
            </a:r>
            <a:r>
              <a:rPr lang="en-US" sz="2000" b="0" dirty="0" err="1">
                <a:solidFill>
                  <a:schemeClr val="tx1"/>
                </a:solidFill>
                <a:latin typeface="Algerian" pitchFamily="82" charset="0"/>
              </a:rPr>
              <a:t>shinde</a:t>
            </a:r>
            <a:endParaRPr lang="en-US" sz="2000" b="0" dirty="0">
              <a:solidFill>
                <a:schemeClr val="tx1"/>
              </a:solidFill>
              <a:latin typeface="Algerian" pitchFamily="82" charset="0"/>
            </a:endParaRPr>
          </a:p>
          <a:p>
            <a:r>
              <a:rPr lang="en-US" dirty="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1583" cy="3877216"/>
          </a:xfrm>
          <a:prstGeom prst="rect">
            <a:avLst/>
          </a:prstGeom>
        </p:spPr>
      </p:pic>
    </p:spTree>
    <p:extLst>
      <p:ext uri="{BB962C8B-B14F-4D97-AF65-F5344CB8AC3E}">
        <p14:creationId xmlns:p14="http://schemas.microsoft.com/office/powerpoint/2010/main" val="21535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chemeClr val="tx1"/>
                </a:solidFill>
                <a:effectLst>
                  <a:outerShdw blurRad="38100" dist="38100" dir="2700000" algn="tl">
                    <a:srgbClr val="000000">
                      <a:alpha val="43137"/>
                    </a:srgbClr>
                  </a:outerShdw>
                </a:effectLst>
              </a:rPr>
              <a:t>Preprocessing and model building</a:t>
            </a:r>
            <a:endParaRPr lang="en-IN"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342900" indent="-342900">
              <a:buFont typeface="Wingdings" pitchFamily="2" charset="2"/>
              <a:buChar char="v"/>
            </a:pPr>
            <a:r>
              <a:rPr lang="en-US" dirty="0"/>
              <a:t> Label encoder </a:t>
            </a:r>
          </a:p>
          <a:p>
            <a:pPr marL="342900" indent="-342900">
              <a:buFont typeface="Wingdings" pitchFamily="2" charset="2"/>
              <a:buChar char="v"/>
            </a:pPr>
            <a:r>
              <a:rPr lang="en-US" dirty="0"/>
              <a:t> Document Term Matrix</a:t>
            </a:r>
          </a:p>
          <a:p>
            <a:pPr marL="342900" indent="-342900">
              <a:buFont typeface="Wingdings" pitchFamily="2" charset="2"/>
              <a:buChar char="v"/>
            </a:pPr>
            <a:r>
              <a:rPr lang="en-US" dirty="0"/>
              <a:t> Data partition</a:t>
            </a:r>
          </a:p>
          <a:p>
            <a:pPr marL="342900" indent="-342900">
              <a:buFont typeface="Wingdings" pitchFamily="2" charset="2"/>
              <a:buChar char="v"/>
            </a:pPr>
            <a:r>
              <a:rPr lang="en-US" dirty="0"/>
              <a:t> model Building</a:t>
            </a:r>
          </a:p>
          <a:p>
            <a:r>
              <a:rPr lang="en-US" dirty="0"/>
              <a:t>                a) Logistic Regression</a:t>
            </a:r>
          </a:p>
          <a:p>
            <a:r>
              <a:rPr lang="en-US" dirty="0"/>
              <a:t>                b) Decision Tree</a:t>
            </a:r>
          </a:p>
          <a:p>
            <a:r>
              <a:rPr lang="en-US" dirty="0"/>
              <a:t>                c)  Random forest</a:t>
            </a:r>
          </a:p>
          <a:p>
            <a:r>
              <a:rPr lang="en-US" dirty="0"/>
              <a:t>                d) Gradient Boosting</a:t>
            </a:r>
          </a:p>
          <a:p>
            <a:r>
              <a:rPr lang="en-US" dirty="0"/>
              <a:t>                e) Naïve Bayes                  </a:t>
            </a:r>
            <a:endParaRPr lang="en-IN" dirty="0"/>
          </a:p>
          <a:p>
            <a:endParaRPr lang="en-IN" dirty="0"/>
          </a:p>
        </p:txBody>
      </p:sp>
    </p:spTree>
    <p:extLst>
      <p:ext uri="{BB962C8B-B14F-4D97-AF65-F5344CB8AC3E}">
        <p14:creationId xmlns:p14="http://schemas.microsoft.com/office/powerpoint/2010/main" val="182012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828835"/>
            <a:ext cx="8532440" cy="830997"/>
          </a:xfrm>
          <a:prstGeom prst="rect">
            <a:avLst/>
          </a:prstGeom>
        </p:spPr>
        <p:txBody>
          <a:bodyPr wrap="square">
            <a:spAutoFit/>
          </a:bodyPr>
          <a:lstStyle/>
          <a:p>
            <a:pPr algn="ctr"/>
            <a:r>
              <a:rPr lang="en-US" sz="4800" dirty="0">
                <a:cs typeface="Arial" pitchFamily="34" charset="0"/>
              </a:rPr>
              <a:t>Data Visualization</a:t>
            </a:r>
            <a:endParaRPr lang="en-IN" sz="4800" dirty="0"/>
          </a:p>
        </p:txBody>
      </p:sp>
    </p:spTree>
    <p:extLst>
      <p:ext uri="{BB962C8B-B14F-4D97-AF65-F5344CB8AC3E}">
        <p14:creationId xmlns:p14="http://schemas.microsoft.com/office/powerpoint/2010/main" val="177078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0"/>
            <a:ext cx="8424936" cy="5279226"/>
          </a:xfrm>
          <a:prstGeom prst="rect">
            <a:avLst/>
          </a:prstGeom>
        </p:spPr>
      </p:pic>
    </p:spTree>
    <p:extLst>
      <p:ext uri="{BB962C8B-B14F-4D97-AF65-F5344CB8AC3E}">
        <p14:creationId xmlns:p14="http://schemas.microsoft.com/office/powerpoint/2010/main" val="238446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2656"/>
            <a:ext cx="7848872" cy="5904656"/>
          </a:xfrm>
          <a:prstGeom prst="rect">
            <a:avLst/>
          </a:prstGeom>
        </p:spPr>
      </p:pic>
    </p:spTree>
    <p:extLst>
      <p:ext uri="{BB962C8B-B14F-4D97-AF65-F5344CB8AC3E}">
        <p14:creationId xmlns:p14="http://schemas.microsoft.com/office/powerpoint/2010/main" val="64318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83" y="692696"/>
            <a:ext cx="8496944" cy="5544616"/>
          </a:xfrm>
          <a:prstGeom prst="rect">
            <a:avLst/>
          </a:prstGeom>
        </p:spPr>
      </p:pic>
    </p:spTree>
    <p:extLst>
      <p:ext uri="{BB962C8B-B14F-4D97-AF65-F5344CB8AC3E}">
        <p14:creationId xmlns:p14="http://schemas.microsoft.com/office/powerpoint/2010/main" val="236753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6741368"/>
          </a:xfrm>
          <a:prstGeom prst="rect">
            <a:avLst/>
          </a:prstGeom>
        </p:spPr>
      </p:pic>
    </p:spTree>
    <p:extLst>
      <p:ext uri="{BB962C8B-B14F-4D97-AF65-F5344CB8AC3E}">
        <p14:creationId xmlns:p14="http://schemas.microsoft.com/office/powerpoint/2010/main" val="43605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1761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147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332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3560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b="1" u="sng" dirty="0">
                <a:solidFill>
                  <a:schemeClr val="tx1">
                    <a:lumMod val="95000"/>
                    <a:lumOff val="5000"/>
                  </a:schemeClr>
                </a:solidFill>
              </a:rPr>
              <a:t>Table of content</a:t>
            </a:r>
            <a:endParaRPr lang="en-IN" dirty="0"/>
          </a:p>
        </p:txBody>
      </p:sp>
      <p:sp>
        <p:nvSpPr>
          <p:cNvPr id="3" name="Content Placeholder 2"/>
          <p:cNvSpPr>
            <a:spLocks noGrp="1"/>
          </p:cNvSpPr>
          <p:nvPr>
            <p:ph sz="quarter" idx="1"/>
          </p:nvPr>
        </p:nvSpPr>
        <p:spPr>
          <a:xfrm>
            <a:off x="457200" y="908720"/>
            <a:ext cx="7467600" cy="5565232"/>
          </a:xfrm>
        </p:spPr>
        <p:txBody>
          <a:bodyPr>
            <a:normAutofit lnSpcReduction="10000"/>
          </a:bodyPr>
          <a:lstStyle/>
          <a:p>
            <a:pPr>
              <a:buFont typeface="Wingdings" pitchFamily="2" charset="2"/>
              <a:buChar char="v"/>
            </a:pPr>
            <a:r>
              <a:rPr lang="en-US" dirty="0">
                <a:cs typeface="Arial" pitchFamily="34" charset="0"/>
              </a:rPr>
              <a:t>Introduction </a:t>
            </a:r>
          </a:p>
          <a:p>
            <a:pPr>
              <a:buFont typeface="Wingdings" pitchFamily="2" charset="2"/>
              <a:buChar char="v"/>
            </a:pPr>
            <a:r>
              <a:rPr lang="en-US" dirty="0">
                <a:cs typeface="Arial" pitchFamily="34" charset="0"/>
              </a:rPr>
              <a:t> Objective</a:t>
            </a:r>
          </a:p>
          <a:p>
            <a:pPr>
              <a:buFont typeface="Wingdings" pitchFamily="2" charset="2"/>
              <a:buChar char="v"/>
            </a:pPr>
            <a:r>
              <a:rPr lang="en-US" dirty="0">
                <a:cs typeface="Arial" pitchFamily="34" charset="0"/>
              </a:rPr>
              <a:t> Workflow</a:t>
            </a:r>
          </a:p>
          <a:p>
            <a:pPr>
              <a:buFont typeface="Wingdings" pitchFamily="2" charset="2"/>
              <a:buChar char="v"/>
            </a:pPr>
            <a:r>
              <a:rPr lang="en-US" dirty="0">
                <a:cs typeface="Arial" pitchFamily="34" charset="0"/>
              </a:rPr>
              <a:t>Data explanation </a:t>
            </a:r>
          </a:p>
          <a:p>
            <a:pPr>
              <a:buFont typeface="Wingdings" pitchFamily="2" charset="2"/>
              <a:buChar char="v"/>
            </a:pPr>
            <a:r>
              <a:rPr lang="en-US" dirty="0">
                <a:cs typeface="Arial" pitchFamily="34" charset="0"/>
              </a:rPr>
              <a:t> Tools and Algorithms used for project</a:t>
            </a:r>
          </a:p>
          <a:p>
            <a:pPr>
              <a:buFont typeface="Wingdings" pitchFamily="2" charset="2"/>
              <a:buChar char="v"/>
            </a:pPr>
            <a:r>
              <a:rPr lang="en-US" dirty="0">
                <a:cs typeface="Arial" pitchFamily="34" charset="0"/>
              </a:rPr>
              <a:t> Data Preprocessing</a:t>
            </a:r>
          </a:p>
          <a:p>
            <a:pPr>
              <a:buFont typeface="Wingdings" pitchFamily="2" charset="2"/>
              <a:buChar char="v"/>
            </a:pPr>
            <a:r>
              <a:rPr lang="en-US" dirty="0">
                <a:cs typeface="Arial" pitchFamily="34" charset="0"/>
              </a:rPr>
              <a:t> Data Visualization</a:t>
            </a:r>
          </a:p>
          <a:p>
            <a:pPr>
              <a:buFont typeface="Wingdings" pitchFamily="2" charset="2"/>
              <a:buChar char="v"/>
            </a:pPr>
            <a:r>
              <a:rPr lang="en-US" dirty="0">
                <a:cs typeface="Arial" pitchFamily="34" charset="0"/>
              </a:rPr>
              <a:t> Data Partition</a:t>
            </a:r>
          </a:p>
          <a:p>
            <a:pPr>
              <a:buFont typeface="Wingdings" pitchFamily="2" charset="2"/>
              <a:buChar char="v"/>
            </a:pPr>
            <a:r>
              <a:rPr lang="en-US" dirty="0">
                <a:cs typeface="Arial" pitchFamily="34" charset="0"/>
              </a:rPr>
              <a:t> Model Train and Test Accuracy</a:t>
            </a:r>
          </a:p>
          <a:p>
            <a:pPr>
              <a:buFont typeface="Wingdings" pitchFamily="2" charset="2"/>
              <a:buChar char="v"/>
            </a:pPr>
            <a:r>
              <a:rPr lang="en-US" dirty="0">
                <a:cs typeface="Arial" pitchFamily="34" charset="0"/>
              </a:rPr>
              <a:t>Deployment </a:t>
            </a:r>
          </a:p>
          <a:p>
            <a:pPr>
              <a:buFont typeface="Wingdings" pitchFamily="2" charset="2"/>
              <a:buChar char="v"/>
            </a:pPr>
            <a:r>
              <a:rPr lang="en-US" dirty="0">
                <a:cs typeface="Arial" pitchFamily="34" charset="0"/>
              </a:rPr>
              <a:t> Challenges in the Project</a:t>
            </a:r>
          </a:p>
          <a:p>
            <a:pPr>
              <a:buFont typeface="Wingdings" pitchFamily="2" charset="2"/>
              <a:buChar char="v"/>
            </a:pPr>
            <a:r>
              <a:rPr lang="en-US" dirty="0">
                <a:cs typeface="Arial" pitchFamily="34" charset="0"/>
              </a:rPr>
              <a:t> Advantages</a:t>
            </a:r>
          </a:p>
          <a:p>
            <a:pPr>
              <a:buFont typeface="Wingdings" pitchFamily="2" charset="2"/>
              <a:buChar char="v"/>
            </a:pPr>
            <a:r>
              <a:rPr lang="en-US" dirty="0">
                <a:cs typeface="Arial" pitchFamily="34" charset="0"/>
              </a:rPr>
              <a:t> Conclusion</a:t>
            </a:r>
          </a:p>
          <a:p>
            <a:endParaRPr lang="en-IN" dirty="0"/>
          </a:p>
        </p:txBody>
      </p:sp>
    </p:spTree>
    <p:extLst>
      <p:ext uri="{BB962C8B-B14F-4D97-AF65-F5344CB8AC3E}">
        <p14:creationId xmlns:p14="http://schemas.microsoft.com/office/powerpoint/2010/main" val="226255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234801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2996952"/>
            <a:ext cx="6480720" cy="707886"/>
          </a:xfrm>
          <a:prstGeom prst="rect">
            <a:avLst/>
          </a:prstGeom>
          <a:noFill/>
        </p:spPr>
        <p:txBody>
          <a:bodyPr wrap="square" rtlCol="0">
            <a:spAutoFit/>
          </a:bodyPr>
          <a:lstStyle/>
          <a:p>
            <a:pPr algn="ctr"/>
            <a:r>
              <a:rPr lang="en-US" sz="4000" b="1" dirty="0"/>
              <a:t>THANK YOU</a:t>
            </a:r>
            <a:endParaRPr lang="en-IN" sz="4000" b="1" dirty="0"/>
          </a:p>
        </p:txBody>
      </p:sp>
    </p:spTree>
    <p:extLst>
      <p:ext uri="{BB962C8B-B14F-4D97-AF65-F5344CB8AC3E}">
        <p14:creationId xmlns:p14="http://schemas.microsoft.com/office/powerpoint/2010/main" val="85811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22114"/>
          </a:xfrm>
        </p:spPr>
        <p:txBody>
          <a:bodyPr>
            <a:normAutofit fontScale="90000"/>
          </a:bodyPr>
          <a:lstStyle/>
          <a:p>
            <a:pPr algn="ctr"/>
            <a:r>
              <a:rPr lang="en-US" b="1" u="sng" dirty="0">
                <a:solidFill>
                  <a:schemeClr val="tx1"/>
                </a:solidFill>
                <a:cs typeface="Arial" pitchFamily="34" charset="0"/>
              </a:rPr>
              <a:t>Introduction </a:t>
            </a:r>
            <a:br>
              <a:rPr lang="en-US" dirty="0">
                <a:cs typeface="Arial" pitchFamily="34" charset="0"/>
              </a:rPr>
            </a:br>
            <a:endParaRPr lang="en-IN" dirty="0"/>
          </a:p>
        </p:txBody>
      </p:sp>
      <p:sp>
        <p:nvSpPr>
          <p:cNvPr id="3" name="Content Placeholder 2"/>
          <p:cNvSpPr>
            <a:spLocks noGrp="1"/>
          </p:cNvSpPr>
          <p:nvPr>
            <p:ph sz="quarter" idx="1"/>
          </p:nvPr>
        </p:nvSpPr>
        <p:spPr>
          <a:xfrm>
            <a:off x="457200" y="1124744"/>
            <a:ext cx="8075240" cy="5349208"/>
          </a:xfrm>
        </p:spPr>
        <p:txBody>
          <a:bodyPr/>
          <a:lstStyle/>
          <a:p>
            <a:r>
              <a:rPr lang="en-US" dirty="0"/>
              <a:t>Welcome to our recommendation system! In this world of new technology, where various brands launch many phones every month with new or old specifications. </a:t>
            </a:r>
          </a:p>
          <a:p>
            <a:r>
              <a:rPr lang="en-US" dirty="0"/>
              <a:t> It is very hard task to find best fitting phone for our needs.</a:t>
            </a:r>
          </a:p>
          <a:p>
            <a:r>
              <a:rPr lang="en-US" dirty="0"/>
              <a:t> this is where the system comes in and to help you choose the write phone for based on the input specifications, eliminates the processes of going through specifications of phones from various brands.</a:t>
            </a:r>
            <a:endParaRPr lang="en-IN" dirty="0"/>
          </a:p>
        </p:txBody>
      </p:sp>
    </p:spTree>
    <p:extLst>
      <p:ext uri="{BB962C8B-B14F-4D97-AF65-F5344CB8AC3E}">
        <p14:creationId xmlns:p14="http://schemas.microsoft.com/office/powerpoint/2010/main" val="18347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fontScale="90000"/>
          </a:bodyPr>
          <a:lstStyle/>
          <a:p>
            <a:pPr algn="ctr"/>
            <a:r>
              <a:rPr lang="en-US" b="1" u="sng" dirty="0">
                <a:solidFill>
                  <a:schemeClr val="tx1"/>
                </a:solidFill>
                <a:cs typeface="Arial" pitchFamily="34" charset="0"/>
              </a:rPr>
              <a:t>Objective</a:t>
            </a:r>
            <a:br>
              <a:rPr lang="en-US" dirty="0">
                <a:cs typeface="Arial" pitchFamily="34" charset="0"/>
              </a:rPr>
            </a:br>
            <a:endParaRPr lang="en-IN" dirty="0"/>
          </a:p>
        </p:txBody>
      </p:sp>
      <p:sp>
        <p:nvSpPr>
          <p:cNvPr id="3" name="Content Placeholder 2"/>
          <p:cNvSpPr>
            <a:spLocks noGrp="1"/>
          </p:cNvSpPr>
          <p:nvPr>
            <p:ph sz="quarter" idx="1"/>
          </p:nvPr>
        </p:nvSpPr>
        <p:spPr>
          <a:xfrm>
            <a:off x="457200" y="980728"/>
            <a:ext cx="7467600" cy="5493224"/>
          </a:xfrm>
        </p:spPr>
        <p:txBody>
          <a:bodyPr/>
          <a:lstStyle/>
          <a:p>
            <a:r>
              <a:rPr lang="en-US" dirty="0"/>
              <a:t>So, the goal or the objective of this project is to recommend phones based on what specifications people want in their phones.</a:t>
            </a:r>
            <a:endParaRPr lang="en-IN" dirty="0"/>
          </a:p>
        </p:txBody>
      </p:sp>
    </p:spTree>
    <p:extLst>
      <p:ext uri="{BB962C8B-B14F-4D97-AF65-F5344CB8AC3E}">
        <p14:creationId xmlns:p14="http://schemas.microsoft.com/office/powerpoint/2010/main" val="184612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467600" cy="1143000"/>
          </a:xfrm>
        </p:spPr>
        <p:txBody>
          <a:bodyPr/>
          <a:lstStyle/>
          <a:p>
            <a:pPr algn="ctr"/>
            <a:r>
              <a:rPr lang="en-US" dirty="0">
                <a:cs typeface="Arial" pitchFamily="34" charset="0"/>
              </a:rPr>
              <a:t> </a:t>
            </a:r>
            <a:r>
              <a:rPr lang="en-US" b="1" u="sng" dirty="0">
                <a:solidFill>
                  <a:schemeClr val="tx1"/>
                </a:solidFill>
                <a:cs typeface="Arial" pitchFamily="34" charset="0"/>
              </a:rPr>
              <a:t>Work Flow</a:t>
            </a:r>
            <a:br>
              <a:rPr lang="en-US" dirty="0">
                <a:cs typeface="Arial" pitchFamily="34" charset="0"/>
              </a:rPr>
            </a:br>
            <a:endParaRPr lang="en-IN" dirty="0"/>
          </a:p>
        </p:txBody>
      </p:sp>
      <p:sp>
        <p:nvSpPr>
          <p:cNvPr id="5" name="Rounded Rectangle 4"/>
          <p:cNvSpPr/>
          <p:nvPr/>
        </p:nvSpPr>
        <p:spPr>
          <a:xfrm>
            <a:off x="552064" y="1167006"/>
            <a:ext cx="2005448" cy="96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a:t>
            </a:r>
            <a:r>
              <a:rPr lang="en-US" sz="1600" dirty="0">
                <a:solidFill>
                  <a:schemeClr val="accent6">
                    <a:lumMod val="40000"/>
                    <a:lumOff val="60000"/>
                  </a:schemeClr>
                </a:solidFill>
              </a:rPr>
              <a:t> </a:t>
            </a:r>
            <a:r>
              <a:rPr lang="en-US" sz="1600" dirty="0">
                <a:solidFill>
                  <a:schemeClr val="bg1"/>
                </a:solidFill>
              </a:rPr>
              <a:t>Scraping</a:t>
            </a:r>
            <a:endParaRPr lang="en-IN" sz="1600" dirty="0">
              <a:solidFill>
                <a:schemeClr val="bg1"/>
              </a:solidFill>
            </a:endParaRPr>
          </a:p>
        </p:txBody>
      </p:sp>
      <p:sp>
        <p:nvSpPr>
          <p:cNvPr id="6" name="Rounded Rectangle 5"/>
          <p:cNvSpPr/>
          <p:nvPr/>
        </p:nvSpPr>
        <p:spPr>
          <a:xfrm>
            <a:off x="3433864" y="1187994"/>
            <a:ext cx="200544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Transform</a:t>
            </a:r>
            <a:endParaRPr lang="en-IN" sz="1600" dirty="0"/>
          </a:p>
        </p:txBody>
      </p:sp>
      <p:sp>
        <p:nvSpPr>
          <p:cNvPr id="10" name="Rounded Rectangle 9"/>
          <p:cNvSpPr/>
          <p:nvPr/>
        </p:nvSpPr>
        <p:spPr>
          <a:xfrm>
            <a:off x="6286456" y="1187994"/>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Load</a:t>
            </a:r>
            <a:endParaRPr lang="en-IN" sz="1600" dirty="0"/>
          </a:p>
        </p:txBody>
      </p:sp>
      <p:sp>
        <p:nvSpPr>
          <p:cNvPr id="7" name="Rounded Rectangle 9">
            <a:extLst>
              <a:ext uri="{FF2B5EF4-FFF2-40B4-BE49-F238E27FC236}">
                <a16:creationId xmlns:a16="http://schemas.microsoft.com/office/drawing/2014/main" id="{C8A91F7C-F4AF-E72E-1446-7F6A8E0719CE}"/>
              </a:ext>
            </a:extLst>
          </p:cNvPr>
          <p:cNvSpPr/>
          <p:nvPr/>
        </p:nvSpPr>
        <p:spPr>
          <a:xfrm>
            <a:off x="6286456"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Import</a:t>
            </a:r>
            <a:endParaRPr lang="en-IN" sz="1600" dirty="0"/>
          </a:p>
        </p:txBody>
      </p:sp>
      <p:sp>
        <p:nvSpPr>
          <p:cNvPr id="15" name="Rounded Rectangle 9">
            <a:extLst>
              <a:ext uri="{FF2B5EF4-FFF2-40B4-BE49-F238E27FC236}">
                <a16:creationId xmlns:a16="http://schemas.microsoft.com/office/drawing/2014/main" id="{BB18BC65-08C3-20AC-15F9-944E1677F7C6}"/>
              </a:ext>
            </a:extLst>
          </p:cNvPr>
          <p:cNvSpPr/>
          <p:nvPr/>
        </p:nvSpPr>
        <p:spPr>
          <a:xfrm>
            <a:off x="3433864"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Preprocessing</a:t>
            </a:r>
            <a:endParaRPr lang="en-IN" sz="1600" dirty="0"/>
          </a:p>
        </p:txBody>
      </p:sp>
      <p:sp>
        <p:nvSpPr>
          <p:cNvPr id="18" name="Rounded Rectangle 9">
            <a:extLst>
              <a:ext uri="{FF2B5EF4-FFF2-40B4-BE49-F238E27FC236}">
                <a16:creationId xmlns:a16="http://schemas.microsoft.com/office/drawing/2014/main" id="{09ECBF70-F09B-6FA4-21DF-FD339EBBC29D}"/>
              </a:ext>
            </a:extLst>
          </p:cNvPr>
          <p:cNvSpPr/>
          <p:nvPr/>
        </p:nvSpPr>
        <p:spPr>
          <a:xfrm>
            <a:off x="567536"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KMeans</a:t>
            </a:r>
          </a:p>
        </p:txBody>
      </p:sp>
      <p:sp>
        <p:nvSpPr>
          <p:cNvPr id="19" name="Rounded Rectangle 9">
            <a:extLst>
              <a:ext uri="{FF2B5EF4-FFF2-40B4-BE49-F238E27FC236}">
                <a16:creationId xmlns:a16="http://schemas.microsoft.com/office/drawing/2014/main" id="{F08BAA0A-21E0-32AA-3047-89227426246A}"/>
              </a:ext>
            </a:extLst>
          </p:cNvPr>
          <p:cNvSpPr/>
          <p:nvPr/>
        </p:nvSpPr>
        <p:spPr>
          <a:xfrm>
            <a:off x="567536" y="4227050"/>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a:t>
            </a:r>
          </a:p>
        </p:txBody>
      </p:sp>
      <p:sp>
        <p:nvSpPr>
          <p:cNvPr id="20" name="Rounded Rectangle 9">
            <a:extLst>
              <a:ext uri="{FF2B5EF4-FFF2-40B4-BE49-F238E27FC236}">
                <a16:creationId xmlns:a16="http://schemas.microsoft.com/office/drawing/2014/main" id="{CBEF7482-6980-E473-74C4-0B4FDCD80A15}"/>
              </a:ext>
            </a:extLst>
          </p:cNvPr>
          <p:cNvSpPr/>
          <p:nvPr/>
        </p:nvSpPr>
        <p:spPr>
          <a:xfrm>
            <a:off x="3439616" y="4212073"/>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Class Prediction</a:t>
            </a:r>
          </a:p>
        </p:txBody>
      </p:sp>
      <p:sp>
        <p:nvSpPr>
          <p:cNvPr id="21" name="Rounded Rectangle 9">
            <a:extLst>
              <a:ext uri="{FF2B5EF4-FFF2-40B4-BE49-F238E27FC236}">
                <a16:creationId xmlns:a16="http://schemas.microsoft.com/office/drawing/2014/main" id="{011B4E29-3205-E1C6-D60B-7355FF340E89}"/>
              </a:ext>
            </a:extLst>
          </p:cNvPr>
          <p:cNvSpPr/>
          <p:nvPr/>
        </p:nvSpPr>
        <p:spPr>
          <a:xfrm>
            <a:off x="6291024" y="4215489"/>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Phone Recommendation</a:t>
            </a:r>
          </a:p>
        </p:txBody>
      </p:sp>
      <p:cxnSp>
        <p:nvCxnSpPr>
          <p:cNvPr id="23" name="Straight Arrow Connector 22">
            <a:extLst>
              <a:ext uri="{FF2B5EF4-FFF2-40B4-BE49-F238E27FC236}">
                <a16:creationId xmlns:a16="http://schemas.microsoft.com/office/drawing/2014/main" id="{20C8CF3F-96AC-26E0-5E42-4C53898A2054}"/>
              </a:ext>
            </a:extLst>
          </p:cNvPr>
          <p:cNvCxnSpPr>
            <a:stCxn id="5" idx="3"/>
            <a:endCxn id="6" idx="1"/>
          </p:cNvCxnSpPr>
          <p:nvPr/>
        </p:nvCxnSpPr>
        <p:spPr>
          <a:xfrm>
            <a:off x="2557512" y="1649659"/>
            <a:ext cx="876352"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FC7BD7-F178-D590-21DA-85FCBC17A5A4}"/>
              </a:ext>
            </a:extLst>
          </p:cNvPr>
          <p:cNvCxnSpPr>
            <a:stCxn id="6" idx="3"/>
            <a:endCxn id="10" idx="1"/>
          </p:cNvCxnSpPr>
          <p:nvPr/>
        </p:nvCxnSpPr>
        <p:spPr>
          <a:xfrm flipV="1">
            <a:off x="5439312" y="1649659"/>
            <a:ext cx="847144"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5839823-072C-EFA1-6C17-E9EB4C64FF91}"/>
              </a:ext>
            </a:extLst>
          </p:cNvPr>
          <p:cNvCxnSpPr>
            <a:stCxn id="10" idx="2"/>
            <a:endCxn id="7" idx="0"/>
          </p:cNvCxnSpPr>
          <p:nvPr/>
        </p:nvCxnSpPr>
        <p:spPr>
          <a:xfrm>
            <a:off x="7294568" y="2111324"/>
            <a:ext cx="0" cy="60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CBD8FD-0B2C-2AF1-A06B-FBF91C853C35}"/>
              </a:ext>
            </a:extLst>
          </p:cNvPr>
          <p:cNvCxnSpPr>
            <a:stCxn id="7" idx="1"/>
            <a:endCxn id="15" idx="3"/>
          </p:cNvCxnSpPr>
          <p:nvPr/>
        </p:nvCxnSpPr>
        <p:spPr>
          <a:xfrm flipH="1">
            <a:off x="5450088" y="3182686"/>
            <a:ext cx="836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9EA599-2B70-414A-5D76-A3935C01FD80}"/>
              </a:ext>
            </a:extLst>
          </p:cNvPr>
          <p:cNvCxnSpPr>
            <a:stCxn id="15" idx="1"/>
            <a:endCxn id="18" idx="3"/>
          </p:cNvCxnSpPr>
          <p:nvPr/>
        </p:nvCxnSpPr>
        <p:spPr>
          <a:xfrm flipH="1">
            <a:off x="2583760" y="3182686"/>
            <a:ext cx="850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4BC289-8FAB-904C-4EFC-D9C1AED5C5A4}"/>
              </a:ext>
            </a:extLst>
          </p:cNvPr>
          <p:cNvCxnSpPr>
            <a:stCxn id="18" idx="2"/>
            <a:endCxn id="19" idx="0"/>
          </p:cNvCxnSpPr>
          <p:nvPr/>
        </p:nvCxnSpPr>
        <p:spPr>
          <a:xfrm>
            <a:off x="1575648" y="3644351"/>
            <a:ext cx="0" cy="58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1481051-FE31-EEE8-8568-0960164C414A}"/>
              </a:ext>
            </a:extLst>
          </p:cNvPr>
          <p:cNvCxnSpPr>
            <a:stCxn id="19" idx="3"/>
            <a:endCxn id="20" idx="1"/>
          </p:cNvCxnSpPr>
          <p:nvPr/>
        </p:nvCxnSpPr>
        <p:spPr>
          <a:xfrm flipV="1">
            <a:off x="2583760" y="4673738"/>
            <a:ext cx="855856" cy="1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818B81B-1DE6-BAC5-186E-CB4030BBFC1F}"/>
              </a:ext>
            </a:extLst>
          </p:cNvPr>
          <p:cNvCxnSpPr>
            <a:stCxn id="20" idx="3"/>
            <a:endCxn id="21" idx="1"/>
          </p:cNvCxnSpPr>
          <p:nvPr/>
        </p:nvCxnSpPr>
        <p:spPr>
          <a:xfrm>
            <a:off x="5455840" y="4673738"/>
            <a:ext cx="835184" cy="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7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lgn="ctr"/>
            <a:r>
              <a:rPr lang="en-US" b="1" u="sng" dirty="0">
                <a:solidFill>
                  <a:schemeClr val="tx1"/>
                </a:solidFill>
              </a:rPr>
              <a:t>DATASET</a:t>
            </a:r>
            <a:endParaRPr lang="en-IN" b="1" u="sng" dirty="0">
              <a:solidFill>
                <a:schemeClr val="tx1"/>
              </a:solidFill>
            </a:endParaRPr>
          </a:p>
        </p:txBody>
      </p:sp>
      <p:pic>
        <p:nvPicPr>
          <p:cNvPr id="5" name="Content Placeholder 4">
            <a:extLst>
              <a:ext uri="{FF2B5EF4-FFF2-40B4-BE49-F238E27FC236}">
                <a16:creationId xmlns:a16="http://schemas.microsoft.com/office/drawing/2014/main" id="{99C81F65-9B32-E7C5-28E6-927458617C0F}"/>
              </a:ext>
            </a:extLst>
          </p:cNvPr>
          <p:cNvPicPr>
            <a:picLocks noGrp="1" noChangeAspect="1"/>
          </p:cNvPicPr>
          <p:nvPr>
            <p:ph sz="quarter" idx="1"/>
          </p:nvPr>
        </p:nvPicPr>
        <p:blipFill>
          <a:blip r:embed="rId2"/>
          <a:stretch>
            <a:fillRect/>
          </a:stretch>
        </p:blipFill>
        <p:spPr>
          <a:xfrm>
            <a:off x="179512" y="1628800"/>
            <a:ext cx="8496944" cy="3672408"/>
          </a:xfrm>
        </p:spPr>
      </p:pic>
    </p:spTree>
    <p:extLst>
      <p:ext uri="{BB962C8B-B14F-4D97-AF65-F5344CB8AC3E}">
        <p14:creationId xmlns:p14="http://schemas.microsoft.com/office/powerpoint/2010/main" val="69504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pPr algn="ctr"/>
            <a:r>
              <a:rPr lang="en-US" sz="3200" b="1" u="sng" dirty="0">
                <a:solidFill>
                  <a:schemeClr val="tx1"/>
                </a:solidFill>
                <a:cs typeface="Arial" pitchFamily="34" charset="0"/>
              </a:rPr>
              <a:t>Data explanation</a:t>
            </a:r>
            <a:endParaRPr lang="en-IN" b="1" u="sng" dirty="0">
              <a:solidFill>
                <a:schemeClr val="tx1"/>
              </a:solidFill>
            </a:endParaRPr>
          </a:p>
        </p:txBody>
      </p:sp>
      <p:sp>
        <p:nvSpPr>
          <p:cNvPr id="4" name="Rectangle 1">
            <a:extLst>
              <a:ext uri="{FF2B5EF4-FFF2-40B4-BE49-F238E27FC236}">
                <a16:creationId xmlns:a16="http://schemas.microsoft.com/office/drawing/2014/main" id="{EBECCBE5-B646-8C8C-B524-757523D8F374}"/>
              </a:ext>
            </a:extLst>
          </p:cNvPr>
          <p:cNvSpPr>
            <a:spLocks noGrp="1" noChangeArrowheads="1"/>
          </p:cNvSpPr>
          <p:nvPr>
            <p:ph sz="quarter" idx="1"/>
          </p:nvPr>
        </p:nvSpPr>
        <p:spPr bwMode="auto">
          <a:xfrm>
            <a:off x="107504" y="1192577"/>
            <a:ext cx="86409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Brand: Company of the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Network: Network supported by phone. (In this case we have included only 4g and 5g phones.)</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Release year: The year in which phone was released.</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Resolution: The resolution of the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 size: Size of the display.</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 type: type of display OLED, IPS etc....</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OS: operating system</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Chipset: Processor used in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Ram: Ram configuration offered with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Storage: Storage Configuration offered with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Type: Storage type where is ufs or emmc.</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Main camera: The back camera of the phone. (Note only main camera is included in dataset where it may be dual triple or quad setup)</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Selfie camera: The back camera of the phone. (Note only main camera is included in dataset where it may be dual setup)</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Bluetooth: Bluetooth version.</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Battery: Battery capacity.</a:t>
            </a:r>
          </a:p>
        </p:txBody>
      </p:sp>
    </p:spTree>
    <p:extLst>
      <p:ext uri="{BB962C8B-B14F-4D97-AF65-F5344CB8AC3E}">
        <p14:creationId xmlns:p14="http://schemas.microsoft.com/office/powerpoint/2010/main" val="234368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cs typeface="Arial" pitchFamily="34" charset="0"/>
              </a:rPr>
              <a:t>Tools and Algorithms used for project</a:t>
            </a:r>
            <a:endParaRPr lang="en-IN" b="1" dirty="0">
              <a:solidFill>
                <a:schemeClr val="tx1"/>
              </a:solidFill>
            </a:endParaRPr>
          </a:p>
        </p:txBody>
      </p:sp>
      <p:sp>
        <p:nvSpPr>
          <p:cNvPr id="3" name="Content Placeholder 2"/>
          <p:cNvSpPr>
            <a:spLocks noGrp="1"/>
          </p:cNvSpPr>
          <p:nvPr>
            <p:ph sz="quarter" idx="1"/>
          </p:nvPr>
        </p:nvSpPr>
        <p:spPr/>
        <p:txBody>
          <a:bodyPr/>
          <a:lstStyle/>
          <a:p>
            <a:pPr marL="457200" indent="-457200">
              <a:buAutoNum type="arabicPeriod"/>
            </a:pPr>
            <a:r>
              <a:rPr lang="en-US" dirty="0"/>
              <a:t>Programming Language: Choose Python for its robust NLP libraries. </a:t>
            </a:r>
          </a:p>
          <a:p>
            <a:pPr marL="457200" indent="-457200">
              <a:buAutoNum type="arabicPeriod"/>
            </a:pPr>
            <a:r>
              <a:rPr lang="en-US" dirty="0"/>
              <a:t> NLP Libraries: sklearn feature extraction, re.</a:t>
            </a:r>
          </a:p>
          <a:p>
            <a:pPr marL="457200" indent="-457200">
              <a:buAutoNum type="arabicPeriod"/>
            </a:pPr>
            <a:r>
              <a:rPr lang="en-US" dirty="0"/>
              <a:t> Machine learning Libraries: Sklearn, NumPy, pandas, matplotlib, seaborn.</a:t>
            </a:r>
          </a:p>
          <a:p>
            <a:pPr marL="457200" indent="-457200">
              <a:buAutoNum type="arabicPeriod"/>
            </a:pPr>
            <a:r>
              <a:rPr lang="en-US" dirty="0"/>
              <a:t> Feature Extraction : sklearn feature extraction, sklearn_feature_selection</a:t>
            </a:r>
            <a:endParaRPr lang="en-IN" dirty="0"/>
          </a:p>
        </p:txBody>
      </p:sp>
    </p:spTree>
    <p:extLst>
      <p:ext uri="{BB962C8B-B14F-4D97-AF65-F5344CB8AC3E}">
        <p14:creationId xmlns:p14="http://schemas.microsoft.com/office/powerpoint/2010/main" val="41497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sz="3200" b="1" u="sng" dirty="0">
                <a:solidFill>
                  <a:schemeClr val="tx1"/>
                </a:solidFill>
              </a:rPr>
              <a:t>Data cleaning </a:t>
            </a:r>
            <a:endParaRPr lang="en-IN" b="1" u="sng" dirty="0">
              <a:solidFill>
                <a:schemeClr val="tx1"/>
              </a:solidFill>
            </a:endParaRPr>
          </a:p>
        </p:txBody>
      </p:sp>
      <p:sp>
        <p:nvSpPr>
          <p:cNvPr id="3" name="Content Placeholder 2"/>
          <p:cNvSpPr>
            <a:spLocks noGrp="1"/>
          </p:cNvSpPr>
          <p:nvPr>
            <p:ph sz="quarter" idx="1"/>
          </p:nvPr>
        </p:nvSpPr>
        <p:spPr>
          <a:xfrm>
            <a:off x="457200" y="1196752"/>
            <a:ext cx="7467600" cy="5277200"/>
          </a:xfrm>
        </p:spPr>
        <p:txBody>
          <a:bodyPr>
            <a:normAutofit/>
          </a:bodyPr>
          <a:lstStyle/>
          <a:p>
            <a:r>
              <a:rPr lang="en-US" dirty="0"/>
              <a:t>Transforming and preprocessing raw text to improve its quality, consistency, and suitability for text mining. Sentiment analysis, topic modeling, or any other NLP application. Here are some common techniques used for text data cleaning.</a:t>
            </a:r>
          </a:p>
          <a:p>
            <a:pPr marL="457200" indent="-457200">
              <a:buAutoNum type="alphaLcParenR"/>
            </a:pPr>
            <a:r>
              <a:rPr lang="en-US" dirty="0"/>
              <a:t>Removing special characters and punctuation</a:t>
            </a:r>
          </a:p>
          <a:p>
            <a:pPr marL="457200" indent="-457200">
              <a:buAutoNum type="alphaLcParenR"/>
            </a:pPr>
            <a:r>
              <a:rPr lang="en-US" dirty="0"/>
              <a:t> Converting to lowercase</a:t>
            </a:r>
          </a:p>
          <a:p>
            <a:pPr marL="457200" indent="-457200">
              <a:buAutoNum type="alphaLcParenR"/>
            </a:pPr>
            <a:r>
              <a:rPr lang="en-US" dirty="0"/>
              <a:t> Tokenization</a:t>
            </a:r>
          </a:p>
          <a:p>
            <a:pPr marL="457200" indent="-457200">
              <a:buAutoNum type="alphaLcParenR"/>
            </a:pPr>
            <a:r>
              <a:rPr lang="en-US" dirty="0"/>
              <a:t> Removing stop words</a:t>
            </a:r>
          </a:p>
          <a:p>
            <a:pPr marL="457200" indent="-457200">
              <a:buAutoNum type="alphaLcParenR"/>
            </a:pPr>
            <a:r>
              <a:rPr lang="en-US" dirty="0"/>
              <a:t> Lemmatization</a:t>
            </a:r>
          </a:p>
          <a:p>
            <a:pPr marL="457200" indent="-457200">
              <a:buAutoNum type="alphaLcParenR"/>
            </a:pPr>
            <a:r>
              <a:rPr lang="en-US" dirty="0"/>
              <a:t> Removing Numbers </a:t>
            </a:r>
            <a:endParaRPr lang="en-IN" dirty="0"/>
          </a:p>
          <a:p>
            <a:endParaRPr lang="en-IN" dirty="0"/>
          </a:p>
        </p:txBody>
      </p:sp>
    </p:spTree>
    <p:extLst>
      <p:ext uri="{BB962C8B-B14F-4D97-AF65-F5344CB8AC3E}">
        <p14:creationId xmlns:p14="http://schemas.microsoft.com/office/powerpoint/2010/main" val="2081818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626</TotalTime>
  <Words>511</Words>
  <Application>Microsoft Office PowerPoint</Application>
  <PresentationFormat>On-screen Show (4:3)</PresentationFormat>
  <Paragraphs>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Century Schoolbook</vt:lpstr>
      <vt:lpstr>Times New Roman</vt:lpstr>
      <vt:lpstr>Wingdings</vt:lpstr>
      <vt:lpstr>Wingdings 2</vt:lpstr>
      <vt:lpstr>Oriel</vt:lpstr>
      <vt:lpstr>Phone recommendation system</vt:lpstr>
      <vt:lpstr>Table of content</vt:lpstr>
      <vt:lpstr>Introduction  </vt:lpstr>
      <vt:lpstr>Objective </vt:lpstr>
      <vt:lpstr> Work Flow </vt:lpstr>
      <vt:lpstr>DATASET</vt:lpstr>
      <vt:lpstr>Data explanation</vt:lpstr>
      <vt:lpstr>Tools and Algorithms used for project</vt:lpstr>
      <vt:lpstr>Data cleaning </vt:lpstr>
      <vt:lpstr>Preprocessing and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Rushikesh Shinde</cp:lastModifiedBy>
  <cp:revision>19</cp:revision>
  <dcterms:created xsi:type="dcterms:W3CDTF">2023-12-09T07:11:37Z</dcterms:created>
  <dcterms:modified xsi:type="dcterms:W3CDTF">2023-12-10T22:36:05Z</dcterms:modified>
</cp:coreProperties>
</file>