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1" r:id="rId4"/>
    <p:sldId id="260" r:id="rId5"/>
  </p:sldIdLst>
  <p:sldSz cx="9144000" cy="6858000" type="overhead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Maximum Displacement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1831668907240254"/>
          <c:y val="0.21355916447944004"/>
          <c:w val="0.71011843031816146"/>
          <c:h val="0.43743602362204725"/>
        </c:manualLayout>
      </c:layout>
      <c:scatterChart>
        <c:scatterStyle val="lineMarker"/>
        <c:varyColors val="0"/>
        <c:ser>
          <c:idx val="0"/>
          <c:order val="0"/>
          <c:tx>
            <c:v>QB4</c:v>
          </c:tx>
          <c:xVal>
            <c:numRef>
              <c:f>Sheet1!$A$2:$A$5</c:f>
              <c:numCache>
                <c:formatCode>General</c:formatCode>
                <c:ptCount val="4"/>
                <c:pt idx="0">
                  <c:v>18</c:v>
                </c:pt>
                <c:pt idx="1">
                  <c:v>72</c:v>
                </c:pt>
                <c:pt idx="2">
                  <c:v>162</c:v>
                </c:pt>
                <c:pt idx="3">
                  <c:v>288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-1.11904</c:v>
                </c:pt>
                <c:pt idx="1">
                  <c:v>-0.91041499999999997</c:v>
                </c:pt>
                <c:pt idx="2">
                  <c:v>-0.86304400000000003</c:v>
                </c:pt>
                <c:pt idx="3">
                  <c:v>-0.85009900000000005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451968"/>
        <c:axId val="90453888"/>
      </c:scatterChart>
      <c:valAx>
        <c:axId val="90451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of elements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crossAx val="90453888"/>
        <c:crosses val="autoZero"/>
        <c:crossBetween val="midCat"/>
      </c:valAx>
      <c:valAx>
        <c:axId val="90453888"/>
        <c:scaling>
          <c:orientation val="minMax"/>
          <c:max val="-0.6000000000000000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Displacement (in)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451968"/>
        <c:crosses val="autoZero"/>
        <c:crossBetween val="midCat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Maximum von Mises Stress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QB4</c:v>
          </c:tx>
          <c:xVal>
            <c:numRef>
              <c:f>Sheet1!$D$2:$D$5</c:f>
              <c:numCache>
                <c:formatCode>General</c:formatCode>
                <c:ptCount val="4"/>
                <c:pt idx="0">
                  <c:v>18</c:v>
                </c:pt>
                <c:pt idx="1">
                  <c:v>72</c:v>
                </c:pt>
                <c:pt idx="2">
                  <c:v>162</c:v>
                </c:pt>
                <c:pt idx="3">
                  <c:v>288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1878.53</c:v>
                </c:pt>
                <c:pt idx="1">
                  <c:v>2306.73</c:v>
                </c:pt>
                <c:pt idx="2">
                  <c:v>2635.52</c:v>
                </c:pt>
                <c:pt idx="3">
                  <c:v>2867.67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466176"/>
        <c:axId val="90480640"/>
      </c:scatterChart>
      <c:valAx>
        <c:axId val="90466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of elements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480640"/>
        <c:crosses val="autoZero"/>
        <c:crossBetween val="midCat"/>
      </c:valAx>
      <c:valAx>
        <c:axId val="904806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Sigv (psi)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466176"/>
        <c:crosses val="autoZero"/>
        <c:crossBetween val="midCat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F4066-6B2F-4F82-A93F-A1B9D4393DE4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30B3A-D4F2-4F46-92E2-87E0519F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8437-709B-44D8-A5F1-B1980BE95D65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Justice, Meyer (C)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EA2-6232-4D4B-9F25-BA65C3FE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0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8EBB-7619-488D-BCE7-6858217EBBFE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Justice, Meyer (C)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EA2-6232-4D4B-9F25-BA65C3FE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7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E4BB-DC67-44A4-BE82-149F69527182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Justice, Meyer (C)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EA2-6232-4D4B-9F25-BA65C3FE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8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F254-C66F-456F-83B7-B46A5A94DDF5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Justice, Meyer (C)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EA2-6232-4D4B-9F25-BA65C3FE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3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2081-2DB7-4A26-9B27-ABB2BE5A2BA3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Justice, Meyer (C)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EA2-6232-4D4B-9F25-BA65C3FE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2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A94B-549A-4563-BD3A-94FF510B7AFF}" type="datetime1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Justice, Meyer (C)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EA2-6232-4D4B-9F25-BA65C3FE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D396-332D-440D-B357-CB1589F1B6DC}" type="datetime1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Justice, Meyer (C)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EA2-6232-4D4B-9F25-BA65C3FE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0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0CFB-3E68-45E9-B886-8B08B3D7F09F}" type="datetime1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Justice, Meyer (C)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EA2-6232-4D4B-9F25-BA65C3FE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7903-285D-4CA1-B1A1-1A06B17A238D}" type="datetime1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Justice, Meyer (C)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EA2-6232-4D4B-9F25-BA65C3FE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1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32DA-11DC-43B0-B2CC-DD98FA51AC62}" type="datetime1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Justice, Meyer (C)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EA2-6232-4D4B-9F25-BA65C3FE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2BE4-40A7-4907-938C-945087360D85}" type="datetime1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Justice, Meyer (C)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DEA2-6232-4D4B-9F25-BA65C3FE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0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F33FC-D8F7-4D5C-92B5-FAF6F6FB01AA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Justice, Meyer (C)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FDEA2-6232-4D4B-9F25-BA65C3FE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Finite Element (FE) Model of a steel carport in San Diego, California.</a:t>
            </a:r>
          </a:p>
          <a:p>
            <a:r>
              <a:rPr lang="en-US" sz="2800" dirty="0" smtClean="0"/>
              <a:t>Carport to withstand environmental loading conditions, including self-weight and live load.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1" y="3536564"/>
            <a:ext cx="4072923" cy="26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36564"/>
            <a:ext cx="4069080" cy="26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A766-6C8C-4668-932B-40E077A358BD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Justice, Meyer (C)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Analysis of the decking, purlins, beams and columns (applied loads per ASCE 7-10) </a:t>
            </a:r>
          </a:p>
          <a:p>
            <a:r>
              <a:rPr lang="en-US" sz="1800" dirty="0" smtClean="0"/>
              <a:t>Decking modeled using </a:t>
            </a:r>
            <a:r>
              <a:rPr lang="en-US" sz="1800" u="sng" dirty="0" smtClean="0"/>
              <a:t>QB4 plate elements </a:t>
            </a:r>
            <a:r>
              <a:rPr lang="en-US" sz="1800" dirty="0" smtClean="0"/>
              <a:t>(4-Gauss points)</a:t>
            </a:r>
          </a:p>
          <a:p>
            <a:r>
              <a:rPr lang="en-US" sz="1800" dirty="0" smtClean="0"/>
              <a:t>Purlins, beams and columns modeled using </a:t>
            </a:r>
            <a:r>
              <a:rPr lang="en-US" sz="1800" u="sng" dirty="0" smtClean="0"/>
              <a:t>beam elements</a:t>
            </a:r>
          </a:p>
          <a:p>
            <a:endParaRPr lang="en-US" sz="2800" u="sng" dirty="0"/>
          </a:p>
          <a:p>
            <a:endParaRPr lang="en-US" sz="2800" u="sng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11510" y="2180602"/>
            <a:ext cx="3886200" cy="3124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40202"/>
              </p:ext>
            </p:extLst>
          </p:nvPr>
        </p:nvGraphicFramePr>
        <p:xfrm>
          <a:off x="152400" y="3505200"/>
          <a:ext cx="5257800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Material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Young’s Modulus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(psi)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Density (</a:t>
                      </a:r>
                      <a:r>
                        <a:rPr lang="en-US" sz="800" dirty="0" err="1">
                          <a:effectLst/>
                        </a:rPr>
                        <a:t>lbm</a:t>
                      </a:r>
                      <a:r>
                        <a:rPr lang="en-US" sz="800" dirty="0">
                          <a:effectLst/>
                        </a:rPr>
                        <a:t>/in</a:t>
                      </a:r>
                      <a:r>
                        <a:rPr lang="en-US" sz="800" baseline="30000" dirty="0">
                          <a:effectLst/>
                        </a:rPr>
                        <a:t>3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Yield Stress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(psi)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Poisson’s 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Tensile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Stress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(psi)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A992 HRS (Beams and Columns)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29*10</a:t>
                      </a:r>
                      <a:r>
                        <a:rPr lang="en-US" sz="800" baseline="30000" dirty="0">
                          <a:effectLst/>
                        </a:rPr>
                        <a:t>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7.3499*10</a:t>
                      </a:r>
                      <a:r>
                        <a:rPr lang="en-US" sz="800" baseline="30000" dirty="0">
                          <a:effectLst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50*10</a:t>
                      </a:r>
                      <a:r>
                        <a:rPr lang="en-US" sz="800" baseline="30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65*10</a:t>
                      </a:r>
                      <a:r>
                        <a:rPr lang="en-US" sz="800" baseline="300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A446 CFS (Purlins)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29*10</a:t>
                      </a:r>
                      <a:r>
                        <a:rPr lang="en-US" sz="800" baseline="300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7.3499*10</a:t>
                      </a:r>
                      <a:r>
                        <a:rPr lang="en-US" sz="800" baseline="30000" dirty="0">
                          <a:effectLst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55*10</a:t>
                      </a:r>
                      <a:r>
                        <a:rPr lang="en-US" sz="800" baseline="300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75*10</a:t>
                      </a:r>
                      <a:r>
                        <a:rPr lang="en-US" sz="800" baseline="30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A446 CFS (Decking)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29*10</a:t>
                      </a:r>
                      <a:r>
                        <a:rPr lang="en-US" sz="800" baseline="300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7.3499*10</a:t>
                      </a:r>
                      <a:r>
                        <a:rPr lang="en-US" sz="800" baseline="30000" dirty="0">
                          <a:effectLst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80*10</a:t>
                      </a:r>
                      <a:r>
                        <a:rPr lang="en-US" sz="800" baseline="30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95*10</a:t>
                      </a:r>
                      <a:r>
                        <a:rPr lang="en-US" sz="800" baseline="300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10517"/>
              </p:ext>
            </p:extLst>
          </p:nvPr>
        </p:nvGraphicFramePr>
        <p:xfrm>
          <a:off x="190855" y="2192499"/>
          <a:ext cx="4953001" cy="1121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7425"/>
                <a:gridCol w="707425"/>
                <a:gridCol w="707425"/>
                <a:gridCol w="707938"/>
                <a:gridCol w="707425"/>
                <a:gridCol w="707425"/>
                <a:gridCol w="707938"/>
              </a:tblGrid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Element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Cross-Section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Web Height (in)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Web Width (in)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Flange Width (in)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Flange Thickness (in)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Thickness (in)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Column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I-section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8.0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Beam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I-section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8.0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Purlin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Channel-section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8.0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0.25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3.0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0.25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Deck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Plate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04696"/>
            <a:ext cx="2209800" cy="1502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029200"/>
            <a:ext cx="2133600" cy="144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172" y="4985552"/>
            <a:ext cx="1981200" cy="134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082910"/>
            <a:ext cx="1981200" cy="133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60960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9’-0” x 6’-8” mesh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800172" y="609599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4’-1/2” x 3’-4” mesh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609599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’ x 2’-3” mesh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900" y="609599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’-3” x 1’-8” mesh</a:t>
            </a:r>
            <a:endParaRPr lang="en-US" sz="12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AE3F-5912-4AE4-855A-9E097E733319}" type="datetime1">
              <a:rPr lang="en-US" smtClean="0"/>
              <a:t>12/3/2015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Justice, Meyer (C)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 Results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51646"/>
              </p:ext>
            </p:extLst>
          </p:nvPr>
        </p:nvGraphicFramePr>
        <p:xfrm>
          <a:off x="1761074" y="1295400"/>
          <a:ext cx="5334000" cy="843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400"/>
                <a:gridCol w="914400"/>
                <a:gridCol w="1371600"/>
                <a:gridCol w="1371600"/>
                <a:gridCol w="1143000"/>
              </a:tblGrid>
              <a:tr h="2823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Model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Element Type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 of Plate Elements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Maximum Displacement (in)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Von Mises Stress  (psi)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6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QB4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-1.11904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1878.53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6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QB4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-0.910415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2306.73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6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QB4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162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-0.863044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2635.52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6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QB4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288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-0.850099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2867.67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408710751"/>
              </p:ext>
            </p:extLst>
          </p:nvPr>
        </p:nvGraphicFramePr>
        <p:xfrm>
          <a:off x="1143000" y="2195898"/>
          <a:ext cx="3124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366922154"/>
              </p:ext>
            </p:extLst>
          </p:nvPr>
        </p:nvGraphicFramePr>
        <p:xfrm>
          <a:off x="4838699" y="2179631"/>
          <a:ext cx="3124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Picture 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3353"/>
            <a:ext cx="2267712" cy="191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Grp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63" y="4164337"/>
            <a:ext cx="2267712" cy="191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64337"/>
            <a:ext cx="2267712" cy="191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4164337"/>
            <a:ext cx="2267712" cy="191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28600" y="395662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Wind Loading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96312" y="3986354"/>
            <a:ext cx="1694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von Mises Stress (plate)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495800" y="3986353"/>
            <a:ext cx="190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Compressive Stress (beam)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3986354"/>
            <a:ext cx="2057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Deflection (plate and beam)</a:t>
            </a:r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CDE9-7909-4050-9BBA-1776BEFC0020}" type="datetime1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Justice, Meyer (C)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5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/>
              <a:t>Higher refinement of the mesh produces convergence to the actual solution of a finite element </a:t>
            </a:r>
            <a:r>
              <a:rPr lang="en-US" sz="2800" dirty="0" smtClean="0"/>
              <a:t>model.</a:t>
            </a:r>
            <a:endParaRPr lang="en-US" sz="2800" dirty="0"/>
          </a:p>
          <a:p>
            <a:pPr lvl="0"/>
            <a:r>
              <a:rPr lang="en-US" sz="2800" dirty="0"/>
              <a:t>D</a:t>
            </a:r>
            <a:r>
              <a:rPr lang="en-US" sz="2800" dirty="0" smtClean="0"/>
              <a:t>isplacements </a:t>
            </a:r>
            <a:r>
              <a:rPr lang="en-US" sz="2800" dirty="0"/>
              <a:t>converge faster </a:t>
            </a:r>
            <a:r>
              <a:rPr lang="en-US" sz="2800" dirty="0" smtClean="0"/>
              <a:t>than stresses.</a:t>
            </a:r>
            <a:endParaRPr lang="en-US" sz="2800" dirty="0"/>
          </a:p>
          <a:p>
            <a:pPr lvl="0"/>
            <a:r>
              <a:rPr lang="en-US" sz="2800" dirty="0"/>
              <a:t>While the stresses converged from below (they are underestimated), the displacements converged from above (overestimated).  </a:t>
            </a:r>
            <a:r>
              <a:rPr lang="en-US" sz="2800" dirty="0" smtClean="0"/>
              <a:t>Theoretically, </a:t>
            </a:r>
            <a:r>
              <a:rPr lang="en-US" sz="2800" dirty="0"/>
              <a:t>the displacements should also converge from below. </a:t>
            </a:r>
            <a:endParaRPr lang="en-US" sz="2800" dirty="0" smtClean="0"/>
          </a:p>
          <a:p>
            <a:pPr lvl="0"/>
            <a:r>
              <a:rPr lang="en-US" sz="2800" dirty="0" smtClean="0"/>
              <a:t>Can use stresses and displacements to design structural elements per code.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8E3A-7DE9-4119-81FD-EFF6C39BD385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Justice, Meyer (C)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393</Words>
  <Application>Microsoft Office PowerPoint</Application>
  <PresentationFormat>Overhead</PresentationFormat>
  <Paragraphs>127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Problem Statement</vt:lpstr>
      <vt:lpstr>FE Model </vt:lpstr>
      <vt:lpstr>FE Results </vt:lpstr>
      <vt:lpstr>Conclusions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Justice</dc:creator>
  <cp:lastModifiedBy>Mike Justice</cp:lastModifiedBy>
  <cp:revision>21</cp:revision>
  <dcterms:created xsi:type="dcterms:W3CDTF">2015-12-03T23:40:26Z</dcterms:created>
  <dcterms:modified xsi:type="dcterms:W3CDTF">2015-12-04T02:10:33Z</dcterms:modified>
</cp:coreProperties>
</file>