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29" autoAdjust="0"/>
  </p:normalViewPr>
  <p:slideViewPr>
    <p:cSldViewPr>
      <p:cViewPr>
        <p:scale>
          <a:sx n="150" d="100"/>
          <a:sy n="150" d="100"/>
        </p:scale>
        <p:origin x="-1764" y="32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928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D4FC-1CA4-4B21-98B1-53BF10041AF4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96913"/>
            <a:ext cx="26130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AB734-6911-4467-9587-71C0CCBA4D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B734-6911-4467-9587-71C0CCBA4D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8686755"/>
            <a:ext cx="1600200" cy="275214"/>
          </a:xfrm>
        </p:spPr>
        <p:txBody>
          <a:bodyPr/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BC5D6FB-A60C-49E6-915A-5EA12B56A60F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914900" y="8686755"/>
            <a:ext cx="1600200" cy="27521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Sketch Forms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20074" y="365806"/>
            <a:ext cx="6217852" cy="8229510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20006" y="365806"/>
            <a:ext cx="6217988" cy="8229510"/>
            <a:chOff x="320006" y="365806"/>
            <a:chExt cx="6217988" cy="8229510"/>
          </a:xfrm>
        </p:grpSpPr>
        <p:sp>
          <p:nvSpPr>
            <p:cNvPr id="16" name="Rectangle 15"/>
            <p:cNvSpPr/>
            <p:nvPr/>
          </p:nvSpPr>
          <p:spPr>
            <a:xfrm>
              <a:off x="32007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3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5158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1734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8309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4885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461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8036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4612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1187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7763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339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0914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490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065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0641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7217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3246086" y="-2560274"/>
              <a:ext cx="36576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3337594" y="-2285963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337594" y="-1554451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3337594" y="-1920207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337594" y="-1188695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337594" y="-822939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3337594" y="-45717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3337594" y="-9142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3337594" y="27433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3337594" y="640091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3337594" y="100584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3337594" y="137159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3337594" y="173735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337594" y="2103110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3337594" y="2468866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3337594" y="283462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3337594" y="320037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3337594" y="356613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3337594" y="3931890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3337594" y="4297646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3337594" y="466340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3337594" y="502915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337594" y="539491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3337594" y="-265171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5504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 userDrawn="1"/>
        </p:nvSpPr>
        <p:spPr>
          <a:xfrm>
            <a:off x="320006" y="365806"/>
            <a:ext cx="219453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CEE 536 – </a:t>
            </a:r>
            <a:r>
              <a:rPr lang="en-US" sz="1000" b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Structural Dynamics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Arizona State University</a:t>
            </a:r>
            <a:endParaRPr lang="en-US" sz="1000" b="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4343390" y="365805"/>
            <a:ext cx="2194535" cy="451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  <a:tabLst>
                <a:tab pos="403225" algn="l"/>
                <a:tab pos="1943100" algn="l"/>
              </a:tabLst>
            </a:pP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Name:	Michael Justice</a:t>
            </a:r>
          </a:p>
          <a:p>
            <a:pPr algn="l">
              <a:spcAft>
                <a:spcPts val="400"/>
              </a:spcAft>
              <a:tabLst>
                <a:tab pos="403225" algn="l"/>
                <a:tab pos="1943100" algn="l"/>
              </a:tabLst>
            </a:pP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Date</a:t>
            </a:r>
            <a:r>
              <a:rPr lang="en-US" sz="1000" b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  1/19/15 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000" b="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6299-0A94-4153-8FD3-5244F4C0DFC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D49-56E8-4472-889D-46CC1B6DA701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Sketch Forms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148" y="1097318"/>
            <a:ext cx="260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SDOF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Oscillator (no damping)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86" y="1468823"/>
                <a:ext cx="3474682" cy="342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𝐹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𝑚𝑎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US" sz="1100" dirty="0" smtClean="0"/>
              </a:p>
              <a:p>
                <a:r>
                  <a:rPr lang="en-US" sz="1100" dirty="0" smtClean="0"/>
                  <a:t>From </a:t>
                </a:r>
                <a:r>
                  <a:rPr lang="en-US" sz="1100" dirty="0" err="1" smtClean="0"/>
                  <a:t>FBD</a:t>
                </a:r>
                <a:r>
                  <a:rPr lang="en-US" sz="11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r>
                        <a:rPr lang="en-US" sz="1100" b="0" i="1" smtClean="0">
                          <a:latin typeface="Cambria Math"/>
                        </a:rPr>
                        <m:t> −</m:t>
                      </m:r>
                      <m:r>
                        <a:rPr lang="en-US" sz="1100" b="0" i="1" smtClean="0">
                          <a:latin typeface="Cambria Math"/>
                        </a:rPr>
                        <m:t>𝑘𝑢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US" sz="1100" b="1" dirty="0" smtClean="0"/>
              </a:p>
              <a:p>
                <a:r>
                  <a:rPr lang="en-US" sz="1100" dirty="0" smtClean="0"/>
                  <a:t>And solving for f,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 smtClean="0">
                          <a:latin typeface="Cambria Math"/>
                        </a:rPr>
                        <m:t>+</m:t>
                      </m:r>
                      <m:r>
                        <a:rPr lang="en-US" sz="1100" b="0" i="1" smtClean="0">
                          <a:latin typeface="Cambria Math"/>
                        </a:rPr>
                        <m:t>𝑘𝑢</m:t>
                      </m:r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𝑓𝑖𝑛𝑑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r>
                  <a:rPr lang="en-US" sz="1100" dirty="0" smtClean="0"/>
                  <a:t>Take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100" b="0" i="1" smtClean="0">
                        <a:latin typeface="Cambria Math"/>
                      </a:rPr>
                      <m:t>=</m:t>
                    </m:r>
                    <m:r>
                      <a:rPr lang="en-US" sz="11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11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100" dirty="0" smtClean="0"/>
              </a:p>
              <a:p>
                <a:endParaRPr lang="en-US" sz="1100" dirty="0"/>
              </a:p>
              <a:p>
                <a:r>
                  <a:rPr lang="en-US" sz="1100" dirty="0" smtClean="0"/>
                  <a:t>Making f = 0 i.e. free vibration, and writing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10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1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100" dirty="0" smtClean="0"/>
                  <a:t>,</a:t>
                </a:r>
              </a:p>
              <a:p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𝑢</m:t>
                      </m:r>
                      <m:r>
                        <a:rPr lang="en-US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b="0" dirty="0" smtClean="0"/>
              </a:p>
              <a:p>
                <a:r>
                  <a:rPr lang="en-US" sz="1100" dirty="0" smtClean="0"/>
                  <a:t>Taking derivative of u(t),</a:t>
                </a:r>
              </a:p>
              <a:p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en-US" sz="11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1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r>
                  <a:rPr lang="en-US" sz="1100" dirty="0" smtClean="0"/>
                  <a:t>Subbing in,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100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1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6" y="1468823"/>
                <a:ext cx="3474682" cy="34227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829" y="4937756"/>
                <a:ext cx="2926049" cy="383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)</m:t>
                      </m:r>
                      <m:r>
                        <a:rPr lang="en-US" sz="11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r>
                  <a:rPr lang="en-US" sz="1100" dirty="0" smtClean="0"/>
                  <a:t>A = 0 would be the trivial solution. We want the non-trivial (more interesting).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</a:rPr>
                            <m:t>(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=±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100" i="1">
                              <a:latin typeface="Cambria Math"/>
                            </a:rPr>
                            <m:t>𝑖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r>
                  <a:rPr lang="en-US" sz="1100" dirty="0" smtClean="0"/>
                  <a:t>From Euler’s Identity,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𝑐𝑜𝑠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𝑠𝑖𝑛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r>
                  <a:rPr lang="en-US" sz="1100" dirty="0" smtClean="0"/>
                  <a:t>Applying initial conditions,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initial</m:t>
                      </m:r>
                      <m:r>
                        <a:rPr lang="en-US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displacement</m:t>
                      </m:r>
                    </m:oMath>
                  </m:oMathPara>
                </a14:m>
                <a:endParaRPr lang="en-US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 </m:t>
                      </m:r>
                      <m:r>
                        <a:rPr lang="en-US" sz="1100" b="0" i="1" smtClean="0">
                          <a:latin typeface="Cambria Math"/>
                        </a:rPr>
                        <m:t>𝑖𝑛𝑖𝑡𝑖𝑎𝑙</m:t>
                      </m:r>
                      <m:r>
                        <a:rPr lang="en-US" sz="1100" b="0" i="1" smtClean="0">
                          <a:latin typeface="Cambria Math"/>
                        </a:rPr>
                        <m:t> </m:t>
                      </m:r>
                      <m:r>
                        <a:rPr lang="en-US" sz="1100" b="0" i="1" smtClean="0">
                          <a:latin typeface="Cambria Math"/>
                        </a:rPr>
                        <m:t>𝑣𝑒𝑙𝑜𝑐𝑖𝑡𝑦</m:t>
                      </m:r>
                      <m:r>
                        <a:rPr lang="en-US" sz="11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r>
                  <a:rPr lang="en-US" sz="1100" dirty="0" smtClean="0"/>
                  <a:t>So,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sz="1100" dirty="0" smtClean="0"/>
              </a:p>
              <a:p>
                <a:r>
                  <a:rPr lang="en-US" sz="1100" dirty="0" smtClean="0"/>
                  <a:t>And finally,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1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1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1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/>
                      </a:rPr>
                      <m:t>𝑐𝑜𝑠</m:t>
                    </m:r>
                    <m:r>
                      <a:rPr lang="en-US" sz="11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1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1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en-US" sz="1100" b="0" i="1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US" sz="11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1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sz="1100" dirty="0" smtClean="0"/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29" y="4937756"/>
                <a:ext cx="2926049" cy="38387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5829" y="8168484"/>
            <a:ext cx="246885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01644" y="1920269"/>
            <a:ext cx="453404" cy="5486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353010" y="2204136"/>
            <a:ext cx="548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257780" y="2011708"/>
            <a:ext cx="91438" cy="192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74902" y="2011708"/>
            <a:ext cx="182878" cy="344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892024" y="2011708"/>
            <a:ext cx="182878" cy="365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09146" y="2011708"/>
            <a:ext cx="182878" cy="365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617707" y="2204136"/>
            <a:ext cx="91439" cy="173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60512" y="2204136"/>
            <a:ext cx="457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60512" y="1828830"/>
            <a:ext cx="0" cy="7315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D6FB-A60C-49E6-915A-5EA12B56A60F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Sketch 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148" y="1097318"/>
            <a:ext cx="260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SDOF Oscillator (friction damping)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69" y="1463073"/>
            <a:ext cx="5334000" cy="4010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791" y="5473098"/>
            <a:ext cx="3474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solve for the equations of motion, we need to sum the forces…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7108" y="5919254"/>
            <a:ext cx="453404" cy="5486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158474" y="6203121"/>
            <a:ext cx="548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063244" y="6010693"/>
            <a:ext cx="91438" cy="192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80366" y="6010693"/>
            <a:ext cx="182878" cy="344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97488" y="6010693"/>
            <a:ext cx="182878" cy="365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14610" y="6010693"/>
            <a:ext cx="182878" cy="365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423171" y="6203121"/>
            <a:ext cx="91439" cy="173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65976" y="6203121"/>
            <a:ext cx="457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65976" y="5827815"/>
            <a:ext cx="0" cy="7315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46122" y="6467888"/>
            <a:ext cx="14630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07108" y="6766536"/>
            <a:ext cx="453404" cy="5486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3337561" y="7040853"/>
            <a:ext cx="3695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33810" y="6538839"/>
            <a:ext cx="0" cy="21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80366" y="6744551"/>
                <a:ext cx="6400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1100" b="1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66" y="6744551"/>
                <a:ext cx="640073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92875" y="6525916"/>
                <a:ext cx="4571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sz="1100" b="1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75" y="6525916"/>
                <a:ext cx="457195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78558" y="7418012"/>
                <a:ext cx="457195" cy="277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1100" b="1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58" y="7418012"/>
                <a:ext cx="457195" cy="277640"/>
              </a:xfrm>
              <a:prstGeom prst="rect">
                <a:avLst/>
              </a:prstGeom>
              <a:blipFill rotWithShape="1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0074" y="6575274"/>
                <a:ext cx="2743170" cy="269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/>
                        </a:rPr>
                        <m:t>𝐹</m:t>
                      </m:r>
                      <m:r>
                        <a:rPr lang="en-US" sz="1100" i="1" smtClean="0">
                          <a:latin typeface="Cambria Math"/>
                        </a:rPr>
                        <m:t>=</m:t>
                      </m:r>
                      <m:r>
                        <a:rPr lang="en-US" sz="1100" i="1" smtClean="0">
                          <a:latin typeface="Cambria Math"/>
                        </a:rPr>
                        <m:t>𝑚𝑎</m:t>
                      </m:r>
                      <m:r>
                        <a:rPr lang="en-US" sz="1100" i="1" smtClean="0">
                          <a:latin typeface="Cambria Math"/>
                        </a:rPr>
                        <m:t>=</m:t>
                      </m:r>
                      <m:r>
                        <a:rPr lang="en-US" sz="110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𝒇</m:t>
                      </m:r>
                      <m:r>
                        <a:rPr lang="en-US" sz="1100" b="1" i="1" smtClean="0">
                          <a:latin typeface="Cambria Math"/>
                        </a:rPr>
                        <m:t>−</m:t>
                      </m:r>
                      <m:r>
                        <a:rPr lang="en-US" sz="1100" b="1" i="1" smtClean="0">
                          <a:latin typeface="Cambria Math"/>
                        </a:rPr>
                        <m:t>𝒌𝒖</m:t>
                      </m:r>
                      <m:r>
                        <a:rPr lang="en-US" sz="1100" b="1" i="1" smtClean="0">
                          <a:latin typeface="Cambria Math"/>
                        </a:rPr>
                        <m:t> − 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sz="1100" b="1" i="1" smtClean="0">
                          <a:latin typeface="Cambria Math"/>
                        </a:rPr>
                        <m:t>=</m:t>
                      </m:r>
                      <m:r>
                        <a:rPr lang="en-US" sz="1100" b="1" i="1" smtClean="0">
                          <a:latin typeface="Cambria Math"/>
                        </a:rPr>
                        <m:t>𝟎</m:t>
                      </m:r>
                      <m:r>
                        <a:rPr lang="en-US" sz="1100" b="1" i="1" smtClean="0">
                          <a:latin typeface="Cambria Math"/>
                        </a:rPr>
                        <m:t> (+)</m:t>
                      </m:r>
                    </m:oMath>
                  </m:oMathPara>
                </a14:m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</a:rPr>
                        <m:t>𝒇</m:t>
                      </m:r>
                      <m:r>
                        <a:rPr lang="en-US" sz="1100" b="1" i="1" smtClean="0"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latin typeface="Cambria Math"/>
                        </a:rPr>
                        <m:t>𝒌𝒖</m:t>
                      </m:r>
                      <m:r>
                        <a:rPr lang="en-US" sz="1100" b="1" i="1" smtClean="0">
                          <a:latin typeface="Cambria Math"/>
                        </a:rPr>
                        <m:t>+</m:t>
                      </m:r>
                      <m:r>
                        <a:rPr lang="en-US" sz="1100" b="1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r>
                        <a:rPr lang="en-US" sz="1100" b="1" i="1">
                          <a:latin typeface="Cambria Math"/>
                        </a:rPr>
                        <m:t>𝟎</m:t>
                      </m:r>
                      <m:r>
                        <a:rPr lang="en-US" sz="1100" b="1" i="1">
                          <a:latin typeface="Cambria Math"/>
                        </a:rPr>
                        <m:t> (−)</m:t>
                      </m:r>
                    </m:oMath>
                  </m:oMathPara>
                </a14:m>
                <a:endParaRPr lang="en-US" sz="1100" b="1" dirty="0" smtClean="0"/>
              </a:p>
              <a:p>
                <a:endParaRPr lang="en-US" sz="1100" b="1" dirty="0"/>
              </a:p>
              <a:p>
                <a:r>
                  <a:rPr lang="en-US" sz="1100" b="1" dirty="0" smtClean="0"/>
                  <a:t>Assuming no forcing function,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𝒌𝒖</m:t>
                      </m:r>
                      <m:r>
                        <a:rPr lang="en-US" sz="1100" b="1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sz="1100" b="1" i="0" smtClean="0">
                          <a:latin typeface="Cambria Math"/>
                        </a:rPr>
                        <m:t>=</m:t>
                      </m:r>
                      <m:r>
                        <a:rPr lang="en-US" sz="1100" i="1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0" smtClean="0">
                          <a:latin typeface="Cambria Math"/>
                        </a:rPr>
                        <m:t> (+)</m:t>
                      </m:r>
                    </m:oMath>
                  </m:oMathPara>
                </a14:m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</a:rPr>
                        <m:t>𝒌𝒖</m:t>
                      </m:r>
                      <m:r>
                        <a:rPr lang="en-US" sz="11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sz="1100" b="1">
                          <a:latin typeface="Cambria Math"/>
                        </a:rPr>
                        <m:t>=</m:t>
                      </m:r>
                      <m:r>
                        <a:rPr lang="en-US" sz="1100" i="1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>
                          <a:latin typeface="Cambria Math"/>
                        </a:rPr>
                        <m:t> (</m:t>
                      </m:r>
                      <m:r>
                        <a:rPr lang="en-US" sz="1100" b="1" i="0" smtClean="0">
                          <a:latin typeface="Cambria Math"/>
                        </a:rPr>
                        <m:t>−</m:t>
                      </m:r>
                      <m:r>
                        <a:rPr lang="en-US" sz="1100" b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100" b="1" dirty="0"/>
              </a:p>
              <a:p>
                <a:r>
                  <a:rPr lang="en-US" sz="1100" b="1" dirty="0" smtClean="0"/>
                  <a:t>Taking only one direction and assuming the sign change remains consistent (it is linear, after all)…</a:t>
                </a:r>
              </a:p>
              <a:p>
                <a:endParaRPr lang="en-US" sz="1100" b="1" dirty="0" smtClean="0"/>
              </a:p>
              <a:p>
                <a:endParaRPr lang="en-US" sz="1100" b="1" dirty="0" smtClean="0"/>
              </a:p>
              <a:p>
                <a:endParaRPr lang="en-US" sz="1100" b="1" dirty="0"/>
              </a:p>
              <a:p>
                <a:endParaRPr lang="en-US" sz="1100" b="1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74" y="6575274"/>
                <a:ext cx="2743170" cy="2695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676627" y="7418012"/>
            <a:ext cx="514365" cy="0"/>
            <a:chOff x="3707108" y="7418012"/>
            <a:chExt cx="514365" cy="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878558" y="7418012"/>
              <a:ext cx="3429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707108" y="7418012"/>
              <a:ext cx="1714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 flipH="1" flipV="1">
            <a:off x="3857532" y="7457494"/>
            <a:ext cx="1" cy="215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48029" y="7434456"/>
                <a:ext cx="4571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sz="1100" b="1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29" y="7434456"/>
                <a:ext cx="457195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4190993" y="7040853"/>
            <a:ext cx="42671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90992" y="6203121"/>
            <a:ext cx="42671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69073" y="6779243"/>
                <a:ext cx="6400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1100" b="1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73" y="6779243"/>
                <a:ext cx="640073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69073" y="5931961"/>
                <a:ext cx="6400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1100" b="1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73" y="5931961"/>
                <a:ext cx="640073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D6FB-A60C-49E6-915A-5EA12B56A60F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Sketch 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74" y="823001"/>
                <a:ext cx="2743170" cy="895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Taking only one direction and assuming the sign change remains consistent (it is linear, after all)…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 smtClean="0"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latin typeface="Cambria Math"/>
                        </a:rPr>
                        <m:t>𝒌𝒖</m:t>
                      </m:r>
                      <m:r>
                        <a:rPr lang="en-US" sz="1100" b="1" i="1" smtClean="0"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sz="1100" b="1" i="1" smtClean="0">
                          <a:latin typeface="Cambria Math"/>
                        </a:rPr>
                        <m:t>=</m:t>
                      </m:r>
                      <m:r>
                        <a:rPr lang="en-US" sz="11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𝒌𝒖</m:t>
                          </m:r>
                        </m:num>
                        <m:den>
                          <m:r>
                            <a:rPr lang="en-US" sz="11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r>
                        <a:rPr lang="en-US" sz="11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</a:rPr>
                        <m:t>𝑢</m:t>
                      </m:r>
                      <m:r>
                        <a:rPr lang="en-US" sz="11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b="1" i="1" smtClean="0"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sz="1100" b="1" i="1" smtClean="0">
                          <a:latin typeface="Cambria Math"/>
                        </a:rPr>
                        <m:t>=</m:t>
                      </m:r>
                      <m:r>
                        <a:rPr lang="en-US" sz="11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 smtClean="0"/>
              </a:p>
              <a:p>
                <a:r>
                  <a:rPr lang="en-US" sz="1100" b="1" dirty="0" smtClean="0"/>
                  <a:t>Initial conditions,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b="1" dirty="0" smtClean="0"/>
              </a:p>
              <a:p>
                <a:r>
                  <a:rPr lang="en-US" sz="1100" b="1" dirty="0" smtClean="0"/>
                  <a:t>And no initial acceleration,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r>
                        <a:rPr lang="en-US" sz="11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100" b="1" dirty="0" smtClean="0"/>
              </a:p>
              <a:p>
                <a:r>
                  <a:rPr lang="en-US" sz="1100" b="1" dirty="0" smtClean="0"/>
                  <a:t>Rewriting the equation of motion,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100" i="1">
                          <a:latin typeface="Cambria Math"/>
                        </a:rPr>
                        <m:t>𝑢</m:t>
                      </m:r>
                      <m:r>
                        <a:rPr lang="en-US" sz="11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r>
                        <a:rPr lang="en-US" sz="11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/>
              </a:p>
              <a:p>
                <a:r>
                  <a:rPr lang="en-US" sz="1100" b="1" dirty="0" smtClean="0"/>
                  <a:t>The first two terms are just the oscillating motion (the third is just constant). And so, from Euler’s theory,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𝑐𝑜𝑠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𝑠𝑖𝑛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 (+)</m:t>
                      </m:r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𝑐𝑜𝑠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𝑠𝑖𝑛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  <m:r>
                        <a:rPr lang="en-US" sz="1100" i="1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r>
                  <a:rPr lang="en-US" sz="1100" b="1" dirty="0" smtClean="0"/>
                  <a:t>Boundary conditions,</a:t>
                </a:r>
              </a:p>
              <a:p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100" b="1" dirty="0"/>
              </a:p>
              <a:p>
                <a:r>
                  <a:rPr lang="en-US" sz="1100" b="1" dirty="0" smtClean="0"/>
                  <a:t>Substituting B1 and noting that zero initial velocity yields B2 =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en-US" sz="11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1100" i="1">
                          <a:latin typeface="Cambria Math"/>
                        </a:rPr>
                        <m:t>𝑐𝑜𝑠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100" b="1" dirty="0"/>
              </a:p>
              <a:p>
                <a:r>
                  <a:rPr lang="en-US" sz="1100" b="1" dirty="0" smtClean="0"/>
                  <a:t>Direction changes at time ‘t’, when the slope of the function is zero i.e. is oscillating. Thus, the time at u(t)’ = 0 is the time when the box is moving to the right.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11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1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100" b="1" dirty="0" smtClean="0"/>
              </a:p>
              <a:p>
                <a:r>
                  <a:rPr lang="en-US" sz="1100" b="1" dirty="0" smtClean="0"/>
                  <a:t>Using this condition, the displacement function can be used for any time ‘t’ at a whole number ‘n’. </a:t>
                </a:r>
              </a:p>
              <a:p>
                <a:endParaRPr lang="en-US" sz="1100" b="1" dirty="0" smtClean="0"/>
              </a:p>
              <a:p>
                <a:endParaRPr lang="en-US" sz="1100" b="1" dirty="0" smtClean="0"/>
              </a:p>
              <a:p>
                <a:endParaRPr lang="en-US" sz="1100" b="1" dirty="0" smtClean="0"/>
              </a:p>
              <a:p>
                <a:endParaRPr lang="en-US" sz="1100" b="1" dirty="0"/>
              </a:p>
              <a:p>
                <a:endParaRPr lang="en-US" sz="11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74" y="823001"/>
                <a:ext cx="2743170" cy="8956939"/>
              </a:xfrm>
              <a:prstGeom prst="rect">
                <a:avLst/>
              </a:prstGeom>
              <a:blipFill rotWithShape="1">
                <a:blip r:embed="rId3"/>
                <a:stretch>
                  <a:fillRect t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46122" y="847795"/>
                <a:ext cx="3200365" cy="3011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Utilizing boundary conditions upon the previous conditions, a pattern emerges. 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1+2∗</m:t>
                              </m:r>
                              <m:r>
                                <a:rPr lang="en-US" sz="11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1100" i="1">
                          <a:latin typeface="Cambria Math"/>
                        </a:rPr>
                        <m:t>𝑐𝑜𝑠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𝑠𝑔𝑛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)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100" b="1" dirty="0"/>
              </a:p>
              <a:p>
                <a:r>
                  <a:rPr lang="en-US" sz="1100" b="1" dirty="0" smtClean="0"/>
                  <a:t>Where (</a:t>
                </a:r>
                <a:r>
                  <a:rPr lang="en-US" sz="1100" b="1" dirty="0" err="1" smtClean="0"/>
                  <a:t>sgn</a:t>
                </a:r>
                <a:r>
                  <a:rPr lang="en-US" sz="1100" b="1" dirty="0" smtClean="0"/>
                  <a:t>) designates the sign i.e. the direction of the moving box. ‘n’ is used as a cyclic parameter for the oscillating portion of the displacement function. The result is the above figure for parameters: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en-US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=0.35</m:t>
                      </m:r>
                    </m:oMath>
                  </m:oMathPara>
                </a14:m>
                <a:endParaRPr lang="en-US" sz="11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𝑔</m:t>
                      </m:r>
                      <m:r>
                        <a:rPr lang="en-US" sz="1100" b="0" i="1" smtClean="0">
                          <a:latin typeface="Cambria Math"/>
                        </a:rPr>
                        <m:t>=9.81</m:t>
                      </m:r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𝑘</m:t>
                      </m:r>
                      <m:r>
                        <a:rPr lang="en-US" sz="1100" b="0" i="1" smtClean="0">
                          <a:latin typeface="Cambria Math"/>
                        </a:rPr>
                        <m:t>=50</m:t>
                      </m:r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=3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2" y="847795"/>
                <a:ext cx="3200365" cy="3011850"/>
              </a:xfrm>
              <a:prstGeom prst="rect">
                <a:avLst/>
              </a:prstGeom>
              <a:blipFill rotWithShape="1">
                <a:blip r:embed="rId4"/>
                <a:stretch>
                  <a:fillRect t="-202" r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389109" y="2743220"/>
            <a:ext cx="914390" cy="102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0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D6FB-A60C-49E6-915A-5EA12B56A60F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Sketch 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74" y="731563"/>
            <a:ext cx="4114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Determining the Damping Constant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074" y="1197079"/>
                <a:ext cx="2926048" cy="836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For the damped model, we can write the equation of motion as:</a:t>
                </a:r>
              </a:p>
              <a:p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11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>
                          <a:latin typeface="Cambria Math"/>
                        </a:rPr>
                        <m:t>+</m:t>
                      </m:r>
                      <m:r>
                        <a:rPr lang="en-US" sz="1100" b="1" i="1" smtClean="0">
                          <a:latin typeface="Cambria Math"/>
                        </a:rPr>
                        <m:t>𝒄</m:t>
                      </m:r>
                      <m:acc>
                        <m:accPr>
                          <m:chr m:val="̇"/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1100" b="0" i="1" smtClean="0">
                          <a:latin typeface="Cambria Math"/>
                        </a:rPr>
                        <m:t>+</m:t>
                      </m:r>
                      <m:r>
                        <a:rPr lang="en-US" sz="1100" b="0" i="1" smtClean="0">
                          <a:latin typeface="Cambria Math"/>
                        </a:rPr>
                        <m:t>𝑘𝑢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en-US" sz="11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100" b="1" dirty="0" smtClean="0"/>
              </a:p>
              <a:p>
                <a:endParaRPr lang="en-US" sz="1100" b="1" dirty="0" smtClean="0"/>
              </a:p>
              <a:p>
                <a:r>
                  <a:rPr lang="en-US" sz="1100" b="1" dirty="0" smtClean="0"/>
                  <a:t>And dividing by ‘m’ (the mass) with the company of some creative algebra,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1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𝒄</m:t>
                          </m:r>
                          <m:acc>
                            <m:accPr>
                              <m:chr m:val="̇"/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11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𝑘𝑢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1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b="1" dirty="0" smtClean="0"/>
              </a:p>
              <a:p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1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1100" b="1" i="1">
                          <a:latin typeface="Cambria Math"/>
                        </a:rPr>
                        <m:t>+</m:t>
                      </m:r>
                      <m:r>
                        <a:rPr lang="en-US" sz="1100" b="1" i="1" smtClean="0">
                          <a:latin typeface="Cambria Math"/>
                        </a:rPr>
                        <m:t>𝟐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𝝃𝝎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1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 smtClean="0"/>
              </a:p>
              <a:p>
                <a:endParaRPr lang="en-US" sz="1100" b="1" dirty="0" smtClean="0"/>
              </a:p>
              <a:p>
                <a:r>
                  <a:rPr lang="en-US" sz="1100" b="1" dirty="0" smtClean="0"/>
                  <a:t>Using the decay equation,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100" b="1" i="1">
                          <a:latin typeface="Cambria Math"/>
                        </a:rPr>
                        <m:t>𝟐</m:t>
                      </m:r>
                      <m:r>
                        <a:rPr lang="en-US" sz="1100" b="1" i="1">
                          <a:latin typeface="Cambria Math"/>
                          <a:ea typeface="Cambria Math"/>
                        </a:rPr>
                        <m:t>𝝃𝝎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1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p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)∗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𝑨</m:t>
                      </m:r>
                      <m:sSup>
                        <m:sSupPr>
                          <m:ctrlPr>
                            <a:rPr lang="en-US" sz="11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sup>
                      </m:sSup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 smtClean="0">
                  <a:ea typeface="Cambria Math"/>
                </a:endParaRPr>
              </a:p>
              <a:p>
                <a:endParaRPr lang="en-US" sz="1100" b="1" dirty="0" smtClean="0"/>
              </a:p>
              <a:p>
                <a:r>
                  <a:rPr lang="en-US" sz="1100" b="1" dirty="0" smtClean="0"/>
                  <a:t>The nontrivial solution suggests that what’s inside the parenthesis is what has to be zero to satisfy the equation. Solving the quadratic yields: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11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1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100" b="1" i="1" smtClean="0">
                          <a:latin typeface="Cambria Math"/>
                        </a:rPr>
                        <m:t>=−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𝝃𝝎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𝝎</m:t>
                      </m:r>
                      <m:rad>
                        <m:radPr>
                          <m:degHide m:val="on"/>
                          <m:ctrlPr>
                            <a:rPr lang="en-US" sz="1100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100" b="1" dirty="0" smtClean="0"/>
              </a:p>
              <a:p>
                <a:endParaRPr lang="en-US" sz="1100" b="1" dirty="0" smtClean="0"/>
              </a:p>
              <a:p>
                <a:r>
                  <a:rPr lang="en-US" sz="1100" b="1" dirty="0" smtClean="0"/>
                  <a:t>Subbing back into u(t),</a:t>
                </a:r>
              </a:p>
              <a:p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11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𝝃𝝎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  <m:rad>
                            <m:radPr>
                              <m:degHide m:val="on"/>
                              <m:ctrlP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/>
                                      <a:ea typeface="Cambria Math"/>
                                    </a:rPr>
                                    <m:t>𝝃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sup>
                      </m:sSup>
                      <m:r>
                        <a:rPr lang="en-US" sz="11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11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𝝃𝝎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  <m:rad>
                            <m:radPr>
                              <m:degHide m:val="on"/>
                              <m:ctrlP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/>
                                      <a:ea typeface="Cambria Math"/>
                                    </a:rPr>
                                    <m:t>𝝃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sz="1100" b="1" dirty="0"/>
              </a:p>
              <a:p>
                <a:endParaRPr lang="en-US" sz="1100" b="1" dirty="0" smtClean="0"/>
              </a:p>
              <a:p>
                <a:r>
                  <a:rPr lang="en-US" sz="1100" b="1" dirty="0" smtClean="0"/>
                  <a:t>Making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100" b="1" i="1" smtClean="0">
                            <a:latin typeface="Cambria Math"/>
                          </a:rPr>
                          <m:t>𝑫</m:t>
                        </m:r>
                      </m:sub>
                    </m:sSub>
                    <m:r>
                      <a:rPr lang="en-US" sz="1100" b="1" i="1" smtClean="0">
                        <a:latin typeface="Cambria Math"/>
                      </a:rPr>
                      <m:t>=</m:t>
                    </m:r>
                    <m:r>
                      <a:rPr lang="en-US" sz="1100" b="1" i="1">
                        <a:latin typeface="Cambria Math"/>
                        <a:ea typeface="Cambria Math"/>
                      </a:rPr>
                      <m:t>𝝎</m:t>
                    </m:r>
                    <m:rad>
                      <m:radPr>
                        <m:degHide m:val="on"/>
                        <m:ctrlPr>
                          <a:rPr lang="en-US" sz="1100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100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latin typeface="Cambria Math"/>
                                <a:ea typeface="Cambria Math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1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1100" b="1" dirty="0" smtClean="0"/>
              </a:p>
              <a:p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11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𝝃𝝎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1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100" b="1" i="1" smtClean="0"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11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100" b="1" i="1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11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𝝃𝝎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p>
                      </m:sSup>
                      <m:r>
                        <a:rPr lang="en-US" sz="1100" b="1" i="1" smtClean="0">
                          <a:latin typeface="Cambria Math"/>
                          <a:ea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𝑫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𝑠𝑖𝑛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𝑫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1100" b="1" dirty="0"/>
              </a:p>
              <a:p>
                <a:endParaRPr lang="en-US" sz="1100" b="1" dirty="0" smtClean="0"/>
              </a:p>
              <a:p>
                <a:r>
                  <a:rPr lang="en-US" sz="1100" b="1" dirty="0" smtClean="0"/>
                  <a:t>Applying initial conditions i.e. u(0) = u_0 and v(0) = v_0, and consequently solving for the unknown constants,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sz="11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𝜉𝜔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𝑫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1" dirty="0"/>
              </a:p>
              <a:p>
                <a:endParaRPr lang="en-US" sz="1100" b="1" dirty="0" smtClean="0"/>
              </a:p>
              <a:p>
                <a:endParaRPr lang="en-US" sz="1100" b="1" dirty="0"/>
              </a:p>
              <a:p>
                <a:endParaRPr lang="en-US" sz="1100" b="1" dirty="0" smtClean="0"/>
              </a:p>
              <a:p>
                <a:endParaRPr lang="en-US" sz="1100" b="1" dirty="0" smtClean="0"/>
              </a:p>
              <a:p>
                <a:endParaRPr lang="en-US" sz="1100" b="1" dirty="0"/>
              </a:p>
              <a:p>
                <a:endParaRPr lang="en-US" sz="1100" b="1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74" y="1197079"/>
                <a:ext cx="2926048" cy="8367996"/>
              </a:xfrm>
              <a:prstGeom prst="rect">
                <a:avLst/>
              </a:prstGeom>
              <a:blipFill rotWithShape="1">
                <a:blip r:embed="rId2"/>
                <a:stretch>
                  <a:fillRect t="-73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06144" y="1199682"/>
                <a:ext cx="2926048" cy="298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Plugging the constants back into the u(t) equation,</a:t>
                </a:r>
              </a:p>
              <a:p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11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𝝃𝝎</m:t>
                          </m:r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p>
                      </m:sSup>
                      <m:r>
                        <a:rPr lang="en-US" sz="1100" b="1" i="1">
                          <a:latin typeface="Cambria Math"/>
                          <a:ea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𝑫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+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𝜉𝜔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𝑫</m:t>
                              </m:r>
                            </m:sub>
                          </m:sSub>
                        </m:den>
                      </m:f>
                      <m:r>
                        <a:rPr lang="en-US" sz="1100" i="1">
                          <a:latin typeface="Cambria Math"/>
                        </a:rPr>
                        <m:t>𝑠𝑖𝑛</m:t>
                      </m:r>
                      <m:sSub>
                        <m:sSub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100" b="1" i="1">
                              <a:latin typeface="Cambria Math"/>
                            </a:rPr>
                            <m:t>𝑫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1100" b="1" dirty="0" smtClean="0"/>
              </a:p>
              <a:p>
                <a:endParaRPr lang="en-US" sz="1100" b="1" dirty="0"/>
              </a:p>
              <a:p>
                <a:r>
                  <a:rPr lang="en-US" sz="1100" b="1" dirty="0" smtClean="0"/>
                  <a:t>Using </a:t>
                </a:r>
                <a:r>
                  <a:rPr lang="en-US" sz="1100" b="1" dirty="0" err="1" smtClean="0"/>
                  <a:t>Matlab</a:t>
                </a:r>
                <a:r>
                  <a:rPr lang="en-US" sz="1100" b="1" dirty="0" smtClean="0"/>
                  <a:t>, a the damping model can be visualized. Changing the parameters, a close approximation of the original damping constant can be made. </a:t>
                </a:r>
              </a:p>
              <a:p>
                <a:endParaRPr lang="en-US" sz="1100" b="1" dirty="0"/>
              </a:p>
              <a:p>
                <a:r>
                  <a:rPr lang="en-US" sz="1100" b="1" dirty="0" smtClean="0"/>
                  <a:t>Using an angular frequency of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sz="1100" b="1" dirty="0" smtClean="0">
                  <a:ea typeface="Cambria Math"/>
                </a:endParaRPr>
              </a:p>
              <a:p>
                <a:r>
                  <a:rPr lang="en-US" sz="11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/>
                        <a:ea typeface="Cambria Math"/>
                      </a:rPr>
                      <m:t>𝜻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𝟎𝟕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1100" b="1" dirty="0" smtClean="0"/>
                  <a:t>with an initial velocity of 0 and displacement of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/>
                      </a:rPr>
                      <m:t>𝟒</m:t>
                    </m:r>
                    <m:r>
                      <a:rPr lang="en-US" sz="1100" b="1" i="1" smtClean="0">
                        <a:latin typeface="Cambria Math"/>
                      </a:rPr>
                      <m:t>.</m:t>
                    </m:r>
                    <m:r>
                      <a:rPr lang="en-US" sz="1100" b="1" i="1" smtClean="0">
                        <a:latin typeface="Cambria Math"/>
                      </a:rPr>
                      <m:t>𝟕𝟔𝟎</m:t>
                    </m:r>
                    <m:r>
                      <a:rPr lang="en-US" sz="1100" b="1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1100" b="1" dirty="0" smtClean="0"/>
                  <a:t>the damping </a:t>
                </a:r>
                <a:r>
                  <a:rPr lang="en-US" sz="1100" b="1" dirty="0" smtClean="0"/>
                  <a:t>constant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sz="1100" b="1" i="1" smtClean="0">
                            <a:latin typeface="Cambria Math"/>
                          </a:rPr>
                          <m:t>𝑫</m:t>
                        </m:r>
                      </m:sub>
                    </m:sSub>
                    <m:r>
                      <a:rPr lang="en-US" sz="1100" b="1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1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100" b="1" dirty="0" smtClean="0"/>
              </a:p>
              <a:p>
                <a:endParaRPr lang="en-US" sz="1100" b="1" dirty="0"/>
              </a:p>
              <a:p>
                <a:endParaRPr lang="en-US" sz="1100" b="1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44" y="1199682"/>
                <a:ext cx="2926048" cy="2980560"/>
              </a:xfrm>
              <a:prstGeom prst="rect">
                <a:avLst/>
              </a:prstGeom>
              <a:blipFill rotWithShape="1">
                <a:blip r:embed="rId3"/>
                <a:stretch>
                  <a:fillRect t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2" y="3840488"/>
            <a:ext cx="3405371" cy="17211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11878" y="3566171"/>
            <a:ext cx="914390" cy="274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8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1389</Words>
  <Application>Microsoft Office PowerPoint</Application>
  <PresentationFormat>Letter Paper (8.5x11 in)</PresentationFormat>
  <Paragraphs>150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keith</dc:creator>
  <cp:lastModifiedBy>Mike Justice</cp:lastModifiedBy>
  <cp:revision>200</cp:revision>
  <cp:lastPrinted>2014-10-10T22:42:41Z</cp:lastPrinted>
  <dcterms:created xsi:type="dcterms:W3CDTF">2006-08-16T00:00:00Z</dcterms:created>
  <dcterms:modified xsi:type="dcterms:W3CDTF">2015-02-07T23:11:50Z</dcterms:modified>
</cp:coreProperties>
</file>