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66" r:id="rId2"/>
    <p:sldId id="267" r:id="rId3"/>
    <p:sldId id="268" r:id="rId4"/>
    <p:sldId id="269" r:id="rId5"/>
  </p:sldIdLst>
  <p:sldSz cx="6858000" cy="9144000" type="letter"/>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67" autoAdjust="0"/>
    <p:restoredTop sz="94629" autoAdjust="0"/>
  </p:normalViewPr>
  <p:slideViewPr>
    <p:cSldViewPr>
      <p:cViewPr>
        <p:scale>
          <a:sx n="150" d="100"/>
          <a:sy n="150" d="100"/>
        </p:scale>
        <p:origin x="-1764" y="25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8" d="100"/>
          <a:sy n="88" d="100"/>
        </p:scale>
        <p:origin x="-3858" y="-120"/>
      </p:cViewPr>
      <p:guideLst>
        <p:guide orient="horz" pos="2928"/>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E9EFD4FC-1CA4-4B21-98B1-53BF10041AF4}" type="datetimeFigureOut">
              <a:rPr lang="en-US" smtClean="0"/>
              <a:pPr/>
              <a:t>2/7/2015</a:t>
            </a:fld>
            <a:endParaRPr lang="en-US"/>
          </a:p>
        </p:txBody>
      </p:sp>
      <p:sp>
        <p:nvSpPr>
          <p:cNvPr id="4" name="Slide Image Placeholder 3"/>
          <p:cNvSpPr>
            <a:spLocks noGrp="1" noRot="1" noChangeAspect="1"/>
          </p:cNvSpPr>
          <p:nvPr>
            <p:ph type="sldImg" idx="2"/>
          </p:nvPr>
        </p:nvSpPr>
        <p:spPr>
          <a:xfrm>
            <a:off x="2122488" y="696913"/>
            <a:ext cx="26130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21AAB734-6911-4467-9587-71C0CCBA4DFC}" type="slidenum">
              <a:rPr lang="en-US" smtClean="0"/>
              <a:pPr/>
              <a:t>‹#›</a:t>
            </a:fld>
            <a:endParaRPr lang="en-US"/>
          </a:p>
        </p:txBody>
      </p:sp>
    </p:spTree>
    <p:extLst>
      <p:ext uri="{BB962C8B-B14F-4D97-AF65-F5344CB8AC3E}">
        <p14:creationId xmlns:p14="http://schemas.microsoft.com/office/powerpoint/2010/main" val="2626679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AAB734-6911-4467-9587-71C0CCBA4DFC}" type="slidenum">
              <a:rPr lang="en-US" smtClean="0"/>
              <a:pPr/>
              <a:t>1</a:t>
            </a:fld>
            <a:endParaRPr lang="en-US"/>
          </a:p>
        </p:txBody>
      </p:sp>
    </p:spTree>
    <p:extLst>
      <p:ext uri="{BB962C8B-B14F-4D97-AF65-F5344CB8AC3E}">
        <p14:creationId xmlns:p14="http://schemas.microsoft.com/office/powerpoint/2010/main" val="133847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342900" y="8686755"/>
            <a:ext cx="1600200" cy="275214"/>
          </a:xfrm>
        </p:spPr>
        <p:txBody>
          <a:bodyPr/>
          <a:lstStyle>
            <a:lvl1pPr>
              <a:defRPr sz="800" b="0">
                <a:solidFill>
                  <a:schemeClr val="tx1">
                    <a:lumMod val="50000"/>
                    <a:lumOff val="50000"/>
                  </a:schemeClr>
                </a:solidFill>
                <a:latin typeface="Times New Roman" pitchFamily="18" charset="0"/>
                <a:cs typeface="Times New Roman" pitchFamily="18" charset="0"/>
              </a:defRPr>
            </a:lvl1pPr>
          </a:lstStyle>
          <a:p>
            <a:fld id="{8BC5D6FB-A60C-49E6-915A-5EA12B56A60F}" type="datetime1">
              <a:rPr lang="en-US" smtClean="0"/>
              <a:t>2/7/2015</a:t>
            </a:fld>
            <a:endParaRPr lang="en-US" dirty="0"/>
          </a:p>
        </p:txBody>
      </p:sp>
      <p:sp>
        <p:nvSpPr>
          <p:cNvPr id="8" name="Slide Number Placeholder 7"/>
          <p:cNvSpPr>
            <a:spLocks noGrp="1"/>
          </p:cNvSpPr>
          <p:nvPr>
            <p:ph type="sldNum" sz="quarter" idx="11"/>
          </p:nvPr>
        </p:nvSpPr>
        <p:spPr>
          <a:xfrm>
            <a:off x="4914900" y="8686755"/>
            <a:ext cx="1600200" cy="275214"/>
          </a:xfrm>
        </p:spPr>
        <p:txBody>
          <a:bodyPr/>
          <a:lstStyle>
            <a:lvl1pPr>
              <a:defRPr sz="800">
                <a:solidFill>
                  <a:schemeClr val="tx1">
                    <a:lumMod val="50000"/>
                    <a:lumOff val="50000"/>
                  </a:schemeClr>
                </a:solidFill>
                <a:latin typeface="Times New Roman" pitchFamily="18" charset="0"/>
                <a:cs typeface="Times New Roman" pitchFamily="18" charset="0"/>
              </a:defRPr>
            </a:lvl1pPr>
          </a:lstStyle>
          <a:p>
            <a:r>
              <a:rPr lang="en-US" dirty="0" smtClean="0"/>
              <a:t>Sketch Forms</a:t>
            </a:r>
            <a:endParaRPr lang="en-US" dirty="0"/>
          </a:p>
        </p:txBody>
      </p:sp>
      <p:sp>
        <p:nvSpPr>
          <p:cNvPr id="14" name="Rectangle 13"/>
          <p:cNvSpPr/>
          <p:nvPr userDrawn="1"/>
        </p:nvSpPr>
        <p:spPr>
          <a:xfrm>
            <a:off x="320074" y="365806"/>
            <a:ext cx="6217852" cy="8229510"/>
          </a:xfrm>
          <a:prstGeom prst="rect">
            <a:avLst/>
          </a:prstGeom>
          <a:noFill/>
          <a:ln w="285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userDrawn="1"/>
        </p:nvGrpSpPr>
        <p:grpSpPr>
          <a:xfrm>
            <a:off x="320006" y="365806"/>
            <a:ext cx="6217988" cy="8229510"/>
            <a:chOff x="320006" y="365806"/>
            <a:chExt cx="6217988" cy="8229510"/>
          </a:xfrm>
        </p:grpSpPr>
        <p:sp>
          <p:nvSpPr>
            <p:cNvPr id="16" name="Rectangle 15"/>
            <p:cNvSpPr/>
            <p:nvPr/>
          </p:nvSpPr>
          <p:spPr>
            <a:xfrm>
              <a:off x="320074" y="365806"/>
              <a:ext cx="182880" cy="8229510"/>
            </a:xfrm>
            <a:prstGeom prst="rect">
              <a:avLst/>
            </a:prstGeom>
            <a:no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85830" y="365806"/>
              <a:ext cx="182880" cy="8229510"/>
            </a:xfrm>
            <a:prstGeom prst="rect">
              <a:avLst/>
            </a:prstGeom>
            <a:no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051586" y="365806"/>
              <a:ext cx="182880" cy="8229510"/>
            </a:xfrm>
            <a:prstGeom prst="rect">
              <a:avLst/>
            </a:prstGeom>
            <a:no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417342" y="365806"/>
              <a:ext cx="182880" cy="8229510"/>
            </a:xfrm>
            <a:prstGeom prst="rect">
              <a:avLst/>
            </a:prstGeom>
            <a:no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783098" y="365806"/>
              <a:ext cx="182880" cy="8229510"/>
            </a:xfrm>
            <a:prstGeom prst="rect">
              <a:avLst/>
            </a:prstGeom>
            <a:no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148854" y="365806"/>
              <a:ext cx="182880" cy="8229510"/>
            </a:xfrm>
            <a:prstGeom prst="rect">
              <a:avLst/>
            </a:prstGeom>
            <a:no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514610" y="365806"/>
              <a:ext cx="182880" cy="8229510"/>
            </a:xfrm>
            <a:prstGeom prst="rect">
              <a:avLst/>
            </a:prstGeom>
            <a:no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880366" y="365806"/>
              <a:ext cx="182880" cy="8229510"/>
            </a:xfrm>
            <a:prstGeom prst="rect">
              <a:avLst/>
            </a:prstGeom>
            <a:no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246122" y="365806"/>
              <a:ext cx="182880" cy="8229510"/>
            </a:xfrm>
            <a:prstGeom prst="rect">
              <a:avLst/>
            </a:prstGeom>
            <a:no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611878" y="365806"/>
              <a:ext cx="182880" cy="8229510"/>
            </a:xfrm>
            <a:prstGeom prst="rect">
              <a:avLst/>
            </a:prstGeom>
            <a:no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977634" y="365806"/>
              <a:ext cx="182880" cy="8229510"/>
            </a:xfrm>
            <a:prstGeom prst="rect">
              <a:avLst/>
            </a:prstGeom>
            <a:no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343390" y="365806"/>
              <a:ext cx="182880" cy="8229510"/>
            </a:xfrm>
            <a:prstGeom prst="rect">
              <a:avLst/>
            </a:prstGeom>
            <a:no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709146" y="365806"/>
              <a:ext cx="182880" cy="8229510"/>
            </a:xfrm>
            <a:prstGeom prst="rect">
              <a:avLst/>
            </a:prstGeom>
            <a:no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074902" y="365806"/>
              <a:ext cx="182880" cy="8229510"/>
            </a:xfrm>
            <a:prstGeom prst="rect">
              <a:avLst/>
            </a:prstGeom>
            <a:no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440658" y="365806"/>
              <a:ext cx="182880" cy="8229510"/>
            </a:xfrm>
            <a:prstGeom prst="rect">
              <a:avLst/>
            </a:prstGeom>
            <a:no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806414" y="365806"/>
              <a:ext cx="182880" cy="8229510"/>
            </a:xfrm>
            <a:prstGeom prst="rect">
              <a:avLst/>
            </a:prstGeom>
            <a:no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172170" y="365806"/>
              <a:ext cx="182880" cy="8229510"/>
            </a:xfrm>
            <a:prstGeom prst="rect">
              <a:avLst/>
            </a:prstGeom>
            <a:no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rot="5400000">
              <a:off x="3246086" y="-2560274"/>
              <a:ext cx="365760" cy="6217920"/>
            </a:xfrm>
            <a:prstGeom prst="rect">
              <a:avLst/>
            </a:prstGeom>
            <a:no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rot="5400000">
              <a:off x="3337594" y="-2285963"/>
              <a:ext cx="182880" cy="6217920"/>
            </a:xfrm>
            <a:prstGeom prst="rect">
              <a:avLst/>
            </a:prstGeom>
            <a:no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rot="5400000">
              <a:off x="3337594" y="-1554451"/>
              <a:ext cx="182880" cy="6217920"/>
            </a:xfrm>
            <a:prstGeom prst="rect">
              <a:avLst/>
            </a:prstGeom>
            <a:no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rot="5400000">
              <a:off x="3337594" y="-1920207"/>
              <a:ext cx="182880" cy="6217920"/>
            </a:xfrm>
            <a:prstGeom prst="rect">
              <a:avLst/>
            </a:prstGeom>
            <a:no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rot="5400000">
              <a:off x="3337594" y="-1188695"/>
              <a:ext cx="182880" cy="6217920"/>
            </a:xfrm>
            <a:prstGeom prst="rect">
              <a:avLst/>
            </a:prstGeom>
            <a:no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rot="5400000">
              <a:off x="3337594" y="-822939"/>
              <a:ext cx="182880" cy="6217920"/>
            </a:xfrm>
            <a:prstGeom prst="rect">
              <a:avLst/>
            </a:prstGeom>
            <a:no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rot="5400000">
              <a:off x="3337594" y="-457178"/>
              <a:ext cx="182880" cy="6217920"/>
            </a:xfrm>
            <a:prstGeom prst="rect">
              <a:avLst/>
            </a:prstGeom>
            <a:no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rot="5400000">
              <a:off x="3337594" y="-91422"/>
              <a:ext cx="182880" cy="6217920"/>
            </a:xfrm>
            <a:prstGeom prst="rect">
              <a:avLst/>
            </a:prstGeom>
            <a:no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rot="5400000">
              <a:off x="3337594" y="274334"/>
              <a:ext cx="182880" cy="6217920"/>
            </a:xfrm>
            <a:prstGeom prst="rect">
              <a:avLst/>
            </a:prstGeom>
            <a:no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rot="5400000">
              <a:off x="3337594" y="640091"/>
              <a:ext cx="182880" cy="6217920"/>
            </a:xfrm>
            <a:prstGeom prst="rect">
              <a:avLst/>
            </a:prstGeom>
            <a:no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rot="5400000">
              <a:off x="3337594" y="1005842"/>
              <a:ext cx="182880" cy="6217920"/>
            </a:xfrm>
            <a:prstGeom prst="rect">
              <a:avLst/>
            </a:prstGeom>
            <a:no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rot="5400000">
              <a:off x="3337594" y="1371598"/>
              <a:ext cx="182880" cy="6217920"/>
            </a:xfrm>
            <a:prstGeom prst="rect">
              <a:avLst/>
            </a:prstGeom>
            <a:no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rot="5400000">
              <a:off x="3337594" y="1737354"/>
              <a:ext cx="182880" cy="6217920"/>
            </a:xfrm>
            <a:prstGeom prst="rect">
              <a:avLst/>
            </a:prstGeom>
            <a:no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rot="5400000">
              <a:off x="3337594" y="2103110"/>
              <a:ext cx="182880" cy="6217920"/>
            </a:xfrm>
            <a:prstGeom prst="rect">
              <a:avLst/>
            </a:prstGeom>
            <a:no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rot="5400000">
              <a:off x="3337594" y="2468866"/>
              <a:ext cx="182880" cy="6217920"/>
            </a:xfrm>
            <a:prstGeom prst="rect">
              <a:avLst/>
            </a:prstGeom>
            <a:no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rot="5400000">
              <a:off x="3337594" y="2834622"/>
              <a:ext cx="182880" cy="6217920"/>
            </a:xfrm>
            <a:prstGeom prst="rect">
              <a:avLst/>
            </a:prstGeom>
            <a:no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rot="5400000">
              <a:off x="3337594" y="3200378"/>
              <a:ext cx="182880" cy="6217920"/>
            </a:xfrm>
            <a:prstGeom prst="rect">
              <a:avLst/>
            </a:prstGeom>
            <a:no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rot="5400000">
              <a:off x="3337594" y="3566134"/>
              <a:ext cx="182880" cy="6217920"/>
            </a:xfrm>
            <a:prstGeom prst="rect">
              <a:avLst/>
            </a:prstGeom>
            <a:no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rot="5400000">
              <a:off x="3337594" y="3931890"/>
              <a:ext cx="182880" cy="6217920"/>
            </a:xfrm>
            <a:prstGeom prst="rect">
              <a:avLst/>
            </a:prstGeom>
            <a:no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rot="5400000">
              <a:off x="3337594" y="4297646"/>
              <a:ext cx="182880" cy="6217920"/>
            </a:xfrm>
            <a:prstGeom prst="rect">
              <a:avLst/>
            </a:prstGeom>
            <a:no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rot="5400000">
              <a:off x="3337594" y="4663402"/>
              <a:ext cx="182880" cy="6217920"/>
            </a:xfrm>
            <a:prstGeom prst="rect">
              <a:avLst/>
            </a:prstGeom>
            <a:no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rot="5400000">
              <a:off x="3337594" y="5029158"/>
              <a:ext cx="182880" cy="6217920"/>
            </a:xfrm>
            <a:prstGeom prst="rect">
              <a:avLst/>
            </a:prstGeom>
            <a:no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rot="5400000">
              <a:off x="3337594" y="5394914"/>
              <a:ext cx="182880" cy="6217920"/>
            </a:xfrm>
            <a:prstGeom prst="rect">
              <a:avLst/>
            </a:prstGeom>
            <a:no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rot="5400000">
              <a:off x="3337594" y="-2651714"/>
              <a:ext cx="182880" cy="6217920"/>
            </a:xfrm>
            <a:prstGeom prst="rect">
              <a:avLst/>
            </a:prstGeom>
            <a:no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355046" y="365806"/>
              <a:ext cx="182880" cy="8229510"/>
            </a:xfrm>
            <a:prstGeom prst="rect">
              <a:avLst/>
            </a:prstGeom>
            <a:no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p:cNvSpPr txBox="1"/>
          <p:nvPr userDrawn="1"/>
        </p:nvSpPr>
        <p:spPr>
          <a:xfrm>
            <a:off x="320074" y="365806"/>
            <a:ext cx="2194536" cy="400110"/>
          </a:xfrm>
          <a:prstGeom prst="rect">
            <a:avLst/>
          </a:prstGeom>
          <a:solidFill>
            <a:schemeClr val="accent1">
              <a:lumMod val="20000"/>
              <a:lumOff val="80000"/>
            </a:schemeClr>
          </a:solidFill>
          <a:ln>
            <a:noFill/>
          </a:ln>
        </p:spPr>
        <p:txBody>
          <a:bodyPr wrap="square" rtlCol="0">
            <a:spAutoFit/>
          </a:bodyPr>
          <a:lstStyle/>
          <a:p>
            <a:pPr algn="l"/>
            <a:r>
              <a:rPr lang="en-US" sz="1000" b="0" dirty="0" smtClean="0">
                <a:solidFill>
                  <a:schemeClr val="accent1"/>
                </a:solidFill>
                <a:latin typeface="Times New Roman" pitchFamily="18" charset="0"/>
                <a:cs typeface="Times New Roman" pitchFamily="18" charset="0"/>
              </a:rPr>
              <a:t>CEE </a:t>
            </a:r>
            <a:r>
              <a:rPr lang="en-US" sz="1000" b="0" dirty="0" smtClean="0">
                <a:solidFill>
                  <a:schemeClr val="accent1"/>
                </a:solidFill>
                <a:latin typeface="Times New Roman" pitchFamily="18" charset="0"/>
                <a:cs typeface="Times New Roman" pitchFamily="18" charset="0"/>
              </a:rPr>
              <a:t>536 </a:t>
            </a:r>
            <a:r>
              <a:rPr lang="en-US" sz="1000" b="0" dirty="0" smtClean="0">
                <a:solidFill>
                  <a:schemeClr val="accent1"/>
                </a:solidFill>
                <a:latin typeface="Times New Roman" pitchFamily="18" charset="0"/>
                <a:cs typeface="Times New Roman" pitchFamily="18" charset="0"/>
              </a:rPr>
              <a:t>– Structural </a:t>
            </a:r>
            <a:r>
              <a:rPr lang="en-US" sz="1000" b="0" dirty="0" smtClean="0">
                <a:solidFill>
                  <a:schemeClr val="accent1"/>
                </a:solidFill>
                <a:latin typeface="Times New Roman" pitchFamily="18" charset="0"/>
                <a:cs typeface="Times New Roman" pitchFamily="18" charset="0"/>
              </a:rPr>
              <a:t>Dynamics</a:t>
            </a:r>
            <a:r>
              <a:rPr lang="en-US" sz="1000" b="0" dirty="0" smtClean="0">
                <a:solidFill>
                  <a:schemeClr val="accent1"/>
                </a:solidFill>
                <a:latin typeface="Times New Roman" pitchFamily="18" charset="0"/>
                <a:cs typeface="Times New Roman" pitchFamily="18" charset="0"/>
              </a:rPr>
              <a:t/>
            </a:r>
            <a:br>
              <a:rPr lang="en-US" sz="1000" b="0" dirty="0" smtClean="0">
                <a:solidFill>
                  <a:schemeClr val="accent1"/>
                </a:solidFill>
                <a:latin typeface="Times New Roman" pitchFamily="18" charset="0"/>
                <a:cs typeface="Times New Roman" pitchFamily="18" charset="0"/>
              </a:rPr>
            </a:br>
            <a:r>
              <a:rPr lang="en-US" sz="1000" b="0" dirty="0" smtClean="0">
                <a:solidFill>
                  <a:schemeClr val="accent1"/>
                </a:solidFill>
                <a:latin typeface="Times New Roman" pitchFamily="18" charset="0"/>
                <a:cs typeface="Times New Roman" pitchFamily="18" charset="0"/>
              </a:rPr>
              <a:t>Arizona State University</a:t>
            </a:r>
            <a:endParaRPr lang="en-US" sz="1000" b="0" dirty="0">
              <a:solidFill>
                <a:schemeClr val="accent1"/>
              </a:solidFill>
              <a:latin typeface="Times New Roman" pitchFamily="18" charset="0"/>
              <a:cs typeface="Times New Roman" pitchFamily="18" charset="0"/>
            </a:endParaRPr>
          </a:p>
        </p:txBody>
      </p:sp>
      <p:sp>
        <p:nvSpPr>
          <p:cNvPr id="59" name="TextBox 58"/>
          <p:cNvSpPr txBox="1"/>
          <p:nvPr userDrawn="1"/>
        </p:nvSpPr>
        <p:spPr>
          <a:xfrm>
            <a:off x="4343390" y="365805"/>
            <a:ext cx="2194535" cy="451406"/>
          </a:xfrm>
          <a:prstGeom prst="rect">
            <a:avLst/>
          </a:prstGeom>
          <a:solidFill>
            <a:schemeClr val="accent1">
              <a:lumMod val="20000"/>
              <a:lumOff val="80000"/>
            </a:schemeClr>
          </a:solidFill>
          <a:ln>
            <a:noFill/>
          </a:ln>
        </p:spPr>
        <p:txBody>
          <a:bodyPr wrap="square" rtlCol="0">
            <a:spAutoFit/>
          </a:bodyPr>
          <a:lstStyle/>
          <a:p>
            <a:pPr algn="l">
              <a:spcAft>
                <a:spcPts val="400"/>
              </a:spcAft>
              <a:tabLst>
                <a:tab pos="403225" algn="l"/>
                <a:tab pos="1943100" algn="l"/>
              </a:tabLst>
            </a:pPr>
            <a:r>
              <a:rPr lang="en-US" sz="1000" b="0" dirty="0" smtClean="0">
                <a:solidFill>
                  <a:schemeClr val="accent1"/>
                </a:solidFill>
                <a:latin typeface="Times New Roman" pitchFamily="18" charset="0"/>
                <a:cs typeface="Times New Roman" pitchFamily="18" charset="0"/>
              </a:rPr>
              <a:t>Name:	</a:t>
            </a:r>
            <a:r>
              <a:rPr lang="en-US" sz="1000" b="0" dirty="0" smtClean="0">
                <a:solidFill>
                  <a:schemeClr val="accent1"/>
                </a:solidFill>
                <a:latin typeface="Times New Roman" pitchFamily="18" charset="0"/>
                <a:cs typeface="Times New Roman" pitchFamily="18" charset="0"/>
              </a:rPr>
              <a:t>Michael Justice</a:t>
            </a:r>
            <a:endParaRPr lang="en-US" sz="1000" b="0" dirty="0" smtClean="0">
              <a:solidFill>
                <a:schemeClr val="accent1"/>
              </a:solidFill>
              <a:latin typeface="Times New Roman" pitchFamily="18" charset="0"/>
              <a:cs typeface="Times New Roman" pitchFamily="18" charset="0"/>
            </a:endParaRPr>
          </a:p>
          <a:p>
            <a:pPr algn="l">
              <a:spcAft>
                <a:spcPts val="400"/>
              </a:spcAft>
              <a:tabLst>
                <a:tab pos="403225" algn="l"/>
                <a:tab pos="1943100" algn="l"/>
              </a:tabLst>
            </a:pPr>
            <a:r>
              <a:rPr lang="en-US" sz="1000" b="0" dirty="0" smtClean="0">
                <a:solidFill>
                  <a:schemeClr val="accent1"/>
                </a:solidFill>
                <a:latin typeface="Times New Roman" pitchFamily="18" charset="0"/>
                <a:cs typeface="Times New Roman" pitchFamily="18" charset="0"/>
              </a:rPr>
              <a:t>  Date:  </a:t>
            </a:r>
            <a:r>
              <a:rPr lang="en-US" sz="1000" b="0" dirty="0" smtClean="0">
                <a:solidFill>
                  <a:schemeClr val="accent1"/>
                </a:solidFill>
                <a:latin typeface="Times New Roman" pitchFamily="18" charset="0"/>
                <a:cs typeface="Times New Roman" pitchFamily="18" charset="0"/>
              </a:rPr>
              <a:t>2/7/15  </a:t>
            </a:r>
            <a:r>
              <a:rPr lang="en-US" sz="1000" b="0" dirty="0" smtClean="0">
                <a:solidFill>
                  <a:schemeClr val="accent1"/>
                </a:solidFill>
                <a:latin typeface="Times New Roman" pitchFamily="18" charset="0"/>
                <a:cs typeface="Times New Roman" pitchFamily="18" charset="0"/>
              </a:rPr>
              <a:t>	</a:t>
            </a:r>
            <a:endParaRPr lang="en-US" sz="1000" b="0" dirty="0">
              <a:solidFill>
                <a:schemeClr val="accent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3"/>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6"/>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81D66299-0A94-4153-8FD3-5244F4C0DFC7}" type="datetime1">
              <a:rPr lang="en-US" smtClean="0"/>
              <a:t>2/7/2015</a:t>
            </a:fld>
            <a:endParaRPr lang="en-US" dirty="0"/>
          </a:p>
        </p:txBody>
      </p:sp>
      <p:sp>
        <p:nvSpPr>
          <p:cNvPr id="5" name="Footer Placeholder 4"/>
          <p:cNvSpPr>
            <a:spLocks noGrp="1"/>
          </p:cNvSpPr>
          <p:nvPr>
            <p:ph type="ftr" sz="quarter" idx="3"/>
          </p:nvPr>
        </p:nvSpPr>
        <p:spPr>
          <a:xfrm>
            <a:off x="2343151" y="8475136"/>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914900" y="8475136"/>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55" r:id="rId1"/>
  </p:sldLayoutIdLst>
  <p:timing>
    <p:tnLst>
      <p:par>
        <p:cTn id="1" dur="indefinite" restart="never" nodeType="tmRoot"/>
      </p:par>
    </p:tnLst>
  </p:timing>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205D49-56E8-4472-889D-46CC1B6DA701}" type="datetime1">
              <a:rPr lang="en-US" smtClean="0"/>
              <a:t>2/7/2015</a:t>
            </a:fld>
            <a:endParaRPr lang="en-US" dirty="0"/>
          </a:p>
        </p:txBody>
      </p:sp>
      <p:sp>
        <p:nvSpPr>
          <p:cNvPr id="3" name="Slide Number Placeholder 2"/>
          <p:cNvSpPr>
            <a:spLocks noGrp="1"/>
          </p:cNvSpPr>
          <p:nvPr>
            <p:ph type="sldNum" sz="quarter" idx="11"/>
          </p:nvPr>
        </p:nvSpPr>
        <p:spPr/>
        <p:txBody>
          <a:bodyPr/>
          <a:lstStyle/>
          <a:p>
            <a:r>
              <a:rPr lang="en-US" dirty="0" smtClean="0"/>
              <a:t>Sketch Forms</a:t>
            </a:r>
            <a:endParaRPr lang="en-US" dirty="0"/>
          </a:p>
        </p:txBody>
      </p:sp>
      <p:sp>
        <p:nvSpPr>
          <p:cNvPr id="4" name="TextBox 3"/>
          <p:cNvSpPr txBox="1"/>
          <p:nvPr/>
        </p:nvSpPr>
        <p:spPr>
          <a:xfrm>
            <a:off x="459148" y="1097318"/>
            <a:ext cx="4615754" cy="430887"/>
          </a:xfrm>
          <a:prstGeom prst="rect">
            <a:avLst/>
          </a:prstGeom>
          <a:noFill/>
        </p:spPr>
        <p:txBody>
          <a:bodyPr wrap="square" rtlCol="0">
            <a:spAutoFit/>
          </a:bodyPr>
          <a:lstStyle/>
          <a:p>
            <a:r>
              <a:rPr lang="en-US" sz="1100" b="1" dirty="0" smtClean="0">
                <a:latin typeface="Arial" panose="020B0604020202020204" pitchFamily="34" charset="0"/>
                <a:cs typeface="Arial" panose="020B0604020202020204" pitchFamily="34" charset="0"/>
              </a:rPr>
              <a:t>SDOF </a:t>
            </a:r>
            <a:r>
              <a:rPr lang="en-US" sz="1100" b="1" dirty="0" smtClean="0">
                <a:latin typeface="Arial" panose="020B0604020202020204" pitchFamily="34" charset="0"/>
                <a:cs typeface="Arial" panose="020B0604020202020204" pitchFamily="34" charset="0"/>
              </a:rPr>
              <a:t>Oscillator (damping) with Constant and Sinusoidal Forcing Function (CFF,SFF)</a:t>
            </a:r>
            <a:endParaRPr lang="en-US" sz="1100" b="1" dirty="0">
              <a:latin typeface="Arial" panose="020B0604020202020204" pitchFamily="34" charset="0"/>
              <a:cs typeface="Arial" panose="020B0604020202020204" pitchFamily="34" charset="0"/>
            </a:endParaRPr>
          </a:p>
        </p:txBody>
      </p:sp>
      <p:sp>
        <p:nvSpPr>
          <p:cNvPr id="5" name="TextBox 4"/>
          <p:cNvSpPr txBox="1"/>
          <p:nvPr/>
        </p:nvSpPr>
        <p:spPr>
          <a:xfrm>
            <a:off x="301084" y="1652997"/>
            <a:ext cx="4389072" cy="600164"/>
          </a:xfrm>
          <a:prstGeom prst="rect">
            <a:avLst/>
          </a:prstGeom>
          <a:noFill/>
        </p:spPr>
        <p:txBody>
          <a:bodyPr wrap="square" rtlCol="0">
            <a:spAutoFit/>
          </a:bodyPr>
          <a:lstStyle/>
          <a:p>
            <a:r>
              <a:rPr lang="en-US" sz="1100" dirty="0" smtClean="0"/>
              <a:t>To create an oscillator with a SFF, the free body diagram must be constructed. We can use the same EOM from the previous homework, except now we must account for f(t).</a:t>
            </a:r>
            <a:endParaRPr lang="en-US" sz="1100" dirty="0"/>
          </a:p>
        </p:txBody>
      </p:sp>
      <p:sp>
        <p:nvSpPr>
          <p:cNvPr id="7" name="Rectangle 6"/>
          <p:cNvSpPr/>
          <p:nvPr/>
        </p:nvSpPr>
        <p:spPr>
          <a:xfrm>
            <a:off x="5349218" y="2082490"/>
            <a:ext cx="453404" cy="640073"/>
          </a:xfrm>
          <a:prstGeom prst="rect">
            <a:avLst/>
          </a:prstGeom>
          <a:solidFill>
            <a:schemeClr val="bg1">
              <a:lumMod val="75000"/>
            </a:schemeClr>
          </a:solidFill>
          <a:ln>
            <a:solidFill>
              <a:schemeClr val="tx1">
                <a:lumMod val="75000"/>
                <a:lumOff val="25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H="1">
            <a:off x="4800584" y="2366358"/>
            <a:ext cx="54863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4705354" y="2173930"/>
            <a:ext cx="91438" cy="1924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4522476" y="2173930"/>
            <a:ext cx="182878" cy="3448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flipV="1">
            <a:off x="4339598" y="2173930"/>
            <a:ext cx="182878" cy="365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4156720" y="2173930"/>
            <a:ext cx="182878" cy="365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flipV="1">
            <a:off x="4065281" y="2366358"/>
            <a:ext cx="91439" cy="1733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608086" y="2366358"/>
            <a:ext cx="457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608086" y="1991052"/>
            <a:ext cx="0" cy="731512"/>
          </a:xfrm>
          <a:prstGeom prst="line">
            <a:avLst/>
          </a:prstGeom>
          <a:ln w="57150">
            <a:solidFill>
              <a:schemeClr val="bg1">
                <a:lumMod val="75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5802621" y="2373493"/>
            <a:ext cx="643865" cy="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3611878" y="2651781"/>
            <a:ext cx="727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4248159" y="2570164"/>
            <a:ext cx="182878" cy="152400"/>
            <a:chOff x="3246122" y="3108976"/>
            <a:chExt cx="182878" cy="152400"/>
          </a:xfrm>
        </p:grpSpPr>
        <p:cxnSp>
          <p:nvCxnSpPr>
            <p:cNvPr id="32" name="Straight Connector 31"/>
            <p:cNvCxnSpPr/>
            <p:nvPr/>
          </p:nvCxnSpPr>
          <p:spPr>
            <a:xfrm>
              <a:off x="3246122" y="3108976"/>
              <a:ext cx="18287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429000" y="3108976"/>
              <a:ext cx="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246122" y="3261376"/>
              <a:ext cx="18287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3335322" y="3139455"/>
              <a:ext cx="45719" cy="91439"/>
            </a:xfrm>
            <a:prstGeom prst="rect">
              <a:avLst/>
            </a:prstGeom>
            <a:solidFill>
              <a:schemeClr val="bg1">
                <a:lumMod val="6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grpSp>
      <p:cxnSp>
        <p:nvCxnSpPr>
          <p:cNvPr id="43" name="Straight Connector 42"/>
          <p:cNvCxnSpPr/>
          <p:nvPr/>
        </p:nvCxnSpPr>
        <p:spPr>
          <a:xfrm flipV="1">
            <a:off x="4431037" y="2651781"/>
            <a:ext cx="918181" cy="2"/>
          </a:xfrm>
          <a:prstGeom prst="line">
            <a:avLst/>
          </a:prstGeom>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49" name="TextBox 48"/>
              <p:cNvSpPr txBox="1"/>
              <p:nvPr/>
            </p:nvSpPr>
            <p:spPr>
              <a:xfrm>
                <a:off x="275654" y="2402560"/>
                <a:ext cx="2834609" cy="605204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US" sz="1100" b="1" i="1" smtClean="0">
                              <a:latin typeface="Cambria Math"/>
                            </a:rPr>
                          </m:ctrlPr>
                        </m:accPr>
                        <m:e>
                          <m:r>
                            <a:rPr lang="en-US" sz="1100" b="1" i="1">
                              <a:latin typeface="Cambria Math"/>
                            </a:rPr>
                            <m:t>𝒖</m:t>
                          </m:r>
                        </m:e>
                      </m:acc>
                      <m:r>
                        <a:rPr lang="en-US" sz="1100" b="1" i="1">
                          <a:latin typeface="Cambria Math"/>
                        </a:rPr>
                        <m:t>+</m:t>
                      </m:r>
                      <m:r>
                        <a:rPr lang="en-US" sz="1100" b="1" i="1">
                          <a:latin typeface="Cambria Math"/>
                        </a:rPr>
                        <m:t>𝟐</m:t>
                      </m:r>
                      <m:r>
                        <a:rPr lang="en-US" sz="1100" b="1" i="1">
                          <a:latin typeface="Cambria Math"/>
                          <a:ea typeface="Cambria Math"/>
                        </a:rPr>
                        <m:t>𝝃𝝎</m:t>
                      </m:r>
                      <m:acc>
                        <m:accPr>
                          <m:chr m:val="̇"/>
                          <m:ctrlPr>
                            <a:rPr lang="en-US" sz="1100" b="1" i="1" smtClean="0">
                              <a:latin typeface="Cambria Math"/>
                              <a:ea typeface="Cambria Math"/>
                            </a:rPr>
                          </m:ctrlPr>
                        </m:accPr>
                        <m:e>
                          <m:r>
                            <a:rPr lang="en-US" sz="1100" b="1" i="1" smtClean="0">
                              <a:latin typeface="Cambria Math"/>
                              <a:ea typeface="Cambria Math"/>
                            </a:rPr>
                            <m:t>𝒖</m:t>
                          </m:r>
                        </m:e>
                      </m:acc>
                      <m:r>
                        <a:rPr lang="en-US" sz="1100" b="1" i="1">
                          <a:latin typeface="Cambria Math"/>
                          <a:ea typeface="Cambria Math"/>
                        </a:rPr>
                        <m:t>+</m:t>
                      </m:r>
                      <m:sSup>
                        <m:sSupPr>
                          <m:ctrlPr>
                            <a:rPr lang="en-US" sz="1100" b="1" i="1">
                              <a:latin typeface="Cambria Math"/>
                              <a:ea typeface="Cambria Math"/>
                            </a:rPr>
                          </m:ctrlPr>
                        </m:sSupPr>
                        <m:e>
                          <m:r>
                            <a:rPr lang="en-US" sz="1100" b="1" i="1">
                              <a:latin typeface="Cambria Math"/>
                              <a:ea typeface="Cambria Math"/>
                            </a:rPr>
                            <m:t>𝝎</m:t>
                          </m:r>
                        </m:e>
                        <m:sup>
                          <m:r>
                            <a:rPr lang="en-US" sz="1100" b="1" i="1">
                              <a:latin typeface="Cambria Math"/>
                              <a:ea typeface="Cambria Math"/>
                            </a:rPr>
                            <m:t>𝟐</m:t>
                          </m:r>
                        </m:sup>
                      </m:sSup>
                      <m:r>
                        <a:rPr lang="en-US" sz="1100" b="1" i="1">
                          <a:latin typeface="Cambria Math"/>
                          <a:ea typeface="Cambria Math"/>
                        </a:rPr>
                        <m:t>𝒖</m:t>
                      </m:r>
                      <m:r>
                        <a:rPr lang="en-US" sz="1100" b="1" i="1">
                          <a:latin typeface="Cambria Math"/>
                          <a:ea typeface="Cambria Math"/>
                        </a:rPr>
                        <m:t>=</m:t>
                      </m:r>
                      <m:f>
                        <m:fPr>
                          <m:ctrlPr>
                            <a:rPr lang="en-US" sz="1100" b="1" i="1" smtClean="0">
                              <a:latin typeface="Cambria Math"/>
                              <a:ea typeface="Cambria Math"/>
                            </a:rPr>
                          </m:ctrlPr>
                        </m:fPr>
                        <m:num>
                          <m:r>
                            <a:rPr lang="en-US" sz="1100" b="1" i="1" smtClean="0">
                              <a:latin typeface="Cambria Math"/>
                              <a:ea typeface="Cambria Math"/>
                            </a:rPr>
                            <m:t>𝒇</m:t>
                          </m:r>
                          <m:d>
                            <m:dPr>
                              <m:ctrlPr>
                                <a:rPr lang="en-US" sz="1100" b="1" i="1" smtClean="0">
                                  <a:latin typeface="Cambria Math"/>
                                  <a:ea typeface="Cambria Math"/>
                                </a:rPr>
                              </m:ctrlPr>
                            </m:dPr>
                            <m:e>
                              <m:r>
                                <a:rPr lang="en-US" sz="1100" b="1" i="1" smtClean="0">
                                  <a:latin typeface="Cambria Math"/>
                                  <a:ea typeface="Cambria Math"/>
                                </a:rPr>
                                <m:t>𝒕</m:t>
                              </m:r>
                            </m:e>
                          </m:d>
                        </m:num>
                        <m:den>
                          <m:r>
                            <a:rPr lang="en-US" sz="1100" b="1" i="1" smtClean="0">
                              <a:latin typeface="Cambria Math"/>
                              <a:ea typeface="Cambria Math"/>
                            </a:rPr>
                            <m:t>𝒎</m:t>
                          </m:r>
                        </m:den>
                      </m:f>
                    </m:oMath>
                  </m:oMathPara>
                </a14:m>
                <a:endParaRPr lang="en-US" sz="1100" b="1" dirty="0" smtClean="0"/>
              </a:p>
              <a:p>
                <a:r>
                  <a:rPr lang="en-US" sz="1100" b="1" dirty="0" smtClean="0"/>
                  <a:t>When we introduce a forcing function, we can write the displacement equation in terms of simply the sum of the homogeneous part (the oscillating part) and the particular (the applied forcing function).</a:t>
                </a:r>
              </a:p>
              <a:p>
                <a:endParaRPr lang="en-US" sz="1100" b="1" dirty="0"/>
              </a:p>
              <a:p>
                <a14:m>
                  <m:oMathPara xmlns:m="http://schemas.openxmlformats.org/officeDocument/2006/math">
                    <m:oMathParaPr>
                      <m:jc m:val="centerGroup"/>
                    </m:oMathParaPr>
                    <m:oMath xmlns:m="http://schemas.openxmlformats.org/officeDocument/2006/math">
                      <m:r>
                        <a:rPr lang="en-US" sz="1100" b="1" i="1" smtClean="0">
                          <a:latin typeface="Cambria Math"/>
                        </a:rPr>
                        <m:t>𝒖</m:t>
                      </m:r>
                      <m:d>
                        <m:dPr>
                          <m:ctrlPr>
                            <a:rPr lang="en-US" sz="1100" b="1" i="1" smtClean="0">
                              <a:latin typeface="Cambria Math"/>
                            </a:rPr>
                          </m:ctrlPr>
                        </m:dPr>
                        <m:e>
                          <m:r>
                            <a:rPr lang="en-US" sz="1100" b="1" i="1" smtClean="0">
                              <a:latin typeface="Cambria Math"/>
                            </a:rPr>
                            <m:t>𝒕</m:t>
                          </m:r>
                        </m:e>
                      </m:d>
                      <m:r>
                        <a:rPr lang="en-US" sz="1100" b="1" i="1" smtClean="0">
                          <a:latin typeface="Cambria Math"/>
                        </a:rPr>
                        <m:t>= </m:t>
                      </m:r>
                      <m:sSub>
                        <m:sSubPr>
                          <m:ctrlPr>
                            <a:rPr lang="en-US" sz="1100" b="1" i="1" smtClean="0">
                              <a:latin typeface="Cambria Math"/>
                            </a:rPr>
                          </m:ctrlPr>
                        </m:sSubPr>
                        <m:e>
                          <m:r>
                            <a:rPr lang="en-US" sz="1100" b="1" i="1" smtClean="0">
                              <a:latin typeface="Cambria Math"/>
                            </a:rPr>
                            <m:t>𝒖</m:t>
                          </m:r>
                        </m:e>
                        <m:sub>
                          <m:r>
                            <a:rPr lang="en-US" sz="1100" b="1" i="1" smtClean="0">
                              <a:latin typeface="Cambria Math"/>
                            </a:rPr>
                            <m:t>𝒉</m:t>
                          </m:r>
                        </m:sub>
                      </m:sSub>
                      <m:d>
                        <m:dPr>
                          <m:ctrlPr>
                            <a:rPr lang="en-US" sz="1100" b="1" i="1" smtClean="0">
                              <a:latin typeface="Cambria Math"/>
                            </a:rPr>
                          </m:ctrlPr>
                        </m:dPr>
                        <m:e>
                          <m:r>
                            <a:rPr lang="en-US" sz="1100" b="1" i="1" smtClean="0">
                              <a:latin typeface="Cambria Math"/>
                            </a:rPr>
                            <m:t>𝒕</m:t>
                          </m:r>
                        </m:e>
                      </m:d>
                      <m:r>
                        <a:rPr lang="en-US" sz="1100" b="1" i="1" smtClean="0">
                          <a:latin typeface="Cambria Math"/>
                        </a:rPr>
                        <m:t>+ </m:t>
                      </m:r>
                      <m:sSub>
                        <m:sSubPr>
                          <m:ctrlPr>
                            <a:rPr lang="en-US" sz="1100" b="1" i="1" smtClean="0">
                              <a:latin typeface="Cambria Math"/>
                            </a:rPr>
                          </m:ctrlPr>
                        </m:sSubPr>
                        <m:e>
                          <m:r>
                            <a:rPr lang="en-US" sz="1100" b="1" i="1" smtClean="0">
                              <a:latin typeface="Cambria Math"/>
                            </a:rPr>
                            <m:t>𝒖</m:t>
                          </m:r>
                        </m:e>
                        <m:sub>
                          <m:r>
                            <a:rPr lang="en-US" sz="1100" b="1" i="1" smtClean="0">
                              <a:latin typeface="Cambria Math"/>
                            </a:rPr>
                            <m:t>𝒑</m:t>
                          </m:r>
                        </m:sub>
                      </m:sSub>
                      <m:r>
                        <a:rPr lang="en-US" sz="1100" b="1" i="1" smtClean="0">
                          <a:latin typeface="Cambria Math"/>
                        </a:rPr>
                        <m:t>(</m:t>
                      </m:r>
                      <m:r>
                        <a:rPr lang="en-US" sz="1100" b="1" i="1" smtClean="0">
                          <a:latin typeface="Cambria Math"/>
                        </a:rPr>
                        <m:t>𝒕</m:t>
                      </m:r>
                      <m:r>
                        <a:rPr lang="en-US" sz="1100" b="1" i="1" smtClean="0">
                          <a:latin typeface="Cambria Math"/>
                        </a:rPr>
                        <m:t>)</m:t>
                      </m:r>
                    </m:oMath>
                  </m:oMathPara>
                </a14:m>
                <a:endParaRPr lang="en-US" sz="1100" b="1" dirty="0" smtClean="0"/>
              </a:p>
              <a:p>
                <a:r>
                  <a:rPr lang="en-US" sz="1100" b="1" dirty="0" smtClean="0"/>
                  <a:t>The homogenous displacement equation is already known, as this is simply just free vibration of the system. Starting with the more simpler solution (the constant load),</a:t>
                </a:r>
              </a:p>
              <a:p>
                <a:endParaRPr lang="en-US" sz="1100" b="1" dirty="0"/>
              </a:p>
              <a:p>
                <a14:m>
                  <m:oMathPara xmlns:m="http://schemas.openxmlformats.org/officeDocument/2006/math">
                    <m:oMathParaPr>
                      <m:jc m:val="centerGroup"/>
                    </m:oMathParaPr>
                    <m:oMath xmlns:m="http://schemas.openxmlformats.org/officeDocument/2006/math">
                      <m:acc>
                        <m:accPr>
                          <m:chr m:val="̈"/>
                          <m:ctrlPr>
                            <a:rPr lang="en-US" sz="1100" b="1" i="1">
                              <a:latin typeface="Cambria Math"/>
                            </a:rPr>
                          </m:ctrlPr>
                        </m:accPr>
                        <m:e>
                          <m:r>
                            <a:rPr lang="en-US" sz="1100" b="1" i="1">
                              <a:latin typeface="Cambria Math"/>
                            </a:rPr>
                            <m:t>𝒖</m:t>
                          </m:r>
                        </m:e>
                      </m:acc>
                      <m:r>
                        <a:rPr lang="en-US" sz="1100" b="1" i="1">
                          <a:latin typeface="Cambria Math"/>
                        </a:rPr>
                        <m:t>+</m:t>
                      </m:r>
                      <m:r>
                        <a:rPr lang="en-US" sz="1100" b="1" i="1">
                          <a:latin typeface="Cambria Math"/>
                        </a:rPr>
                        <m:t>𝟐</m:t>
                      </m:r>
                      <m:r>
                        <a:rPr lang="en-US" sz="1100" b="1" i="1">
                          <a:latin typeface="Cambria Math"/>
                          <a:ea typeface="Cambria Math"/>
                        </a:rPr>
                        <m:t>𝝃𝝎</m:t>
                      </m:r>
                      <m:acc>
                        <m:accPr>
                          <m:chr m:val="̇"/>
                          <m:ctrlPr>
                            <a:rPr lang="en-US" sz="1100" b="1" i="1">
                              <a:latin typeface="Cambria Math"/>
                              <a:ea typeface="Cambria Math"/>
                            </a:rPr>
                          </m:ctrlPr>
                        </m:accPr>
                        <m:e>
                          <m:r>
                            <a:rPr lang="en-US" sz="1100" b="1" i="1">
                              <a:latin typeface="Cambria Math"/>
                              <a:ea typeface="Cambria Math"/>
                            </a:rPr>
                            <m:t>𝒖</m:t>
                          </m:r>
                        </m:e>
                      </m:acc>
                      <m:r>
                        <a:rPr lang="en-US" sz="1100" b="1" i="1">
                          <a:latin typeface="Cambria Math"/>
                          <a:ea typeface="Cambria Math"/>
                        </a:rPr>
                        <m:t>+</m:t>
                      </m:r>
                      <m:sSup>
                        <m:sSupPr>
                          <m:ctrlPr>
                            <a:rPr lang="en-US" sz="1100" b="1" i="1">
                              <a:latin typeface="Cambria Math"/>
                              <a:ea typeface="Cambria Math"/>
                            </a:rPr>
                          </m:ctrlPr>
                        </m:sSupPr>
                        <m:e>
                          <m:r>
                            <a:rPr lang="en-US" sz="1100" b="1" i="1">
                              <a:latin typeface="Cambria Math"/>
                              <a:ea typeface="Cambria Math"/>
                            </a:rPr>
                            <m:t>𝝎</m:t>
                          </m:r>
                        </m:e>
                        <m:sup>
                          <m:r>
                            <a:rPr lang="en-US" sz="1100" b="1" i="1">
                              <a:latin typeface="Cambria Math"/>
                              <a:ea typeface="Cambria Math"/>
                            </a:rPr>
                            <m:t>𝟐</m:t>
                          </m:r>
                        </m:sup>
                      </m:sSup>
                      <m:r>
                        <a:rPr lang="en-US" sz="1100" b="1" i="1">
                          <a:latin typeface="Cambria Math"/>
                          <a:ea typeface="Cambria Math"/>
                        </a:rPr>
                        <m:t>𝒖</m:t>
                      </m:r>
                      <m:r>
                        <a:rPr lang="en-US" sz="1100" b="1" i="1">
                          <a:latin typeface="Cambria Math"/>
                          <a:ea typeface="Cambria Math"/>
                        </a:rPr>
                        <m:t>=</m:t>
                      </m:r>
                      <m:sSub>
                        <m:sSubPr>
                          <m:ctrlPr>
                            <a:rPr lang="en-US" sz="1100" b="1" i="1" smtClean="0">
                              <a:latin typeface="Cambria Math"/>
                              <a:ea typeface="Cambria Math"/>
                            </a:rPr>
                          </m:ctrlPr>
                        </m:sSubPr>
                        <m:e>
                          <m:r>
                            <a:rPr lang="en-US" sz="1100" b="1" i="1" smtClean="0">
                              <a:latin typeface="Cambria Math"/>
                              <a:ea typeface="Cambria Math"/>
                            </a:rPr>
                            <m:t>𝑷</m:t>
                          </m:r>
                        </m:e>
                        <m:sub>
                          <m:r>
                            <a:rPr lang="en-US" sz="1100" b="1" i="1" smtClean="0">
                              <a:latin typeface="Cambria Math"/>
                              <a:ea typeface="Cambria Math"/>
                            </a:rPr>
                            <m:t>𝟎</m:t>
                          </m:r>
                        </m:sub>
                      </m:sSub>
                      <m:r>
                        <a:rPr lang="en-US" sz="1100" b="1" i="1" smtClean="0">
                          <a:latin typeface="Cambria Math"/>
                          <a:ea typeface="Cambria Math"/>
                        </a:rPr>
                        <m:t>=</m:t>
                      </m:r>
                      <m:f>
                        <m:fPr>
                          <m:ctrlPr>
                            <a:rPr lang="en-US" sz="1100" b="1" i="1" smtClean="0">
                              <a:latin typeface="Cambria Math"/>
                              <a:ea typeface="Cambria Math"/>
                            </a:rPr>
                          </m:ctrlPr>
                        </m:fPr>
                        <m:num>
                          <m:sSub>
                            <m:sSubPr>
                              <m:ctrlPr>
                                <a:rPr lang="en-US" sz="1100" b="1" i="1" smtClean="0">
                                  <a:latin typeface="Cambria Math"/>
                                  <a:ea typeface="Cambria Math"/>
                                </a:rPr>
                              </m:ctrlPr>
                            </m:sSubPr>
                            <m:e>
                              <m:r>
                                <a:rPr lang="en-US" sz="1100" b="1" i="1" smtClean="0">
                                  <a:latin typeface="Cambria Math"/>
                                  <a:ea typeface="Cambria Math"/>
                                </a:rPr>
                                <m:t>𝒇</m:t>
                              </m:r>
                            </m:e>
                            <m:sub>
                              <m:r>
                                <a:rPr lang="en-US" sz="1100" b="1" i="1" smtClean="0">
                                  <a:latin typeface="Cambria Math"/>
                                  <a:ea typeface="Cambria Math"/>
                                </a:rPr>
                                <m:t>𝟎</m:t>
                              </m:r>
                            </m:sub>
                          </m:sSub>
                        </m:num>
                        <m:den>
                          <m:r>
                            <a:rPr lang="en-US" sz="1100" b="1" i="1" smtClean="0">
                              <a:latin typeface="Cambria Math"/>
                              <a:ea typeface="Cambria Math"/>
                            </a:rPr>
                            <m:t>𝒎</m:t>
                          </m:r>
                        </m:den>
                      </m:f>
                    </m:oMath>
                  </m:oMathPara>
                </a14:m>
                <a:endParaRPr lang="en-US" sz="1100" b="1" dirty="0" smtClean="0"/>
              </a:p>
              <a:p>
                <a:r>
                  <a:rPr lang="en-US" sz="1100" b="1" dirty="0" smtClean="0"/>
                  <a:t>Making the algebraic substitution </a:t>
                </a:r>
                <a14:m>
                  <m:oMath xmlns:m="http://schemas.openxmlformats.org/officeDocument/2006/math">
                    <m:sSub>
                      <m:sSubPr>
                        <m:ctrlPr>
                          <a:rPr lang="en-US" sz="1100" b="1" i="1">
                            <a:latin typeface="Cambria Math"/>
                          </a:rPr>
                        </m:ctrlPr>
                      </m:sSubPr>
                      <m:e>
                        <m:r>
                          <a:rPr lang="en-US" sz="1100" b="1" i="1">
                            <a:latin typeface="Cambria Math"/>
                          </a:rPr>
                          <m:t>𝒖</m:t>
                        </m:r>
                      </m:e>
                      <m:sub>
                        <m:r>
                          <a:rPr lang="en-US" sz="1100" b="1" i="1">
                            <a:latin typeface="Cambria Math"/>
                          </a:rPr>
                          <m:t>𝒑</m:t>
                        </m:r>
                      </m:sub>
                    </m:sSub>
                    <m:r>
                      <a:rPr lang="en-US" sz="1100" b="1" i="1" smtClean="0">
                        <a:latin typeface="Cambria Math"/>
                      </a:rPr>
                      <m:t>=</m:t>
                    </m:r>
                    <m:f>
                      <m:fPr>
                        <m:ctrlPr>
                          <a:rPr lang="en-US" sz="1100" b="1" i="1" smtClean="0">
                            <a:latin typeface="Cambria Math"/>
                          </a:rPr>
                        </m:ctrlPr>
                      </m:fPr>
                      <m:num>
                        <m:sSub>
                          <m:sSubPr>
                            <m:ctrlPr>
                              <a:rPr lang="en-US" sz="1100" b="1" i="1">
                                <a:latin typeface="Cambria Math"/>
                                <a:ea typeface="Cambria Math"/>
                              </a:rPr>
                            </m:ctrlPr>
                          </m:sSubPr>
                          <m:e>
                            <m:r>
                              <a:rPr lang="en-US" sz="1100" b="1" i="1">
                                <a:latin typeface="Cambria Math"/>
                                <a:ea typeface="Cambria Math"/>
                              </a:rPr>
                              <m:t>𝑷</m:t>
                            </m:r>
                          </m:e>
                          <m:sub>
                            <m:r>
                              <a:rPr lang="en-US" sz="1100" b="1" i="1">
                                <a:latin typeface="Cambria Math"/>
                                <a:ea typeface="Cambria Math"/>
                              </a:rPr>
                              <m:t>𝟎</m:t>
                            </m:r>
                          </m:sub>
                        </m:sSub>
                      </m:num>
                      <m:den>
                        <m:sSup>
                          <m:sSupPr>
                            <m:ctrlPr>
                              <a:rPr lang="en-US" sz="1100" b="1" i="1" smtClean="0">
                                <a:latin typeface="Cambria Math"/>
                                <a:ea typeface="Cambria Math"/>
                              </a:rPr>
                            </m:ctrlPr>
                          </m:sSupPr>
                          <m:e>
                            <m:r>
                              <a:rPr lang="en-US" sz="1100" b="1" i="1" smtClean="0">
                                <a:latin typeface="Cambria Math"/>
                                <a:ea typeface="Cambria Math"/>
                              </a:rPr>
                              <m:t>𝝎</m:t>
                            </m:r>
                          </m:e>
                          <m:sup>
                            <m:r>
                              <a:rPr lang="en-US" sz="1100" b="1" i="1" smtClean="0">
                                <a:latin typeface="Cambria Math"/>
                                <a:ea typeface="Cambria Math"/>
                              </a:rPr>
                              <m:t>𝟐</m:t>
                            </m:r>
                          </m:sup>
                        </m:sSup>
                      </m:den>
                    </m:f>
                  </m:oMath>
                </a14:m>
                <a:endParaRPr lang="en-US" sz="1100" b="1" dirty="0" smtClean="0"/>
              </a:p>
              <a:p>
                <a14:m>
                  <m:oMathPara xmlns:m="http://schemas.openxmlformats.org/officeDocument/2006/math">
                    <m:oMathParaPr>
                      <m:jc m:val="centerGroup"/>
                    </m:oMathParaPr>
                    <m:oMath xmlns:m="http://schemas.openxmlformats.org/officeDocument/2006/math">
                      <m:acc>
                        <m:accPr>
                          <m:chr m:val="̈"/>
                          <m:ctrlPr>
                            <a:rPr lang="en-US" sz="1100" b="1" i="1" smtClean="0">
                              <a:latin typeface="Cambria Math"/>
                            </a:rPr>
                          </m:ctrlPr>
                        </m:accPr>
                        <m:e>
                          <m:sSub>
                            <m:sSubPr>
                              <m:ctrlPr>
                                <a:rPr lang="en-US" sz="1100" b="1" i="1">
                                  <a:latin typeface="Cambria Math"/>
                                </a:rPr>
                              </m:ctrlPr>
                            </m:sSubPr>
                            <m:e>
                              <m:r>
                                <a:rPr lang="en-US" sz="1100" b="1" i="1">
                                  <a:latin typeface="Cambria Math"/>
                                </a:rPr>
                                <m:t>𝒖</m:t>
                              </m:r>
                            </m:e>
                            <m:sub>
                              <m:r>
                                <a:rPr lang="en-US" sz="1100" b="1" i="1">
                                  <a:latin typeface="Cambria Math"/>
                                </a:rPr>
                                <m:t>𝒑</m:t>
                              </m:r>
                            </m:sub>
                          </m:sSub>
                        </m:e>
                      </m:acc>
                      <m:r>
                        <a:rPr lang="en-US" sz="1100" b="1" i="1">
                          <a:latin typeface="Cambria Math"/>
                        </a:rPr>
                        <m:t>+</m:t>
                      </m:r>
                      <m:r>
                        <a:rPr lang="en-US" sz="1100" b="1" i="1">
                          <a:latin typeface="Cambria Math"/>
                        </a:rPr>
                        <m:t>𝟐</m:t>
                      </m:r>
                      <m:r>
                        <a:rPr lang="en-US" sz="1100" b="1" i="1">
                          <a:latin typeface="Cambria Math"/>
                          <a:ea typeface="Cambria Math"/>
                        </a:rPr>
                        <m:t>𝝃𝝎</m:t>
                      </m:r>
                      <m:acc>
                        <m:accPr>
                          <m:chr m:val="̇"/>
                          <m:ctrlPr>
                            <a:rPr lang="en-US" sz="1100" b="1" i="1" smtClean="0">
                              <a:latin typeface="Cambria Math"/>
                              <a:ea typeface="Cambria Math"/>
                            </a:rPr>
                          </m:ctrlPr>
                        </m:accPr>
                        <m:e>
                          <m:sSub>
                            <m:sSubPr>
                              <m:ctrlPr>
                                <a:rPr lang="en-US" sz="1100" b="1" i="1">
                                  <a:latin typeface="Cambria Math"/>
                                </a:rPr>
                              </m:ctrlPr>
                            </m:sSubPr>
                            <m:e>
                              <m:r>
                                <a:rPr lang="en-US" sz="1100" b="1" i="1">
                                  <a:latin typeface="Cambria Math"/>
                                </a:rPr>
                                <m:t>𝒖</m:t>
                              </m:r>
                            </m:e>
                            <m:sub>
                              <m:r>
                                <a:rPr lang="en-US" sz="1100" b="1" i="1">
                                  <a:latin typeface="Cambria Math"/>
                                </a:rPr>
                                <m:t>𝒑</m:t>
                              </m:r>
                            </m:sub>
                          </m:sSub>
                        </m:e>
                      </m:acc>
                      <m:r>
                        <a:rPr lang="en-US" sz="1100" b="1" i="1">
                          <a:latin typeface="Cambria Math"/>
                          <a:ea typeface="Cambria Math"/>
                        </a:rPr>
                        <m:t>+</m:t>
                      </m:r>
                      <m:sSup>
                        <m:sSupPr>
                          <m:ctrlPr>
                            <a:rPr lang="en-US" sz="1100" b="1" i="1">
                              <a:latin typeface="Cambria Math"/>
                              <a:ea typeface="Cambria Math"/>
                            </a:rPr>
                          </m:ctrlPr>
                        </m:sSupPr>
                        <m:e>
                          <m:r>
                            <a:rPr lang="en-US" sz="1100" b="1" i="1">
                              <a:latin typeface="Cambria Math"/>
                              <a:ea typeface="Cambria Math"/>
                            </a:rPr>
                            <m:t>𝝎</m:t>
                          </m:r>
                        </m:e>
                        <m:sup>
                          <m:r>
                            <a:rPr lang="en-US" sz="1100" b="1" i="1">
                              <a:latin typeface="Cambria Math"/>
                              <a:ea typeface="Cambria Math"/>
                            </a:rPr>
                            <m:t>𝟐</m:t>
                          </m:r>
                        </m:sup>
                      </m:sSup>
                      <m:sSub>
                        <m:sSubPr>
                          <m:ctrlPr>
                            <a:rPr lang="en-US" sz="1100" b="1" i="1">
                              <a:latin typeface="Cambria Math"/>
                            </a:rPr>
                          </m:ctrlPr>
                        </m:sSubPr>
                        <m:e>
                          <m:r>
                            <a:rPr lang="en-US" sz="1100" b="1" i="1">
                              <a:latin typeface="Cambria Math"/>
                            </a:rPr>
                            <m:t>𝒖</m:t>
                          </m:r>
                        </m:e>
                        <m:sub>
                          <m:r>
                            <a:rPr lang="en-US" sz="1100" b="1" i="1">
                              <a:latin typeface="Cambria Math"/>
                            </a:rPr>
                            <m:t>𝒑</m:t>
                          </m:r>
                        </m:sub>
                      </m:sSub>
                      <m:r>
                        <a:rPr lang="en-US" sz="1100" b="1" i="1">
                          <a:latin typeface="Cambria Math"/>
                          <a:ea typeface="Cambria Math"/>
                        </a:rPr>
                        <m:t>=</m:t>
                      </m:r>
                      <m:sSub>
                        <m:sSubPr>
                          <m:ctrlPr>
                            <a:rPr lang="en-US" sz="1100" b="1" i="1">
                              <a:latin typeface="Cambria Math"/>
                              <a:ea typeface="Cambria Math"/>
                            </a:rPr>
                          </m:ctrlPr>
                        </m:sSubPr>
                        <m:e>
                          <m:r>
                            <a:rPr lang="en-US" sz="1100" b="1" i="1">
                              <a:latin typeface="Cambria Math"/>
                              <a:ea typeface="Cambria Math"/>
                            </a:rPr>
                            <m:t>𝑷</m:t>
                          </m:r>
                        </m:e>
                        <m:sub>
                          <m:r>
                            <a:rPr lang="en-US" sz="1100" b="1" i="1">
                              <a:latin typeface="Cambria Math"/>
                              <a:ea typeface="Cambria Math"/>
                            </a:rPr>
                            <m:t>𝟎</m:t>
                          </m:r>
                        </m:sub>
                      </m:sSub>
                    </m:oMath>
                  </m:oMathPara>
                </a14:m>
                <a:endParaRPr lang="en-US" sz="1100" b="1" dirty="0" smtClean="0"/>
              </a:p>
              <a:p>
                <a:r>
                  <a:rPr lang="en-US" sz="1100" b="1" dirty="0" smtClean="0"/>
                  <a:t>And since </a:t>
                </a:r>
                <a14:m>
                  <m:oMath xmlns:m="http://schemas.openxmlformats.org/officeDocument/2006/math">
                    <m:sSub>
                      <m:sSubPr>
                        <m:ctrlPr>
                          <a:rPr lang="en-US" sz="1100" b="1" i="1">
                            <a:latin typeface="Cambria Math"/>
                          </a:rPr>
                        </m:ctrlPr>
                      </m:sSubPr>
                      <m:e>
                        <m:r>
                          <a:rPr lang="en-US" sz="1100" b="1" i="1">
                            <a:latin typeface="Cambria Math"/>
                          </a:rPr>
                          <m:t>𝒖</m:t>
                        </m:r>
                      </m:e>
                      <m:sub>
                        <m:r>
                          <a:rPr lang="en-US" sz="1100" b="1" i="1">
                            <a:latin typeface="Cambria Math"/>
                          </a:rPr>
                          <m:t>𝒑</m:t>
                        </m:r>
                      </m:sub>
                    </m:sSub>
                    <m:r>
                      <a:rPr lang="en-US" sz="1100" b="1" i="1">
                        <a:latin typeface="Cambria Math"/>
                      </a:rPr>
                      <m:t>=</m:t>
                    </m:r>
                    <m:f>
                      <m:fPr>
                        <m:ctrlPr>
                          <a:rPr lang="en-US" sz="1100" b="1" i="1">
                            <a:latin typeface="Cambria Math"/>
                          </a:rPr>
                        </m:ctrlPr>
                      </m:fPr>
                      <m:num>
                        <m:sSub>
                          <m:sSubPr>
                            <m:ctrlPr>
                              <a:rPr lang="en-US" sz="1100" b="1" i="1">
                                <a:latin typeface="Cambria Math"/>
                                <a:ea typeface="Cambria Math"/>
                              </a:rPr>
                            </m:ctrlPr>
                          </m:sSubPr>
                          <m:e>
                            <m:r>
                              <a:rPr lang="en-US" sz="1100" b="1" i="1">
                                <a:latin typeface="Cambria Math"/>
                                <a:ea typeface="Cambria Math"/>
                              </a:rPr>
                              <m:t>𝑷</m:t>
                            </m:r>
                          </m:e>
                          <m:sub>
                            <m:r>
                              <a:rPr lang="en-US" sz="1100" b="1" i="1">
                                <a:latin typeface="Cambria Math"/>
                                <a:ea typeface="Cambria Math"/>
                              </a:rPr>
                              <m:t>𝟎</m:t>
                            </m:r>
                          </m:sub>
                        </m:sSub>
                      </m:num>
                      <m:den>
                        <m:sSup>
                          <m:sSupPr>
                            <m:ctrlPr>
                              <a:rPr lang="en-US" sz="1100" b="1" i="1">
                                <a:latin typeface="Cambria Math"/>
                                <a:ea typeface="Cambria Math"/>
                              </a:rPr>
                            </m:ctrlPr>
                          </m:sSupPr>
                          <m:e>
                            <m:r>
                              <a:rPr lang="en-US" sz="1100" b="1" i="1">
                                <a:latin typeface="Cambria Math"/>
                                <a:ea typeface="Cambria Math"/>
                              </a:rPr>
                              <m:t>𝝎</m:t>
                            </m:r>
                          </m:e>
                          <m:sup>
                            <m:r>
                              <a:rPr lang="en-US" sz="1100" b="1" i="1">
                                <a:latin typeface="Cambria Math"/>
                                <a:ea typeface="Cambria Math"/>
                              </a:rPr>
                              <m:t>𝟐</m:t>
                            </m:r>
                          </m:sup>
                        </m:sSup>
                      </m:den>
                    </m:f>
                    <m:r>
                      <a:rPr lang="en-US" sz="1100" b="1" i="1" smtClean="0">
                        <a:latin typeface="Cambria Math"/>
                        <a:ea typeface="Cambria Math"/>
                      </a:rPr>
                      <m:t>=</m:t>
                    </m:r>
                    <m:f>
                      <m:fPr>
                        <m:ctrlPr>
                          <a:rPr lang="en-US" sz="1100" b="1" i="1">
                            <a:latin typeface="Cambria Math"/>
                            <a:ea typeface="Cambria Math"/>
                          </a:rPr>
                        </m:ctrlPr>
                      </m:fPr>
                      <m:num>
                        <m:sSub>
                          <m:sSubPr>
                            <m:ctrlPr>
                              <a:rPr lang="en-US" sz="1100" b="1" i="1">
                                <a:latin typeface="Cambria Math"/>
                                <a:ea typeface="Cambria Math"/>
                              </a:rPr>
                            </m:ctrlPr>
                          </m:sSubPr>
                          <m:e>
                            <m:r>
                              <a:rPr lang="en-US" sz="1100" b="1" i="1">
                                <a:latin typeface="Cambria Math"/>
                                <a:ea typeface="Cambria Math"/>
                              </a:rPr>
                              <m:t>𝒇</m:t>
                            </m:r>
                          </m:e>
                          <m:sub>
                            <m:r>
                              <a:rPr lang="en-US" sz="1100" b="1" i="1">
                                <a:latin typeface="Cambria Math"/>
                                <a:ea typeface="Cambria Math"/>
                              </a:rPr>
                              <m:t>𝟎</m:t>
                            </m:r>
                          </m:sub>
                        </m:sSub>
                      </m:num>
                      <m:den>
                        <m:r>
                          <a:rPr lang="en-US" sz="1100" b="1" i="1" smtClean="0">
                            <a:latin typeface="Cambria Math"/>
                            <a:ea typeface="Cambria Math"/>
                          </a:rPr>
                          <m:t>𝒌</m:t>
                        </m:r>
                      </m:den>
                    </m:f>
                  </m:oMath>
                </a14:m>
                <a:endParaRPr lang="en-US" sz="1100" b="1" dirty="0" smtClean="0"/>
              </a:p>
              <a:p>
                <a14:m>
                  <m:oMathPara xmlns:m="http://schemas.openxmlformats.org/officeDocument/2006/math">
                    <m:oMathParaPr>
                      <m:jc m:val="centerGroup"/>
                    </m:oMathParaPr>
                    <m:oMath xmlns:m="http://schemas.openxmlformats.org/officeDocument/2006/math">
                      <m:r>
                        <a:rPr lang="en-US" sz="1100" b="1" i="1">
                          <a:latin typeface="Cambria Math"/>
                        </a:rPr>
                        <m:t>𝒖</m:t>
                      </m:r>
                      <m:d>
                        <m:dPr>
                          <m:ctrlPr>
                            <a:rPr lang="en-US" sz="1100" b="1" i="1">
                              <a:latin typeface="Cambria Math"/>
                            </a:rPr>
                          </m:ctrlPr>
                        </m:dPr>
                        <m:e>
                          <m:r>
                            <a:rPr lang="en-US" sz="1100" b="1" i="1">
                              <a:latin typeface="Cambria Math"/>
                            </a:rPr>
                            <m:t>𝒕</m:t>
                          </m:r>
                        </m:e>
                      </m:d>
                      <m:r>
                        <a:rPr lang="en-US" sz="1100" b="1" i="1" smtClean="0">
                          <a:latin typeface="Cambria Math"/>
                        </a:rPr>
                        <m:t>=</m:t>
                      </m:r>
                      <m:sSup>
                        <m:sSupPr>
                          <m:ctrlPr>
                            <a:rPr lang="en-US" sz="1100" b="1" i="1">
                              <a:latin typeface="Cambria Math"/>
                            </a:rPr>
                          </m:ctrlPr>
                        </m:sSupPr>
                        <m:e>
                          <m:r>
                            <a:rPr lang="en-US" sz="1100" b="1" i="1">
                              <a:latin typeface="Cambria Math"/>
                            </a:rPr>
                            <m:t>𝒆</m:t>
                          </m:r>
                        </m:e>
                        <m:sup>
                          <m:r>
                            <a:rPr lang="en-US" sz="1100" b="1" i="1">
                              <a:latin typeface="Cambria Math"/>
                            </a:rPr>
                            <m:t>−</m:t>
                          </m:r>
                          <m:r>
                            <a:rPr lang="en-US" sz="1100" b="1" i="1">
                              <a:latin typeface="Cambria Math"/>
                              <a:ea typeface="Cambria Math"/>
                            </a:rPr>
                            <m:t>𝝃𝝎</m:t>
                          </m:r>
                          <m:r>
                            <a:rPr lang="en-US" sz="1100" b="1" i="1">
                              <a:latin typeface="Cambria Math"/>
                              <a:ea typeface="Cambria Math"/>
                            </a:rPr>
                            <m:t>𝒕</m:t>
                          </m:r>
                        </m:sup>
                      </m:sSup>
                      <m:d>
                        <m:dPr>
                          <m:begChr m:val="["/>
                          <m:endChr m:val="]"/>
                          <m:ctrlPr>
                            <a:rPr lang="en-US" sz="1100" b="1" i="1">
                              <a:latin typeface="Cambria Math"/>
                              <a:ea typeface="Cambria Math"/>
                            </a:rPr>
                          </m:ctrlPr>
                        </m:dPr>
                        <m:e>
                          <m:sSub>
                            <m:sSubPr>
                              <m:ctrlPr>
                                <a:rPr lang="en-US" sz="1100" i="1">
                                  <a:latin typeface="Cambria Math"/>
                                </a:rPr>
                              </m:ctrlPr>
                            </m:sSubPr>
                            <m:e>
                              <m:r>
                                <a:rPr lang="en-US" sz="1100" i="1">
                                  <a:latin typeface="Cambria Math"/>
                                </a:rPr>
                                <m:t>𝐵</m:t>
                              </m:r>
                            </m:e>
                            <m:sub>
                              <m:r>
                                <a:rPr lang="en-US" sz="1100" i="1">
                                  <a:latin typeface="Cambria Math"/>
                                </a:rPr>
                                <m:t>1</m:t>
                              </m:r>
                            </m:sub>
                          </m:sSub>
                          <m:r>
                            <a:rPr lang="en-US" sz="1100" i="1">
                              <a:latin typeface="Cambria Math"/>
                            </a:rPr>
                            <m:t>𝑐𝑜𝑠</m:t>
                          </m:r>
                          <m:sSub>
                            <m:sSubPr>
                              <m:ctrlPr>
                                <a:rPr lang="en-US" sz="1100" b="1" i="1">
                                  <a:latin typeface="Cambria Math"/>
                                </a:rPr>
                              </m:ctrlPr>
                            </m:sSubPr>
                            <m:e>
                              <m:r>
                                <a:rPr lang="en-US" sz="1100" b="1" i="1">
                                  <a:latin typeface="Cambria Math"/>
                                </a:rPr>
                                <m:t>𝒘</m:t>
                              </m:r>
                            </m:e>
                            <m:sub>
                              <m:r>
                                <a:rPr lang="en-US" sz="1100" b="1" i="1">
                                  <a:latin typeface="Cambria Math"/>
                                </a:rPr>
                                <m:t>𝑫</m:t>
                              </m:r>
                            </m:sub>
                          </m:sSub>
                          <m:r>
                            <a:rPr lang="en-US" sz="1100" i="1">
                              <a:latin typeface="Cambria Math"/>
                              <a:ea typeface="Cambria Math"/>
                            </a:rPr>
                            <m:t>𝑡</m:t>
                          </m:r>
                          <m:r>
                            <a:rPr lang="en-US" sz="1100" i="1">
                              <a:latin typeface="Cambria Math"/>
                              <a:ea typeface="Cambria Math"/>
                            </a:rPr>
                            <m:t>+</m:t>
                          </m:r>
                          <m:sSub>
                            <m:sSubPr>
                              <m:ctrlPr>
                                <a:rPr lang="en-US" sz="1100" i="1">
                                  <a:latin typeface="Cambria Math"/>
                                </a:rPr>
                              </m:ctrlPr>
                            </m:sSubPr>
                            <m:e>
                              <m:r>
                                <a:rPr lang="en-US" sz="1100" i="1">
                                  <a:latin typeface="Cambria Math"/>
                                </a:rPr>
                                <m:t>𝐵</m:t>
                              </m:r>
                            </m:e>
                            <m:sub>
                              <m:r>
                                <a:rPr lang="en-US" sz="1100" i="1">
                                  <a:latin typeface="Cambria Math"/>
                                </a:rPr>
                                <m:t>2</m:t>
                              </m:r>
                            </m:sub>
                          </m:sSub>
                          <m:r>
                            <a:rPr lang="en-US" sz="1100" i="1">
                              <a:latin typeface="Cambria Math"/>
                            </a:rPr>
                            <m:t>𝑠𝑖𝑛</m:t>
                          </m:r>
                          <m:sSub>
                            <m:sSubPr>
                              <m:ctrlPr>
                                <a:rPr lang="en-US" sz="1100" b="1" i="1">
                                  <a:latin typeface="Cambria Math"/>
                                </a:rPr>
                              </m:ctrlPr>
                            </m:sSubPr>
                            <m:e>
                              <m:r>
                                <a:rPr lang="en-US" sz="1100" b="1" i="1">
                                  <a:latin typeface="Cambria Math"/>
                                </a:rPr>
                                <m:t>𝒘</m:t>
                              </m:r>
                            </m:e>
                            <m:sub>
                              <m:r>
                                <a:rPr lang="en-US" sz="1100" b="1" i="1">
                                  <a:latin typeface="Cambria Math"/>
                                </a:rPr>
                                <m:t>𝑫</m:t>
                              </m:r>
                            </m:sub>
                          </m:sSub>
                          <m:r>
                            <a:rPr lang="en-US" sz="1100" i="1">
                              <a:latin typeface="Cambria Math"/>
                              <a:ea typeface="Cambria Math"/>
                            </a:rPr>
                            <m:t>𝑡</m:t>
                          </m:r>
                        </m:e>
                      </m:d>
                      <m:r>
                        <a:rPr lang="en-US" sz="1100" b="0" i="1" smtClean="0">
                          <a:latin typeface="Cambria Math"/>
                          <a:ea typeface="Cambria Math"/>
                        </a:rPr>
                        <m:t>+</m:t>
                      </m:r>
                      <m:f>
                        <m:fPr>
                          <m:ctrlPr>
                            <a:rPr lang="en-US" sz="1100" b="1" i="1">
                              <a:latin typeface="Cambria Math"/>
                            </a:rPr>
                          </m:ctrlPr>
                        </m:fPr>
                        <m:num>
                          <m:sSub>
                            <m:sSubPr>
                              <m:ctrlPr>
                                <a:rPr lang="en-US" sz="1100" b="1" i="1">
                                  <a:latin typeface="Cambria Math"/>
                                  <a:ea typeface="Cambria Math"/>
                                </a:rPr>
                              </m:ctrlPr>
                            </m:sSubPr>
                            <m:e>
                              <m:r>
                                <a:rPr lang="en-US" sz="1100" b="1" i="1">
                                  <a:latin typeface="Cambria Math"/>
                                  <a:ea typeface="Cambria Math"/>
                                </a:rPr>
                                <m:t>𝑷</m:t>
                              </m:r>
                            </m:e>
                            <m:sub>
                              <m:r>
                                <a:rPr lang="en-US" sz="1100" b="1" i="1">
                                  <a:latin typeface="Cambria Math"/>
                                  <a:ea typeface="Cambria Math"/>
                                </a:rPr>
                                <m:t>𝟎</m:t>
                              </m:r>
                            </m:sub>
                          </m:sSub>
                        </m:num>
                        <m:den>
                          <m:sSup>
                            <m:sSupPr>
                              <m:ctrlPr>
                                <a:rPr lang="en-US" sz="1100" b="1" i="1">
                                  <a:latin typeface="Cambria Math"/>
                                  <a:ea typeface="Cambria Math"/>
                                </a:rPr>
                              </m:ctrlPr>
                            </m:sSupPr>
                            <m:e>
                              <m:r>
                                <a:rPr lang="en-US" sz="1100" b="1" i="1">
                                  <a:latin typeface="Cambria Math"/>
                                  <a:ea typeface="Cambria Math"/>
                                </a:rPr>
                                <m:t>𝝎</m:t>
                              </m:r>
                            </m:e>
                            <m:sup>
                              <m:r>
                                <a:rPr lang="en-US" sz="1100" b="1" i="1">
                                  <a:latin typeface="Cambria Math"/>
                                  <a:ea typeface="Cambria Math"/>
                                </a:rPr>
                                <m:t>𝟐</m:t>
                              </m:r>
                            </m:sup>
                          </m:sSup>
                        </m:den>
                      </m:f>
                    </m:oMath>
                  </m:oMathPara>
                </a14:m>
                <a:endParaRPr lang="en-US" sz="1100" b="1" dirty="0" smtClean="0"/>
              </a:p>
              <a:p>
                <a:r>
                  <a:rPr lang="en-US" sz="1100" b="1" dirty="0" smtClean="0"/>
                  <a:t>Taking derivative and applying initial conditions, we find that:</a:t>
                </a:r>
              </a:p>
              <a:p>
                <a:endParaRPr lang="en-US" sz="1100" b="1" dirty="0"/>
              </a:p>
              <a:p>
                <a14:m>
                  <m:oMathPara xmlns:m="http://schemas.openxmlformats.org/officeDocument/2006/math">
                    <m:oMathParaPr>
                      <m:jc m:val="centerGroup"/>
                    </m:oMathParaPr>
                    <m:oMath xmlns:m="http://schemas.openxmlformats.org/officeDocument/2006/math">
                      <m:sSub>
                        <m:sSubPr>
                          <m:ctrlPr>
                            <a:rPr lang="en-US" sz="1100" b="1" i="1" smtClean="0">
                              <a:latin typeface="Cambria Math"/>
                            </a:rPr>
                          </m:ctrlPr>
                        </m:sSubPr>
                        <m:e>
                          <m:r>
                            <a:rPr lang="en-US" sz="1100" b="1" i="1" smtClean="0">
                              <a:latin typeface="Cambria Math"/>
                            </a:rPr>
                            <m:t>𝑩</m:t>
                          </m:r>
                        </m:e>
                        <m:sub>
                          <m:r>
                            <a:rPr lang="en-US" sz="1100" b="1" i="1" smtClean="0">
                              <a:latin typeface="Cambria Math"/>
                            </a:rPr>
                            <m:t>𝟏</m:t>
                          </m:r>
                        </m:sub>
                      </m:sSub>
                      <m:r>
                        <a:rPr lang="en-US" sz="1100" b="1" i="1" smtClean="0">
                          <a:latin typeface="Cambria Math"/>
                        </a:rPr>
                        <m:t>=</m:t>
                      </m:r>
                      <m:sSub>
                        <m:sSubPr>
                          <m:ctrlPr>
                            <a:rPr lang="en-US" sz="1100" b="1" i="1" smtClean="0">
                              <a:latin typeface="Cambria Math"/>
                            </a:rPr>
                          </m:ctrlPr>
                        </m:sSubPr>
                        <m:e>
                          <m:r>
                            <a:rPr lang="en-US" sz="1100" b="1" i="1" smtClean="0">
                              <a:latin typeface="Cambria Math"/>
                            </a:rPr>
                            <m:t>𝒖</m:t>
                          </m:r>
                        </m:e>
                        <m:sub>
                          <m:r>
                            <a:rPr lang="en-US" sz="1100" b="1" i="1" smtClean="0">
                              <a:latin typeface="Cambria Math"/>
                            </a:rPr>
                            <m:t>𝟎</m:t>
                          </m:r>
                        </m:sub>
                      </m:sSub>
                      <m:r>
                        <a:rPr lang="en-US" sz="1100" b="1" i="1" smtClean="0">
                          <a:latin typeface="Cambria Math"/>
                        </a:rPr>
                        <m:t>−</m:t>
                      </m:r>
                      <m:f>
                        <m:fPr>
                          <m:ctrlPr>
                            <a:rPr lang="en-US" sz="1100" b="1" i="1" smtClean="0">
                              <a:latin typeface="Cambria Math"/>
                            </a:rPr>
                          </m:ctrlPr>
                        </m:fPr>
                        <m:num>
                          <m:sSub>
                            <m:sSubPr>
                              <m:ctrlPr>
                                <a:rPr lang="en-US" sz="1100" b="1" i="1" smtClean="0">
                                  <a:latin typeface="Cambria Math"/>
                                </a:rPr>
                              </m:ctrlPr>
                            </m:sSubPr>
                            <m:e>
                              <m:r>
                                <a:rPr lang="en-US" sz="1100" b="1" i="1" smtClean="0">
                                  <a:latin typeface="Cambria Math"/>
                                </a:rPr>
                                <m:t>𝑷</m:t>
                              </m:r>
                            </m:e>
                            <m:sub>
                              <m:r>
                                <a:rPr lang="en-US" sz="1100" b="1" i="1" smtClean="0">
                                  <a:latin typeface="Cambria Math"/>
                                </a:rPr>
                                <m:t>𝟎</m:t>
                              </m:r>
                            </m:sub>
                          </m:sSub>
                        </m:num>
                        <m:den>
                          <m:sSup>
                            <m:sSupPr>
                              <m:ctrlPr>
                                <a:rPr lang="en-US" sz="1100" b="1" i="1" smtClean="0">
                                  <a:latin typeface="Cambria Math"/>
                                  <a:ea typeface="Cambria Math"/>
                                </a:rPr>
                              </m:ctrlPr>
                            </m:sSupPr>
                            <m:e>
                              <m:r>
                                <a:rPr lang="en-US" sz="1100" b="1" i="1" smtClean="0">
                                  <a:latin typeface="Cambria Math"/>
                                  <a:ea typeface="Cambria Math"/>
                                </a:rPr>
                                <m:t>𝝎</m:t>
                              </m:r>
                            </m:e>
                            <m:sup>
                              <m:r>
                                <a:rPr lang="en-US" sz="1100" b="1" i="1" smtClean="0">
                                  <a:latin typeface="Cambria Math"/>
                                  <a:ea typeface="Cambria Math"/>
                                </a:rPr>
                                <m:t>𝟐</m:t>
                              </m:r>
                            </m:sup>
                          </m:sSup>
                        </m:den>
                      </m:f>
                      <m:r>
                        <a:rPr lang="en-US" sz="1100" b="1" i="1" smtClean="0">
                          <a:latin typeface="Cambria Math"/>
                        </a:rPr>
                        <m:t>=</m:t>
                      </m:r>
                      <m:sSub>
                        <m:sSubPr>
                          <m:ctrlPr>
                            <a:rPr lang="en-US" sz="1100" b="1" i="1">
                              <a:latin typeface="Cambria Math"/>
                            </a:rPr>
                          </m:ctrlPr>
                        </m:sSubPr>
                        <m:e>
                          <m:r>
                            <a:rPr lang="en-US" sz="1100" b="1" i="1">
                              <a:latin typeface="Cambria Math"/>
                            </a:rPr>
                            <m:t>𝒖</m:t>
                          </m:r>
                        </m:e>
                        <m:sub>
                          <m:r>
                            <a:rPr lang="en-US" sz="1100" b="1" i="1">
                              <a:latin typeface="Cambria Math"/>
                            </a:rPr>
                            <m:t>𝟎</m:t>
                          </m:r>
                        </m:sub>
                      </m:sSub>
                      <m:r>
                        <a:rPr lang="en-US" sz="1100" b="1" i="1">
                          <a:latin typeface="Cambria Math"/>
                        </a:rPr>
                        <m:t>−</m:t>
                      </m:r>
                      <m:sSub>
                        <m:sSubPr>
                          <m:ctrlPr>
                            <a:rPr lang="en-US" sz="1100" b="1" i="1" smtClean="0">
                              <a:latin typeface="Cambria Math"/>
                            </a:rPr>
                          </m:ctrlPr>
                        </m:sSubPr>
                        <m:e>
                          <m:r>
                            <a:rPr lang="en-US" sz="1100" b="1" i="1" smtClean="0">
                              <a:latin typeface="Cambria Math"/>
                            </a:rPr>
                            <m:t>𝒖</m:t>
                          </m:r>
                        </m:e>
                        <m:sub>
                          <m:r>
                            <a:rPr lang="en-US" sz="1100" b="1" i="1" smtClean="0">
                              <a:latin typeface="Cambria Math"/>
                            </a:rPr>
                            <m:t>𝒔</m:t>
                          </m:r>
                        </m:sub>
                      </m:sSub>
                    </m:oMath>
                  </m:oMathPara>
                </a14:m>
                <a:endParaRPr lang="en-US" sz="1100" b="1" dirty="0" smtClean="0"/>
              </a:p>
              <a:p>
                <a14:m>
                  <m:oMathPara xmlns:m="http://schemas.openxmlformats.org/officeDocument/2006/math">
                    <m:oMathParaPr>
                      <m:jc m:val="centerGroup"/>
                    </m:oMathParaPr>
                    <m:oMath xmlns:m="http://schemas.openxmlformats.org/officeDocument/2006/math">
                      <m:sSub>
                        <m:sSubPr>
                          <m:ctrlPr>
                            <a:rPr lang="en-US" sz="1100" b="1" i="1">
                              <a:latin typeface="Cambria Math"/>
                            </a:rPr>
                          </m:ctrlPr>
                        </m:sSubPr>
                        <m:e>
                          <m:r>
                            <a:rPr lang="en-US" sz="1100" b="1" i="1">
                              <a:latin typeface="Cambria Math"/>
                            </a:rPr>
                            <m:t>𝑩</m:t>
                          </m:r>
                        </m:e>
                        <m:sub>
                          <m:r>
                            <a:rPr lang="en-US" sz="1100" b="1" i="1" smtClean="0">
                              <a:latin typeface="Cambria Math"/>
                            </a:rPr>
                            <m:t>𝟐</m:t>
                          </m:r>
                        </m:sub>
                      </m:sSub>
                      <m:r>
                        <a:rPr lang="en-US" sz="1100" b="1" i="1" smtClean="0">
                          <a:latin typeface="Cambria Math"/>
                        </a:rPr>
                        <m:t>=</m:t>
                      </m:r>
                      <m:f>
                        <m:fPr>
                          <m:ctrlPr>
                            <a:rPr lang="en-US" sz="1100" b="1" i="1" smtClean="0">
                              <a:latin typeface="Cambria Math"/>
                            </a:rPr>
                          </m:ctrlPr>
                        </m:fPr>
                        <m:num>
                          <m:sSub>
                            <m:sSubPr>
                              <m:ctrlPr>
                                <a:rPr lang="en-US" sz="1100" b="1" i="1" smtClean="0">
                                  <a:latin typeface="Cambria Math"/>
                                </a:rPr>
                              </m:ctrlPr>
                            </m:sSubPr>
                            <m:e>
                              <m:r>
                                <a:rPr lang="en-US" sz="1100" b="1" i="1" smtClean="0">
                                  <a:latin typeface="Cambria Math"/>
                                </a:rPr>
                                <m:t>𝒗</m:t>
                              </m:r>
                            </m:e>
                            <m:sub>
                              <m:r>
                                <a:rPr lang="en-US" sz="1100" b="1" i="1" smtClean="0">
                                  <a:latin typeface="Cambria Math"/>
                                </a:rPr>
                                <m:t>𝟎</m:t>
                              </m:r>
                            </m:sub>
                          </m:sSub>
                          <m:r>
                            <a:rPr lang="en-US" sz="1100" b="1" i="1" smtClean="0">
                              <a:latin typeface="Cambria Math"/>
                            </a:rPr>
                            <m:t>+</m:t>
                          </m:r>
                          <m:r>
                            <a:rPr lang="en-US" sz="1100" b="1" i="1">
                              <a:latin typeface="Cambria Math"/>
                              <a:ea typeface="Cambria Math"/>
                            </a:rPr>
                            <m:t>𝝃</m:t>
                          </m:r>
                          <m:r>
                            <a:rPr lang="en-US" sz="1100" b="1" i="1" smtClean="0">
                              <a:latin typeface="Cambria Math"/>
                              <a:ea typeface="Cambria Math"/>
                            </a:rPr>
                            <m:t>𝝎</m:t>
                          </m:r>
                          <m:r>
                            <a:rPr lang="en-US" sz="1100" b="1" i="1" smtClean="0">
                              <a:latin typeface="Cambria Math"/>
                              <a:ea typeface="Cambria Math"/>
                            </a:rPr>
                            <m:t>(</m:t>
                          </m:r>
                          <m:sSub>
                            <m:sSubPr>
                              <m:ctrlPr>
                                <a:rPr lang="en-US" sz="1100" b="1" i="1">
                                  <a:latin typeface="Cambria Math"/>
                                </a:rPr>
                              </m:ctrlPr>
                            </m:sSubPr>
                            <m:e>
                              <m:r>
                                <a:rPr lang="en-US" sz="1100" b="1" i="1">
                                  <a:latin typeface="Cambria Math"/>
                                </a:rPr>
                                <m:t>𝒖</m:t>
                              </m:r>
                            </m:e>
                            <m:sub>
                              <m:r>
                                <a:rPr lang="en-US" sz="1100" b="1" i="1">
                                  <a:latin typeface="Cambria Math"/>
                                </a:rPr>
                                <m:t>𝟎</m:t>
                              </m:r>
                            </m:sub>
                          </m:sSub>
                          <m:r>
                            <a:rPr lang="en-US" sz="1100" b="1" i="1">
                              <a:latin typeface="Cambria Math"/>
                            </a:rPr>
                            <m:t>−</m:t>
                          </m:r>
                          <m:sSub>
                            <m:sSubPr>
                              <m:ctrlPr>
                                <a:rPr lang="en-US" sz="1100" b="1" i="1">
                                  <a:latin typeface="Cambria Math"/>
                                </a:rPr>
                              </m:ctrlPr>
                            </m:sSubPr>
                            <m:e>
                              <m:r>
                                <a:rPr lang="en-US" sz="1100" b="1" i="1">
                                  <a:latin typeface="Cambria Math"/>
                                </a:rPr>
                                <m:t>𝒖</m:t>
                              </m:r>
                            </m:e>
                            <m:sub>
                              <m:r>
                                <a:rPr lang="en-US" sz="1100" b="1" i="1">
                                  <a:latin typeface="Cambria Math"/>
                                </a:rPr>
                                <m:t>𝒔</m:t>
                              </m:r>
                            </m:sub>
                          </m:sSub>
                          <m:r>
                            <a:rPr lang="en-US" sz="1100" b="1" i="1" smtClean="0">
                              <a:latin typeface="Cambria Math"/>
                            </a:rPr>
                            <m:t>)</m:t>
                          </m:r>
                        </m:num>
                        <m:den>
                          <m:sSub>
                            <m:sSubPr>
                              <m:ctrlPr>
                                <a:rPr lang="en-US" sz="1100" b="1" i="1">
                                  <a:latin typeface="Cambria Math"/>
                                </a:rPr>
                              </m:ctrlPr>
                            </m:sSubPr>
                            <m:e>
                              <m:r>
                                <a:rPr lang="en-US" sz="1100" b="1" i="1">
                                  <a:latin typeface="Cambria Math"/>
                                </a:rPr>
                                <m:t>𝒘</m:t>
                              </m:r>
                            </m:e>
                            <m:sub>
                              <m:r>
                                <a:rPr lang="en-US" sz="1100" b="1" i="1">
                                  <a:latin typeface="Cambria Math"/>
                                </a:rPr>
                                <m:t>𝑫</m:t>
                              </m:r>
                            </m:sub>
                          </m:sSub>
                        </m:den>
                      </m:f>
                    </m:oMath>
                  </m:oMathPara>
                </a14:m>
                <a:endParaRPr lang="en-US" sz="1100" b="1" dirty="0" smtClean="0"/>
              </a:p>
              <a:p>
                <a:r>
                  <a:rPr lang="en-US" sz="1100" b="1" dirty="0" smtClean="0"/>
                  <a:t>Plugging in the constants,</a:t>
                </a:r>
              </a:p>
              <a:p>
                <a14:m>
                  <m:oMathPara xmlns:m="http://schemas.openxmlformats.org/officeDocument/2006/math">
                    <m:oMathParaPr>
                      <m:jc m:val="centerGroup"/>
                    </m:oMathParaPr>
                    <m:oMath xmlns:m="http://schemas.openxmlformats.org/officeDocument/2006/math">
                      <m:r>
                        <a:rPr lang="en-US" sz="1100" b="1" i="1">
                          <a:latin typeface="Cambria Math"/>
                        </a:rPr>
                        <m:t>𝒖</m:t>
                      </m:r>
                      <m:d>
                        <m:dPr>
                          <m:ctrlPr>
                            <a:rPr lang="en-US" sz="1100" b="1" i="1">
                              <a:latin typeface="Cambria Math"/>
                            </a:rPr>
                          </m:ctrlPr>
                        </m:dPr>
                        <m:e>
                          <m:r>
                            <a:rPr lang="en-US" sz="1100" b="1" i="1">
                              <a:latin typeface="Cambria Math"/>
                            </a:rPr>
                            <m:t>𝒕</m:t>
                          </m:r>
                        </m:e>
                      </m:d>
                      <m:r>
                        <a:rPr lang="en-US" sz="1100" b="1" i="1">
                          <a:latin typeface="Cambria Math"/>
                        </a:rPr>
                        <m:t>=</m:t>
                      </m:r>
                      <m:sSup>
                        <m:sSupPr>
                          <m:ctrlPr>
                            <a:rPr lang="en-US" sz="1100" b="1" i="1">
                              <a:latin typeface="Cambria Math"/>
                            </a:rPr>
                          </m:ctrlPr>
                        </m:sSupPr>
                        <m:e>
                          <m:r>
                            <a:rPr lang="en-US" sz="1100" b="1" i="1">
                              <a:latin typeface="Cambria Math"/>
                            </a:rPr>
                            <m:t>𝒆</m:t>
                          </m:r>
                        </m:e>
                        <m:sup>
                          <m:r>
                            <a:rPr lang="en-US" sz="1100" b="1" i="1">
                              <a:latin typeface="Cambria Math"/>
                            </a:rPr>
                            <m:t>−</m:t>
                          </m:r>
                          <m:r>
                            <a:rPr lang="en-US" sz="1100" b="1" i="1">
                              <a:latin typeface="Cambria Math"/>
                              <a:ea typeface="Cambria Math"/>
                            </a:rPr>
                            <m:t>𝝃𝝎</m:t>
                          </m:r>
                          <m:r>
                            <a:rPr lang="en-US" sz="1100" b="1" i="1">
                              <a:latin typeface="Cambria Math"/>
                              <a:ea typeface="Cambria Math"/>
                            </a:rPr>
                            <m:t>𝒕</m:t>
                          </m:r>
                        </m:sup>
                      </m:sSup>
                      <m:d>
                        <m:dPr>
                          <m:begChr m:val="["/>
                          <m:endChr m:val="]"/>
                          <m:ctrlPr>
                            <a:rPr lang="en-US" sz="1100" b="1" i="1">
                              <a:latin typeface="Cambria Math"/>
                              <a:ea typeface="Cambria Math"/>
                            </a:rPr>
                          </m:ctrlPr>
                        </m:dPr>
                        <m:e>
                          <m:r>
                            <a:rPr lang="en-US" sz="1100" b="0" i="1" smtClean="0">
                              <a:latin typeface="Cambria Math"/>
                              <a:ea typeface="Cambria Math"/>
                            </a:rPr>
                            <m:t>(</m:t>
                          </m:r>
                          <m:sSub>
                            <m:sSubPr>
                              <m:ctrlPr>
                                <a:rPr lang="en-US" sz="1100" b="1" i="1">
                                  <a:latin typeface="Cambria Math"/>
                                </a:rPr>
                              </m:ctrlPr>
                            </m:sSubPr>
                            <m:e>
                              <m:r>
                                <a:rPr lang="en-US" sz="1100" b="1" i="1">
                                  <a:latin typeface="Cambria Math"/>
                                </a:rPr>
                                <m:t>𝒖</m:t>
                              </m:r>
                            </m:e>
                            <m:sub>
                              <m:r>
                                <a:rPr lang="en-US" sz="1100" b="1" i="1">
                                  <a:latin typeface="Cambria Math"/>
                                </a:rPr>
                                <m:t>𝟎</m:t>
                              </m:r>
                            </m:sub>
                          </m:sSub>
                          <m:r>
                            <a:rPr lang="en-US" sz="1100" b="1" i="1">
                              <a:latin typeface="Cambria Math"/>
                            </a:rPr>
                            <m:t>−</m:t>
                          </m:r>
                          <m:sSub>
                            <m:sSubPr>
                              <m:ctrlPr>
                                <a:rPr lang="en-US" sz="1100" b="1" i="1">
                                  <a:latin typeface="Cambria Math"/>
                                </a:rPr>
                              </m:ctrlPr>
                            </m:sSubPr>
                            <m:e>
                              <m:r>
                                <a:rPr lang="en-US" sz="1100" b="1" i="1">
                                  <a:latin typeface="Cambria Math"/>
                                </a:rPr>
                                <m:t>𝒖</m:t>
                              </m:r>
                            </m:e>
                            <m:sub>
                              <m:r>
                                <a:rPr lang="en-US" sz="1100" b="1" i="1">
                                  <a:latin typeface="Cambria Math"/>
                                </a:rPr>
                                <m:t>𝒔</m:t>
                              </m:r>
                            </m:sub>
                          </m:sSub>
                          <m:r>
                            <a:rPr lang="en-US" sz="1100" b="0" i="1" smtClean="0">
                              <a:latin typeface="Cambria Math"/>
                            </a:rPr>
                            <m:t>)</m:t>
                          </m:r>
                          <m:r>
                            <a:rPr lang="en-US" sz="1100" i="1">
                              <a:latin typeface="Cambria Math"/>
                            </a:rPr>
                            <m:t>𝑐𝑜𝑠</m:t>
                          </m:r>
                          <m:sSub>
                            <m:sSubPr>
                              <m:ctrlPr>
                                <a:rPr lang="en-US" sz="1100" b="1" i="1">
                                  <a:latin typeface="Cambria Math"/>
                                </a:rPr>
                              </m:ctrlPr>
                            </m:sSubPr>
                            <m:e>
                              <m:r>
                                <a:rPr lang="en-US" sz="1100" b="1" i="1">
                                  <a:latin typeface="Cambria Math"/>
                                </a:rPr>
                                <m:t>𝒘</m:t>
                              </m:r>
                            </m:e>
                            <m:sub>
                              <m:r>
                                <a:rPr lang="en-US" sz="1100" b="1" i="1">
                                  <a:latin typeface="Cambria Math"/>
                                </a:rPr>
                                <m:t>𝑫</m:t>
                              </m:r>
                            </m:sub>
                          </m:sSub>
                          <m:r>
                            <a:rPr lang="en-US" sz="1100" i="1">
                              <a:latin typeface="Cambria Math"/>
                              <a:ea typeface="Cambria Math"/>
                            </a:rPr>
                            <m:t>𝑡</m:t>
                          </m:r>
                          <m:r>
                            <a:rPr lang="en-US" sz="1100" i="1">
                              <a:latin typeface="Cambria Math"/>
                              <a:ea typeface="Cambria Math"/>
                            </a:rPr>
                            <m:t>+(</m:t>
                          </m:r>
                          <m:f>
                            <m:fPr>
                              <m:ctrlPr>
                                <a:rPr lang="en-US" sz="1100" b="1" i="1">
                                  <a:latin typeface="Cambria Math"/>
                                </a:rPr>
                              </m:ctrlPr>
                            </m:fPr>
                            <m:num>
                              <m:sSub>
                                <m:sSubPr>
                                  <m:ctrlPr>
                                    <a:rPr lang="en-US" sz="1100" b="1" i="1">
                                      <a:latin typeface="Cambria Math"/>
                                    </a:rPr>
                                  </m:ctrlPr>
                                </m:sSubPr>
                                <m:e>
                                  <m:r>
                                    <a:rPr lang="en-US" sz="1100" b="1" i="1">
                                      <a:latin typeface="Cambria Math"/>
                                    </a:rPr>
                                    <m:t>𝒗</m:t>
                                  </m:r>
                                </m:e>
                                <m:sub>
                                  <m:r>
                                    <a:rPr lang="en-US" sz="1100" b="1" i="1">
                                      <a:latin typeface="Cambria Math"/>
                                    </a:rPr>
                                    <m:t>𝟎</m:t>
                                  </m:r>
                                </m:sub>
                              </m:sSub>
                              <m:r>
                                <a:rPr lang="en-US" sz="1100" b="1" i="1">
                                  <a:latin typeface="Cambria Math"/>
                                </a:rPr>
                                <m:t>+</m:t>
                              </m:r>
                              <m:r>
                                <a:rPr lang="en-US" sz="1100" b="1" i="1">
                                  <a:latin typeface="Cambria Math"/>
                                  <a:ea typeface="Cambria Math"/>
                                </a:rPr>
                                <m:t>𝝃</m:t>
                              </m:r>
                              <m:r>
                                <a:rPr lang="en-US" sz="1100" b="1" i="1">
                                  <a:latin typeface="Cambria Math"/>
                                  <a:ea typeface="Cambria Math"/>
                                </a:rPr>
                                <m:t>𝝎</m:t>
                              </m:r>
                              <m:d>
                                <m:dPr>
                                  <m:ctrlPr>
                                    <a:rPr lang="en-US" sz="1100" b="1" i="1">
                                      <a:latin typeface="Cambria Math"/>
                                      <a:ea typeface="Cambria Math"/>
                                    </a:rPr>
                                  </m:ctrlPr>
                                </m:dPr>
                                <m:e>
                                  <m:sSub>
                                    <m:sSubPr>
                                      <m:ctrlPr>
                                        <a:rPr lang="en-US" sz="1100" b="1" i="1">
                                          <a:latin typeface="Cambria Math"/>
                                        </a:rPr>
                                      </m:ctrlPr>
                                    </m:sSubPr>
                                    <m:e>
                                      <m:r>
                                        <a:rPr lang="en-US" sz="1100" b="1" i="1">
                                          <a:latin typeface="Cambria Math"/>
                                        </a:rPr>
                                        <m:t>𝒖</m:t>
                                      </m:r>
                                    </m:e>
                                    <m:sub>
                                      <m:r>
                                        <a:rPr lang="en-US" sz="1100" b="1" i="1">
                                          <a:latin typeface="Cambria Math"/>
                                        </a:rPr>
                                        <m:t>𝟎</m:t>
                                      </m:r>
                                    </m:sub>
                                  </m:sSub>
                                  <m:r>
                                    <a:rPr lang="en-US" sz="1100" b="1" i="1">
                                      <a:latin typeface="Cambria Math"/>
                                    </a:rPr>
                                    <m:t>−</m:t>
                                  </m:r>
                                  <m:sSub>
                                    <m:sSubPr>
                                      <m:ctrlPr>
                                        <a:rPr lang="en-US" sz="1100" b="1" i="1">
                                          <a:latin typeface="Cambria Math"/>
                                        </a:rPr>
                                      </m:ctrlPr>
                                    </m:sSubPr>
                                    <m:e>
                                      <m:r>
                                        <a:rPr lang="en-US" sz="1100" b="1" i="1">
                                          <a:latin typeface="Cambria Math"/>
                                        </a:rPr>
                                        <m:t>𝒖</m:t>
                                      </m:r>
                                    </m:e>
                                    <m:sub>
                                      <m:r>
                                        <a:rPr lang="en-US" sz="1100" b="1" i="1">
                                          <a:latin typeface="Cambria Math"/>
                                        </a:rPr>
                                        <m:t>𝒔</m:t>
                                      </m:r>
                                    </m:sub>
                                  </m:sSub>
                                </m:e>
                              </m:d>
                            </m:num>
                            <m:den>
                              <m:sSub>
                                <m:sSubPr>
                                  <m:ctrlPr>
                                    <a:rPr lang="en-US" sz="1100" b="1" i="1">
                                      <a:latin typeface="Cambria Math"/>
                                    </a:rPr>
                                  </m:ctrlPr>
                                </m:sSubPr>
                                <m:e>
                                  <m:r>
                                    <a:rPr lang="en-US" sz="1100" b="1" i="1">
                                      <a:latin typeface="Cambria Math"/>
                                    </a:rPr>
                                    <m:t>𝒘</m:t>
                                  </m:r>
                                </m:e>
                                <m:sub>
                                  <m:r>
                                    <a:rPr lang="en-US" sz="1100" b="1" i="1">
                                      <a:latin typeface="Cambria Math"/>
                                    </a:rPr>
                                    <m:t>𝑫</m:t>
                                  </m:r>
                                </m:sub>
                              </m:sSub>
                            </m:den>
                          </m:f>
                          <m:r>
                            <a:rPr lang="en-US" sz="1100" b="0" i="1" smtClean="0">
                              <a:latin typeface="Cambria Math"/>
                            </a:rPr>
                            <m:t>)</m:t>
                          </m:r>
                          <m:r>
                            <a:rPr lang="en-US" sz="1100" i="1">
                              <a:latin typeface="Cambria Math"/>
                            </a:rPr>
                            <m:t>𝑠𝑖𝑛</m:t>
                          </m:r>
                          <m:sSub>
                            <m:sSubPr>
                              <m:ctrlPr>
                                <a:rPr lang="en-US" sz="1100" b="1" i="1">
                                  <a:latin typeface="Cambria Math"/>
                                </a:rPr>
                              </m:ctrlPr>
                            </m:sSubPr>
                            <m:e>
                              <m:r>
                                <a:rPr lang="en-US" sz="1100" b="1" i="1">
                                  <a:latin typeface="Cambria Math"/>
                                </a:rPr>
                                <m:t>𝒘</m:t>
                              </m:r>
                            </m:e>
                            <m:sub>
                              <m:r>
                                <a:rPr lang="en-US" sz="1100" b="1" i="1">
                                  <a:latin typeface="Cambria Math"/>
                                </a:rPr>
                                <m:t>𝑫</m:t>
                              </m:r>
                            </m:sub>
                          </m:sSub>
                          <m:r>
                            <a:rPr lang="en-US" sz="1100" i="1">
                              <a:latin typeface="Cambria Math"/>
                              <a:ea typeface="Cambria Math"/>
                            </a:rPr>
                            <m:t>𝑡</m:t>
                          </m:r>
                        </m:e>
                      </m:d>
                      <m:r>
                        <a:rPr lang="en-US" sz="1100" i="1">
                          <a:latin typeface="Cambria Math"/>
                          <a:ea typeface="Cambria Math"/>
                        </a:rPr>
                        <m:t>+</m:t>
                      </m:r>
                      <m:sSub>
                        <m:sSubPr>
                          <m:ctrlPr>
                            <a:rPr lang="en-US" sz="1100" b="1" i="1">
                              <a:latin typeface="Cambria Math"/>
                            </a:rPr>
                          </m:ctrlPr>
                        </m:sSubPr>
                        <m:e>
                          <m:r>
                            <a:rPr lang="en-US" sz="1100" b="1" i="1">
                              <a:latin typeface="Cambria Math"/>
                            </a:rPr>
                            <m:t>𝒖</m:t>
                          </m:r>
                        </m:e>
                        <m:sub>
                          <m:r>
                            <a:rPr lang="en-US" sz="1100" b="1" i="1">
                              <a:latin typeface="Cambria Math"/>
                            </a:rPr>
                            <m:t>𝒔</m:t>
                          </m:r>
                        </m:sub>
                      </m:sSub>
                    </m:oMath>
                  </m:oMathPara>
                </a14:m>
                <a:endParaRPr lang="en-US" sz="1100" b="1" dirty="0" smtClean="0"/>
              </a:p>
            </p:txBody>
          </p:sp>
        </mc:Choice>
        <mc:Fallback>
          <p:sp>
            <p:nvSpPr>
              <p:cNvPr id="49" name="TextBox 48"/>
              <p:cNvSpPr txBox="1">
                <a:spLocks noRot="1" noChangeAspect="1" noMove="1" noResize="1" noEditPoints="1" noAdjustHandles="1" noChangeArrowheads="1" noChangeShapeType="1" noTextEdit="1"/>
              </p:cNvSpPr>
              <p:nvPr/>
            </p:nvSpPr>
            <p:spPr>
              <a:xfrm>
                <a:off x="275654" y="2402560"/>
                <a:ext cx="2834609" cy="6052041"/>
              </a:xfrm>
              <a:prstGeom prst="rect">
                <a:avLst/>
              </a:prstGeom>
              <a:blipFill rotWithShape="1">
                <a:blip r:embed="rId3"/>
                <a:stretch>
                  <a:fillRect r="-6237" b="-18731"/>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0882" y="3108976"/>
            <a:ext cx="3528944" cy="264984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mc:AlternateContent xmlns:mc="http://schemas.openxmlformats.org/markup-compatibility/2006">
        <mc:Choice xmlns:a14="http://schemas.microsoft.com/office/drawing/2010/main" Requires="a14">
          <p:sp>
            <p:nvSpPr>
              <p:cNvPr id="50" name="TextBox 49"/>
              <p:cNvSpPr txBox="1"/>
              <p:nvPr/>
            </p:nvSpPr>
            <p:spPr>
              <a:xfrm>
                <a:off x="3836683" y="5852146"/>
                <a:ext cx="2792682" cy="1107996"/>
              </a:xfrm>
              <a:prstGeom prst="rect">
                <a:avLst/>
              </a:prstGeom>
              <a:noFill/>
            </p:spPr>
            <p:txBody>
              <a:bodyPr wrap="square" rtlCol="0">
                <a:spAutoFit/>
              </a:bodyPr>
              <a:lstStyle/>
              <a:p>
                <a:r>
                  <a:rPr lang="en-US" sz="1100" b="1" i="1" dirty="0" smtClean="0">
                    <a:latin typeface="Cambria Math"/>
                    <a:ea typeface="Cambria Math"/>
                  </a:rPr>
                  <a:t>Parameters to generate graph above:</a:t>
                </a:r>
              </a:p>
              <a:p>
                <a14:m>
                  <m:oMathPara xmlns:m="http://schemas.openxmlformats.org/officeDocument/2006/math">
                    <m:oMathParaPr>
                      <m:jc m:val="centerGroup"/>
                    </m:oMathParaPr>
                    <m:oMath xmlns:m="http://schemas.openxmlformats.org/officeDocument/2006/math">
                      <m:r>
                        <a:rPr lang="en-US" sz="1100" b="1" i="1" smtClean="0">
                          <a:latin typeface="Cambria Math"/>
                          <a:ea typeface="Cambria Math"/>
                        </a:rPr>
                        <m:t>𝝎</m:t>
                      </m:r>
                      <m:r>
                        <a:rPr lang="en-US" sz="1100" i="1" dirty="0" smtClean="0">
                          <a:latin typeface="Cambria Math"/>
                        </a:rPr>
                        <m:t>= 1.5</m:t>
                      </m:r>
                    </m:oMath>
                  </m:oMathPara>
                </a14:m>
                <a:endParaRPr lang="en-US" sz="1100" i="1" dirty="0" smtClean="0">
                  <a:latin typeface="Cambria Math"/>
                </a:endParaRPr>
              </a:p>
              <a:p>
                <a14:m>
                  <m:oMathPara xmlns:m="http://schemas.openxmlformats.org/officeDocument/2006/math">
                    <m:oMathParaPr>
                      <m:jc m:val="centerGroup"/>
                    </m:oMathParaPr>
                    <m:oMath xmlns:m="http://schemas.openxmlformats.org/officeDocument/2006/math">
                      <m:r>
                        <a:rPr lang="en-US" sz="1100" b="1" i="1">
                          <a:latin typeface="Cambria Math"/>
                          <a:ea typeface="Cambria Math"/>
                        </a:rPr>
                        <m:t>𝝃</m:t>
                      </m:r>
                      <m:r>
                        <a:rPr lang="en-US" sz="1100" i="1" dirty="0">
                          <a:latin typeface="Cambria Math"/>
                        </a:rPr>
                        <m:t>= .1</m:t>
                      </m:r>
                    </m:oMath>
                  </m:oMathPara>
                </a14:m>
                <a:endParaRPr lang="en-US" sz="1100" dirty="0"/>
              </a:p>
              <a:p>
                <a14:m>
                  <m:oMathPara xmlns:m="http://schemas.openxmlformats.org/officeDocument/2006/math">
                    <m:oMathParaPr>
                      <m:jc m:val="centerGroup"/>
                    </m:oMathParaPr>
                    <m:oMath xmlns:m="http://schemas.openxmlformats.org/officeDocument/2006/math">
                      <m:sSub>
                        <m:sSubPr>
                          <m:ctrlPr>
                            <a:rPr lang="en-US" sz="1100" b="1" i="1">
                              <a:latin typeface="Cambria Math"/>
                            </a:rPr>
                          </m:ctrlPr>
                        </m:sSubPr>
                        <m:e>
                          <m:r>
                            <a:rPr lang="en-US" sz="1100" b="1" i="1">
                              <a:latin typeface="Cambria Math"/>
                            </a:rPr>
                            <m:t>𝒖</m:t>
                          </m:r>
                        </m:e>
                        <m:sub>
                          <m:r>
                            <a:rPr lang="en-US" sz="1100" b="1" i="1">
                              <a:latin typeface="Cambria Math"/>
                            </a:rPr>
                            <m:t>𝟎</m:t>
                          </m:r>
                        </m:sub>
                      </m:sSub>
                      <m:r>
                        <a:rPr lang="en-US" sz="1100" i="1" dirty="0" smtClean="0">
                          <a:latin typeface="Cambria Math"/>
                        </a:rPr>
                        <m:t>= 3</m:t>
                      </m:r>
                    </m:oMath>
                  </m:oMathPara>
                </a14:m>
                <a:endParaRPr lang="en-US" sz="1100" dirty="0"/>
              </a:p>
              <a:p>
                <a14:m>
                  <m:oMathPara xmlns:m="http://schemas.openxmlformats.org/officeDocument/2006/math">
                    <m:oMathParaPr>
                      <m:jc m:val="centerGroup"/>
                    </m:oMathParaPr>
                    <m:oMath xmlns:m="http://schemas.openxmlformats.org/officeDocument/2006/math">
                      <m:sSub>
                        <m:sSubPr>
                          <m:ctrlPr>
                            <a:rPr lang="en-US" sz="1100" b="1" i="1">
                              <a:latin typeface="Cambria Math"/>
                            </a:rPr>
                          </m:ctrlPr>
                        </m:sSubPr>
                        <m:e>
                          <m:r>
                            <a:rPr lang="en-US" sz="1100" b="1" i="1">
                              <a:latin typeface="Cambria Math"/>
                            </a:rPr>
                            <m:t>𝒗</m:t>
                          </m:r>
                        </m:e>
                        <m:sub>
                          <m:r>
                            <a:rPr lang="en-US" sz="1100" b="1" i="1">
                              <a:latin typeface="Cambria Math"/>
                            </a:rPr>
                            <m:t>𝟎</m:t>
                          </m:r>
                        </m:sub>
                      </m:sSub>
                      <m:r>
                        <a:rPr lang="en-US" sz="1100" i="1" dirty="0" smtClean="0">
                          <a:latin typeface="Cambria Math"/>
                        </a:rPr>
                        <m:t>= 1</m:t>
                      </m:r>
                    </m:oMath>
                  </m:oMathPara>
                </a14:m>
                <a:endParaRPr lang="en-US" sz="1100" dirty="0"/>
              </a:p>
              <a:p>
                <a14:m>
                  <m:oMathPara xmlns:m="http://schemas.openxmlformats.org/officeDocument/2006/math">
                    <m:oMathParaPr>
                      <m:jc m:val="centerGroup"/>
                    </m:oMathParaPr>
                    <m:oMath xmlns:m="http://schemas.openxmlformats.org/officeDocument/2006/math">
                      <m:sSub>
                        <m:sSubPr>
                          <m:ctrlPr>
                            <a:rPr lang="en-US" sz="1100" b="1" i="1">
                              <a:latin typeface="Cambria Math"/>
                              <a:ea typeface="Cambria Math"/>
                            </a:rPr>
                          </m:ctrlPr>
                        </m:sSubPr>
                        <m:e>
                          <m:r>
                            <a:rPr lang="en-US" sz="1100" b="1" i="1">
                              <a:latin typeface="Cambria Math"/>
                              <a:ea typeface="Cambria Math"/>
                            </a:rPr>
                            <m:t>𝑷</m:t>
                          </m:r>
                        </m:e>
                        <m:sub>
                          <m:r>
                            <a:rPr lang="en-US" sz="1100" b="1" i="1">
                              <a:latin typeface="Cambria Math"/>
                              <a:ea typeface="Cambria Math"/>
                            </a:rPr>
                            <m:t>𝟎</m:t>
                          </m:r>
                        </m:sub>
                      </m:sSub>
                      <m:r>
                        <a:rPr lang="en-US" sz="1100" i="1" dirty="0" smtClean="0">
                          <a:latin typeface="Cambria Math"/>
                        </a:rPr>
                        <m:t>= 3 </m:t>
                      </m:r>
                    </m:oMath>
                  </m:oMathPara>
                </a14:m>
                <a:endParaRPr lang="en-US" sz="1100" dirty="0"/>
              </a:p>
            </p:txBody>
          </p:sp>
        </mc:Choice>
        <mc:Fallback>
          <p:sp>
            <p:nvSpPr>
              <p:cNvPr id="50" name="TextBox 49"/>
              <p:cNvSpPr txBox="1">
                <a:spLocks noRot="1" noChangeAspect="1" noMove="1" noResize="1" noEditPoints="1" noAdjustHandles="1" noChangeArrowheads="1" noChangeShapeType="1" noTextEdit="1"/>
              </p:cNvSpPr>
              <p:nvPr/>
            </p:nvSpPr>
            <p:spPr>
              <a:xfrm>
                <a:off x="3836683" y="5852146"/>
                <a:ext cx="2792682" cy="1107996"/>
              </a:xfrm>
              <a:prstGeom prst="rect">
                <a:avLst/>
              </a:prstGeom>
              <a:blipFill rotWithShape="1">
                <a:blip r:embed="rId5"/>
                <a:stretch>
                  <a:fillRect t="-549"/>
                </a:stretch>
              </a:blipFill>
            </p:spPr>
            <p:txBody>
              <a:bodyPr/>
              <a:lstStyle/>
              <a:p>
                <a:r>
                  <a:rPr lang="en-US">
                    <a:noFill/>
                  </a:rPr>
                  <a:t> </a:t>
                </a:r>
              </a:p>
            </p:txBody>
          </p:sp>
        </mc:Fallback>
      </mc:AlternateContent>
    </p:spTree>
    <p:extLst>
      <p:ext uri="{BB962C8B-B14F-4D97-AF65-F5344CB8AC3E}">
        <p14:creationId xmlns:p14="http://schemas.microsoft.com/office/powerpoint/2010/main" val="25058611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C5D6FB-A60C-49E6-915A-5EA12B56A60F}" type="datetime1">
              <a:rPr lang="en-US" smtClean="0"/>
              <a:t>2/7/2015</a:t>
            </a:fld>
            <a:endParaRPr lang="en-US" dirty="0"/>
          </a:p>
        </p:txBody>
      </p:sp>
      <p:sp>
        <p:nvSpPr>
          <p:cNvPr id="3" name="Slide Number Placeholder 2"/>
          <p:cNvSpPr>
            <a:spLocks noGrp="1"/>
          </p:cNvSpPr>
          <p:nvPr>
            <p:ph type="sldNum" sz="quarter" idx="11"/>
          </p:nvPr>
        </p:nvSpPr>
        <p:spPr/>
        <p:txBody>
          <a:bodyPr/>
          <a:lstStyle/>
          <a:p>
            <a:r>
              <a:rPr lang="en-US" smtClean="0"/>
              <a:t>Sketch Forms</a:t>
            </a:r>
            <a:endParaRPr lang="en-US" dirty="0"/>
          </a:p>
        </p:txBody>
      </p:sp>
      <mc:AlternateContent xmlns:mc="http://schemas.openxmlformats.org/markup-compatibility/2006">
        <mc:Choice xmlns:a14="http://schemas.microsoft.com/office/drawing/2010/main" Requires="a14">
          <p:sp>
            <p:nvSpPr>
              <p:cNvPr id="4" name="TextBox 3"/>
              <p:cNvSpPr txBox="1"/>
              <p:nvPr/>
            </p:nvSpPr>
            <p:spPr>
              <a:xfrm>
                <a:off x="502952" y="914440"/>
                <a:ext cx="6034974" cy="8400954"/>
              </a:xfrm>
              <a:prstGeom prst="rect">
                <a:avLst/>
              </a:prstGeom>
              <a:noFill/>
            </p:spPr>
            <p:txBody>
              <a:bodyPr wrap="square" rtlCol="0">
                <a:spAutoFit/>
              </a:bodyPr>
              <a:lstStyle/>
              <a:p>
                <a:r>
                  <a:rPr lang="en-US" sz="1100" dirty="0" smtClean="0"/>
                  <a:t>For the sinusoidal function,</a:t>
                </a:r>
              </a:p>
              <a:p>
                <a14:m>
                  <m:oMathPara xmlns:m="http://schemas.openxmlformats.org/officeDocument/2006/math">
                    <m:oMathParaPr>
                      <m:jc m:val="centerGroup"/>
                    </m:oMathParaPr>
                    <m:oMath xmlns:m="http://schemas.openxmlformats.org/officeDocument/2006/math">
                      <m:acc>
                        <m:accPr>
                          <m:chr m:val="̈"/>
                          <m:ctrlPr>
                            <a:rPr lang="en-US" sz="1100" b="1" i="1">
                              <a:latin typeface="Cambria Math"/>
                            </a:rPr>
                          </m:ctrlPr>
                        </m:accPr>
                        <m:e>
                          <m:r>
                            <a:rPr lang="en-US" sz="1100" b="1" i="1">
                              <a:latin typeface="Cambria Math"/>
                            </a:rPr>
                            <m:t>𝒖</m:t>
                          </m:r>
                        </m:e>
                      </m:acc>
                      <m:r>
                        <a:rPr lang="en-US" sz="1100" b="1" i="1">
                          <a:latin typeface="Cambria Math"/>
                        </a:rPr>
                        <m:t>+</m:t>
                      </m:r>
                      <m:r>
                        <a:rPr lang="en-US" sz="1100" b="1" i="1">
                          <a:latin typeface="Cambria Math"/>
                        </a:rPr>
                        <m:t>𝟐</m:t>
                      </m:r>
                      <m:r>
                        <a:rPr lang="en-US" sz="1100" b="1" i="1">
                          <a:latin typeface="Cambria Math"/>
                          <a:ea typeface="Cambria Math"/>
                        </a:rPr>
                        <m:t>𝝃𝝎</m:t>
                      </m:r>
                      <m:acc>
                        <m:accPr>
                          <m:chr m:val="̇"/>
                          <m:ctrlPr>
                            <a:rPr lang="en-US" sz="1100" b="1" i="1">
                              <a:latin typeface="Cambria Math"/>
                              <a:ea typeface="Cambria Math"/>
                            </a:rPr>
                          </m:ctrlPr>
                        </m:accPr>
                        <m:e>
                          <m:r>
                            <a:rPr lang="en-US" sz="1100" b="1" i="1">
                              <a:latin typeface="Cambria Math"/>
                              <a:ea typeface="Cambria Math"/>
                            </a:rPr>
                            <m:t>𝒖</m:t>
                          </m:r>
                        </m:e>
                      </m:acc>
                      <m:r>
                        <a:rPr lang="en-US" sz="1100" b="1" i="1">
                          <a:latin typeface="Cambria Math"/>
                          <a:ea typeface="Cambria Math"/>
                        </a:rPr>
                        <m:t>+</m:t>
                      </m:r>
                      <m:sSup>
                        <m:sSupPr>
                          <m:ctrlPr>
                            <a:rPr lang="en-US" sz="1100" b="1" i="1">
                              <a:latin typeface="Cambria Math"/>
                              <a:ea typeface="Cambria Math"/>
                            </a:rPr>
                          </m:ctrlPr>
                        </m:sSupPr>
                        <m:e>
                          <m:r>
                            <a:rPr lang="en-US" sz="1100" b="1" i="1">
                              <a:latin typeface="Cambria Math"/>
                              <a:ea typeface="Cambria Math"/>
                            </a:rPr>
                            <m:t>𝝎</m:t>
                          </m:r>
                        </m:e>
                        <m:sup>
                          <m:r>
                            <a:rPr lang="en-US" sz="1100" b="1" i="1">
                              <a:latin typeface="Cambria Math"/>
                              <a:ea typeface="Cambria Math"/>
                            </a:rPr>
                            <m:t>𝟐</m:t>
                          </m:r>
                        </m:sup>
                      </m:sSup>
                      <m:r>
                        <a:rPr lang="en-US" sz="1100" b="1" i="1">
                          <a:latin typeface="Cambria Math"/>
                          <a:ea typeface="Cambria Math"/>
                        </a:rPr>
                        <m:t>𝒖</m:t>
                      </m:r>
                      <m:r>
                        <a:rPr lang="en-US" sz="1100" b="1" i="1">
                          <a:latin typeface="Cambria Math"/>
                          <a:ea typeface="Cambria Math"/>
                        </a:rPr>
                        <m:t>=</m:t>
                      </m:r>
                      <m:sSub>
                        <m:sSubPr>
                          <m:ctrlPr>
                            <a:rPr lang="en-US" sz="1100" b="1" i="1">
                              <a:latin typeface="Cambria Math"/>
                              <a:ea typeface="Cambria Math"/>
                            </a:rPr>
                          </m:ctrlPr>
                        </m:sSubPr>
                        <m:e>
                          <m:r>
                            <a:rPr lang="en-US" sz="1100" b="1" i="1">
                              <a:latin typeface="Cambria Math"/>
                              <a:ea typeface="Cambria Math"/>
                            </a:rPr>
                            <m:t>𝑷</m:t>
                          </m:r>
                        </m:e>
                        <m:sub>
                          <m:r>
                            <a:rPr lang="en-US" sz="1100" b="1" i="1">
                              <a:latin typeface="Cambria Math"/>
                              <a:ea typeface="Cambria Math"/>
                            </a:rPr>
                            <m:t>𝟎</m:t>
                          </m:r>
                        </m:sub>
                      </m:sSub>
                      <m:r>
                        <a:rPr lang="en-US" sz="1100" b="1" i="1" smtClean="0">
                          <a:latin typeface="Cambria Math"/>
                          <a:ea typeface="Cambria Math"/>
                        </a:rPr>
                        <m:t>𝒔𝒊𝒏</m:t>
                      </m:r>
                      <m:r>
                        <a:rPr lang="en-US" sz="1100" b="1" i="1" smtClean="0">
                          <a:latin typeface="Cambria Math"/>
                          <a:ea typeface="Cambria Math"/>
                        </a:rPr>
                        <m:t>(</m:t>
                      </m:r>
                      <m:r>
                        <a:rPr lang="en-US" sz="1100" b="1" i="1" smtClean="0">
                          <a:latin typeface="Cambria Math"/>
                          <a:ea typeface="Cambria Math"/>
                        </a:rPr>
                        <m:t>𝛀</m:t>
                      </m:r>
                      <m:r>
                        <a:rPr lang="en-US" sz="1100" b="1" i="1" smtClean="0">
                          <a:latin typeface="Cambria Math"/>
                          <a:ea typeface="Cambria Math"/>
                        </a:rPr>
                        <m:t>𝒕</m:t>
                      </m:r>
                      <m:r>
                        <a:rPr lang="en-US" sz="1100" b="1" i="1" smtClean="0">
                          <a:latin typeface="Cambria Math"/>
                          <a:ea typeface="Cambria Math"/>
                        </a:rPr>
                        <m:t>)</m:t>
                      </m:r>
                    </m:oMath>
                  </m:oMathPara>
                </a14:m>
                <a:endParaRPr lang="en-US" sz="1100" b="1" dirty="0" smtClean="0"/>
              </a:p>
              <a:p>
                <a:endParaRPr lang="en-US" sz="1100" b="1" dirty="0" smtClean="0"/>
              </a:p>
              <a:p>
                <a:r>
                  <a:rPr lang="en-US" sz="1100" b="1" dirty="0" smtClean="0"/>
                  <a:t>The homogeneous equation is the same as before, but the particular equation is of the typical oscillating motion.</a:t>
                </a:r>
              </a:p>
              <a:p>
                <a:endParaRPr lang="en-US" sz="1100" b="1" dirty="0"/>
              </a:p>
              <a:p>
                <a14:m>
                  <m:oMathPara xmlns:m="http://schemas.openxmlformats.org/officeDocument/2006/math">
                    <m:oMathParaPr>
                      <m:jc m:val="centerGroup"/>
                    </m:oMathParaPr>
                    <m:oMath xmlns:m="http://schemas.openxmlformats.org/officeDocument/2006/math">
                      <m:sSub>
                        <m:sSubPr>
                          <m:ctrlPr>
                            <a:rPr lang="en-US" sz="1100" b="1" i="1">
                              <a:latin typeface="Cambria Math"/>
                            </a:rPr>
                          </m:ctrlPr>
                        </m:sSubPr>
                        <m:e>
                          <m:r>
                            <a:rPr lang="en-US" sz="1100" b="1" i="1">
                              <a:latin typeface="Cambria Math"/>
                            </a:rPr>
                            <m:t>𝒖</m:t>
                          </m:r>
                        </m:e>
                        <m:sub>
                          <m:r>
                            <a:rPr lang="en-US" sz="1100" b="1" i="1">
                              <a:latin typeface="Cambria Math"/>
                            </a:rPr>
                            <m:t>𝒑</m:t>
                          </m:r>
                        </m:sub>
                      </m:sSub>
                      <m:d>
                        <m:dPr>
                          <m:ctrlPr>
                            <a:rPr lang="en-US" sz="1100" b="1" i="1">
                              <a:latin typeface="Cambria Math"/>
                            </a:rPr>
                          </m:ctrlPr>
                        </m:dPr>
                        <m:e>
                          <m:r>
                            <a:rPr lang="en-US" sz="1100" b="1" i="1">
                              <a:latin typeface="Cambria Math"/>
                            </a:rPr>
                            <m:t>𝒕</m:t>
                          </m:r>
                        </m:e>
                      </m:d>
                      <m:r>
                        <a:rPr lang="en-US" sz="1100" b="1" i="1" smtClean="0">
                          <a:latin typeface="Cambria Math"/>
                        </a:rPr>
                        <m:t>=</m:t>
                      </m:r>
                      <m:sSub>
                        <m:sSubPr>
                          <m:ctrlPr>
                            <a:rPr lang="en-US" sz="1100" i="1">
                              <a:latin typeface="Cambria Math"/>
                            </a:rPr>
                          </m:ctrlPr>
                        </m:sSubPr>
                        <m:e>
                          <m:r>
                            <a:rPr lang="en-US" sz="1100" b="0" i="1" smtClean="0">
                              <a:latin typeface="Cambria Math"/>
                            </a:rPr>
                            <m:t>𝐴</m:t>
                          </m:r>
                        </m:e>
                        <m:sub>
                          <m:r>
                            <a:rPr lang="en-US" sz="1100" i="1">
                              <a:latin typeface="Cambria Math"/>
                            </a:rPr>
                            <m:t>1</m:t>
                          </m:r>
                        </m:sub>
                      </m:sSub>
                      <m:r>
                        <m:rPr>
                          <m:sty m:val="p"/>
                        </m:rPr>
                        <a:rPr lang="en-US" sz="1100" i="0">
                          <a:latin typeface="Cambria Math"/>
                        </a:rPr>
                        <m:t>cos</m:t>
                      </m:r>
                      <m:r>
                        <a:rPr lang="en-US" sz="1100" b="1" i="1" smtClean="0">
                          <a:latin typeface="Cambria Math"/>
                        </a:rPr>
                        <m:t>⁡(</m:t>
                      </m:r>
                      <m:r>
                        <a:rPr lang="en-US" sz="1100" b="1" i="1">
                          <a:latin typeface="Cambria Math"/>
                          <a:ea typeface="Cambria Math"/>
                        </a:rPr>
                        <m:t>𝛀</m:t>
                      </m:r>
                      <m:r>
                        <a:rPr lang="en-US" sz="1100" i="1">
                          <a:latin typeface="Cambria Math"/>
                          <a:ea typeface="Cambria Math"/>
                        </a:rPr>
                        <m:t>𝑡</m:t>
                      </m:r>
                      <m:r>
                        <a:rPr lang="en-US" sz="1100" b="0" i="1" smtClean="0">
                          <a:latin typeface="Cambria Math"/>
                          <a:ea typeface="Cambria Math"/>
                        </a:rPr>
                        <m:t>)</m:t>
                      </m:r>
                      <m:r>
                        <a:rPr lang="en-US" sz="1100" i="1">
                          <a:latin typeface="Cambria Math"/>
                          <a:ea typeface="Cambria Math"/>
                        </a:rPr>
                        <m:t>+</m:t>
                      </m:r>
                      <m:sSub>
                        <m:sSubPr>
                          <m:ctrlPr>
                            <a:rPr lang="en-US" sz="1100" i="1">
                              <a:latin typeface="Cambria Math"/>
                            </a:rPr>
                          </m:ctrlPr>
                        </m:sSubPr>
                        <m:e>
                          <m:r>
                            <a:rPr lang="en-US" sz="1100" b="0" i="1" smtClean="0">
                              <a:latin typeface="Cambria Math"/>
                            </a:rPr>
                            <m:t>𝐴</m:t>
                          </m:r>
                        </m:e>
                        <m:sub>
                          <m:r>
                            <a:rPr lang="en-US" sz="1100" i="1">
                              <a:latin typeface="Cambria Math"/>
                            </a:rPr>
                            <m:t>2</m:t>
                          </m:r>
                        </m:sub>
                      </m:sSub>
                      <m:r>
                        <m:rPr>
                          <m:sty m:val="p"/>
                        </m:rPr>
                        <a:rPr lang="en-US" sz="1100" i="0">
                          <a:latin typeface="Cambria Math"/>
                        </a:rPr>
                        <m:t>sin</m:t>
                      </m:r>
                      <m:r>
                        <a:rPr lang="en-US" sz="1100" b="0" i="1" smtClean="0">
                          <a:latin typeface="Cambria Math"/>
                        </a:rPr>
                        <m:t>⁡(</m:t>
                      </m:r>
                      <m:r>
                        <a:rPr lang="en-US" sz="1100" b="1" i="1">
                          <a:latin typeface="Cambria Math"/>
                          <a:ea typeface="Cambria Math"/>
                        </a:rPr>
                        <m:t>𝛀</m:t>
                      </m:r>
                      <m:r>
                        <a:rPr lang="en-US" sz="1100" i="1">
                          <a:latin typeface="Cambria Math"/>
                          <a:ea typeface="Cambria Math"/>
                        </a:rPr>
                        <m:t>𝑡</m:t>
                      </m:r>
                      <m:r>
                        <a:rPr lang="en-US" sz="1100" b="0" i="1" smtClean="0">
                          <a:latin typeface="Cambria Math"/>
                          <a:ea typeface="Cambria Math"/>
                        </a:rPr>
                        <m:t>)</m:t>
                      </m:r>
                    </m:oMath>
                  </m:oMathPara>
                </a14:m>
                <a:endParaRPr lang="en-US" sz="1100" b="1" dirty="0" smtClean="0"/>
              </a:p>
              <a:p>
                <a:r>
                  <a:rPr lang="en-US" sz="1100" b="1" dirty="0" smtClean="0"/>
                  <a:t>And the equation of motion is the same,</a:t>
                </a:r>
              </a:p>
              <a:p>
                <a14:m>
                  <m:oMathPara xmlns:m="http://schemas.openxmlformats.org/officeDocument/2006/math">
                    <m:oMathParaPr>
                      <m:jc m:val="centerGroup"/>
                    </m:oMathParaPr>
                    <m:oMath xmlns:m="http://schemas.openxmlformats.org/officeDocument/2006/math">
                      <m:acc>
                        <m:accPr>
                          <m:chr m:val="̈"/>
                          <m:ctrlPr>
                            <a:rPr lang="en-US" sz="1100" b="1" i="1">
                              <a:latin typeface="Cambria Math"/>
                            </a:rPr>
                          </m:ctrlPr>
                        </m:accPr>
                        <m:e>
                          <m:sSub>
                            <m:sSubPr>
                              <m:ctrlPr>
                                <a:rPr lang="en-US" sz="1100" b="1" i="1">
                                  <a:latin typeface="Cambria Math"/>
                                </a:rPr>
                              </m:ctrlPr>
                            </m:sSubPr>
                            <m:e>
                              <m:r>
                                <a:rPr lang="en-US" sz="1100" b="1" i="1">
                                  <a:latin typeface="Cambria Math"/>
                                </a:rPr>
                                <m:t>𝒖</m:t>
                              </m:r>
                            </m:e>
                            <m:sub>
                              <m:r>
                                <a:rPr lang="en-US" sz="1100" b="1" i="1">
                                  <a:latin typeface="Cambria Math"/>
                                </a:rPr>
                                <m:t>𝒑</m:t>
                              </m:r>
                            </m:sub>
                          </m:sSub>
                        </m:e>
                      </m:acc>
                      <m:r>
                        <a:rPr lang="en-US" sz="1100" b="1" i="1">
                          <a:latin typeface="Cambria Math"/>
                        </a:rPr>
                        <m:t>+</m:t>
                      </m:r>
                      <m:r>
                        <a:rPr lang="en-US" sz="1100" b="1" i="1">
                          <a:latin typeface="Cambria Math"/>
                        </a:rPr>
                        <m:t>𝟐</m:t>
                      </m:r>
                      <m:r>
                        <a:rPr lang="en-US" sz="1100" b="1" i="1">
                          <a:latin typeface="Cambria Math"/>
                          <a:ea typeface="Cambria Math"/>
                        </a:rPr>
                        <m:t>𝝃𝝎</m:t>
                      </m:r>
                      <m:acc>
                        <m:accPr>
                          <m:chr m:val="̇"/>
                          <m:ctrlPr>
                            <a:rPr lang="en-US" sz="1100" b="1" i="1">
                              <a:latin typeface="Cambria Math"/>
                              <a:ea typeface="Cambria Math"/>
                            </a:rPr>
                          </m:ctrlPr>
                        </m:accPr>
                        <m:e>
                          <m:sSub>
                            <m:sSubPr>
                              <m:ctrlPr>
                                <a:rPr lang="en-US" sz="1100" b="1" i="1">
                                  <a:latin typeface="Cambria Math"/>
                                </a:rPr>
                              </m:ctrlPr>
                            </m:sSubPr>
                            <m:e>
                              <m:r>
                                <a:rPr lang="en-US" sz="1100" b="1" i="1">
                                  <a:latin typeface="Cambria Math"/>
                                </a:rPr>
                                <m:t>𝒖</m:t>
                              </m:r>
                            </m:e>
                            <m:sub>
                              <m:r>
                                <a:rPr lang="en-US" sz="1100" b="1" i="1">
                                  <a:latin typeface="Cambria Math"/>
                                </a:rPr>
                                <m:t>𝒑</m:t>
                              </m:r>
                            </m:sub>
                          </m:sSub>
                        </m:e>
                      </m:acc>
                      <m:r>
                        <a:rPr lang="en-US" sz="1100" b="1" i="1">
                          <a:latin typeface="Cambria Math"/>
                          <a:ea typeface="Cambria Math"/>
                        </a:rPr>
                        <m:t>+</m:t>
                      </m:r>
                      <m:sSup>
                        <m:sSupPr>
                          <m:ctrlPr>
                            <a:rPr lang="en-US" sz="1100" b="1" i="1">
                              <a:latin typeface="Cambria Math"/>
                              <a:ea typeface="Cambria Math"/>
                            </a:rPr>
                          </m:ctrlPr>
                        </m:sSupPr>
                        <m:e>
                          <m:r>
                            <a:rPr lang="en-US" sz="1100" b="1" i="1">
                              <a:latin typeface="Cambria Math"/>
                              <a:ea typeface="Cambria Math"/>
                            </a:rPr>
                            <m:t>𝝎</m:t>
                          </m:r>
                        </m:e>
                        <m:sup>
                          <m:r>
                            <a:rPr lang="en-US" sz="1100" b="1" i="1">
                              <a:latin typeface="Cambria Math"/>
                              <a:ea typeface="Cambria Math"/>
                            </a:rPr>
                            <m:t>𝟐</m:t>
                          </m:r>
                        </m:sup>
                      </m:sSup>
                      <m:sSub>
                        <m:sSubPr>
                          <m:ctrlPr>
                            <a:rPr lang="en-US" sz="1100" b="1" i="1">
                              <a:latin typeface="Cambria Math"/>
                            </a:rPr>
                          </m:ctrlPr>
                        </m:sSubPr>
                        <m:e>
                          <m:r>
                            <a:rPr lang="en-US" sz="1100" b="1" i="1">
                              <a:latin typeface="Cambria Math"/>
                            </a:rPr>
                            <m:t>𝒖</m:t>
                          </m:r>
                        </m:e>
                        <m:sub>
                          <m:r>
                            <a:rPr lang="en-US" sz="1100" b="1" i="1">
                              <a:latin typeface="Cambria Math"/>
                            </a:rPr>
                            <m:t>𝒑</m:t>
                          </m:r>
                        </m:sub>
                      </m:sSub>
                      <m:r>
                        <a:rPr lang="en-US" sz="1100" b="1" i="1">
                          <a:latin typeface="Cambria Math"/>
                          <a:ea typeface="Cambria Math"/>
                        </a:rPr>
                        <m:t>=</m:t>
                      </m:r>
                      <m:sSub>
                        <m:sSubPr>
                          <m:ctrlPr>
                            <a:rPr lang="en-US" sz="1100" b="1" i="1">
                              <a:latin typeface="Cambria Math"/>
                              <a:ea typeface="Cambria Math"/>
                            </a:rPr>
                          </m:ctrlPr>
                        </m:sSubPr>
                        <m:e>
                          <m:r>
                            <a:rPr lang="en-US" sz="1100" b="1" i="1">
                              <a:latin typeface="Cambria Math"/>
                              <a:ea typeface="Cambria Math"/>
                            </a:rPr>
                            <m:t>𝑷</m:t>
                          </m:r>
                        </m:e>
                        <m:sub>
                          <m:r>
                            <a:rPr lang="en-US" sz="1100" b="1" i="1">
                              <a:latin typeface="Cambria Math"/>
                              <a:ea typeface="Cambria Math"/>
                            </a:rPr>
                            <m:t>𝟎</m:t>
                          </m:r>
                        </m:sub>
                      </m:sSub>
                      <m:r>
                        <a:rPr lang="en-US" sz="1100" b="1" i="1" smtClean="0">
                          <a:latin typeface="Cambria Math"/>
                          <a:ea typeface="Cambria Math"/>
                        </a:rPr>
                        <m:t>𝒔𝒊𝒏</m:t>
                      </m:r>
                      <m:r>
                        <a:rPr lang="en-US" sz="1100" b="1" i="1" smtClean="0">
                          <a:latin typeface="Cambria Math"/>
                          <a:ea typeface="Cambria Math"/>
                        </a:rPr>
                        <m:t>(</m:t>
                      </m:r>
                      <m:r>
                        <a:rPr lang="en-US" sz="1100" b="1" i="1">
                          <a:latin typeface="Cambria Math"/>
                          <a:ea typeface="Cambria Math"/>
                        </a:rPr>
                        <m:t>𝛀</m:t>
                      </m:r>
                      <m:r>
                        <a:rPr lang="en-US" sz="1100" b="1" i="1">
                          <a:latin typeface="Cambria Math"/>
                          <a:ea typeface="Cambria Math"/>
                        </a:rPr>
                        <m:t>𝒕</m:t>
                      </m:r>
                      <m:r>
                        <a:rPr lang="en-US" sz="1100" b="1" i="1">
                          <a:latin typeface="Cambria Math"/>
                          <a:ea typeface="Cambria Math"/>
                        </a:rPr>
                        <m:t>)</m:t>
                      </m:r>
                    </m:oMath>
                  </m:oMathPara>
                </a14:m>
                <a:endParaRPr lang="en-US" sz="1100" b="1" dirty="0"/>
              </a:p>
              <a:p>
                <a:endParaRPr lang="en-US" sz="1100" b="1" dirty="0"/>
              </a:p>
              <a:p>
                <a:r>
                  <a:rPr lang="en-US" sz="1100" b="1" dirty="0" smtClean="0"/>
                  <a:t>So, taking the derivative of the particular equation and substituting,</a:t>
                </a:r>
              </a:p>
              <a:p>
                <a:endParaRPr lang="en-US" sz="1100" b="1" dirty="0"/>
              </a:p>
              <a:p>
                <a14:m>
                  <m:oMathPara xmlns:m="http://schemas.openxmlformats.org/officeDocument/2006/math">
                    <m:oMathParaPr>
                      <m:jc m:val="centerGroup"/>
                    </m:oMathParaPr>
                    <m:oMath xmlns:m="http://schemas.openxmlformats.org/officeDocument/2006/math">
                      <m:r>
                        <a:rPr lang="en-US" sz="1100" b="1" i="1" smtClean="0">
                          <a:latin typeface="Cambria Math"/>
                        </a:rPr>
                        <m:t>−</m:t>
                      </m:r>
                      <m:sSup>
                        <m:sSupPr>
                          <m:ctrlPr>
                            <a:rPr lang="en-US" sz="1100" b="1" i="1" smtClean="0">
                              <a:latin typeface="Cambria Math"/>
                              <a:ea typeface="Cambria Math"/>
                            </a:rPr>
                          </m:ctrlPr>
                        </m:sSupPr>
                        <m:e>
                          <m:r>
                            <a:rPr lang="en-US" sz="1100" b="1" i="1" smtClean="0">
                              <a:latin typeface="Cambria Math"/>
                              <a:ea typeface="Cambria Math"/>
                            </a:rPr>
                            <m:t>𝛀</m:t>
                          </m:r>
                        </m:e>
                        <m:sup>
                          <m:r>
                            <a:rPr lang="en-US" sz="1100" b="1" i="1" smtClean="0">
                              <a:latin typeface="Cambria Math"/>
                              <a:ea typeface="Cambria Math"/>
                            </a:rPr>
                            <m:t>𝟐</m:t>
                          </m:r>
                        </m:sup>
                      </m:sSup>
                      <m:d>
                        <m:dPr>
                          <m:begChr m:val="["/>
                          <m:endChr m:val="]"/>
                          <m:ctrlPr>
                            <a:rPr lang="en-US" sz="1100" b="1" i="1" smtClean="0">
                              <a:latin typeface="Cambria Math"/>
                              <a:ea typeface="Cambria Math"/>
                            </a:rPr>
                          </m:ctrlPr>
                        </m:dPr>
                        <m:e>
                          <m:sSub>
                            <m:sSubPr>
                              <m:ctrlPr>
                                <a:rPr lang="en-US" sz="1100" b="1" i="1" smtClean="0">
                                  <a:latin typeface="Cambria Math"/>
                                  <a:ea typeface="Cambria Math"/>
                                </a:rPr>
                              </m:ctrlPr>
                            </m:sSubPr>
                            <m:e>
                              <m:r>
                                <a:rPr lang="en-US" sz="1100" b="1" i="1" smtClean="0">
                                  <a:latin typeface="Cambria Math"/>
                                  <a:ea typeface="Cambria Math"/>
                                </a:rPr>
                                <m:t>𝑨</m:t>
                              </m:r>
                            </m:e>
                            <m:sub>
                              <m:r>
                                <a:rPr lang="en-US" sz="1100" b="1" i="1" smtClean="0">
                                  <a:latin typeface="Cambria Math"/>
                                  <a:ea typeface="Cambria Math"/>
                                </a:rPr>
                                <m:t>𝟏</m:t>
                              </m:r>
                            </m:sub>
                          </m:sSub>
                          <m:r>
                            <a:rPr lang="en-US" sz="1100" b="1" i="1" smtClean="0">
                              <a:latin typeface="Cambria Math"/>
                              <a:ea typeface="Cambria Math"/>
                            </a:rPr>
                            <m:t>𝒄𝒐𝒔</m:t>
                          </m:r>
                          <m:d>
                            <m:dPr>
                              <m:ctrlPr>
                                <a:rPr lang="en-US" sz="1100" b="1" i="1" smtClean="0">
                                  <a:latin typeface="Cambria Math"/>
                                  <a:ea typeface="Cambria Math"/>
                                </a:rPr>
                              </m:ctrlPr>
                            </m:dPr>
                            <m:e>
                              <m:r>
                                <a:rPr lang="en-US" sz="1100" b="1" i="1" smtClean="0">
                                  <a:latin typeface="Cambria Math"/>
                                  <a:ea typeface="Cambria Math"/>
                                </a:rPr>
                                <m:t>𝛀</m:t>
                              </m:r>
                              <m:r>
                                <a:rPr lang="en-US" sz="1100" b="1" i="1" smtClean="0">
                                  <a:latin typeface="Cambria Math"/>
                                  <a:ea typeface="Cambria Math"/>
                                </a:rPr>
                                <m:t>𝒕</m:t>
                              </m:r>
                            </m:e>
                          </m:d>
                          <m:r>
                            <a:rPr lang="en-US" sz="1100" b="1" i="1" smtClean="0">
                              <a:latin typeface="Cambria Math"/>
                              <a:ea typeface="Cambria Math"/>
                            </a:rPr>
                            <m:t>+</m:t>
                          </m:r>
                          <m:sSub>
                            <m:sSubPr>
                              <m:ctrlPr>
                                <a:rPr lang="en-US" sz="1100" b="1" i="1">
                                  <a:latin typeface="Cambria Math"/>
                                  <a:ea typeface="Cambria Math"/>
                                </a:rPr>
                              </m:ctrlPr>
                            </m:sSubPr>
                            <m:e>
                              <m:r>
                                <a:rPr lang="en-US" sz="1100" b="1" i="1">
                                  <a:latin typeface="Cambria Math"/>
                                  <a:ea typeface="Cambria Math"/>
                                </a:rPr>
                                <m:t>𝑨</m:t>
                              </m:r>
                            </m:e>
                            <m:sub>
                              <m:r>
                                <a:rPr lang="en-US" sz="1100" b="1" i="1" smtClean="0">
                                  <a:latin typeface="Cambria Math"/>
                                  <a:ea typeface="Cambria Math"/>
                                </a:rPr>
                                <m:t>𝟐</m:t>
                              </m:r>
                            </m:sub>
                          </m:sSub>
                          <m:r>
                            <a:rPr lang="en-US" sz="1100" b="1" i="1" smtClean="0">
                              <a:latin typeface="Cambria Math"/>
                              <a:ea typeface="Cambria Math"/>
                            </a:rPr>
                            <m:t>𝒔𝒊𝒏</m:t>
                          </m:r>
                          <m:d>
                            <m:dPr>
                              <m:ctrlPr>
                                <a:rPr lang="en-US" sz="1100" b="1" i="1">
                                  <a:latin typeface="Cambria Math"/>
                                  <a:ea typeface="Cambria Math"/>
                                </a:rPr>
                              </m:ctrlPr>
                            </m:dPr>
                            <m:e>
                              <m:r>
                                <a:rPr lang="en-US" sz="1100" b="1" i="1">
                                  <a:latin typeface="Cambria Math"/>
                                  <a:ea typeface="Cambria Math"/>
                                </a:rPr>
                                <m:t>𝛀</m:t>
                              </m:r>
                              <m:r>
                                <a:rPr lang="en-US" sz="1100" b="1" i="1">
                                  <a:latin typeface="Cambria Math"/>
                                  <a:ea typeface="Cambria Math"/>
                                </a:rPr>
                                <m:t>𝒕</m:t>
                              </m:r>
                            </m:e>
                          </m:d>
                        </m:e>
                      </m:d>
                      <m:r>
                        <a:rPr lang="en-US" sz="1100" b="1" i="1" smtClean="0">
                          <a:latin typeface="Cambria Math"/>
                          <a:ea typeface="Cambria Math"/>
                        </a:rPr>
                        <m:t>+</m:t>
                      </m:r>
                      <m:r>
                        <a:rPr lang="en-US" sz="1100" b="1" i="1" smtClean="0">
                          <a:latin typeface="Cambria Math"/>
                          <a:ea typeface="Cambria Math"/>
                        </a:rPr>
                        <m:t>𝟐</m:t>
                      </m:r>
                      <m:r>
                        <a:rPr lang="en-US" sz="1100" b="1" i="1" smtClean="0">
                          <a:latin typeface="Cambria Math"/>
                          <a:ea typeface="Cambria Math"/>
                        </a:rPr>
                        <m:t>𝜻𝝎</m:t>
                      </m:r>
                      <m:r>
                        <a:rPr lang="en-US" sz="1100" b="1" i="1" smtClean="0">
                          <a:latin typeface="Cambria Math"/>
                          <a:ea typeface="Cambria Math"/>
                        </a:rPr>
                        <m:t>𝛀</m:t>
                      </m:r>
                      <m:d>
                        <m:dPr>
                          <m:begChr m:val="["/>
                          <m:endChr m:val="]"/>
                          <m:ctrlPr>
                            <a:rPr lang="en-US" sz="1100" b="1" i="1" smtClean="0">
                              <a:latin typeface="Cambria Math"/>
                              <a:ea typeface="Cambria Math"/>
                            </a:rPr>
                          </m:ctrlPr>
                        </m:dPr>
                        <m:e>
                          <m:r>
                            <a:rPr lang="en-US" sz="1100" b="1" i="1" smtClean="0">
                              <a:latin typeface="Cambria Math"/>
                              <a:ea typeface="Cambria Math"/>
                            </a:rPr>
                            <m:t>−</m:t>
                          </m:r>
                          <m:sSub>
                            <m:sSubPr>
                              <m:ctrlPr>
                                <a:rPr lang="en-US" sz="1100" b="1" i="1" smtClean="0">
                                  <a:latin typeface="Cambria Math"/>
                                  <a:ea typeface="Cambria Math"/>
                                </a:rPr>
                              </m:ctrlPr>
                            </m:sSubPr>
                            <m:e>
                              <m:r>
                                <a:rPr lang="en-US" sz="1100" b="1" i="1" smtClean="0">
                                  <a:latin typeface="Cambria Math"/>
                                  <a:ea typeface="Cambria Math"/>
                                </a:rPr>
                                <m:t>𝑨</m:t>
                              </m:r>
                            </m:e>
                            <m:sub>
                              <m:r>
                                <a:rPr lang="en-US" sz="1100" b="1" i="1" smtClean="0">
                                  <a:latin typeface="Cambria Math"/>
                                  <a:ea typeface="Cambria Math"/>
                                </a:rPr>
                                <m:t>𝟏</m:t>
                              </m:r>
                            </m:sub>
                          </m:sSub>
                          <m:r>
                            <a:rPr lang="en-US" sz="1100" b="1" i="1" smtClean="0">
                              <a:latin typeface="Cambria Math"/>
                              <a:ea typeface="Cambria Math"/>
                            </a:rPr>
                            <m:t>𝒔𝒊𝒏</m:t>
                          </m:r>
                          <m:d>
                            <m:dPr>
                              <m:ctrlPr>
                                <a:rPr lang="en-US" sz="1100" b="1" i="1" smtClean="0">
                                  <a:latin typeface="Cambria Math"/>
                                  <a:ea typeface="Cambria Math"/>
                                </a:rPr>
                              </m:ctrlPr>
                            </m:dPr>
                            <m:e>
                              <m:r>
                                <a:rPr lang="en-US" sz="1100" b="1" i="1" smtClean="0">
                                  <a:latin typeface="Cambria Math"/>
                                  <a:ea typeface="Cambria Math"/>
                                </a:rPr>
                                <m:t>𝛀</m:t>
                              </m:r>
                              <m:r>
                                <a:rPr lang="en-US" sz="1100" b="1" i="1" smtClean="0">
                                  <a:latin typeface="Cambria Math"/>
                                  <a:ea typeface="Cambria Math"/>
                                </a:rPr>
                                <m:t>𝒕</m:t>
                              </m:r>
                            </m:e>
                          </m:d>
                          <m:r>
                            <a:rPr lang="en-US" sz="1100" b="1" i="1" smtClean="0">
                              <a:latin typeface="Cambria Math"/>
                              <a:ea typeface="Cambria Math"/>
                            </a:rPr>
                            <m:t>+</m:t>
                          </m:r>
                          <m:sSub>
                            <m:sSubPr>
                              <m:ctrlPr>
                                <a:rPr lang="en-US" sz="1100" b="1" i="1" smtClean="0">
                                  <a:latin typeface="Cambria Math"/>
                                  <a:ea typeface="Cambria Math"/>
                                </a:rPr>
                              </m:ctrlPr>
                            </m:sSubPr>
                            <m:e>
                              <m:r>
                                <a:rPr lang="en-US" sz="1100" b="1" i="1" smtClean="0">
                                  <a:latin typeface="Cambria Math"/>
                                  <a:ea typeface="Cambria Math"/>
                                </a:rPr>
                                <m:t>𝑨</m:t>
                              </m:r>
                            </m:e>
                            <m:sub>
                              <m:r>
                                <a:rPr lang="en-US" sz="1100" b="1" i="1" smtClean="0">
                                  <a:latin typeface="Cambria Math"/>
                                  <a:ea typeface="Cambria Math"/>
                                </a:rPr>
                                <m:t>𝟐</m:t>
                              </m:r>
                            </m:sub>
                          </m:sSub>
                          <m:r>
                            <a:rPr lang="en-US" sz="1100" b="1" i="1" smtClean="0">
                              <a:latin typeface="Cambria Math"/>
                              <a:ea typeface="Cambria Math"/>
                            </a:rPr>
                            <m:t>𝒔𝒊𝒏</m:t>
                          </m:r>
                          <m:d>
                            <m:dPr>
                              <m:ctrlPr>
                                <a:rPr lang="en-US" sz="1100" b="1" i="1" smtClean="0">
                                  <a:latin typeface="Cambria Math"/>
                                  <a:ea typeface="Cambria Math"/>
                                </a:rPr>
                              </m:ctrlPr>
                            </m:dPr>
                            <m:e>
                              <m:r>
                                <a:rPr lang="en-US" sz="1100" b="1" i="1" smtClean="0">
                                  <a:latin typeface="Cambria Math"/>
                                  <a:ea typeface="Cambria Math"/>
                                </a:rPr>
                                <m:t>𝛀</m:t>
                              </m:r>
                              <m:r>
                                <a:rPr lang="en-US" sz="1100" b="1" i="1" smtClean="0">
                                  <a:latin typeface="Cambria Math"/>
                                  <a:ea typeface="Cambria Math"/>
                                </a:rPr>
                                <m:t>𝒕</m:t>
                              </m:r>
                            </m:e>
                          </m:d>
                        </m:e>
                      </m:d>
                      <m:r>
                        <a:rPr lang="en-US" sz="1100" b="1" i="1" smtClean="0">
                          <a:latin typeface="Cambria Math"/>
                          <a:ea typeface="Cambria Math"/>
                        </a:rPr>
                        <m:t>+</m:t>
                      </m:r>
                      <m:sSup>
                        <m:sSupPr>
                          <m:ctrlPr>
                            <a:rPr lang="en-US" sz="1100" b="1" i="1" smtClean="0">
                              <a:latin typeface="Cambria Math"/>
                              <a:ea typeface="Cambria Math"/>
                            </a:rPr>
                          </m:ctrlPr>
                        </m:sSupPr>
                        <m:e>
                          <m:r>
                            <a:rPr lang="en-US" sz="1100" b="1" i="1" smtClean="0">
                              <a:latin typeface="Cambria Math"/>
                              <a:ea typeface="Cambria Math"/>
                            </a:rPr>
                            <m:t>𝝎</m:t>
                          </m:r>
                        </m:e>
                        <m:sup>
                          <m:r>
                            <a:rPr lang="en-US" sz="1100" b="1" i="1" smtClean="0">
                              <a:latin typeface="Cambria Math"/>
                              <a:ea typeface="Cambria Math"/>
                            </a:rPr>
                            <m:t>𝟐</m:t>
                          </m:r>
                        </m:sup>
                      </m:sSup>
                      <m:d>
                        <m:dPr>
                          <m:begChr m:val="["/>
                          <m:endChr m:val="]"/>
                          <m:ctrlPr>
                            <a:rPr lang="en-US" sz="1100" b="1" i="1" smtClean="0">
                              <a:latin typeface="Cambria Math"/>
                              <a:ea typeface="Cambria Math"/>
                            </a:rPr>
                          </m:ctrlPr>
                        </m:dPr>
                        <m:e>
                          <m:sSub>
                            <m:sSubPr>
                              <m:ctrlPr>
                                <a:rPr lang="en-US" sz="1100" b="1" i="1">
                                  <a:latin typeface="Cambria Math"/>
                                  <a:ea typeface="Cambria Math"/>
                                </a:rPr>
                              </m:ctrlPr>
                            </m:sSubPr>
                            <m:e>
                              <m:r>
                                <a:rPr lang="en-US" sz="1100" b="1" i="1">
                                  <a:latin typeface="Cambria Math"/>
                                  <a:ea typeface="Cambria Math"/>
                                </a:rPr>
                                <m:t>𝑨</m:t>
                              </m:r>
                            </m:e>
                            <m:sub>
                              <m:r>
                                <a:rPr lang="en-US" sz="1100" b="1" i="1">
                                  <a:latin typeface="Cambria Math"/>
                                  <a:ea typeface="Cambria Math"/>
                                </a:rPr>
                                <m:t>𝟏</m:t>
                              </m:r>
                            </m:sub>
                          </m:sSub>
                          <m:r>
                            <a:rPr lang="en-US" sz="1100" b="1" i="1">
                              <a:latin typeface="Cambria Math"/>
                              <a:ea typeface="Cambria Math"/>
                            </a:rPr>
                            <m:t>𝒄𝒐𝒔</m:t>
                          </m:r>
                          <m:d>
                            <m:dPr>
                              <m:ctrlPr>
                                <a:rPr lang="en-US" sz="1100" b="1" i="1">
                                  <a:latin typeface="Cambria Math"/>
                                  <a:ea typeface="Cambria Math"/>
                                </a:rPr>
                              </m:ctrlPr>
                            </m:dPr>
                            <m:e>
                              <m:r>
                                <a:rPr lang="en-US" sz="1100" b="1" i="1">
                                  <a:latin typeface="Cambria Math"/>
                                  <a:ea typeface="Cambria Math"/>
                                </a:rPr>
                                <m:t>𝛀</m:t>
                              </m:r>
                              <m:r>
                                <a:rPr lang="en-US" sz="1100" b="1" i="1">
                                  <a:latin typeface="Cambria Math"/>
                                  <a:ea typeface="Cambria Math"/>
                                </a:rPr>
                                <m:t>𝒕</m:t>
                              </m:r>
                            </m:e>
                          </m:d>
                          <m:r>
                            <a:rPr lang="en-US" sz="1100" b="1" i="1">
                              <a:latin typeface="Cambria Math"/>
                              <a:ea typeface="Cambria Math"/>
                            </a:rPr>
                            <m:t>+</m:t>
                          </m:r>
                          <m:sSub>
                            <m:sSubPr>
                              <m:ctrlPr>
                                <a:rPr lang="en-US" sz="1100" b="1" i="1">
                                  <a:latin typeface="Cambria Math"/>
                                  <a:ea typeface="Cambria Math"/>
                                </a:rPr>
                              </m:ctrlPr>
                            </m:sSubPr>
                            <m:e>
                              <m:r>
                                <a:rPr lang="en-US" sz="1100" b="1" i="1">
                                  <a:latin typeface="Cambria Math"/>
                                  <a:ea typeface="Cambria Math"/>
                                </a:rPr>
                                <m:t>𝑨</m:t>
                              </m:r>
                            </m:e>
                            <m:sub>
                              <m:r>
                                <a:rPr lang="en-US" sz="1100" b="1" i="1">
                                  <a:latin typeface="Cambria Math"/>
                                  <a:ea typeface="Cambria Math"/>
                                </a:rPr>
                                <m:t>𝟐</m:t>
                              </m:r>
                            </m:sub>
                          </m:sSub>
                          <m:r>
                            <a:rPr lang="en-US" sz="1100" b="1" i="1">
                              <a:latin typeface="Cambria Math"/>
                              <a:ea typeface="Cambria Math"/>
                            </a:rPr>
                            <m:t>𝒔𝒊𝒏</m:t>
                          </m:r>
                          <m:d>
                            <m:dPr>
                              <m:ctrlPr>
                                <a:rPr lang="en-US" sz="1100" b="1" i="1">
                                  <a:latin typeface="Cambria Math"/>
                                  <a:ea typeface="Cambria Math"/>
                                </a:rPr>
                              </m:ctrlPr>
                            </m:dPr>
                            <m:e>
                              <m:r>
                                <a:rPr lang="en-US" sz="1100" b="1" i="1">
                                  <a:latin typeface="Cambria Math"/>
                                  <a:ea typeface="Cambria Math"/>
                                </a:rPr>
                                <m:t>𝛀</m:t>
                              </m:r>
                              <m:r>
                                <a:rPr lang="en-US" sz="1100" b="1" i="1">
                                  <a:latin typeface="Cambria Math"/>
                                  <a:ea typeface="Cambria Math"/>
                                </a:rPr>
                                <m:t>𝒕</m:t>
                              </m:r>
                            </m:e>
                          </m:d>
                        </m:e>
                      </m:d>
                      <m:r>
                        <a:rPr lang="en-US" sz="1100" b="1" i="1" smtClean="0">
                          <a:latin typeface="Cambria Math"/>
                          <a:ea typeface="Cambria Math"/>
                        </a:rPr>
                        <m:t>=</m:t>
                      </m:r>
                      <m:sSub>
                        <m:sSubPr>
                          <m:ctrlPr>
                            <a:rPr lang="en-US" sz="1100" b="1" i="1">
                              <a:latin typeface="Cambria Math"/>
                              <a:ea typeface="Cambria Math"/>
                            </a:rPr>
                          </m:ctrlPr>
                        </m:sSubPr>
                        <m:e>
                          <m:r>
                            <a:rPr lang="en-US" sz="1100" b="1" i="1">
                              <a:latin typeface="Cambria Math"/>
                              <a:ea typeface="Cambria Math"/>
                            </a:rPr>
                            <m:t>𝑷</m:t>
                          </m:r>
                        </m:e>
                        <m:sub>
                          <m:r>
                            <a:rPr lang="en-US" sz="1100" b="1" i="1">
                              <a:latin typeface="Cambria Math"/>
                              <a:ea typeface="Cambria Math"/>
                            </a:rPr>
                            <m:t>𝟎</m:t>
                          </m:r>
                        </m:sub>
                      </m:sSub>
                      <m:r>
                        <a:rPr lang="en-US" sz="1100" b="1" i="1">
                          <a:latin typeface="Cambria Math"/>
                          <a:ea typeface="Cambria Math"/>
                        </a:rPr>
                        <m:t>𝒔𝒊𝒏</m:t>
                      </m:r>
                      <m:r>
                        <a:rPr lang="en-US" sz="1100" b="1" i="1">
                          <a:latin typeface="Cambria Math"/>
                          <a:ea typeface="Cambria Math"/>
                        </a:rPr>
                        <m:t>(</m:t>
                      </m:r>
                      <m:r>
                        <a:rPr lang="en-US" sz="1100" b="1" i="1">
                          <a:latin typeface="Cambria Math"/>
                          <a:ea typeface="Cambria Math"/>
                        </a:rPr>
                        <m:t>𝛀</m:t>
                      </m:r>
                      <m:r>
                        <a:rPr lang="en-US" sz="1100" b="1" i="1">
                          <a:latin typeface="Cambria Math"/>
                          <a:ea typeface="Cambria Math"/>
                        </a:rPr>
                        <m:t>𝒕</m:t>
                      </m:r>
                      <m:r>
                        <a:rPr lang="en-US" sz="1100" b="1" i="1">
                          <a:latin typeface="Cambria Math"/>
                          <a:ea typeface="Cambria Math"/>
                        </a:rPr>
                        <m:t>)</m:t>
                      </m:r>
                    </m:oMath>
                  </m:oMathPara>
                </a14:m>
                <a:endParaRPr lang="en-US" sz="1100" b="1" dirty="0" smtClean="0"/>
              </a:p>
              <a:p>
                <a:endParaRPr lang="en-US" sz="1100" b="1" dirty="0"/>
              </a:p>
              <a:p>
                <a:r>
                  <a:rPr lang="en-US" sz="1100" b="1" dirty="0" smtClean="0"/>
                  <a:t>Taking out the cosines and the </a:t>
                </a:r>
                <a:r>
                  <a:rPr lang="en-US" sz="1100" b="1" dirty="0" err="1" smtClean="0"/>
                  <a:t>sines</a:t>
                </a:r>
                <a:r>
                  <a:rPr lang="en-US" sz="1100" b="1" dirty="0"/>
                  <a:t> </a:t>
                </a:r>
                <a:r>
                  <a:rPr lang="en-US" sz="1100" b="1" dirty="0" smtClean="0"/>
                  <a:t>and making sure to equate to zero,</a:t>
                </a:r>
              </a:p>
              <a:p>
                <a:endParaRPr lang="en-US" sz="1100" b="1" dirty="0"/>
              </a:p>
              <a:p>
                <a14:m>
                  <m:oMathPara xmlns:m="http://schemas.openxmlformats.org/officeDocument/2006/math">
                    <m:oMathParaPr>
                      <m:jc m:val="centerGroup"/>
                    </m:oMathParaPr>
                    <m:oMath xmlns:m="http://schemas.openxmlformats.org/officeDocument/2006/math">
                      <m:d>
                        <m:dPr>
                          <m:begChr m:val="["/>
                          <m:endChr m:val="]"/>
                          <m:ctrlPr>
                            <a:rPr lang="en-US" sz="1100" b="1" i="1" smtClean="0">
                              <a:latin typeface="Cambria Math"/>
                            </a:rPr>
                          </m:ctrlPr>
                        </m:dPr>
                        <m:e>
                          <m:r>
                            <a:rPr lang="en-US" sz="1100" b="1" i="1" smtClean="0">
                              <a:latin typeface="Cambria Math"/>
                            </a:rPr>
                            <m:t>−</m:t>
                          </m:r>
                          <m:sSup>
                            <m:sSupPr>
                              <m:ctrlPr>
                                <a:rPr lang="en-US" sz="1100" b="1" i="1" smtClean="0">
                                  <a:latin typeface="Cambria Math"/>
                                  <a:ea typeface="Cambria Math"/>
                                </a:rPr>
                              </m:ctrlPr>
                            </m:sSupPr>
                            <m:e>
                              <m:r>
                                <a:rPr lang="en-US" sz="1100" b="1" i="1" smtClean="0">
                                  <a:latin typeface="Cambria Math"/>
                                  <a:ea typeface="Cambria Math"/>
                                </a:rPr>
                                <m:t>𝛀</m:t>
                              </m:r>
                            </m:e>
                            <m:sup>
                              <m:r>
                                <a:rPr lang="en-US" sz="1100" b="1" i="1" smtClean="0">
                                  <a:latin typeface="Cambria Math"/>
                                  <a:ea typeface="Cambria Math"/>
                                </a:rPr>
                                <m:t>𝟐</m:t>
                              </m:r>
                            </m:sup>
                          </m:sSup>
                          <m:sSub>
                            <m:sSubPr>
                              <m:ctrlPr>
                                <a:rPr lang="en-US" sz="1100" b="1" i="1" smtClean="0">
                                  <a:latin typeface="Cambria Math"/>
                                  <a:ea typeface="Cambria Math"/>
                                </a:rPr>
                              </m:ctrlPr>
                            </m:sSubPr>
                            <m:e>
                              <m:r>
                                <a:rPr lang="en-US" sz="1100" b="1" i="1" smtClean="0">
                                  <a:latin typeface="Cambria Math"/>
                                  <a:ea typeface="Cambria Math"/>
                                </a:rPr>
                                <m:t>𝑨</m:t>
                              </m:r>
                            </m:e>
                            <m:sub>
                              <m:r>
                                <a:rPr lang="en-US" sz="1100" b="1" i="1" smtClean="0">
                                  <a:latin typeface="Cambria Math"/>
                                  <a:ea typeface="Cambria Math"/>
                                </a:rPr>
                                <m:t>𝟏</m:t>
                              </m:r>
                            </m:sub>
                          </m:sSub>
                          <m:r>
                            <a:rPr lang="en-US" sz="1100" b="1" i="1" smtClean="0">
                              <a:latin typeface="Cambria Math"/>
                              <a:ea typeface="Cambria Math"/>
                            </a:rPr>
                            <m:t>+</m:t>
                          </m:r>
                          <m:r>
                            <a:rPr lang="en-US" sz="1100" b="1" i="1" smtClean="0">
                              <a:latin typeface="Cambria Math"/>
                              <a:ea typeface="Cambria Math"/>
                            </a:rPr>
                            <m:t>𝟐</m:t>
                          </m:r>
                          <m:r>
                            <a:rPr lang="en-US" sz="1100" b="1" i="1" smtClean="0">
                              <a:latin typeface="Cambria Math"/>
                              <a:ea typeface="Cambria Math"/>
                            </a:rPr>
                            <m:t>𝝃𝝎</m:t>
                          </m:r>
                          <m:r>
                            <a:rPr lang="en-US" sz="1100" b="1" i="0" smtClean="0">
                              <a:latin typeface="Cambria Math"/>
                              <a:ea typeface="Cambria Math"/>
                            </a:rPr>
                            <m:t>𝛀</m:t>
                          </m:r>
                          <m:sSub>
                            <m:sSubPr>
                              <m:ctrlPr>
                                <a:rPr lang="en-US" sz="1100" b="1" i="1">
                                  <a:latin typeface="Cambria Math"/>
                                  <a:ea typeface="Cambria Math"/>
                                </a:rPr>
                              </m:ctrlPr>
                            </m:sSubPr>
                            <m:e>
                              <m:r>
                                <a:rPr lang="en-US" sz="1100" b="1" i="1">
                                  <a:latin typeface="Cambria Math"/>
                                  <a:ea typeface="Cambria Math"/>
                                </a:rPr>
                                <m:t>𝑨</m:t>
                              </m:r>
                            </m:e>
                            <m:sub>
                              <m:r>
                                <a:rPr lang="en-US" sz="1100" b="1" i="1" smtClean="0">
                                  <a:latin typeface="Cambria Math"/>
                                  <a:ea typeface="Cambria Math"/>
                                </a:rPr>
                                <m:t>𝟐</m:t>
                              </m:r>
                            </m:sub>
                          </m:sSub>
                          <m:r>
                            <a:rPr lang="en-US" sz="1100" b="1" i="1" smtClean="0">
                              <a:latin typeface="Cambria Math"/>
                              <a:ea typeface="Cambria Math"/>
                            </a:rPr>
                            <m:t>+</m:t>
                          </m:r>
                          <m:sSup>
                            <m:sSupPr>
                              <m:ctrlPr>
                                <a:rPr lang="en-US" sz="1100" b="1" i="1" smtClean="0">
                                  <a:latin typeface="Cambria Math"/>
                                  <a:ea typeface="Cambria Math"/>
                                </a:rPr>
                              </m:ctrlPr>
                            </m:sSupPr>
                            <m:e>
                              <m:r>
                                <a:rPr lang="en-US" sz="1100" b="1" i="1" smtClean="0">
                                  <a:latin typeface="Cambria Math"/>
                                  <a:ea typeface="Cambria Math"/>
                                </a:rPr>
                                <m:t>𝝎</m:t>
                              </m:r>
                            </m:e>
                            <m:sup>
                              <m:r>
                                <a:rPr lang="en-US" sz="1100" b="1" i="1" smtClean="0">
                                  <a:latin typeface="Cambria Math"/>
                                  <a:ea typeface="Cambria Math"/>
                                </a:rPr>
                                <m:t>𝟐</m:t>
                              </m:r>
                            </m:sup>
                          </m:sSup>
                          <m:sSub>
                            <m:sSubPr>
                              <m:ctrlPr>
                                <a:rPr lang="en-US" sz="1100" b="1" i="1">
                                  <a:latin typeface="Cambria Math"/>
                                  <a:ea typeface="Cambria Math"/>
                                </a:rPr>
                              </m:ctrlPr>
                            </m:sSubPr>
                            <m:e>
                              <m:r>
                                <a:rPr lang="en-US" sz="1100" b="1" i="1">
                                  <a:latin typeface="Cambria Math"/>
                                  <a:ea typeface="Cambria Math"/>
                                </a:rPr>
                                <m:t>𝑨</m:t>
                              </m:r>
                            </m:e>
                            <m:sub>
                              <m:r>
                                <a:rPr lang="en-US" sz="1100" b="1" i="1">
                                  <a:latin typeface="Cambria Math"/>
                                  <a:ea typeface="Cambria Math"/>
                                </a:rPr>
                                <m:t>𝟏</m:t>
                              </m:r>
                            </m:sub>
                          </m:sSub>
                        </m:e>
                      </m:d>
                      <m:r>
                        <a:rPr lang="en-US" sz="1100" b="1" i="1" smtClean="0">
                          <a:latin typeface="Cambria Math"/>
                          <a:ea typeface="Cambria Math"/>
                        </a:rPr>
                        <m:t>𝒄𝒐𝒔</m:t>
                      </m:r>
                      <m:d>
                        <m:dPr>
                          <m:ctrlPr>
                            <a:rPr lang="en-US" sz="1100" b="1" i="1" smtClean="0">
                              <a:latin typeface="Cambria Math"/>
                              <a:ea typeface="Cambria Math"/>
                            </a:rPr>
                          </m:ctrlPr>
                        </m:dPr>
                        <m:e>
                          <m:r>
                            <a:rPr lang="en-US" sz="1100" b="1" i="0" smtClean="0">
                              <a:latin typeface="Cambria Math"/>
                              <a:ea typeface="Cambria Math"/>
                            </a:rPr>
                            <m:t>𝛀</m:t>
                          </m:r>
                          <m:r>
                            <a:rPr lang="en-US" sz="1100" b="1" i="0" smtClean="0">
                              <a:latin typeface="Cambria Math"/>
                              <a:ea typeface="Cambria Math"/>
                            </a:rPr>
                            <m:t>𝐭</m:t>
                          </m:r>
                        </m:e>
                      </m:d>
                      <m:r>
                        <a:rPr lang="en-US" sz="1100" b="1" i="0" smtClean="0">
                          <a:latin typeface="Cambria Math"/>
                          <a:ea typeface="Cambria Math"/>
                        </a:rPr>
                        <m:t>+</m:t>
                      </m:r>
                      <m:d>
                        <m:dPr>
                          <m:begChr m:val="["/>
                          <m:endChr m:val="]"/>
                          <m:ctrlPr>
                            <a:rPr lang="en-US" sz="1100" b="1" i="0" smtClean="0">
                              <a:latin typeface="Cambria Math"/>
                              <a:ea typeface="Cambria Math"/>
                            </a:rPr>
                          </m:ctrlPr>
                        </m:dPr>
                        <m:e>
                          <m:r>
                            <a:rPr lang="en-US" sz="1100" b="1" i="0" smtClean="0">
                              <a:latin typeface="Cambria Math"/>
                              <a:ea typeface="Cambria Math"/>
                            </a:rPr>
                            <m:t>−</m:t>
                          </m:r>
                          <m:r>
                            <a:rPr lang="en-US" sz="1100" b="1" i="0" smtClean="0">
                              <a:latin typeface="Cambria Math"/>
                              <a:ea typeface="Cambria Math"/>
                            </a:rPr>
                            <m:t>𝛀</m:t>
                          </m:r>
                          <m:sSub>
                            <m:sSubPr>
                              <m:ctrlPr>
                                <a:rPr lang="en-US" sz="1100" b="1" i="1">
                                  <a:latin typeface="Cambria Math"/>
                                  <a:ea typeface="Cambria Math"/>
                                </a:rPr>
                              </m:ctrlPr>
                            </m:sSubPr>
                            <m:e>
                              <m:r>
                                <a:rPr lang="en-US" sz="1100" b="1" i="1">
                                  <a:latin typeface="Cambria Math"/>
                                  <a:ea typeface="Cambria Math"/>
                                </a:rPr>
                                <m:t>𝑨</m:t>
                              </m:r>
                            </m:e>
                            <m:sub>
                              <m:r>
                                <a:rPr lang="en-US" sz="1100" b="1" i="1" smtClean="0">
                                  <a:latin typeface="Cambria Math"/>
                                  <a:ea typeface="Cambria Math"/>
                                </a:rPr>
                                <m:t>𝟐</m:t>
                              </m:r>
                            </m:sub>
                          </m:sSub>
                          <m:r>
                            <a:rPr lang="en-US" sz="1100" b="1" i="1" smtClean="0">
                              <a:latin typeface="Cambria Math"/>
                              <a:ea typeface="Cambria Math"/>
                            </a:rPr>
                            <m:t>−</m:t>
                          </m:r>
                          <m:r>
                            <a:rPr lang="en-US" sz="1100" b="1" i="1" smtClean="0">
                              <a:latin typeface="Cambria Math"/>
                              <a:ea typeface="Cambria Math"/>
                            </a:rPr>
                            <m:t>𝟐</m:t>
                          </m:r>
                          <m:r>
                            <a:rPr lang="en-US" sz="1100" b="1" i="1" smtClean="0">
                              <a:latin typeface="Cambria Math"/>
                              <a:ea typeface="Cambria Math"/>
                            </a:rPr>
                            <m:t>𝝃𝝎</m:t>
                          </m:r>
                          <m:r>
                            <a:rPr lang="en-US" sz="1100" b="1" i="0" smtClean="0">
                              <a:latin typeface="Cambria Math"/>
                              <a:ea typeface="Cambria Math"/>
                            </a:rPr>
                            <m:t>𝛀</m:t>
                          </m:r>
                          <m:sSub>
                            <m:sSubPr>
                              <m:ctrlPr>
                                <a:rPr lang="en-US" sz="1100" b="1" i="1" smtClean="0">
                                  <a:latin typeface="Cambria Math"/>
                                  <a:ea typeface="Cambria Math"/>
                                </a:rPr>
                              </m:ctrlPr>
                            </m:sSubPr>
                            <m:e>
                              <m:r>
                                <a:rPr lang="en-US" sz="1100" b="1" i="1">
                                  <a:latin typeface="Cambria Math"/>
                                  <a:ea typeface="Cambria Math"/>
                                </a:rPr>
                                <m:t>𝑨</m:t>
                              </m:r>
                            </m:e>
                            <m:sub>
                              <m:r>
                                <a:rPr lang="en-US" sz="1100" b="1" i="1" smtClean="0">
                                  <a:latin typeface="Cambria Math"/>
                                  <a:ea typeface="Cambria Math"/>
                                </a:rPr>
                                <m:t>𝟏</m:t>
                              </m:r>
                            </m:sub>
                          </m:sSub>
                          <m:r>
                            <a:rPr lang="en-US" sz="1100" b="1" i="1" smtClean="0">
                              <a:latin typeface="Cambria Math"/>
                              <a:ea typeface="Cambria Math"/>
                            </a:rPr>
                            <m:t>+</m:t>
                          </m:r>
                          <m:sSup>
                            <m:sSupPr>
                              <m:ctrlPr>
                                <a:rPr lang="en-US" sz="1100" b="1" i="1" smtClean="0">
                                  <a:latin typeface="Cambria Math"/>
                                  <a:ea typeface="Cambria Math"/>
                                </a:rPr>
                              </m:ctrlPr>
                            </m:sSupPr>
                            <m:e>
                              <m:r>
                                <a:rPr lang="en-US" sz="1100" b="1" i="1" smtClean="0">
                                  <a:latin typeface="Cambria Math"/>
                                  <a:ea typeface="Cambria Math"/>
                                </a:rPr>
                                <m:t>𝝎</m:t>
                              </m:r>
                            </m:e>
                            <m:sup>
                              <m:r>
                                <a:rPr lang="en-US" sz="1100" b="1" i="1" smtClean="0">
                                  <a:latin typeface="Cambria Math"/>
                                  <a:ea typeface="Cambria Math"/>
                                </a:rPr>
                                <m:t>𝟐</m:t>
                              </m:r>
                            </m:sup>
                          </m:sSup>
                          <m:sSub>
                            <m:sSubPr>
                              <m:ctrlPr>
                                <a:rPr lang="en-US" sz="1100" b="1" i="1" smtClean="0">
                                  <a:latin typeface="Cambria Math"/>
                                  <a:ea typeface="Cambria Math"/>
                                </a:rPr>
                              </m:ctrlPr>
                            </m:sSubPr>
                            <m:e>
                              <m:r>
                                <a:rPr lang="en-US" sz="1100" b="1" i="1">
                                  <a:latin typeface="Cambria Math"/>
                                  <a:ea typeface="Cambria Math"/>
                                </a:rPr>
                                <m:t>𝑨</m:t>
                              </m:r>
                            </m:e>
                            <m:sub>
                              <m:r>
                                <a:rPr lang="en-US" sz="1100" b="1" i="1" smtClean="0">
                                  <a:latin typeface="Cambria Math"/>
                                  <a:ea typeface="Cambria Math"/>
                                </a:rPr>
                                <m:t>𝟐</m:t>
                              </m:r>
                            </m:sub>
                          </m:sSub>
                          <m:r>
                            <a:rPr lang="en-US" sz="1100" b="1" i="1" smtClean="0">
                              <a:latin typeface="Cambria Math"/>
                              <a:ea typeface="Cambria Math"/>
                            </a:rPr>
                            <m:t>−</m:t>
                          </m:r>
                          <m:sSub>
                            <m:sSubPr>
                              <m:ctrlPr>
                                <a:rPr lang="en-US" sz="1100" b="1" i="1" smtClean="0">
                                  <a:latin typeface="Cambria Math"/>
                                  <a:ea typeface="Cambria Math"/>
                                </a:rPr>
                              </m:ctrlPr>
                            </m:sSubPr>
                            <m:e>
                              <m:r>
                                <a:rPr lang="en-US" sz="1100" b="1" i="1" smtClean="0">
                                  <a:latin typeface="Cambria Math"/>
                                  <a:ea typeface="Cambria Math"/>
                                </a:rPr>
                                <m:t>𝑷</m:t>
                              </m:r>
                            </m:e>
                            <m:sub>
                              <m:r>
                                <a:rPr lang="en-US" sz="1100" b="1" i="1" smtClean="0">
                                  <a:latin typeface="Cambria Math"/>
                                  <a:ea typeface="Cambria Math"/>
                                </a:rPr>
                                <m:t>𝟎</m:t>
                              </m:r>
                            </m:sub>
                          </m:sSub>
                        </m:e>
                      </m:d>
                      <m:r>
                        <a:rPr lang="en-US" sz="1100" b="1" i="1" smtClean="0">
                          <a:latin typeface="Cambria Math"/>
                          <a:ea typeface="Cambria Math"/>
                        </a:rPr>
                        <m:t>𝒔𝒊𝒏</m:t>
                      </m:r>
                      <m:d>
                        <m:dPr>
                          <m:ctrlPr>
                            <a:rPr lang="en-US" sz="1100" b="1" i="0" smtClean="0">
                              <a:latin typeface="Cambria Math"/>
                              <a:ea typeface="Cambria Math"/>
                            </a:rPr>
                          </m:ctrlPr>
                        </m:dPr>
                        <m:e>
                          <m:r>
                            <a:rPr lang="en-US" sz="1100" b="1" i="0" smtClean="0">
                              <a:latin typeface="Cambria Math"/>
                              <a:ea typeface="Cambria Math"/>
                            </a:rPr>
                            <m:t>𝛀</m:t>
                          </m:r>
                          <m:r>
                            <a:rPr lang="en-US" sz="1100" b="1" i="0" smtClean="0">
                              <a:latin typeface="Cambria Math"/>
                              <a:ea typeface="Cambria Math"/>
                            </a:rPr>
                            <m:t>𝐭</m:t>
                          </m:r>
                        </m:e>
                      </m:d>
                      <m:r>
                        <a:rPr lang="en-US" sz="1100" b="1" i="0" smtClean="0">
                          <a:latin typeface="Cambria Math"/>
                          <a:ea typeface="Cambria Math"/>
                        </a:rPr>
                        <m:t>=</m:t>
                      </m:r>
                      <m:r>
                        <a:rPr lang="en-US" sz="1100" b="1" i="0" smtClean="0">
                          <a:latin typeface="Cambria Math"/>
                          <a:ea typeface="Cambria Math"/>
                        </a:rPr>
                        <m:t>𝟎</m:t>
                      </m:r>
                    </m:oMath>
                  </m:oMathPara>
                </a14:m>
                <a:endParaRPr lang="en-US" sz="1100" b="1" dirty="0" smtClean="0"/>
              </a:p>
              <a:p>
                <a:endParaRPr lang="en-US" sz="1100" b="1" dirty="0" smtClean="0"/>
              </a:p>
              <a:p>
                <a:r>
                  <a:rPr lang="en-US" sz="1100" b="1" dirty="0" smtClean="0"/>
                  <a:t>Pulling out the constants and placing in matrix form, dividing by </a:t>
                </a:r>
                <a14:m>
                  <m:oMath xmlns:m="http://schemas.openxmlformats.org/officeDocument/2006/math">
                    <m:sSup>
                      <m:sSupPr>
                        <m:ctrlPr>
                          <a:rPr lang="en-US" sz="1100" b="1" i="1" smtClean="0">
                            <a:latin typeface="Cambria Math"/>
                          </a:rPr>
                        </m:ctrlPr>
                      </m:sSupPr>
                      <m:e>
                        <m:r>
                          <a:rPr lang="en-US" sz="1100" b="1" i="1" smtClean="0">
                            <a:latin typeface="Cambria Math"/>
                          </a:rPr>
                          <m:t>𝝎</m:t>
                        </m:r>
                      </m:e>
                      <m:sup>
                        <m:r>
                          <a:rPr lang="en-US" sz="1100" b="1" i="1" smtClean="0">
                            <a:latin typeface="Cambria Math"/>
                          </a:rPr>
                          <m:t>𝟐</m:t>
                        </m:r>
                      </m:sup>
                    </m:sSup>
                  </m:oMath>
                </a14:m>
                <a:r>
                  <a:rPr lang="en-US" sz="1100" b="1" dirty="0" smtClean="0"/>
                  <a:t> and defining </a:t>
                </a:r>
                <a14:m>
                  <m:oMath xmlns:m="http://schemas.openxmlformats.org/officeDocument/2006/math">
                    <m:r>
                      <a:rPr lang="en-US" sz="1100" b="1" i="1" smtClean="0">
                        <a:latin typeface="Cambria Math"/>
                      </a:rPr>
                      <m:t>𝜷</m:t>
                    </m:r>
                    <m:r>
                      <a:rPr lang="en-US" sz="1100" b="1" i="1" smtClean="0">
                        <a:latin typeface="Cambria Math"/>
                      </a:rPr>
                      <m:t>=</m:t>
                    </m:r>
                    <m:r>
                      <a:rPr lang="en-US" sz="1100" b="1" i="0" smtClean="0">
                        <a:latin typeface="Cambria Math"/>
                      </a:rPr>
                      <m:t>𝛀</m:t>
                    </m:r>
                    <m:r>
                      <a:rPr lang="en-US" sz="1100" b="1" i="0" smtClean="0">
                        <a:latin typeface="Cambria Math"/>
                      </a:rPr>
                      <m:t>/</m:t>
                    </m:r>
                    <m:r>
                      <a:rPr lang="en-US" sz="1100" b="1" i="1" smtClean="0">
                        <a:latin typeface="Cambria Math"/>
                      </a:rPr>
                      <m:t>𝝎</m:t>
                    </m:r>
                  </m:oMath>
                </a14:m>
                <a:r>
                  <a:rPr lang="en-US" sz="1100" b="1" dirty="0" smtClean="0"/>
                  <a:t>,</a:t>
                </a:r>
              </a:p>
              <a:p>
                <a14:m>
                  <m:oMath xmlns:m="http://schemas.openxmlformats.org/officeDocument/2006/math">
                    <m:d>
                      <m:dPr>
                        <m:begChr m:val="["/>
                        <m:endChr m:val="]"/>
                        <m:ctrlPr>
                          <a:rPr lang="en-US" sz="1100" b="1" i="1" smtClean="0">
                            <a:latin typeface="Cambria Math"/>
                          </a:rPr>
                        </m:ctrlPr>
                      </m:dPr>
                      <m:e>
                        <m:m>
                          <m:mPr>
                            <m:mcs>
                              <m:mc>
                                <m:mcPr>
                                  <m:count m:val="2"/>
                                  <m:mcJc m:val="center"/>
                                </m:mcPr>
                              </m:mc>
                            </m:mcs>
                            <m:ctrlPr>
                              <a:rPr lang="en-US" sz="1100" b="1" i="1" smtClean="0">
                                <a:latin typeface="Cambria Math"/>
                              </a:rPr>
                            </m:ctrlPr>
                          </m:mPr>
                          <m:mr>
                            <m:e>
                              <m:r>
                                <m:rPr>
                                  <m:brk m:alnAt="7"/>
                                </m:rPr>
                                <a:rPr lang="en-US" sz="1100" b="1" i="1" smtClean="0">
                                  <a:latin typeface="Cambria Math"/>
                                </a:rPr>
                                <m:t>𝟏</m:t>
                              </m:r>
                              <m:r>
                                <a:rPr lang="en-US" sz="1100" b="1" i="1" smtClean="0">
                                  <a:latin typeface="Cambria Math"/>
                                </a:rPr>
                                <m:t>−</m:t>
                              </m:r>
                              <m:sSup>
                                <m:sSupPr>
                                  <m:ctrlPr>
                                    <a:rPr lang="en-US" sz="1100" b="1" i="1" smtClean="0">
                                      <a:latin typeface="Cambria Math"/>
                                    </a:rPr>
                                  </m:ctrlPr>
                                </m:sSupPr>
                                <m:e>
                                  <m:r>
                                    <a:rPr lang="en-US" sz="1100" b="1" i="1" smtClean="0">
                                      <a:latin typeface="Cambria Math"/>
                                    </a:rPr>
                                    <m:t>𝜷</m:t>
                                  </m:r>
                                </m:e>
                                <m:sup>
                                  <m:r>
                                    <a:rPr lang="en-US" sz="1100" b="1" i="1" smtClean="0">
                                      <a:latin typeface="Cambria Math"/>
                                    </a:rPr>
                                    <m:t>𝟐</m:t>
                                  </m:r>
                                </m:sup>
                              </m:sSup>
                            </m:e>
                            <m:e>
                              <m:r>
                                <a:rPr lang="en-US" sz="1100" b="1" i="1" smtClean="0">
                                  <a:latin typeface="Cambria Math"/>
                                </a:rPr>
                                <m:t>𝟐</m:t>
                              </m:r>
                              <m:r>
                                <a:rPr lang="en-US" sz="1100" b="1" i="1" smtClean="0">
                                  <a:latin typeface="Cambria Math"/>
                                </a:rPr>
                                <m:t>𝝃𝜷</m:t>
                              </m:r>
                            </m:e>
                          </m:mr>
                          <m:mr>
                            <m:e>
                              <m:r>
                                <a:rPr lang="en-US" sz="1100" b="1" i="1" smtClean="0">
                                  <a:latin typeface="Cambria Math"/>
                                </a:rPr>
                                <m:t>−</m:t>
                              </m:r>
                              <m:r>
                                <a:rPr lang="en-US" sz="1100" b="1" i="1" smtClean="0">
                                  <a:latin typeface="Cambria Math"/>
                                </a:rPr>
                                <m:t>𝟐</m:t>
                              </m:r>
                              <m:r>
                                <a:rPr lang="en-US" sz="1100" b="1" i="1" smtClean="0">
                                  <a:latin typeface="Cambria Math"/>
                                </a:rPr>
                                <m:t>𝝃𝜷</m:t>
                              </m:r>
                            </m:e>
                            <m:e>
                              <m:r>
                                <a:rPr lang="en-US" sz="1100" b="1" i="1" smtClean="0">
                                  <a:latin typeface="Cambria Math"/>
                                </a:rPr>
                                <m:t>𝟏</m:t>
                              </m:r>
                              <m:r>
                                <a:rPr lang="en-US" sz="1100" b="1" i="1" smtClean="0">
                                  <a:latin typeface="Cambria Math"/>
                                </a:rPr>
                                <m:t>−</m:t>
                              </m:r>
                              <m:sSup>
                                <m:sSupPr>
                                  <m:ctrlPr>
                                    <a:rPr lang="en-US" sz="1100" b="1" i="1" smtClean="0">
                                      <a:latin typeface="Cambria Math"/>
                                    </a:rPr>
                                  </m:ctrlPr>
                                </m:sSupPr>
                                <m:e>
                                  <m:r>
                                    <a:rPr lang="en-US" sz="1100" b="1" i="1" smtClean="0">
                                      <a:latin typeface="Cambria Math"/>
                                    </a:rPr>
                                    <m:t>𝜷</m:t>
                                  </m:r>
                                </m:e>
                                <m:sup>
                                  <m:r>
                                    <a:rPr lang="en-US" sz="1100" b="1" i="1" smtClean="0">
                                      <a:latin typeface="Cambria Math"/>
                                    </a:rPr>
                                    <m:t>𝟐</m:t>
                                  </m:r>
                                </m:sup>
                              </m:sSup>
                            </m:e>
                          </m:mr>
                        </m:m>
                      </m:e>
                    </m:d>
                    <m:d>
                      <m:dPr>
                        <m:begChr m:val="{"/>
                        <m:endChr m:val="}"/>
                        <m:ctrlPr>
                          <a:rPr lang="en-US" sz="1100" b="1" i="1" smtClean="0">
                            <a:latin typeface="Cambria Math"/>
                          </a:rPr>
                        </m:ctrlPr>
                      </m:dPr>
                      <m:e>
                        <m:m>
                          <m:mPr>
                            <m:mcs>
                              <m:mc>
                                <m:mcPr>
                                  <m:count m:val="1"/>
                                  <m:mcJc m:val="center"/>
                                </m:mcPr>
                              </m:mc>
                            </m:mcs>
                            <m:ctrlPr>
                              <a:rPr lang="en-US" sz="1100" b="1" i="1" smtClean="0">
                                <a:latin typeface="Cambria Math"/>
                              </a:rPr>
                            </m:ctrlPr>
                          </m:mPr>
                          <m:mr>
                            <m:e>
                              <m:sSub>
                                <m:sSubPr>
                                  <m:ctrlPr>
                                    <a:rPr lang="en-US" sz="1100" b="1" i="1">
                                      <a:latin typeface="Cambria Math"/>
                                      <a:ea typeface="Cambria Math"/>
                                    </a:rPr>
                                  </m:ctrlPr>
                                </m:sSubPr>
                                <m:e>
                                  <m:r>
                                    <a:rPr lang="en-US" sz="1100" b="1" i="1">
                                      <a:latin typeface="Cambria Math"/>
                                      <a:ea typeface="Cambria Math"/>
                                    </a:rPr>
                                    <m:t>𝑨</m:t>
                                  </m:r>
                                </m:e>
                                <m:sub>
                                  <m:r>
                                    <a:rPr lang="en-US" sz="1100" b="1" i="1">
                                      <a:latin typeface="Cambria Math"/>
                                      <a:ea typeface="Cambria Math"/>
                                    </a:rPr>
                                    <m:t>𝟏</m:t>
                                  </m:r>
                                </m:sub>
                              </m:sSub>
                              <m:r>
                                <m:rPr>
                                  <m:nor/>
                                </m:rPr>
                                <a:rPr lang="en-US" sz="1100" b="1" dirty="0"/>
                                <m:t> </m:t>
                              </m:r>
                            </m:e>
                          </m:mr>
                          <m:mr>
                            <m:e>
                              <m:sSub>
                                <m:sSubPr>
                                  <m:ctrlPr>
                                    <a:rPr lang="en-US" sz="1100" b="1" i="1">
                                      <a:latin typeface="Cambria Math"/>
                                      <a:ea typeface="Cambria Math"/>
                                    </a:rPr>
                                  </m:ctrlPr>
                                </m:sSubPr>
                                <m:e>
                                  <m:r>
                                    <a:rPr lang="en-US" sz="1100" b="1" i="1">
                                      <a:latin typeface="Cambria Math"/>
                                      <a:ea typeface="Cambria Math"/>
                                    </a:rPr>
                                    <m:t>𝑨</m:t>
                                  </m:r>
                                </m:e>
                                <m:sub>
                                  <m:r>
                                    <a:rPr lang="en-US" sz="1100" b="1" i="1" smtClean="0">
                                      <a:latin typeface="Cambria Math"/>
                                      <a:ea typeface="Cambria Math"/>
                                    </a:rPr>
                                    <m:t>𝟐</m:t>
                                  </m:r>
                                </m:sub>
                              </m:sSub>
                              <m:r>
                                <m:rPr>
                                  <m:nor/>
                                </m:rPr>
                                <a:rPr lang="en-US" sz="1100" b="1" dirty="0"/>
                                <m:t> </m:t>
                              </m:r>
                            </m:e>
                          </m:mr>
                        </m:m>
                      </m:e>
                    </m:d>
                    <m:r>
                      <a:rPr lang="en-US" sz="1100" b="1" i="1" smtClean="0">
                        <a:latin typeface="Cambria Math"/>
                      </a:rPr>
                      <m:t>=</m:t>
                    </m:r>
                    <m:d>
                      <m:dPr>
                        <m:begChr m:val="{"/>
                        <m:endChr m:val="}"/>
                        <m:ctrlPr>
                          <a:rPr lang="en-US" sz="1100" b="1" i="1" smtClean="0">
                            <a:latin typeface="Cambria Math"/>
                          </a:rPr>
                        </m:ctrlPr>
                      </m:dPr>
                      <m:e>
                        <m:m>
                          <m:mPr>
                            <m:mcs>
                              <m:mc>
                                <m:mcPr>
                                  <m:count m:val="1"/>
                                  <m:mcJc m:val="center"/>
                                </m:mcPr>
                              </m:mc>
                            </m:mcs>
                            <m:ctrlPr>
                              <a:rPr lang="en-US" sz="1100" b="1" i="1" smtClean="0">
                                <a:latin typeface="Cambria Math"/>
                              </a:rPr>
                            </m:ctrlPr>
                          </m:mPr>
                          <m:mr>
                            <m:e>
                              <m:r>
                                <m:rPr>
                                  <m:brk m:alnAt="7"/>
                                </m:rPr>
                                <a:rPr lang="en-US" sz="1100" b="1" i="1" smtClean="0">
                                  <a:latin typeface="Cambria Math"/>
                                </a:rPr>
                                <m:t>𝟎</m:t>
                              </m:r>
                            </m:e>
                          </m:mr>
                          <m:mr>
                            <m:e>
                              <m:sSub>
                                <m:sSubPr>
                                  <m:ctrlPr>
                                    <a:rPr lang="en-US" sz="1100" b="1" i="1" smtClean="0">
                                      <a:latin typeface="Cambria Math"/>
                                    </a:rPr>
                                  </m:ctrlPr>
                                </m:sSubPr>
                                <m:e>
                                  <m:r>
                                    <a:rPr lang="en-US" sz="1100" b="1" i="1" smtClean="0">
                                      <a:latin typeface="Cambria Math"/>
                                    </a:rPr>
                                    <m:t>𝑷</m:t>
                                  </m:r>
                                </m:e>
                                <m:sub>
                                  <m:r>
                                    <a:rPr lang="en-US" sz="1100" b="1" i="1" smtClean="0">
                                      <a:latin typeface="Cambria Math"/>
                                    </a:rPr>
                                    <m:t>𝟎</m:t>
                                  </m:r>
                                </m:sub>
                              </m:sSub>
                            </m:e>
                          </m:mr>
                        </m:m>
                      </m:e>
                    </m:d>
                  </m:oMath>
                </a14:m>
                <a:r>
                  <a:rPr lang="en-US" sz="1100" b="1" dirty="0" smtClean="0"/>
                  <a:t> </a:t>
                </a:r>
              </a:p>
              <a:p>
                <a:r>
                  <a:rPr lang="en-US" sz="1100" b="1" dirty="0"/>
                  <a:t> </a:t>
                </a:r>
              </a:p>
              <a:p>
                <a:r>
                  <a:rPr lang="en-US" sz="1100" b="1" dirty="0" smtClean="0"/>
                  <a:t>Taking the inverse to solve for the constants, and plugging back into the particular equation,</a:t>
                </a:r>
              </a:p>
              <a:p>
                <a:endParaRPr lang="en-US" sz="1100" b="1" dirty="0"/>
              </a:p>
              <a:p>
                <a14:m>
                  <m:oMathPara xmlns:m="http://schemas.openxmlformats.org/officeDocument/2006/math">
                    <m:oMathParaPr>
                      <m:jc m:val="centerGroup"/>
                    </m:oMathParaPr>
                    <m:oMath xmlns:m="http://schemas.openxmlformats.org/officeDocument/2006/math">
                      <m:sSub>
                        <m:sSubPr>
                          <m:ctrlPr>
                            <a:rPr lang="en-US" sz="1100" b="1" i="1">
                              <a:latin typeface="Cambria Math"/>
                            </a:rPr>
                          </m:ctrlPr>
                        </m:sSubPr>
                        <m:e>
                          <m:r>
                            <a:rPr lang="en-US" sz="1100" b="1" i="1">
                              <a:latin typeface="Cambria Math"/>
                            </a:rPr>
                            <m:t>𝒖</m:t>
                          </m:r>
                        </m:e>
                        <m:sub>
                          <m:r>
                            <a:rPr lang="en-US" sz="1100" b="1" i="1">
                              <a:latin typeface="Cambria Math"/>
                            </a:rPr>
                            <m:t>𝒑</m:t>
                          </m:r>
                        </m:sub>
                      </m:sSub>
                      <m:r>
                        <a:rPr lang="en-US" sz="1100" b="1" i="1" smtClean="0">
                          <a:latin typeface="Cambria Math"/>
                        </a:rPr>
                        <m:t>=</m:t>
                      </m:r>
                      <m:f>
                        <m:fPr>
                          <m:ctrlPr>
                            <a:rPr lang="en-US" sz="1100" b="1" i="1" smtClean="0">
                              <a:latin typeface="Cambria Math"/>
                            </a:rPr>
                          </m:ctrlPr>
                        </m:fPr>
                        <m:num>
                          <m:r>
                            <a:rPr lang="en-US" sz="1100" b="1" i="1" smtClean="0">
                              <a:latin typeface="Cambria Math"/>
                            </a:rPr>
                            <m:t>−</m:t>
                          </m:r>
                          <m:r>
                            <a:rPr lang="en-US" sz="1100" b="1" i="1" smtClean="0">
                              <a:latin typeface="Cambria Math"/>
                            </a:rPr>
                            <m:t>𝟐</m:t>
                          </m:r>
                          <m:r>
                            <a:rPr lang="en-US" sz="1100" b="1" i="1" smtClean="0">
                              <a:latin typeface="Cambria Math"/>
                            </a:rPr>
                            <m:t>𝝃𝜷</m:t>
                          </m:r>
                          <m:sSub>
                            <m:sSubPr>
                              <m:ctrlPr>
                                <a:rPr lang="en-US" sz="1100" b="1" i="1" smtClean="0">
                                  <a:latin typeface="Cambria Math"/>
                                </a:rPr>
                              </m:ctrlPr>
                            </m:sSubPr>
                            <m:e>
                              <m:r>
                                <a:rPr lang="en-US" sz="1100" b="1" i="1" smtClean="0">
                                  <a:latin typeface="Cambria Math"/>
                                </a:rPr>
                                <m:t>𝑷</m:t>
                              </m:r>
                            </m:e>
                            <m:sub>
                              <m:r>
                                <a:rPr lang="en-US" sz="1100" b="1" i="1" smtClean="0">
                                  <a:latin typeface="Cambria Math"/>
                                </a:rPr>
                                <m:t>𝟎</m:t>
                              </m:r>
                            </m:sub>
                          </m:sSub>
                        </m:num>
                        <m:den>
                          <m:r>
                            <a:rPr lang="en-US" sz="1100" b="1" i="1" smtClean="0">
                              <a:latin typeface="Cambria Math"/>
                            </a:rPr>
                            <m:t>𝑫</m:t>
                          </m:r>
                        </m:den>
                      </m:f>
                      <m:r>
                        <a:rPr lang="en-US" sz="1100" b="1" i="1" smtClean="0">
                          <a:latin typeface="Cambria Math"/>
                        </a:rPr>
                        <m:t>𝒄𝒐𝒔</m:t>
                      </m:r>
                      <m:d>
                        <m:dPr>
                          <m:ctrlPr>
                            <a:rPr lang="en-US" sz="1100" b="1" i="1" smtClean="0">
                              <a:latin typeface="Cambria Math"/>
                            </a:rPr>
                          </m:ctrlPr>
                        </m:dPr>
                        <m:e>
                          <m:r>
                            <a:rPr lang="en-US" sz="1100" b="1" i="0" smtClean="0">
                              <a:latin typeface="Cambria Math"/>
                            </a:rPr>
                            <m:t>𝛀</m:t>
                          </m:r>
                          <m:r>
                            <a:rPr lang="en-US" sz="1100" b="1" i="0" smtClean="0">
                              <a:latin typeface="Cambria Math"/>
                            </a:rPr>
                            <m:t>𝐭</m:t>
                          </m:r>
                        </m:e>
                      </m:d>
                      <m:r>
                        <a:rPr lang="en-US" sz="1100" b="1" i="0" smtClean="0">
                          <a:latin typeface="Cambria Math"/>
                        </a:rPr>
                        <m:t>+</m:t>
                      </m:r>
                      <m:f>
                        <m:fPr>
                          <m:ctrlPr>
                            <a:rPr lang="en-US" sz="1100" b="1" i="1" smtClean="0">
                              <a:latin typeface="Cambria Math"/>
                            </a:rPr>
                          </m:ctrlPr>
                        </m:fPr>
                        <m:num>
                          <m:d>
                            <m:dPr>
                              <m:ctrlPr>
                                <a:rPr lang="en-US" sz="1100" b="1" i="1" smtClean="0">
                                  <a:latin typeface="Cambria Math"/>
                                </a:rPr>
                              </m:ctrlPr>
                            </m:dPr>
                            <m:e>
                              <m:r>
                                <a:rPr lang="en-US" sz="1100" b="1" i="1" smtClean="0">
                                  <a:latin typeface="Cambria Math"/>
                                </a:rPr>
                                <m:t>𝟏</m:t>
                              </m:r>
                              <m:r>
                                <a:rPr lang="en-US" sz="1100" b="1" i="1" smtClean="0">
                                  <a:latin typeface="Cambria Math"/>
                                </a:rPr>
                                <m:t>−</m:t>
                              </m:r>
                              <m:sSup>
                                <m:sSupPr>
                                  <m:ctrlPr>
                                    <a:rPr lang="en-US" sz="1100" b="1" i="1" smtClean="0">
                                      <a:latin typeface="Cambria Math"/>
                                    </a:rPr>
                                  </m:ctrlPr>
                                </m:sSupPr>
                                <m:e>
                                  <m:r>
                                    <a:rPr lang="en-US" sz="1100" b="1" i="1" smtClean="0">
                                      <a:latin typeface="Cambria Math"/>
                                    </a:rPr>
                                    <m:t>𝜷</m:t>
                                  </m:r>
                                </m:e>
                                <m:sup>
                                  <m:r>
                                    <a:rPr lang="en-US" sz="1100" b="1" i="1" smtClean="0">
                                      <a:latin typeface="Cambria Math"/>
                                    </a:rPr>
                                    <m:t>𝟐</m:t>
                                  </m:r>
                                </m:sup>
                              </m:sSup>
                            </m:e>
                          </m:d>
                          <m:sSub>
                            <m:sSubPr>
                              <m:ctrlPr>
                                <a:rPr lang="en-US" sz="1100" b="1" i="1" smtClean="0">
                                  <a:latin typeface="Cambria Math"/>
                                </a:rPr>
                              </m:ctrlPr>
                            </m:sSubPr>
                            <m:e>
                              <m:r>
                                <a:rPr lang="en-US" sz="1100" b="1" i="1" smtClean="0">
                                  <a:latin typeface="Cambria Math"/>
                                </a:rPr>
                                <m:t>𝑷</m:t>
                              </m:r>
                            </m:e>
                            <m:sub>
                              <m:r>
                                <a:rPr lang="en-US" sz="1100" b="1" i="1" smtClean="0">
                                  <a:latin typeface="Cambria Math"/>
                                </a:rPr>
                                <m:t>𝟎</m:t>
                              </m:r>
                            </m:sub>
                          </m:sSub>
                        </m:num>
                        <m:den>
                          <m:r>
                            <a:rPr lang="en-US" sz="1100" b="1" i="1" smtClean="0">
                              <a:latin typeface="Cambria Math"/>
                            </a:rPr>
                            <m:t>𝑫</m:t>
                          </m:r>
                        </m:den>
                      </m:f>
                      <m:r>
                        <a:rPr lang="en-US" sz="1100" b="1" i="1" smtClean="0">
                          <a:latin typeface="Cambria Math"/>
                        </a:rPr>
                        <m:t>𝒔𝒊𝒏</m:t>
                      </m:r>
                      <m:d>
                        <m:dPr>
                          <m:ctrlPr>
                            <a:rPr lang="en-US" sz="1100" b="1" i="1" smtClean="0">
                              <a:latin typeface="Cambria Math"/>
                            </a:rPr>
                          </m:ctrlPr>
                        </m:dPr>
                        <m:e>
                          <m:r>
                            <a:rPr lang="en-US" sz="1100" b="1" i="0" smtClean="0">
                              <a:latin typeface="Cambria Math"/>
                            </a:rPr>
                            <m:t>𝛀</m:t>
                          </m:r>
                          <m:r>
                            <a:rPr lang="en-US" sz="1100" b="1" i="1" smtClean="0">
                              <a:latin typeface="Cambria Math"/>
                            </a:rPr>
                            <m:t>𝒕</m:t>
                          </m:r>
                        </m:e>
                      </m:d>
                    </m:oMath>
                  </m:oMathPara>
                </a14:m>
                <a:endParaRPr lang="en-US" sz="1100" b="1" dirty="0" smtClean="0"/>
              </a:p>
              <a:p>
                <a:r>
                  <a:rPr lang="en-US" sz="1100" b="1" dirty="0" smtClean="0"/>
                  <a:t>Now the total displacement equations becomes,</a:t>
                </a:r>
              </a:p>
              <a:p>
                <a:endParaRPr lang="en-US" sz="1100" b="1" dirty="0"/>
              </a:p>
              <a:p>
                <a14:m>
                  <m:oMathPara xmlns:m="http://schemas.openxmlformats.org/officeDocument/2006/math">
                    <m:oMathParaPr>
                      <m:jc m:val="centerGroup"/>
                    </m:oMathParaPr>
                    <m:oMath xmlns:m="http://schemas.openxmlformats.org/officeDocument/2006/math">
                      <m:r>
                        <a:rPr lang="en-US" sz="1100" b="1" i="1" smtClean="0">
                          <a:latin typeface="Cambria Math"/>
                        </a:rPr>
                        <m:t>𝒖</m:t>
                      </m:r>
                      <m:d>
                        <m:dPr>
                          <m:ctrlPr>
                            <a:rPr lang="en-US" sz="1100" b="1" i="1" smtClean="0">
                              <a:latin typeface="Cambria Math"/>
                            </a:rPr>
                          </m:ctrlPr>
                        </m:dPr>
                        <m:e>
                          <m:r>
                            <a:rPr lang="en-US" sz="1100" b="1" i="1" smtClean="0">
                              <a:latin typeface="Cambria Math"/>
                            </a:rPr>
                            <m:t>𝒕</m:t>
                          </m:r>
                        </m:e>
                      </m:d>
                      <m:r>
                        <a:rPr lang="en-US" sz="1100" b="1" i="1" smtClean="0">
                          <a:latin typeface="Cambria Math"/>
                        </a:rPr>
                        <m:t>=</m:t>
                      </m:r>
                      <m:sSup>
                        <m:sSupPr>
                          <m:ctrlPr>
                            <a:rPr lang="en-US" sz="1100" b="1" i="1">
                              <a:latin typeface="Cambria Math"/>
                            </a:rPr>
                          </m:ctrlPr>
                        </m:sSupPr>
                        <m:e>
                          <m:r>
                            <a:rPr lang="en-US" sz="1100" b="1" i="1">
                              <a:latin typeface="Cambria Math"/>
                            </a:rPr>
                            <m:t>𝒆</m:t>
                          </m:r>
                        </m:e>
                        <m:sup>
                          <m:r>
                            <a:rPr lang="en-US" sz="1100" b="1" i="1">
                              <a:latin typeface="Cambria Math"/>
                            </a:rPr>
                            <m:t>−</m:t>
                          </m:r>
                          <m:r>
                            <a:rPr lang="en-US" sz="1100" b="1" i="1">
                              <a:latin typeface="Cambria Math"/>
                              <a:ea typeface="Cambria Math"/>
                            </a:rPr>
                            <m:t>𝝃𝝎</m:t>
                          </m:r>
                          <m:r>
                            <a:rPr lang="en-US" sz="1100" b="1" i="1">
                              <a:latin typeface="Cambria Math"/>
                              <a:ea typeface="Cambria Math"/>
                            </a:rPr>
                            <m:t>𝒕</m:t>
                          </m:r>
                        </m:sup>
                      </m:sSup>
                      <m:d>
                        <m:dPr>
                          <m:begChr m:val="["/>
                          <m:endChr m:val="]"/>
                          <m:ctrlPr>
                            <a:rPr lang="en-US" sz="1100" b="1" i="1">
                              <a:latin typeface="Cambria Math"/>
                              <a:ea typeface="Cambria Math"/>
                            </a:rPr>
                          </m:ctrlPr>
                        </m:dPr>
                        <m:e>
                          <m:sSub>
                            <m:sSubPr>
                              <m:ctrlPr>
                                <a:rPr lang="en-US" sz="1100" b="1" i="1" smtClean="0">
                                  <a:latin typeface="Cambria Math"/>
                                  <a:ea typeface="Cambria Math"/>
                                </a:rPr>
                              </m:ctrlPr>
                            </m:sSubPr>
                            <m:e>
                              <m:r>
                                <a:rPr lang="en-US" sz="1100" b="1" i="1" smtClean="0">
                                  <a:latin typeface="Cambria Math"/>
                                  <a:ea typeface="Cambria Math"/>
                                </a:rPr>
                                <m:t>𝑩</m:t>
                              </m:r>
                            </m:e>
                            <m:sub>
                              <m:r>
                                <a:rPr lang="en-US" sz="1100" b="1" i="1" smtClean="0">
                                  <a:latin typeface="Cambria Math"/>
                                  <a:ea typeface="Cambria Math"/>
                                </a:rPr>
                                <m:t>𝟏</m:t>
                              </m:r>
                            </m:sub>
                          </m:sSub>
                          <m:r>
                            <a:rPr lang="en-US" sz="1100" i="1">
                              <a:latin typeface="Cambria Math"/>
                            </a:rPr>
                            <m:t>𝑐𝑜𝑠</m:t>
                          </m:r>
                          <m:sSub>
                            <m:sSubPr>
                              <m:ctrlPr>
                                <a:rPr lang="en-US" sz="1100" b="1" i="1">
                                  <a:latin typeface="Cambria Math"/>
                                </a:rPr>
                              </m:ctrlPr>
                            </m:sSubPr>
                            <m:e>
                              <m:r>
                                <a:rPr lang="en-US" sz="1100" b="1" i="1">
                                  <a:latin typeface="Cambria Math"/>
                                </a:rPr>
                                <m:t>𝒘</m:t>
                              </m:r>
                            </m:e>
                            <m:sub>
                              <m:r>
                                <a:rPr lang="en-US" sz="1100" b="1" i="1">
                                  <a:latin typeface="Cambria Math"/>
                                </a:rPr>
                                <m:t>𝑫</m:t>
                              </m:r>
                            </m:sub>
                          </m:sSub>
                          <m:r>
                            <a:rPr lang="en-US" sz="1100" i="1">
                              <a:latin typeface="Cambria Math"/>
                              <a:ea typeface="Cambria Math"/>
                            </a:rPr>
                            <m:t>𝑡</m:t>
                          </m:r>
                          <m:r>
                            <a:rPr lang="en-US" sz="1100" b="0" i="1" smtClean="0">
                              <a:latin typeface="Cambria Math"/>
                              <a:ea typeface="Cambria Math"/>
                            </a:rPr>
                            <m:t>+</m:t>
                          </m:r>
                          <m:sSub>
                            <m:sSubPr>
                              <m:ctrlPr>
                                <a:rPr lang="en-US" sz="1100" b="1" i="1">
                                  <a:latin typeface="Cambria Math"/>
                                  <a:ea typeface="Cambria Math"/>
                                </a:rPr>
                              </m:ctrlPr>
                            </m:sSubPr>
                            <m:e>
                              <m:r>
                                <a:rPr lang="en-US" sz="1100" b="1" i="1">
                                  <a:latin typeface="Cambria Math"/>
                                  <a:ea typeface="Cambria Math"/>
                                </a:rPr>
                                <m:t>𝑩</m:t>
                              </m:r>
                            </m:e>
                            <m:sub>
                              <m:r>
                                <a:rPr lang="en-US" sz="1100" b="1" i="1" smtClean="0">
                                  <a:latin typeface="Cambria Math"/>
                                  <a:ea typeface="Cambria Math"/>
                                </a:rPr>
                                <m:t>𝟐</m:t>
                              </m:r>
                            </m:sub>
                          </m:sSub>
                          <m:r>
                            <a:rPr lang="en-US" sz="1100" i="1">
                              <a:latin typeface="Cambria Math"/>
                            </a:rPr>
                            <m:t>𝑠𝑖𝑛</m:t>
                          </m:r>
                          <m:sSub>
                            <m:sSubPr>
                              <m:ctrlPr>
                                <a:rPr lang="en-US" sz="1100" b="1" i="1">
                                  <a:latin typeface="Cambria Math"/>
                                </a:rPr>
                              </m:ctrlPr>
                            </m:sSubPr>
                            <m:e>
                              <m:r>
                                <a:rPr lang="en-US" sz="1100" b="1" i="1">
                                  <a:latin typeface="Cambria Math"/>
                                </a:rPr>
                                <m:t>𝒘</m:t>
                              </m:r>
                            </m:e>
                            <m:sub>
                              <m:r>
                                <a:rPr lang="en-US" sz="1100" b="1" i="1">
                                  <a:latin typeface="Cambria Math"/>
                                </a:rPr>
                                <m:t>𝑫</m:t>
                              </m:r>
                            </m:sub>
                          </m:sSub>
                          <m:r>
                            <a:rPr lang="en-US" sz="1100" i="1">
                              <a:latin typeface="Cambria Math"/>
                              <a:ea typeface="Cambria Math"/>
                            </a:rPr>
                            <m:t>𝑡</m:t>
                          </m:r>
                        </m:e>
                      </m:d>
                      <m:r>
                        <a:rPr lang="en-US" sz="1100" b="1" i="1" smtClean="0">
                          <a:latin typeface="Cambria Math"/>
                          <a:ea typeface="Cambria Math"/>
                        </a:rPr>
                        <m:t>+</m:t>
                      </m:r>
                      <m:f>
                        <m:fPr>
                          <m:ctrlPr>
                            <a:rPr lang="en-US" sz="1100" b="1" i="1">
                              <a:latin typeface="Cambria Math"/>
                            </a:rPr>
                          </m:ctrlPr>
                        </m:fPr>
                        <m:num>
                          <m:r>
                            <a:rPr lang="en-US" sz="1100" b="1" i="1">
                              <a:latin typeface="Cambria Math"/>
                            </a:rPr>
                            <m:t>−</m:t>
                          </m:r>
                          <m:r>
                            <a:rPr lang="en-US" sz="1100" b="1" i="1">
                              <a:latin typeface="Cambria Math"/>
                            </a:rPr>
                            <m:t>𝟐</m:t>
                          </m:r>
                          <m:r>
                            <a:rPr lang="en-US" sz="1100" b="1" i="1">
                              <a:latin typeface="Cambria Math"/>
                            </a:rPr>
                            <m:t>𝝃𝜷</m:t>
                          </m:r>
                          <m:sSub>
                            <m:sSubPr>
                              <m:ctrlPr>
                                <a:rPr lang="en-US" sz="1100" b="1" i="1">
                                  <a:latin typeface="Cambria Math"/>
                                </a:rPr>
                              </m:ctrlPr>
                            </m:sSubPr>
                            <m:e>
                              <m:r>
                                <a:rPr lang="en-US" sz="1100" b="1" i="1">
                                  <a:latin typeface="Cambria Math"/>
                                </a:rPr>
                                <m:t>𝑷</m:t>
                              </m:r>
                            </m:e>
                            <m:sub>
                              <m:r>
                                <a:rPr lang="en-US" sz="1100" b="1" i="1">
                                  <a:latin typeface="Cambria Math"/>
                                </a:rPr>
                                <m:t>𝟎</m:t>
                              </m:r>
                            </m:sub>
                          </m:sSub>
                        </m:num>
                        <m:den>
                          <m:r>
                            <a:rPr lang="en-US" sz="1100" b="1" i="1">
                              <a:latin typeface="Cambria Math"/>
                            </a:rPr>
                            <m:t>𝑫</m:t>
                          </m:r>
                        </m:den>
                      </m:f>
                      <m:r>
                        <a:rPr lang="en-US" sz="1100" b="1" i="1">
                          <a:latin typeface="Cambria Math"/>
                        </a:rPr>
                        <m:t>𝒄𝒐𝒔</m:t>
                      </m:r>
                      <m:d>
                        <m:dPr>
                          <m:ctrlPr>
                            <a:rPr lang="en-US" sz="1100" b="1" i="1">
                              <a:latin typeface="Cambria Math"/>
                            </a:rPr>
                          </m:ctrlPr>
                        </m:dPr>
                        <m:e>
                          <m:r>
                            <a:rPr lang="en-US" sz="1100" b="1">
                              <a:latin typeface="Cambria Math"/>
                            </a:rPr>
                            <m:t>𝛀</m:t>
                          </m:r>
                          <m:r>
                            <a:rPr lang="en-US" sz="1100" b="1">
                              <a:latin typeface="Cambria Math"/>
                            </a:rPr>
                            <m:t>𝐭</m:t>
                          </m:r>
                        </m:e>
                      </m:d>
                      <m:r>
                        <a:rPr lang="en-US" sz="1100" b="1">
                          <a:latin typeface="Cambria Math"/>
                        </a:rPr>
                        <m:t>+</m:t>
                      </m:r>
                      <m:f>
                        <m:fPr>
                          <m:ctrlPr>
                            <a:rPr lang="en-US" sz="1100" b="1" i="1">
                              <a:latin typeface="Cambria Math"/>
                            </a:rPr>
                          </m:ctrlPr>
                        </m:fPr>
                        <m:num>
                          <m:d>
                            <m:dPr>
                              <m:ctrlPr>
                                <a:rPr lang="en-US" sz="1100" b="1" i="1">
                                  <a:latin typeface="Cambria Math"/>
                                </a:rPr>
                              </m:ctrlPr>
                            </m:dPr>
                            <m:e>
                              <m:r>
                                <a:rPr lang="en-US" sz="1100" b="1" i="1">
                                  <a:latin typeface="Cambria Math"/>
                                </a:rPr>
                                <m:t>𝟏</m:t>
                              </m:r>
                              <m:r>
                                <a:rPr lang="en-US" sz="1100" b="1" i="1">
                                  <a:latin typeface="Cambria Math"/>
                                </a:rPr>
                                <m:t>−</m:t>
                              </m:r>
                              <m:sSup>
                                <m:sSupPr>
                                  <m:ctrlPr>
                                    <a:rPr lang="en-US" sz="1100" b="1" i="1">
                                      <a:latin typeface="Cambria Math"/>
                                    </a:rPr>
                                  </m:ctrlPr>
                                </m:sSupPr>
                                <m:e>
                                  <m:r>
                                    <a:rPr lang="en-US" sz="1100" b="1" i="1">
                                      <a:latin typeface="Cambria Math"/>
                                    </a:rPr>
                                    <m:t>𝜷</m:t>
                                  </m:r>
                                </m:e>
                                <m:sup>
                                  <m:r>
                                    <a:rPr lang="en-US" sz="1100" b="1" i="1">
                                      <a:latin typeface="Cambria Math"/>
                                    </a:rPr>
                                    <m:t>𝟐</m:t>
                                  </m:r>
                                </m:sup>
                              </m:sSup>
                            </m:e>
                          </m:d>
                          <m:sSub>
                            <m:sSubPr>
                              <m:ctrlPr>
                                <a:rPr lang="en-US" sz="1100" b="1" i="1">
                                  <a:latin typeface="Cambria Math"/>
                                </a:rPr>
                              </m:ctrlPr>
                            </m:sSubPr>
                            <m:e>
                              <m:r>
                                <a:rPr lang="en-US" sz="1100" b="1" i="1">
                                  <a:latin typeface="Cambria Math"/>
                                </a:rPr>
                                <m:t>𝑷</m:t>
                              </m:r>
                            </m:e>
                            <m:sub>
                              <m:r>
                                <a:rPr lang="en-US" sz="1100" b="1" i="1">
                                  <a:latin typeface="Cambria Math"/>
                                </a:rPr>
                                <m:t>𝟎</m:t>
                              </m:r>
                            </m:sub>
                          </m:sSub>
                        </m:num>
                        <m:den>
                          <m:r>
                            <a:rPr lang="en-US" sz="1100" b="1" i="1">
                              <a:latin typeface="Cambria Math"/>
                            </a:rPr>
                            <m:t>𝑫</m:t>
                          </m:r>
                        </m:den>
                      </m:f>
                      <m:r>
                        <a:rPr lang="en-US" sz="1100" b="1" i="1">
                          <a:latin typeface="Cambria Math"/>
                        </a:rPr>
                        <m:t>𝒔𝒊𝒏</m:t>
                      </m:r>
                      <m:d>
                        <m:dPr>
                          <m:ctrlPr>
                            <a:rPr lang="en-US" sz="1100" b="1" i="1">
                              <a:latin typeface="Cambria Math"/>
                            </a:rPr>
                          </m:ctrlPr>
                        </m:dPr>
                        <m:e>
                          <m:r>
                            <a:rPr lang="en-US" sz="1100" b="1">
                              <a:latin typeface="Cambria Math"/>
                            </a:rPr>
                            <m:t>𝛀</m:t>
                          </m:r>
                          <m:r>
                            <a:rPr lang="en-US" sz="1100" b="1" i="1">
                              <a:latin typeface="Cambria Math"/>
                            </a:rPr>
                            <m:t>𝒕</m:t>
                          </m:r>
                        </m:e>
                      </m:d>
                    </m:oMath>
                  </m:oMathPara>
                </a14:m>
                <a:endParaRPr lang="en-US" sz="1100" b="1" dirty="0" smtClean="0"/>
              </a:p>
              <a:p>
                <a:r>
                  <a:rPr lang="en-US" sz="1100" b="1" dirty="0" smtClean="0"/>
                  <a:t>Solving for the “B” constants by taking initial conditions …</a:t>
                </a:r>
              </a:p>
              <a:p>
                <a14:m>
                  <m:oMathPara xmlns:m="http://schemas.openxmlformats.org/officeDocument/2006/math">
                    <m:oMathParaPr>
                      <m:jc m:val="centerGroup"/>
                    </m:oMathParaPr>
                    <m:oMath xmlns:m="http://schemas.openxmlformats.org/officeDocument/2006/math">
                      <m:sSub>
                        <m:sSubPr>
                          <m:ctrlPr>
                            <a:rPr lang="en-US" sz="1100" b="1" i="1" smtClean="0">
                              <a:latin typeface="Cambria Math"/>
                            </a:rPr>
                          </m:ctrlPr>
                        </m:sSubPr>
                        <m:e>
                          <m:r>
                            <a:rPr lang="en-US" sz="1100" b="1" i="1" smtClean="0">
                              <a:latin typeface="Cambria Math"/>
                            </a:rPr>
                            <m:t>𝑩</m:t>
                          </m:r>
                        </m:e>
                        <m:sub>
                          <m:r>
                            <a:rPr lang="en-US" sz="1100" b="1" i="1" smtClean="0">
                              <a:latin typeface="Cambria Math"/>
                            </a:rPr>
                            <m:t>𝟏</m:t>
                          </m:r>
                        </m:sub>
                      </m:sSub>
                      <m:r>
                        <a:rPr lang="en-US" sz="1100" b="1" i="1" smtClean="0">
                          <a:latin typeface="Cambria Math"/>
                        </a:rPr>
                        <m:t>=</m:t>
                      </m:r>
                      <m:sSub>
                        <m:sSubPr>
                          <m:ctrlPr>
                            <a:rPr lang="en-US" sz="1100" b="1" i="1" smtClean="0">
                              <a:latin typeface="Cambria Math"/>
                            </a:rPr>
                          </m:ctrlPr>
                        </m:sSubPr>
                        <m:e>
                          <m:r>
                            <a:rPr lang="en-US" sz="1100" b="1" i="1" smtClean="0">
                              <a:latin typeface="Cambria Math"/>
                            </a:rPr>
                            <m:t>𝒖</m:t>
                          </m:r>
                        </m:e>
                        <m:sub>
                          <m:r>
                            <a:rPr lang="en-US" sz="1100" b="1" i="1" smtClean="0">
                              <a:latin typeface="Cambria Math"/>
                            </a:rPr>
                            <m:t>𝟎</m:t>
                          </m:r>
                        </m:sub>
                      </m:sSub>
                      <m:r>
                        <a:rPr lang="en-US" sz="1100" b="1" i="1" smtClean="0">
                          <a:latin typeface="Cambria Math"/>
                        </a:rPr>
                        <m:t>+</m:t>
                      </m:r>
                      <m:f>
                        <m:fPr>
                          <m:ctrlPr>
                            <a:rPr lang="en-US" sz="1100" b="1" i="1" smtClean="0">
                              <a:latin typeface="Cambria Math"/>
                            </a:rPr>
                          </m:ctrlPr>
                        </m:fPr>
                        <m:num>
                          <m:r>
                            <a:rPr lang="en-US" sz="1100" b="1" i="1" smtClean="0">
                              <a:latin typeface="Cambria Math"/>
                            </a:rPr>
                            <m:t>𝟐</m:t>
                          </m:r>
                          <m:r>
                            <a:rPr lang="en-US" sz="1100" b="1" i="1" smtClean="0">
                              <a:latin typeface="Cambria Math"/>
                            </a:rPr>
                            <m:t>𝝃𝜷</m:t>
                          </m:r>
                          <m:sSub>
                            <m:sSubPr>
                              <m:ctrlPr>
                                <a:rPr lang="en-US" sz="1100" b="1" i="1" smtClean="0">
                                  <a:latin typeface="Cambria Math"/>
                                </a:rPr>
                              </m:ctrlPr>
                            </m:sSubPr>
                            <m:e>
                              <m:r>
                                <a:rPr lang="en-US" sz="1100" b="1" i="1" smtClean="0">
                                  <a:latin typeface="Cambria Math"/>
                                </a:rPr>
                                <m:t>𝑷</m:t>
                              </m:r>
                            </m:e>
                            <m:sub>
                              <m:r>
                                <a:rPr lang="en-US" sz="1100" b="1" i="1" smtClean="0">
                                  <a:latin typeface="Cambria Math"/>
                                </a:rPr>
                                <m:t>𝟎</m:t>
                              </m:r>
                            </m:sub>
                          </m:sSub>
                        </m:num>
                        <m:den>
                          <m:r>
                            <a:rPr lang="en-US" sz="1100" b="1" i="1" smtClean="0">
                              <a:latin typeface="Cambria Math"/>
                            </a:rPr>
                            <m:t>𝑫</m:t>
                          </m:r>
                        </m:den>
                      </m:f>
                      <m:r>
                        <a:rPr lang="en-US" sz="1100" b="1" i="1" smtClean="0">
                          <a:latin typeface="Cambria Math"/>
                        </a:rPr>
                        <m:t>=</m:t>
                      </m:r>
                      <m:sSub>
                        <m:sSubPr>
                          <m:ctrlPr>
                            <a:rPr lang="en-US" sz="1100" b="1" i="1" smtClean="0">
                              <a:latin typeface="Cambria Math"/>
                            </a:rPr>
                          </m:ctrlPr>
                        </m:sSubPr>
                        <m:e>
                          <m:r>
                            <a:rPr lang="en-US" sz="1100" b="1" i="1" smtClean="0">
                              <a:latin typeface="Cambria Math"/>
                            </a:rPr>
                            <m:t>𝒖</m:t>
                          </m:r>
                        </m:e>
                        <m:sub>
                          <m:r>
                            <a:rPr lang="en-US" sz="1100" b="1" i="1" smtClean="0">
                              <a:latin typeface="Cambria Math"/>
                            </a:rPr>
                            <m:t>𝟎</m:t>
                          </m:r>
                        </m:sub>
                      </m:sSub>
                      <m:r>
                        <a:rPr lang="en-US" sz="1100" b="1" i="1" smtClean="0">
                          <a:latin typeface="Cambria Math"/>
                        </a:rPr>
                        <m:t>+</m:t>
                      </m:r>
                      <m:sSub>
                        <m:sSubPr>
                          <m:ctrlPr>
                            <a:rPr lang="en-US" sz="1100" b="1" i="1" smtClean="0">
                              <a:latin typeface="Cambria Math"/>
                            </a:rPr>
                          </m:ctrlPr>
                        </m:sSubPr>
                        <m:e>
                          <m:r>
                            <a:rPr lang="en-US" sz="1100" b="1" i="1" smtClean="0">
                              <a:latin typeface="Cambria Math"/>
                            </a:rPr>
                            <m:t>𝒖</m:t>
                          </m:r>
                        </m:e>
                        <m:sub>
                          <m:r>
                            <a:rPr lang="en-US" sz="1100" b="1" i="1" smtClean="0">
                              <a:latin typeface="Cambria Math"/>
                            </a:rPr>
                            <m:t>𝒔</m:t>
                          </m:r>
                        </m:sub>
                      </m:sSub>
                    </m:oMath>
                  </m:oMathPara>
                </a14:m>
                <a:endParaRPr lang="en-US" sz="1100" b="1" dirty="0" smtClean="0"/>
              </a:p>
              <a:p>
                <a14:m>
                  <m:oMathPara xmlns:m="http://schemas.openxmlformats.org/officeDocument/2006/math">
                    <m:oMathParaPr>
                      <m:jc m:val="centerGroup"/>
                    </m:oMathParaPr>
                    <m:oMath xmlns:m="http://schemas.openxmlformats.org/officeDocument/2006/math">
                      <m:sSub>
                        <m:sSubPr>
                          <m:ctrlPr>
                            <a:rPr lang="en-US" sz="1100" b="1" i="1" smtClean="0">
                              <a:latin typeface="Cambria Math"/>
                            </a:rPr>
                          </m:ctrlPr>
                        </m:sSubPr>
                        <m:e>
                          <m:r>
                            <a:rPr lang="en-US" sz="1100" b="1" i="1" smtClean="0">
                              <a:latin typeface="Cambria Math"/>
                            </a:rPr>
                            <m:t>𝑩</m:t>
                          </m:r>
                        </m:e>
                        <m:sub>
                          <m:r>
                            <a:rPr lang="en-US" sz="1100" b="1" i="1" smtClean="0">
                              <a:latin typeface="Cambria Math"/>
                            </a:rPr>
                            <m:t>𝟐</m:t>
                          </m:r>
                        </m:sub>
                      </m:sSub>
                      <m:r>
                        <a:rPr lang="en-US" sz="1100" b="1" i="1" smtClean="0">
                          <a:latin typeface="Cambria Math"/>
                        </a:rPr>
                        <m:t>=</m:t>
                      </m:r>
                      <m:sSub>
                        <m:sSubPr>
                          <m:ctrlPr>
                            <a:rPr lang="en-US" sz="1100" b="1" i="1" smtClean="0">
                              <a:latin typeface="Cambria Math"/>
                            </a:rPr>
                          </m:ctrlPr>
                        </m:sSubPr>
                        <m:e>
                          <m:r>
                            <a:rPr lang="en-US" sz="1100" b="1" i="1" smtClean="0">
                              <a:latin typeface="Cambria Math"/>
                            </a:rPr>
                            <m:t>𝒗</m:t>
                          </m:r>
                        </m:e>
                        <m:sub>
                          <m:r>
                            <a:rPr lang="en-US" sz="1100" b="1" i="1" smtClean="0">
                              <a:latin typeface="Cambria Math"/>
                            </a:rPr>
                            <m:t>𝟎</m:t>
                          </m:r>
                        </m:sub>
                      </m:sSub>
                      <m:r>
                        <a:rPr lang="en-US" sz="1100" b="1" i="1" smtClean="0">
                          <a:latin typeface="Cambria Math"/>
                        </a:rPr>
                        <m:t>+</m:t>
                      </m:r>
                      <m:r>
                        <a:rPr lang="en-US" sz="1100" b="1" i="1" smtClean="0">
                          <a:latin typeface="Cambria Math"/>
                        </a:rPr>
                        <m:t>𝝃𝝎</m:t>
                      </m:r>
                      <m:d>
                        <m:dPr>
                          <m:ctrlPr>
                            <a:rPr lang="en-US" sz="1100" b="1" i="1" smtClean="0">
                              <a:latin typeface="Cambria Math"/>
                            </a:rPr>
                          </m:ctrlPr>
                        </m:dPr>
                        <m:e>
                          <m:sSub>
                            <m:sSubPr>
                              <m:ctrlPr>
                                <a:rPr lang="en-US" sz="1100" b="1" i="1">
                                  <a:latin typeface="Cambria Math"/>
                                </a:rPr>
                              </m:ctrlPr>
                            </m:sSubPr>
                            <m:e>
                              <m:r>
                                <a:rPr lang="en-US" sz="1100" b="1" i="1">
                                  <a:latin typeface="Cambria Math"/>
                                </a:rPr>
                                <m:t>𝒖</m:t>
                              </m:r>
                            </m:e>
                            <m:sub>
                              <m:r>
                                <a:rPr lang="en-US" sz="1100" b="1" i="1">
                                  <a:latin typeface="Cambria Math"/>
                                </a:rPr>
                                <m:t>𝟎</m:t>
                              </m:r>
                            </m:sub>
                          </m:sSub>
                          <m:r>
                            <a:rPr lang="en-US" sz="1100" b="1" i="1">
                              <a:latin typeface="Cambria Math"/>
                            </a:rPr>
                            <m:t>+</m:t>
                          </m:r>
                          <m:sSub>
                            <m:sSubPr>
                              <m:ctrlPr>
                                <a:rPr lang="en-US" sz="1100" b="1" i="1">
                                  <a:latin typeface="Cambria Math"/>
                                </a:rPr>
                              </m:ctrlPr>
                            </m:sSubPr>
                            <m:e>
                              <m:r>
                                <a:rPr lang="en-US" sz="1100" b="1" i="1">
                                  <a:latin typeface="Cambria Math"/>
                                </a:rPr>
                                <m:t>𝒖</m:t>
                              </m:r>
                            </m:e>
                            <m:sub>
                              <m:r>
                                <a:rPr lang="en-US" sz="1100" b="1" i="1">
                                  <a:latin typeface="Cambria Math"/>
                                </a:rPr>
                                <m:t>𝒔</m:t>
                              </m:r>
                            </m:sub>
                          </m:sSub>
                        </m:e>
                      </m:d>
                      <m:r>
                        <a:rPr lang="en-US" sz="1100" b="1" i="1" smtClean="0">
                          <a:latin typeface="Cambria Math"/>
                        </a:rPr>
                        <m:t>−</m:t>
                      </m:r>
                      <m:f>
                        <m:fPr>
                          <m:ctrlPr>
                            <a:rPr lang="en-US" sz="1100" b="1" i="1" smtClean="0">
                              <a:latin typeface="Cambria Math"/>
                            </a:rPr>
                          </m:ctrlPr>
                        </m:fPr>
                        <m:num>
                          <m:r>
                            <a:rPr lang="en-US" sz="1100" b="1" i="1" smtClean="0">
                              <a:latin typeface="Cambria Math"/>
                            </a:rPr>
                            <m:t>(</m:t>
                          </m:r>
                          <m:r>
                            <a:rPr lang="en-US" sz="1100" b="1" i="1" smtClean="0">
                              <a:latin typeface="Cambria Math"/>
                            </a:rPr>
                            <m:t>𝟏</m:t>
                          </m:r>
                          <m:r>
                            <a:rPr lang="en-US" sz="1100" b="1" i="1" smtClean="0">
                              <a:latin typeface="Cambria Math"/>
                            </a:rPr>
                            <m:t>−</m:t>
                          </m:r>
                          <m:sSup>
                            <m:sSupPr>
                              <m:ctrlPr>
                                <a:rPr lang="en-US" sz="1100" b="1" i="1" smtClean="0">
                                  <a:latin typeface="Cambria Math"/>
                                </a:rPr>
                              </m:ctrlPr>
                            </m:sSupPr>
                            <m:e>
                              <m:r>
                                <a:rPr lang="en-US" sz="1100" b="1" i="1" smtClean="0">
                                  <a:latin typeface="Cambria Math"/>
                                </a:rPr>
                                <m:t>𝜷</m:t>
                              </m:r>
                            </m:e>
                            <m:sup>
                              <m:r>
                                <a:rPr lang="en-US" sz="1100" b="1" i="1" smtClean="0">
                                  <a:latin typeface="Cambria Math"/>
                                </a:rPr>
                                <m:t>𝟐</m:t>
                              </m:r>
                            </m:sup>
                          </m:sSup>
                          <m:r>
                            <a:rPr lang="en-US" sz="1100" b="1" i="1" smtClean="0">
                              <a:latin typeface="Cambria Math"/>
                            </a:rPr>
                            <m:t>)</m:t>
                          </m:r>
                          <m:sSub>
                            <m:sSubPr>
                              <m:ctrlPr>
                                <a:rPr lang="en-US" sz="1100" b="1" i="1" smtClean="0">
                                  <a:latin typeface="Cambria Math"/>
                                </a:rPr>
                              </m:ctrlPr>
                            </m:sSubPr>
                            <m:e>
                              <m:r>
                                <a:rPr lang="en-US" sz="1100" b="1" i="1" smtClean="0">
                                  <a:latin typeface="Cambria Math"/>
                                </a:rPr>
                                <m:t>𝑷</m:t>
                              </m:r>
                            </m:e>
                            <m:sub>
                              <m:r>
                                <a:rPr lang="en-US" sz="1100" b="1" i="1" smtClean="0">
                                  <a:latin typeface="Cambria Math"/>
                                </a:rPr>
                                <m:t>𝟎</m:t>
                              </m:r>
                            </m:sub>
                          </m:sSub>
                          <m:r>
                            <a:rPr lang="en-US" sz="1100" b="1" i="0" smtClean="0">
                              <a:latin typeface="Cambria Math"/>
                            </a:rPr>
                            <m:t>𝛀</m:t>
                          </m:r>
                        </m:num>
                        <m:den>
                          <m:r>
                            <a:rPr lang="en-US" sz="1100" b="1" i="1" smtClean="0">
                              <a:latin typeface="Cambria Math"/>
                            </a:rPr>
                            <m:t>𝑫</m:t>
                          </m:r>
                        </m:den>
                      </m:f>
                    </m:oMath>
                  </m:oMathPara>
                </a14:m>
                <a:endParaRPr lang="en-US" sz="1100" b="1" dirty="0" smtClean="0"/>
              </a:p>
              <a:p>
                <a:r>
                  <a:rPr lang="en-US" sz="1100" b="1" dirty="0" smtClean="0"/>
                  <a:t>Plugging back into the good old displacement equation,</a:t>
                </a:r>
              </a:p>
              <a:p>
                <a:endParaRPr lang="en-US" sz="1100" b="1" dirty="0"/>
              </a:p>
              <a:p>
                <a14:m>
                  <m:oMathPara xmlns:m="http://schemas.openxmlformats.org/officeDocument/2006/math">
                    <m:oMathParaPr>
                      <m:jc m:val="centerGroup"/>
                    </m:oMathParaPr>
                    <m:oMath xmlns:m="http://schemas.openxmlformats.org/officeDocument/2006/math">
                      <m:r>
                        <a:rPr lang="en-US" sz="1100" b="1" i="1">
                          <a:latin typeface="Cambria Math"/>
                        </a:rPr>
                        <m:t>𝒖</m:t>
                      </m:r>
                      <m:d>
                        <m:dPr>
                          <m:ctrlPr>
                            <a:rPr lang="en-US" sz="1100" b="1" i="1">
                              <a:latin typeface="Cambria Math"/>
                            </a:rPr>
                          </m:ctrlPr>
                        </m:dPr>
                        <m:e>
                          <m:r>
                            <a:rPr lang="en-US" sz="1100" b="1" i="1">
                              <a:latin typeface="Cambria Math"/>
                            </a:rPr>
                            <m:t>𝒕</m:t>
                          </m:r>
                        </m:e>
                      </m:d>
                      <m:r>
                        <a:rPr lang="en-US" sz="1100" b="1" i="1">
                          <a:latin typeface="Cambria Math"/>
                        </a:rPr>
                        <m:t>=</m:t>
                      </m:r>
                      <m:sSup>
                        <m:sSupPr>
                          <m:ctrlPr>
                            <a:rPr lang="en-US" sz="1100" b="1" i="1">
                              <a:latin typeface="Cambria Math"/>
                            </a:rPr>
                          </m:ctrlPr>
                        </m:sSupPr>
                        <m:e>
                          <m:r>
                            <a:rPr lang="en-US" sz="1100" b="1" i="1">
                              <a:latin typeface="Cambria Math"/>
                            </a:rPr>
                            <m:t>𝒆</m:t>
                          </m:r>
                        </m:e>
                        <m:sup>
                          <m:r>
                            <a:rPr lang="en-US" sz="1100" b="1" i="1">
                              <a:latin typeface="Cambria Math"/>
                            </a:rPr>
                            <m:t>−</m:t>
                          </m:r>
                          <m:r>
                            <a:rPr lang="en-US" sz="1100" b="1" i="1">
                              <a:latin typeface="Cambria Math"/>
                              <a:ea typeface="Cambria Math"/>
                            </a:rPr>
                            <m:t>𝝃𝝎</m:t>
                          </m:r>
                          <m:r>
                            <a:rPr lang="en-US" sz="1100" b="1" i="1">
                              <a:latin typeface="Cambria Math"/>
                              <a:ea typeface="Cambria Math"/>
                            </a:rPr>
                            <m:t>𝒕</m:t>
                          </m:r>
                        </m:sup>
                      </m:sSup>
                      <m:d>
                        <m:dPr>
                          <m:begChr m:val="["/>
                          <m:endChr m:val="]"/>
                          <m:ctrlPr>
                            <a:rPr lang="en-US" sz="1100" b="1" i="1">
                              <a:latin typeface="Cambria Math"/>
                              <a:ea typeface="Cambria Math"/>
                            </a:rPr>
                          </m:ctrlPr>
                        </m:dPr>
                        <m:e>
                          <m:sSub>
                            <m:sSubPr>
                              <m:ctrlPr>
                                <a:rPr lang="en-US" sz="1100" b="1" i="1">
                                  <a:latin typeface="Cambria Math"/>
                                </a:rPr>
                              </m:ctrlPr>
                            </m:sSubPr>
                            <m:e>
                              <m:r>
                                <a:rPr lang="en-US" sz="1100" b="1" i="1" smtClean="0">
                                  <a:latin typeface="Cambria Math"/>
                                </a:rPr>
                                <m:t>(</m:t>
                              </m:r>
                              <m:r>
                                <a:rPr lang="en-US" sz="1100" b="1" i="1">
                                  <a:latin typeface="Cambria Math"/>
                                </a:rPr>
                                <m:t>𝒖</m:t>
                              </m:r>
                            </m:e>
                            <m:sub>
                              <m:r>
                                <a:rPr lang="en-US" sz="1100" b="1" i="1">
                                  <a:latin typeface="Cambria Math"/>
                                </a:rPr>
                                <m:t>𝟎</m:t>
                              </m:r>
                            </m:sub>
                          </m:sSub>
                          <m:r>
                            <a:rPr lang="en-US" sz="1100" b="1" i="1">
                              <a:latin typeface="Cambria Math"/>
                            </a:rPr>
                            <m:t>+</m:t>
                          </m:r>
                          <m:sSub>
                            <m:sSubPr>
                              <m:ctrlPr>
                                <a:rPr lang="en-US" sz="1100" b="1" i="1">
                                  <a:latin typeface="Cambria Math"/>
                                </a:rPr>
                              </m:ctrlPr>
                            </m:sSubPr>
                            <m:e>
                              <m:r>
                                <a:rPr lang="en-US" sz="1100" b="1" i="1">
                                  <a:latin typeface="Cambria Math"/>
                                </a:rPr>
                                <m:t>𝒖</m:t>
                              </m:r>
                            </m:e>
                            <m:sub>
                              <m:r>
                                <a:rPr lang="en-US" sz="1100" b="1" i="1">
                                  <a:latin typeface="Cambria Math"/>
                                </a:rPr>
                                <m:t>𝒔</m:t>
                              </m:r>
                            </m:sub>
                          </m:sSub>
                          <m:r>
                            <a:rPr lang="en-US" sz="1100" b="0" i="1" smtClean="0">
                              <a:latin typeface="Cambria Math"/>
                            </a:rPr>
                            <m:t>)</m:t>
                          </m:r>
                          <m:r>
                            <a:rPr lang="en-US" sz="1100" i="1">
                              <a:latin typeface="Cambria Math"/>
                            </a:rPr>
                            <m:t>𝑐𝑜𝑠</m:t>
                          </m:r>
                          <m:sSub>
                            <m:sSubPr>
                              <m:ctrlPr>
                                <a:rPr lang="en-US" sz="1100" b="1" i="1">
                                  <a:latin typeface="Cambria Math"/>
                                </a:rPr>
                              </m:ctrlPr>
                            </m:sSubPr>
                            <m:e>
                              <m:r>
                                <a:rPr lang="en-US" sz="1100" b="1" i="1">
                                  <a:latin typeface="Cambria Math"/>
                                </a:rPr>
                                <m:t>𝒘</m:t>
                              </m:r>
                            </m:e>
                            <m:sub>
                              <m:r>
                                <a:rPr lang="en-US" sz="1100" b="1" i="1">
                                  <a:latin typeface="Cambria Math"/>
                                </a:rPr>
                                <m:t>𝑫</m:t>
                              </m:r>
                            </m:sub>
                          </m:sSub>
                          <m:r>
                            <a:rPr lang="en-US" sz="1100" i="1">
                              <a:latin typeface="Cambria Math"/>
                              <a:ea typeface="Cambria Math"/>
                            </a:rPr>
                            <m:t>𝑡</m:t>
                          </m:r>
                          <m:r>
                            <a:rPr lang="en-US" sz="1100" i="1">
                              <a:latin typeface="Cambria Math"/>
                              <a:ea typeface="Cambria Math"/>
                            </a:rPr>
                            <m:t>+</m:t>
                          </m:r>
                          <m:d>
                            <m:dPr>
                              <m:ctrlPr>
                                <a:rPr lang="en-US" sz="1100" b="0" i="1" smtClean="0">
                                  <a:latin typeface="Cambria Math"/>
                                  <a:ea typeface="Cambria Math"/>
                                </a:rPr>
                              </m:ctrlPr>
                            </m:dPr>
                            <m:e>
                              <m:sSub>
                                <m:sSubPr>
                                  <m:ctrlPr>
                                    <a:rPr lang="en-US" sz="1100" b="1" i="1">
                                      <a:latin typeface="Cambria Math"/>
                                    </a:rPr>
                                  </m:ctrlPr>
                                </m:sSubPr>
                                <m:e>
                                  <m:r>
                                    <a:rPr lang="en-US" sz="1100" b="1" i="1">
                                      <a:latin typeface="Cambria Math"/>
                                    </a:rPr>
                                    <m:t>𝒗</m:t>
                                  </m:r>
                                </m:e>
                                <m:sub>
                                  <m:r>
                                    <a:rPr lang="en-US" sz="1100" b="1" i="1">
                                      <a:latin typeface="Cambria Math"/>
                                    </a:rPr>
                                    <m:t>𝟎</m:t>
                                  </m:r>
                                </m:sub>
                              </m:sSub>
                              <m:r>
                                <a:rPr lang="en-US" sz="1100" b="1" i="1">
                                  <a:latin typeface="Cambria Math"/>
                                </a:rPr>
                                <m:t>+</m:t>
                              </m:r>
                              <m:r>
                                <a:rPr lang="en-US" sz="1100" b="1" i="1">
                                  <a:latin typeface="Cambria Math"/>
                                </a:rPr>
                                <m:t>𝝃𝝎</m:t>
                              </m:r>
                              <m:d>
                                <m:dPr>
                                  <m:ctrlPr>
                                    <a:rPr lang="en-US" sz="1100" b="1" i="1">
                                      <a:latin typeface="Cambria Math"/>
                                    </a:rPr>
                                  </m:ctrlPr>
                                </m:dPr>
                                <m:e>
                                  <m:sSub>
                                    <m:sSubPr>
                                      <m:ctrlPr>
                                        <a:rPr lang="en-US" sz="1100" b="1" i="1">
                                          <a:latin typeface="Cambria Math"/>
                                        </a:rPr>
                                      </m:ctrlPr>
                                    </m:sSubPr>
                                    <m:e>
                                      <m:r>
                                        <a:rPr lang="en-US" sz="1100" b="1" i="1">
                                          <a:latin typeface="Cambria Math"/>
                                        </a:rPr>
                                        <m:t>𝒖</m:t>
                                      </m:r>
                                    </m:e>
                                    <m:sub>
                                      <m:r>
                                        <a:rPr lang="en-US" sz="1100" b="1" i="1">
                                          <a:latin typeface="Cambria Math"/>
                                        </a:rPr>
                                        <m:t>𝟎</m:t>
                                      </m:r>
                                    </m:sub>
                                  </m:sSub>
                                  <m:r>
                                    <a:rPr lang="en-US" sz="1100" b="1" i="1">
                                      <a:latin typeface="Cambria Math"/>
                                    </a:rPr>
                                    <m:t>+</m:t>
                                  </m:r>
                                  <m:sSub>
                                    <m:sSubPr>
                                      <m:ctrlPr>
                                        <a:rPr lang="en-US" sz="1100" b="1" i="1">
                                          <a:latin typeface="Cambria Math"/>
                                        </a:rPr>
                                      </m:ctrlPr>
                                    </m:sSubPr>
                                    <m:e>
                                      <m:r>
                                        <a:rPr lang="en-US" sz="1100" b="1" i="1">
                                          <a:latin typeface="Cambria Math"/>
                                        </a:rPr>
                                        <m:t>𝒖</m:t>
                                      </m:r>
                                    </m:e>
                                    <m:sub>
                                      <m:r>
                                        <a:rPr lang="en-US" sz="1100" b="1" i="1">
                                          <a:latin typeface="Cambria Math"/>
                                        </a:rPr>
                                        <m:t>𝒔</m:t>
                                      </m:r>
                                    </m:sub>
                                  </m:sSub>
                                </m:e>
                              </m:d>
                              <m:r>
                                <a:rPr lang="en-US" sz="1100" b="1" i="1">
                                  <a:latin typeface="Cambria Math"/>
                                </a:rPr>
                                <m:t>−</m:t>
                              </m:r>
                              <m:f>
                                <m:fPr>
                                  <m:ctrlPr>
                                    <a:rPr lang="en-US" sz="1100" b="1" i="1">
                                      <a:latin typeface="Cambria Math"/>
                                    </a:rPr>
                                  </m:ctrlPr>
                                </m:fPr>
                                <m:num>
                                  <m:d>
                                    <m:dPr>
                                      <m:ctrlPr>
                                        <a:rPr lang="en-US" sz="1100" b="1" i="1">
                                          <a:latin typeface="Cambria Math"/>
                                        </a:rPr>
                                      </m:ctrlPr>
                                    </m:dPr>
                                    <m:e>
                                      <m:r>
                                        <a:rPr lang="en-US" sz="1100" b="1" i="1">
                                          <a:latin typeface="Cambria Math"/>
                                        </a:rPr>
                                        <m:t>𝟏</m:t>
                                      </m:r>
                                      <m:r>
                                        <a:rPr lang="en-US" sz="1100" b="1" i="1">
                                          <a:latin typeface="Cambria Math"/>
                                        </a:rPr>
                                        <m:t>−</m:t>
                                      </m:r>
                                      <m:sSup>
                                        <m:sSupPr>
                                          <m:ctrlPr>
                                            <a:rPr lang="en-US" sz="1100" b="1" i="1">
                                              <a:latin typeface="Cambria Math"/>
                                            </a:rPr>
                                          </m:ctrlPr>
                                        </m:sSupPr>
                                        <m:e>
                                          <m:r>
                                            <a:rPr lang="en-US" sz="1100" b="1" i="1">
                                              <a:latin typeface="Cambria Math"/>
                                            </a:rPr>
                                            <m:t>𝜷</m:t>
                                          </m:r>
                                        </m:e>
                                        <m:sup>
                                          <m:r>
                                            <a:rPr lang="en-US" sz="1100" b="1" i="1">
                                              <a:latin typeface="Cambria Math"/>
                                            </a:rPr>
                                            <m:t>𝟐</m:t>
                                          </m:r>
                                        </m:sup>
                                      </m:sSup>
                                    </m:e>
                                  </m:d>
                                  <m:sSub>
                                    <m:sSubPr>
                                      <m:ctrlPr>
                                        <a:rPr lang="en-US" sz="1100" b="1" i="1">
                                          <a:latin typeface="Cambria Math"/>
                                        </a:rPr>
                                      </m:ctrlPr>
                                    </m:sSubPr>
                                    <m:e>
                                      <m:r>
                                        <a:rPr lang="en-US" sz="1100" b="1" i="1">
                                          <a:latin typeface="Cambria Math"/>
                                        </a:rPr>
                                        <m:t>𝑷</m:t>
                                      </m:r>
                                    </m:e>
                                    <m:sub>
                                      <m:r>
                                        <a:rPr lang="en-US" sz="1100" b="1" i="1">
                                          <a:latin typeface="Cambria Math"/>
                                        </a:rPr>
                                        <m:t>𝟎</m:t>
                                      </m:r>
                                    </m:sub>
                                  </m:sSub>
                                  <m:r>
                                    <a:rPr lang="en-US" sz="1100" b="1">
                                      <a:latin typeface="Cambria Math"/>
                                    </a:rPr>
                                    <m:t>𝛀</m:t>
                                  </m:r>
                                </m:num>
                                <m:den>
                                  <m:r>
                                    <a:rPr lang="en-US" sz="1100" b="1" i="1">
                                      <a:latin typeface="Cambria Math"/>
                                    </a:rPr>
                                    <m:t>𝑫</m:t>
                                  </m:r>
                                </m:den>
                              </m:f>
                            </m:e>
                          </m:d>
                          <m:r>
                            <a:rPr lang="en-US" sz="1100" i="1">
                              <a:latin typeface="Cambria Math"/>
                            </a:rPr>
                            <m:t>𝑠𝑖𝑛</m:t>
                          </m:r>
                          <m:sSub>
                            <m:sSubPr>
                              <m:ctrlPr>
                                <a:rPr lang="en-US" sz="1100" b="1" i="1">
                                  <a:latin typeface="Cambria Math"/>
                                </a:rPr>
                              </m:ctrlPr>
                            </m:sSubPr>
                            <m:e>
                              <m:r>
                                <a:rPr lang="en-US" sz="1100" b="1" i="1">
                                  <a:latin typeface="Cambria Math"/>
                                </a:rPr>
                                <m:t>𝒘</m:t>
                              </m:r>
                            </m:e>
                            <m:sub>
                              <m:r>
                                <a:rPr lang="en-US" sz="1100" b="1" i="1">
                                  <a:latin typeface="Cambria Math"/>
                                </a:rPr>
                                <m:t>𝑫</m:t>
                              </m:r>
                            </m:sub>
                          </m:sSub>
                          <m:r>
                            <a:rPr lang="en-US" sz="1100" i="1">
                              <a:latin typeface="Cambria Math"/>
                              <a:ea typeface="Cambria Math"/>
                            </a:rPr>
                            <m:t>𝑡</m:t>
                          </m:r>
                        </m:e>
                      </m:d>
                      <m:r>
                        <a:rPr lang="en-US" sz="1100" b="1" i="1">
                          <a:latin typeface="Cambria Math"/>
                          <a:ea typeface="Cambria Math"/>
                        </a:rPr>
                        <m:t>+</m:t>
                      </m:r>
                      <m:f>
                        <m:fPr>
                          <m:ctrlPr>
                            <a:rPr lang="en-US" sz="1100" b="1" i="1">
                              <a:latin typeface="Cambria Math"/>
                            </a:rPr>
                          </m:ctrlPr>
                        </m:fPr>
                        <m:num>
                          <m:r>
                            <a:rPr lang="en-US" sz="1100" b="1" i="1">
                              <a:latin typeface="Cambria Math"/>
                            </a:rPr>
                            <m:t>−</m:t>
                          </m:r>
                          <m:r>
                            <a:rPr lang="en-US" sz="1100" b="1" i="1">
                              <a:latin typeface="Cambria Math"/>
                            </a:rPr>
                            <m:t>𝟐</m:t>
                          </m:r>
                          <m:r>
                            <a:rPr lang="en-US" sz="1100" b="1" i="1">
                              <a:latin typeface="Cambria Math"/>
                            </a:rPr>
                            <m:t>𝝃𝜷</m:t>
                          </m:r>
                          <m:sSub>
                            <m:sSubPr>
                              <m:ctrlPr>
                                <a:rPr lang="en-US" sz="1100" b="1" i="1">
                                  <a:latin typeface="Cambria Math"/>
                                </a:rPr>
                              </m:ctrlPr>
                            </m:sSubPr>
                            <m:e>
                              <m:r>
                                <a:rPr lang="en-US" sz="1100" b="1" i="1">
                                  <a:latin typeface="Cambria Math"/>
                                </a:rPr>
                                <m:t>𝑷</m:t>
                              </m:r>
                            </m:e>
                            <m:sub>
                              <m:r>
                                <a:rPr lang="en-US" sz="1100" b="1" i="1">
                                  <a:latin typeface="Cambria Math"/>
                                </a:rPr>
                                <m:t>𝟎</m:t>
                              </m:r>
                            </m:sub>
                          </m:sSub>
                        </m:num>
                        <m:den>
                          <m:r>
                            <a:rPr lang="en-US" sz="1100" b="1" i="1">
                              <a:latin typeface="Cambria Math"/>
                            </a:rPr>
                            <m:t>𝑫</m:t>
                          </m:r>
                        </m:den>
                      </m:f>
                      <m:r>
                        <a:rPr lang="en-US" sz="1100" b="1" i="1">
                          <a:latin typeface="Cambria Math"/>
                        </a:rPr>
                        <m:t>𝒄𝒐𝒔</m:t>
                      </m:r>
                      <m:d>
                        <m:dPr>
                          <m:ctrlPr>
                            <a:rPr lang="en-US" sz="1100" b="1" i="1">
                              <a:latin typeface="Cambria Math"/>
                            </a:rPr>
                          </m:ctrlPr>
                        </m:dPr>
                        <m:e>
                          <m:r>
                            <a:rPr lang="en-US" sz="1100" b="1">
                              <a:latin typeface="Cambria Math"/>
                            </a:rPr>
                            <m:t>𝛀</m:t>
                          </m:r>
                          <m:r>
                            <a:rPr lang="en-US" sz="1100" b="1">
                              <a:latin typeface="Cambria Math"/>
                            </a:rPr>
                            <m:t>𝐭</m:t>
                          </m:r>
                        </m:e>
                      </m:d>
                      <m:r>
                        <a:rPr lang="en-US" sz="1100" b="1">
                          <a:latin typeface="Cambria Math"/>
                        </a:rPr>
                        <m:t>+</m:t>
                      </m:r>
                      <m:f>
                        <m:fPr>
                          <m:ctrlPr>
                            <a:rPr lang="en-US" sz="1100" b="1" i="1">
                              <a:latin typeface="Cambria Math"/>
                            </a:rPr>
                          </m:ctrlPr>
                        </m:fPr>
                        <m:num>
                          <m:d>
                            <m:dPr>
                              <m:ctrlPr>
                                <a:rPr lang="en-US" sz="1100" b="1" i="1">
                                  <a:latin typeface="Cambria Math"/>
                                </a:rPr>
                              </m:ctrlPr>
                            </m:dPr>
                            <m:e>
                              <m:r>
                                <a:rPr lang="en-US" sz="1100" b="1" i="1">
                                  <a:latin typeface="Cambria Math"/>
                                </a:rPr>
                                <m:t>𝟏</m:t>
                              </m:r>
                              <m:r>
                                <a:rPr lang="en-US" sz="1100" b="1" i="1">
                                  <a:latin typeface="Cambria Math"/>
                                </a:rPr>
                                <m:t>−</m:t>
                              </m:r>
                              <m:sSup>
                                <m:sSupPr>
                                  <m:ctrlPr>
                                    <a:rPr lang="en-US" sz="1100" b="1" i="1">
                                      <a:latin typeface="Cambria Math"/>
                                    </a:rPr>
                                  </m:ctrlPr>
                                </m:sSupPr>
                                <m:e>
                                  <m:r>
                                    <a:rPr lang="en-US" sz="1100" b="1" i="1">
                                      <a:latin typeface="Cambria Math"/>
                                    </a:rPr>
                                    <m:t>𝜷</m:t>
                                  </m:r>
                                </m:e>
                                <m:sup>
                                  <m:r>
                                    <a:rPr lang="en-US" sz="1100" b="1" i="1">
                                      <a:latin typeface="Cambria Math"/>
                                    </a:rPr>
                                    <m:t>𝟐</m:t>
                                  </m:r>
                                </m:sup>
                              </m:sSup>
                            </m:e>
                          </m:d>
                          <m:sSub>
                            <m:sSubPr>
                              <m:ctrlPr>
                                <a:rPr lang="en-US" sz="1100" b="1" i="1">
                                  <a:latin typeface="Cambria Math"/>
                                </a:rPr>
                              </m:ctrlPr>
                            </m:sSubPr>
                            <m:e>
                              <m:r>
                                <a:rPr lang="en-US" sz="1100" b="1" i="1">
                                  <a:latin typeface="Cambria Math"/>
                                </a:rPr>
                                <m:t>𝑷</m:t>
                              </m:r>
                            </m:e>
                            <m:sub>
                              <m:r>
                                <a:rPr lang="en-US" sz="1100" b="1" i="1">
                                  <a:latin typeface="Cambria Math"/>
                                </a:rPr>
                                <m:t>𝟎</m:t>
                              </m:r>
                            </m:sub>
                          </m:sSub>
                        </m:num>
                        <m:den>
                          <m:r>
                            <a:rPr lang="en-US" sz="1100" b="1" i="1">
                              <a:latin typeface="Cambria Math"/>
                            </a:rPr>
                            <m:t>𝑫</m:t>
                          </m:r>
                        </m:den>
                      </m:f>
                      <m:r>
                        <a:rPr lang="en-US" sz="1100" b="1" i="1">
                          <a:latin typeface="Cambria Math"/>
                        </a:rPr>
                        <m:t>𝒔𝒊𝒏</m:t>
                      </m:r>
                      <m:d>
                        <m:dPr>
                          <m:ctrlPr>
                            <a:rPr lang="en-US" sz="1100" b="1" i="1">
                              <a:latin typeface="Cambria Math"/>
                            </a:rPr>
                          </m:ctrlPr>
                        </m:dPr>
                        <m:e>
                          <m:r>
                            <a:rPr lang="en-US" sz="1100" b="1">
                              <a:latin typeface="Cambria Math"/>
                            </a:rPr>
                            <m:t>𝛀</m:t>
                          </m:r>
                          <m:r>
                            <a:rPr lang="en-US" sz="1100" b="1" i="1">
                              <a:latin typeface="Cambria Math"/>
                            </a:rPr>
                            <m:t>𝒕</m:t>
                          </m:r>
                        </m:e>
                      </m:d>
                    </m:oMath>
                  </m:oMathPara>
                </a14:m>
                <a:endParaRPr lang="en-US" sz="1100" b="1" dirty="0"/>
              </a:p>
              <a:p>
                <a:endParaRPr lang="en-US" sz="1100" b="1" dirty="0" smtClean="0"/>
              </a:p>
              <a:p>
                <a:endParaRPr lang="en-US" sz="1100" b="1" dirty="0" smtClean="0"/>
              </a:p>
              <a:p>
                <a:endParaRPr lang="en-US" sz="1100" b="1" dirty="0"/>
              </a:p>
              <a:p>
                <a:endParaRPr lang="en-US" sz="1100" b="1" dirty="0"/>
              </a:p>
              <a:p>
                <a:endParaRPr lang="en-US" sz="1100" dirty="0" smtClean="0"/>
              </a:p>
              <a:p>
                <a:endParaRPr lang="en-US" sz="1100" dirty="0"/>
              </a:p>
            </p:txBody>
          </p:sp>
        </mc:Choice>
        <mc:Fallback>
          <p:sp>
            <p:nvSpPr>
              <p:cNvPr id="4" name="TextBox 3"/>
              <p:cNvSpPr txBox="1">
                <a:spLocks noRot="1" noChangeAspect="1" noMove="1" noResize="1" noEditPoints="1" noAdjustHandles="1" noChangeArrowheads="1" noChangeShapeType="1" noTextEdit="1"/>
              </p:cNvSpPr>
              <p:nvPr/>
            </p:nvSpPr>
            <p:spPr>
              <a:xfrm>
                <a:off x="502952" y="914440"/>
                <a:ext cx="6034974" cy="8400954"/>
              </a:xfrm>
              <a:prstGeom prst="rect">
                <a:avLst/>
              </a:prstGeom>
              <a:blipFill rotWithShape="1">
                <a:blip r:embed="rId2"/>
                <a:stretch>
                  <a:fillRect t="-73"/>
                </a:stretch>
              </a:blipFill>
            </p:spPr>
            <p:txBody>
              <a:bodyPr/>
              <a:lstStyle/>
              <a:p>
                <a:r>
                  <a:rPr lang="en-US">
                    <a:noFill/>
                  </a:rPr>
                  <a:t> </a:t>
                </a:r>
              </a:p>
            </p:txBody>
          </p:sp>
        </mc:Fallback>
      </mc:AlternateContent>
    </p:spTree>
    <p:extLst>
      <p:ext uri="{BB962C8B-B14F-4D97-AF65-F5344CB8AC3E}">
        <p14:creationId xmlns:p14="http://schemas.microsoft.com/office/powerpoint/2010/main" val="1947787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C5D6FB-A60C-49E6-915A-5EA12B56A60F}" type="datetime1">
              <a:rPr lang="en-US" smtClean="0"/>
              <a:t>2/7/2015</a:t>
            </a:fld>
            <a:endParaRPr lang="en-US" dirty="0"/>
          </a:p>
        </p:txBody>
      </p:sp>
      <p:sp>
        <p:nvSpPr>
          <p:cNvPr id="3" name="Slide Number Placeholder 2"/>
          <p:cNvSpPr>
            <a:spLocks noGrp="1"/>
          </p:cNvSpPr>
          <p:nvPr>
            <p:ph type="sldNum" sz="quarter" idx="11"/>
          </p:nvPr>
        </p:nvSpPr>
        <p:spPr/>
        <p:txBody>
          <a:bodyPr/>
          <a:lstStyle/>
          <a:p>
            <a:r>
              <a:rPr lang="en-US" smtClean="0"/>
              <a:t>Sketch Forms</a:t>
            </a:r>
            <a:endParaRPr lang="en-US" dirty="0"/>
          </a:p>
        </p:txBody>
      </p:sp>
      <mc:AlternateContent xmlns:mc="http://schemas.openxmlformats.org/markup-compatibility/2006">
        <mc:Choice xmlns:a14="http://schemas.microsoft.com/office/drawing/2010/main" Requires="a14">
          <p:sp>
            <p:nvSpPr>
              <p:cNvPr id="5" name="TextBox 4"/>
              <p:cNvSpPr txBox="1"/>
              <p:nvPr/>
            </p:nvSpPr>
            <p:spPr>
              <a:xfrm>
                <a:off x="685830" y="1097318"/>
                <a:ext cx="1828780" cy="1107996"/>
              </a:xfrm>
              <a:prstGeom prst="rect">
                <a:avLst/>
              </a:prstGeom>
              <a:noFill/>
            </p:spPr>
            <p:txBody>
              <a:bodyPr wrap="square" rtlCol="0">
                <a:spAutoFit/>
              </a:bodyPr>
              <a:lstStyle/>
              <a:p>
                <a:r>
                  <a:rPr lang="en-US" sz="1100" dirty="0" smtClean="0"/>
                  <a:t>Plotting the result,</a:t>
                </a:r>
              </a:p>
              <a:p>
                <a:endParaRPr lang="en-US" sz="1100" dirty="0"/>
              </a:p>
              <a:p>
                <a:pPr algn="ctr"/>
                <a:r>
                  <a:rPr lang="en-US" sz="1100" i="1" dirty="0" smtClean="0"/>
                  <a:t>Parameters:</a:t>
                </a:r>
              </a:p>
              <a:p>
                <a:pPr algn="ctr"/>
                <a:r>
                  <a:rPr lang="en-US" sz="1100" dirty="0" smtClean="0"/>
                  <a:t>Same as before</a:t>
                </a:r>
              </a:p>
              <a:p>
                <a14:m>
                  <m:oMathPara xmlns:m="http://schemas.openxmlformats.org/officeDocument/2006/math">
                    <m:oMathParaPr>
                      <m:jc m:val="centerGroup"/>
                    </m:oMathParaPr>
                    <m:oMath xmlns:m="http://schemas.openxmlformats.org/officeDocument/2006/math">
                      <m:r>
                        <a:rPr lang="en-US" sz="1100" b="1" i="1" smtClean="0">
                          <a:latin typeface="Cambria Math"/>
                        </a:rPr>
                        <m:t>𝜷</m:t>
                      </m:r>
                      <m:r>
                        <a:rPr lang="en-US" sz="1100" b="1" i="1" smtClean="0">
                          <a:latin typeface="Cambria Math"/>
                        </a:rPr>
                        <m:t>=</m:t>
                      </m:r>
                      <m:r>
                        <a:rPr lang="en-US" sz="1100" b="1" i="1" smtClean="0">
                          <a:latin typeface="Cambria Math"/>
                        </a:rPr>
                        <m:t>𝟎</m:t>
                      </m:r>
                      <m:r>
                        <a:rPr lang="en-US" sz="1100" b="1" i="1" smtClean="0">
                          <a:latin typeface="Cambria Math"/>
                        </a:rPr>
                        <m:t>.</m:t>
                      </m:r>
                      <m:r>
                        <a:rPr lang="en-US" sz="1100" b="1" i="1" smtClean="0">
                          <a:latin typeface="Cambria Math"/>
                        </a:rPr>
                        <m:t>𝟓</m:t>
                      </m:r>
                    </m:oMath>
                  </m:oMathPara>
                </a14:m>
                <a:endParaRPr lang="en-US" sz="1100" b="1" dirty="0" smtClean="0"/>
              </a:p>
              <a:p>
                <a14:m>
                  <m:oMathPara xmlns:m="http://schemas.openxmlformats.org/officeDocument/2006/math">
                    <m:oMathParaPr>
                      <m:jc m:val="centerGroup"/>
                    </m:oMathParaPr>
                    <m:oMath xmlns:m="http://schemas.openxmlformats.org/officeDocument/2006/math">
                      <m:r>
                        <a:rPr lang="en-US" sz="1100" b="1" i="0" smtClean="0">
                          <a:latin typeface="Cambria Math"/>
                        </a:rPr>
                        <m:t>𝛀</m:t>
                      </m:r>
                      <m:r>
                        <a:rPr lang="en-US" sz="1100" b="1" i="1" smtClean="0">
                          <a:latin typeface="Cambria Math"/>
                        </a:rPr>
                        <m:t>=</m:t>
                      </m:r>
                      <m:r>
                        <a:rPr lang="en-US" sz="1100" b="1" i="1" smtClean="0">
                          <a:latin typeface="Cambria Math"/>
                        </a:rPr>
                        <m:t>𝟏𝟎</m:t>
                      </m:r>
                    </m:oMath>
                  </m:oMathPara>
                </a14:m>
                <a:endParaRPr lang="en-US" sz="1100" b="1" dirty="0"/>
              </a:p>
            </p:txBody>
          </p:sp>
        </mc:Choice>
        <mc:Fallback>
          <p:sp>
            <p:nvSpPr>
              <p:cNvPr id="5" name="TextBox 4"/>
              <p:cNvSpPr txBox="1">
                <a:spLocks noRot="1" noChangeAspect="1" noMove="1" noResize="1" noEditPoints="1" noAdjustHandles="1" noChangeArrowheads="1" noChangeShapeType="1" noTextEdit="1"/>
              </p:cNvSpPr>
              <p:nvPr/>
            </p:nvSpPr>
            <p:spPr>
              <a:xfrm>
                <a:off x="685830" y="1097318"/>
                <a:ext cx="1828780" cy="1107996"/>
              </a:xfrm>
              <a:prstGeom prst="rect">
                <a:avLst/>
              </a:prstGeom>
              <a:blipFill rotWithShape="1">
                <a:blip r:embed="rId2"/>
                <a:stretch>
                  <a:fillRect t="-549"/>
                </a:stretch>
              </a:blipFill>
            </p:spPr>
            <p:txBody>
              <a:bodyPr/>
              <a:lstStyle/>
              <a:p>
                <a:r>
                  <a:rPr lang="en-US">
                    <a:noFill/>
                  </a:rPr>
                  <a:t> </a:t>
                </a:r>
              </a:p>
            </p:txBody>
          </p:sp>
        </mc:Fallback>
      </mc:AlternateContent>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0367" y="1204025"/>
            <a:ext cx="2730199" cy="2057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mc:AlternateContent xmlns:mc="http://schemas.openxmlformats.org/markup-compatibility/2006">
        <mc:Choice xmlns:a14="http://schemas.microsoft.com/office/drawing/2010/main" Requires="a14">
          <p:sp>
            <p:nvSpPr>
              <p:cNvPr id="6" name="TextBox 5"/>
              <p:cNvSpPr txBox="1"/>
              <p:nvPr/>
            </p:nvSpPr>
            <p:spPr>
              <a:xfrm>
                <a:off x="411513" y="2377465"/>
                <a:ext cx="2103097" cy="5119735"/>
              </a:xfrm>
              <a:prstGeom prst="rect">
                <a:avLst/>
              </a:prstGeom>
              <a:noFill/>
            </p:spPr>
            <p:txBody>
              <a:bodyPr wrap="square" rtlCol="0">
                <a:spAutoFit/>
              </a:bodyPr>
              <a:lstStyle/>
              <a:p>
                <a:r>
                  <a:rPr lang="en-US" sz="1100" dirty="0" smtClean="0"/>
                  <a:t>Now, to create the impulsive load system, we must note that the time required for the forcing function to reach zero on the first “lobe” is..</a:t>
                </a:r>
              </a:p>
              <a:p>
                <a:endParaRPr lang="en-US" sz="1100" dirty="0"/>
              </a:p>
              <a:p>
                <a14:m>
                  <m:oMathPara xmlns:m="http://schemas.openxmlformats.org/officeDocument/2006/math">
                    <m:oMathParaPr>
                      <m:jc m:val="centerGroup"/>
                    </m:oMathParaPr>
                    <m:oMath xmlns:m="http://schemas.openxmlformats.org/officeDocument/2006/math">
                      <m:sSub>
                        <m:sSubPr>
                          <m:ctrlPr>
                            <a:rPr lang="en-US" sz="1100" i="1" smtClean="0">
                              <a:latin typeface="Cambria Math"/>
                            </a:rPr>
                          </m:ctrlPr>
                        </m:sSubPr>
                        <m:e>
                          <m:r>
                            <a:rPr lang="en-US" sz="1100" b="0" i="1" smtClean="0">
                              <a:latin typeface="Cambria Math"/>
                            </a:rPr>
                            <m:t>𝑃</m:t>
                          </m:r>
                        </m:e>
                        <m:sub>
                          <m:r>
                            <a:rPr lang="en-US" sz="1100" b="0" i="1" smtClean="0">
                              <a:latin typeface="Cambria Math"/>
                            </a:rPr>
                            <m:t>0</m:t>
                          </m:r>
                        </m:sub>
                      </m:sSub>
                      <m:func>
                        <m:funcPr>
                          <m:ctrlPr>
                            <a:rPr lang="en-US" sz="1100" b="0" i="1" smtClean="0">
                              <a:latin typeface="Cambria Math"/>
                            </a:rPr>
                          </m:ctrlPr>
                        </m:funcPr>
                        <m:fName>
                          <m:r>
                            <m:rPr>
                              <m:sty m:val="p"/>
                            </m:rPr>
                            <a:rPr lang="en-US" sz="1100" b="0" i="0" smtClean="0">
                              <a:latin typeface="Cambria Math"/>
                            </a:rPr>
                            <m:t>sin</m:t>
                          </m:r>
                        </m:fName>
                        <m:e>
                          <m:d>
                            <m:dPr>
                              <m:ctrlPr>
                                <a:rPr lang="en-US" sz="1100" b="0" i="1" smtClean="0">
                                  <a:latin typeface="Cambria Math"/>
                                </a:rPr>
                              </m:ctrlPr>
                            </m:dPr>
                            <m:e>
                              <m:r>
                                <m:rPr>
                                  <m:sty m:val="p"/>
                                </m:rPr>
                                <a:rPr lang="en-US" sz="1100" b="0" i="0" smtClean="0">
                                  <a:latin typeface="Cambria Math"/>
                                </a:rPr>
                                <m:t>Ω</m:t>
                              </m:r>
                              <m:r>
                                <a:rPr lang="en-US" sz="1100" b="0" i="1" smtClean="0">
                                  <a:latin typeface="Cambria Math"/>
                                </a:rPr>
                                <m:t>𝑡</m:t>
                              </m:r>
                            </m:e>
                          </m:d>
                        </m:e>
                      </m:func>
                      <m:r>
                        <a:rPr lang="en-US" sz="1100" b="0" i="1" smtClean="0">
                          <a:latin typeface="Cambria Math"/>
                        </a:rPr>
                        <m:t>=0</m:t>
                      </m:r>
                    </m:oMath>
                  </m:oMathPara>
                </a14:m>
                <a:endParaRPr lang="en-US" sz="1100" dirty="0" smtClean="0"/>
              </a:p>
              <a:p>
                <a14:m>
                  <m:oMathPara xmlns:m="http://schemas.openxmlformats.org/officeDocument/2006/math">
                    <m:oMathParaPr>
                      <m:jc m:val="centerGroup"/>
                    </m:oMathParaPr>
                    <m:oMath xmlns:m="http://schemas.openxmlformats.org/officeDocument/2006/math">
                      <m:sSub>
                        <m:sSubPr>
                          <m:ctrlPr>
                            <a:rPr lang="en-US" sz="1100" b="0" i="1" smtClean="0">
                              <a:latin typeface="Cambria Math"/>
                            </a:rPr>
                          </m:ctrlPr>
                        </m:sSubPr>
                        <m:e>
                          <m:r>
                            <a:rPr lang="en-US" sz="1100" b="0" i="1" smtClean="0">
                              <a:latin typeface="Cambria Math"/>
                            </a:rPr>
                            <m:t>𝑡</m:t>
                          </m:r>
                        </m:e>
                        <m:sub>
                          <m:r>
                            <a:rPr lang="en-US" sz="1100" b="0" i="1" smtClean="0">
                              <a:latin typeface="Cambria Math"/>
                            </a:rPr>
                            <m:t>0</m:t>
                          </m:r>
                        </m:sub>
                      </m:sSub>
                      <m:r>
                        <a:rPr lang="en-US" sz="1100" b="0" i="1" smtClean="0">
                          <a:latin typeface="Cambria Math"/>
                        </a:rPr>
                        <m:t>=</m:t>
                      </m:r>
                      <m:f>
                        <m:fPr>
                          <m:ctrlPr>
                            <a:rPr lang="en-US" sz="1100" b="0" i="1" smtClean="0">
                              <a:latin typeface="Cambria Math"/>
                            </a:rPr>
                          </m:ctrlPr>
                        </m:fPr>
                        <m:num>
                          <m:r>
                            <a:rPr lang="en-US" sz="1100" b="0" i="1" smtClean="0">
                              <a:latin typeface="Cambria Math"/>
                            </a:rPr>
                            <m:t>𝜋</m:t>
                          </m:r>
                        </m:num>
                        <m:den>
                          <m:r>
                            <m:rPr>
                              <m:sty m:val="p"/>
                            </m:rPr>
                            <a:rPr lang="en-US" sz="1100" b="0" i="0" smtClean="0">
                              <a:latin typeface="Cambria Math"/>
                            </a:rPr>
                            <m:t>Ω</m:t>
                          </m:r>
                        </m:den>
                      </m:f>
                    </m:oMath>
                  </m:oMathPara>
                </a14:m>
                <a:endParaRPr lang="en-US" sz="1100" dirty="0" smtClean="0"/>
              </a:p>
              <a:p>
                <a:r>
                  <a:rPr lang="en-US" sz="1100" dirty="0" smtClean="0"/>
                  <a:t>If we plot the SFF model from time zero, to time </a:t>
                </a:r>
                <a14:m>
                  <m:oMath xmlns:m="http://schemas.openxmlformats.org/officeDocument/2006/math">
                    <m:sSub>
                      <m:sSubPr>
                        <m:ctrlPr>
                          <a:rPr lang="en-US" sz="1100" i="1" smtClean="0">
                            <a:latin typeface="Cambria Math"/>
                          </a:rPr>
                        </m:ctrlPr>
                      </m:sSubPr>
                      <m:e>
                        <m:r>
                          <a:rPr lang="en-US" sz="1100" b="0" i="1" smtClean="0">
                            <a:latin typeface="Cambria Math"/>
                          </a:rPr>
                          <m:t>𝑡</m:t>
                        </m:r>
                      </m:e>
                      <m:sub>
                        <m:r>
                          <a:rPr lang="en-US" sz="1100" b="0" i="1" smtClean="0">
                            <a:latin typeface="Cambria Math"/>
                          </a:rPr>
                          <m:t>0</m:t>
                        </m:r>
                      </m:sub>
                    </m:sSub>
                  </m:oMath>
                </a14:m>
                <a:r>
                  <a:rPr lang="en-US" sz="1100" dirty="0" smtClean="0"/>
                  <a:t>, we can then portray the system for the duration specified. After that time, the forcing function is zero, and thus we can then plot the model as one with no external force applied. The graph for the impulsive system is shown immediately to the right. </a:t>
                </a:r>
              </a:p>
              <a:p>
                <a:endParaRPr lang="en-US" sz="1100" dirty="0" smtClean="0"/>
              </a:p>
              <a:p>
                <a:r>
                  <a:rPr lang="en-US" sz="1100" dirty="0" smtClean="0"/>
                  <a:t>If we increase xi, the system does not travel past the starting position. This is because the natural frequency of the system is decreasing, and thus since no external force is being applied after </a:t>
                </a:r>
                <a14:m>
                  <m:oMath xmlns:m="http://schemas.openxmlformats.org/officeDocument/2006/math">
                    <m:sSub>
                      <m:sSubPr>
                        <m:ctrlPr>
                          <a:rPr lang="en-US" sz="1100" i="1" smtClean="0">
                            <a:latin typeface="Cambria Math"/>
                          </a:rPr>
                        </m:ctrlPr>
                      </m:sSubPr>
                      <m:e>
                        <m:r>
                          <a:rPr lang="en-US" sz="1100" b="0" i="1" smtClean="0">
                            <a:latin typeface="Cambria Math"/>
                          </a:rPr>
                          <m:t>𝑡</m:t>
                        </m:r>
                      </m:e>
                      <m:sub>
                        <m:r>
                          <a:rPr lang="en-US" sz="1100" b="0" i="1" smtClean="0">
                            <a:latin typeface="Cambria Math"/>
                          </a:rPr>
                          <m:t>0</m:t>
                        </m:r>
                      </m:sub>
                    </m:sSub>
                    <m:r>
                      <a:rPr lang="en-US" sz="1100" b="0" i="1" smtClean="0">
                        <a:latin typeface="Cambria Math"/>
                      </a:rPr>
                      <m:t>, </m:t>
                    </m:r>
                  </m:oMath>
                </a14:m>
                <a:r>
                  <a:rPr lang="en-US" sz="1100" dirty="0" smtClean="0"/>
                  <a:t>the system dies out almost exponentially. </a:t>
                </a:r>
              </a:p>
              <a:p>
                <a:endParaRPr lang="en-US" sz="1100" dirty="0"/>
              </a:p>
            </p:txBody>
          </p:sp>
        </mc:Choice>
        <mc:Fallback>
          <p:sp>
            <p:nvSpPr>
              <p:cNvPr id="6" name="TextBox 5"/>
              <p:cNvSpPr txBox="1">
                <a:spLocks noRot="1" noChangeAspect="1" noMove="1" noResize="1" noEditPoints="1" noAdjustHandles="1" noChangeArrowheads="1" noChangeShapeType="1" noTextEdit="1"/>
              </p:cNvSpPr>
              <p:nvPr/>
            </p:nvSpPr>
            <p:spPr>
              <a:xfrm>
                <a:off x="411513" y="2377465"/>
                <a:ext cx="2103097" cy="5119735"/>
              </a:xfrm>
              <a:prstGeom prst="rect">
                <a:avLst/>
              </a:prstGeom>
              <a:blipFill rotWithShape="1">
                <a:blip r:embed="rId4"/>
                <a:stretch>
                  <a:fillRect t="-119" r="-580"/>
                </a:stretch>
              </a:blipFill>
            </p:spPr>
            <p:txBody>
              <a:bodyPr/>
              <a:lstStyle/>
              <a:p>
                <a:r>
                  <a:rPr lang="en-US">
                    <a:noFill/>
                  </a:rPr>
                  <a:t> </a:t>
                </a:r>
              </a:p>
            </p:txBody>
          </p:sp>
        </mc:Fallback>
      </mc:AlternateContent>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0367" y="3400801"/>
            <a:ext cx="2731797" cy="2057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1965" y="5622114"/>
            <a:ext cx="2730199" cy="2057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816387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C5D6FB-A60C-49E6-915A-5EA12B56A60F}" type="datetime1">
              <a:rPr lang="en-US" smtClean="0"/>
              <a:t>2/7/2015</a:t>
            </a:fld>
            <a:endParaRPr lang="en-US" dirty="0"/>
          </a:p>
        </p:txBody>
      </p:sp>
      <p:sp>
        <p:nvSpPr>
          <p:cNvPr id="3" name="Slide Number Placeholder 2"/>
          <p:cNvSpPr>
            <a:spLocks noGrp="1"/>
          </p:cNvSpPr>
          <p:nvPr>
            <p:ph type="sldNum" sz="quarter" idx="11"/>
          </p:nvPr>
        </p:nvSpPr>
        <p:spPr/>
        <p:txBody>
          <a:bodyPr/>
          <a:lstStyle/>
          <a:p>
            <a:r>
              <a:rPr lang="en-US" smtClean="0"/>
              <a:t>Sketch Forms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1878" y="1135453"/>
            <a:ext cx="2735074" cy="2057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Rectangle 3"/>
          <p:cNvSpPr/>
          <p:nvPr/>
        </p:nvSpPr>
        <p:spPr>
          <a:xfrm>
            <a:off x="278188" y="1097318"/>
            <a:ext cx="3108926" cy="2631490"/>
          </a:xfrm>
          <a:prstGeom prst="rect">
            <a:avLst/>
          </a:prstGeom>
        </p:spPr>
        <p:txBody>
          <a:bodyPr wrap="square">
            <a:spAutoFit/>
          </a:bodyPr>
          <a:lstStyle/>
          <a:p>
            <a:r>
              <a:rPr lang="en-US" sz="1100" dirty="0"/>
              <a:t>If we adjust the duration, we notice that the model eventually damps out. </a:t>
            </a:r>
            <a:r>
              <a:rPr lang="en-US" sz="1100" dirty="0" smtClean="0"/>
              <a:t>If we change the amplitude, it is interesting to note that the model stops moving at almost the same time as a model with less of an applied force. </a:t>
            </a:r>
          </a:p>
          <a:p>
            <a:endParaRPr lang="en-US" sz="1100" dirty="0"/>
          </a:p>
          <a:p>
            <a:r>
              <a:rPr lang="en-US" sz="1100" dirty="0" smtClean="0"/>
              <a:t>The response spectrum as a function of the natural frequency is quite interesting! The response simply is not a function of the duration. Changing the duration will not change the response of the system</a:t>
            </a:r>
            <a:r>
              <a:rPr lang="en-US" sz="1100" smtClean="0"/>
              <a:t>.  </a:t>
            </a:r>
            <a:endParaRPr lang="en-US" sz="1100" dirty="0" smtClean="0"/>
          </a:p>
          <a:p>
            <a:endParaRPr lang="en-US" sz="1100" dirty="0"/>
          </a:p>
          <a:p>
            <a:r>
              <a:rPr lang="en-US" sz="1100" dirty="0" smtClean="0"/>
              <a:t>Is the area under the load-time curve an important organizing value for the response?</a:t>
            </a:r>
          </a:p>
          <a:p>
            <a:endParaRPr lang="en-US" sz="11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3140" y="3383293"/>
            <a:ext cx="2743200" cy="2057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7742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3713</TotalTime>
  <Words>1359</Words>
  <Application>Microsoft Office PowerPoint</Application>
  <PresentationFormat>Letter Paper (8.5x11 in)</PresentationFormat>
  <Paragraphs>88</Paragraphs>
  <Slides>4</Slides>
  <Notes>1</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keith</dc:creator>
  <cp:lastModifiedBy>Mike Justice</cp:lastModifiedBy>
  <cp:revision>190</cp:revision>
  <cp:lastPrinted>2014-10-10T22:42:41Z</cp:lastPrinted>
  <dcterms:created xsi:type="dcterms:W3CDTF">2006-08-16T00:00:00Z</dcterms:created>
  <dcterms:modified xsi:type="dcterms:W3CDTF">2015-02-07T23:39:32Z</dcterms:modified>
</cp:coreProperties>
</file>