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1" r:id="rId6"/>
    <p:sldId id="266" r:id="rId7"/>
    <p:sldId id="269" r:id="rId8"/>
    <p:sldId id="263" r:id="rId9"/>
    <p:sldId id="264" r:id="rId10"/>
    <p:sldId id="274" r:id="rId11"/>
    <p:sldId id="272" r:id="rId12"/>
    <p:sldId id="273" r:id="rId13"/>
    <p:sldId id="275" r:id="rId14"/>
    <p:sldId id="270" r:id="rId15"/>
    <p:sldId id="271" r:id="rId16"/>
    <p:sldId id="276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6537A"/>
    <a:srgbClr val="5B9BD5"/>
    <a:srgbClr val="ED7D31"/>
    <a:srgbClr val="F37C7C"/>
    <a:srgbClr val="0000FF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02" autoAdjust="0"/>
  </p:normalViewPr>
  <p:slideViewPr>
    <p:cSldViewPr snapToGrid="0">
      <p:cViewPr varScale="1">
        <p:scale>
          <a:sx n="69" d="100"/>
          <a:sy n="69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7E0A-3425-4B53-B409-55B15319652A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F5A58-A1C2-49D5-AA80-C180C208A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6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2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6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67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4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7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8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4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7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9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2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5A58-A1C2-49D5-AA80-C180C208AE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9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931BC-65EA-4D32-BAC5-F1E833E5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0CD52-5CDF-453A-845C-0AFF8327B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0D152-9EEB-4FA5-8AF9-FD97C047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AF3FF-2774-4928-B858-E2129B3F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4A2F-A2FD-4279-9DE8-FDB96B4C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C82CC-DFF9-4BB9-9960-FA9B6369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562B5-7933-4850-9E48-6968C9557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B6DE-2F34-4874-87B2-89B483B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7073B-1929-4A6B-8B97-BC622190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1ED45-AD7F-484F-AC76-39159E6F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3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4D5DD-F5D9-4F5E-BA9B-92B309A10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FE3BF-C32B-4450-9668-4AD359FD7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3587C-429E-4DF1-85A6-88421570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3E93-E20B-4997-94D0-48812D9F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0D357-2470-4B09-AAE7-37FF6E2E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1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48978-3494-4D5F-A62C-9EF47DEC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C064-5354-453A-BAC2-DEA413A1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A0D3E-8F4C-4E30-8683-8AC9EA4B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3F13E-161D-4779-B776-6A7A3F55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BF214-D5B5-4994-9F7B-66E56244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9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ACC11-5F1A-4763-BF18-F2B2F46E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C0D89-FE84-4341-9856-55C050E3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E9F7C-7058-43B8-897A-7FD76E05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455C2-A1D0-423B-8276-D2396399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4BC1-C3B7-4C9D-8FFA-C9F60927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966E9-3981-47F6-9A03-BAAAA7F6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6FC99-31DA-4B63-B3CF-B68E1D56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30A07-13E5-49BF-AE14-7191865C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A052B-F1CA-49E8-9789-EBBFFCCF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5FC8E-90FD-43BB-A93B-E12376EE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CB44C-C701-4051-8AC3-63E0AF6C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3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663B8-4284-4C90-8023-364A681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EC058-D53A-45E6-96BA-F6178B33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7C28B-2869-4975-AB73-BC90129A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D9E80-6C21-4D90-AD9B-CAD1A9D1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03961-9C06-4F9E-A60A-E06666836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01745-70CD-49FA-AF5D-DC839167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0B20DC-A4E5-4F02-AD1E-18A081F1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DAFE2-0B4F-4A70-BCBB-6AECFDC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2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FB8D-C460-4F9E-AB00-5BFAF02F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B14AD-6FCC-44F2-B1A8-E8184CC8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E1D55-CA4F-477C-A43E-A994CBBF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26B13F-F4AE-40F3-A72D-2000F7F3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8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C0D077-5369-4750-992E-C1099D69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6E6278-EF1B-4E28-B22A-B2376E6F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72D09-5CF5-40FB-B8DF-6CFEDDF4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0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2B8C-B72F-4468-929E-2AE83467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40C32-EC50-4544-A763-BF35F83B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307FE-D395-4517-8E09-08C1C6FA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5A8E7-CAC7-4C3B-9596-4B2BFDE2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AAEDB-734C-4E6A-A4BC-5BCFA00B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33D78-85B8-403D-B9F4-2537211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CB18D-C26D-4524-B180-123BC088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95690-0159-4A02-AB58-8E8D2DDAE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39440-7BAB-41CF-AF52-B776AD23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2C242-A042-468A-8D66-9743D9AD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490E6-6253-421A-A1AC-689B9F46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09558-2EFC-4A2C-ABFC-2ED6B643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1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721CC6-5988-4FD3-BD35-6A3B26BE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B69C5-6185-4A77-AA9F-DBF7BEFD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BF0CF-4097-488F-ABF9-784B48BC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7F67-3916-4826-811D-C5A28A57452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91C24-6A7C-4621-876C-01345A21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02FA6-CAC7-4040-B3F0-99562DFE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62F3-E8DF-400C-809F-1F17B291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komoro\Documents\b2.png">
            <a:extLst>
              <a:ext uri="{FF2B5EF4-FFF2-40B4-BE49-F238E27FC236}">
                <a16:creationId xmlns:a16="http://schemas.microsoft.com/office/drawing/2014/main" id="{7AEE7EFD-799F-47B1-8132-7F1CE204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Envato\Success\Images\l1.png">
            <a:extLst>
              <a:ext uri="{FF2B5EF4-FFF2-40B4-BE49-F238E27FC236}">
                <a16:creationId xmlns:a16="http://schemas.microsoft.com/office/drawing/2014/main" id="{C4E2B8EA-7203-4202-8218-13CA46E0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Envato\Success\Images\l2.png">
            <a:extLst>
              <a:ext uri="{FF2B5EF4-FFF2-40B4-BE49-F238E27FC236}">
                <a16:creationId xmlns:a16="http://schemas.microsoft.com/office/drawing/2014/main" id="{5C5FA2FA-572C-4D70-BBA1-938D20A3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3FE44E-DA8D-4762-8CF5-3B66AEEBD08D}"/>
              </a:ext>
            </a:extLst>
          </p:cNvPr>
          <p:cNvSpPr txBox="1"/>
          <p:nvPr/>
        </p:nvSpPr>
        <p:spPr>
          <a:xfrm>
            <a:off x="3258181" y="3157411"/>
            <a:ext cx="5807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SudoDrive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文件共享盘</a:t>
            </a:r>
          </a:p>
        </p:txBody>
      </p:sp>
      <p:sp>
        <p:nvSpPr>
          <p:cNvPr id="12" name="任意多边形 79">
            <a:extLst>
              <a:ext uri="{FF2B5EF4-FFF2-40B4-BE49-F238E27FC236}">
                <a16:creationId xmlns:a16="http://schemas.microsoft.com/office/drawing/2014/main" id="{306ECD23-0AFF-4FBF-B028-90F122356A35}"/>
              </a:ext>
            </a:extLst>
          </p:cNvPr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61">
            <a:extLst>
              <a:ext uri="{FF2B5EF4-FFF2-40B4-BE49-F238E27FC236}">
                <a16:creationId xmlns:a16="http://schemas.microsoft.com/office/drawing/2014/main" id="{403AD690-3391-4C82-9EFA-F9B30F22EE79}"/>
              </a:ext>
            </a:extLst>
          </p:cNvPr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>
            <a:extLst>
              <a:ext uri="{FF2B5EF4-FFF2-40B4-BE49-F238E27FC236}">
                <a16:creationId xmlns:a16="http://schemas.microsoft.com/office/drawing/2014/main" id="{57ECF097-C9DA-4FF5-978A-E93C7A2CE8FD}"/>
              </a:ext>
            </a:extLst>
          </p:cNvPr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7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9646027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中间实现：任务队列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ED4C539-018E-435F-B473-27EF5B87A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chenying0907 148">
            <a:extLst>
              <a:ext uri="{FF2B5EF4-FFF2-40B4-BE49-F238E27FC236}">
                <a16:creationId xmlns:a16="http://schemas.microsoft.com/office/drawing/2014/main" id="{EF85A17B-69AB-425A-89A4-A032841D7267}"/>
              </a:ext>
            </a:extLst>
          </p:cNvPr>
          <p:cNvSpPr/>
          <p:nvPr/>
        </p:nvSpPr>
        <p:spPr>
          <a:xfrm>
            <a:off x="1317537" y="3316598"/>
            <a:ext cx="9452062" cy="1368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上传下载分别由两个不同的队列管理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16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9646027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后端实现：存储逻辑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ED4C539-018E-435F-B473-27EF5B87A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chenying0907 148">
            <a:extLst>
              <a:ext uri="{FF2B5EF4-FFF2-40B4-BE49-F238E27FC236}">
                <a16:creationId xmlns:a16="http://schemas.microsoft.com/office/drawing/2014/main" id="{EF85A17B-69AB-425A-89A4-A032841D7267}"/>
              </a:ext>
            </a:extLst>
          </p:cNvPr>
          <p:cNvSpPr/>
          <p:nvPr/>
        </p:nvSpPr>
        <p:spPr>
          <a:xfrm>
            <a:off x="1317537" y="1543805"/>
            <a:ext cx="9452062" cy="4914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本云盘的文件实际全部存储在对象存储中（选用腾讯云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COS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后端建立与维护和对象存储的文件映射，对前端透明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前端可见的目录路径：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个人存储路径：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/users/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用户名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共享存储路径：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/groups/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共享组名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COS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实际存储路径：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GUID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随机划分而来的文件路径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71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9646027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后端实现：上传逻辑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ED4C539-018E-435F-B473-27EF5B87A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BC3FE24E-E998-44BE-960C-B36AF50F4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90" y="1369214"/>
            <a:ext cx="6848620" cy="54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10578899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后端实现：魔改的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ASP.NET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流水线与中间件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087774-60E0-4460-9556-BBFF8D83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0" y="2029067"/>
            <a:ext cx="6569740" cy="3651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3BF326-D591-4380-BED5-A4F7DF43F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752" y="2562918"/>
            <a:ext cx="4188684" cy="25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9646027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后端实现：基于角色的权限管理（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RBAC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）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73C5D-CD24-421C-8E13-17A4FBF8C410}"/>
              </a:ext>
            </a:extLst>
          </p:cNvPr>
          <p:cNvSpPr txBox="1"/>
          <p:nvPr/>
        </p:nvSpPr>
        <p:spPr>
          <a:xfrm>
            <a:off x="1500388" y="2137893"/>
            <a:ext cx="38667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管理员组</a:t>
            </a:r>
            <a:endParaRPr lang="en-US" altLang="zh-CN" sz="3200" dirty="0"/>
          </a:p>
          <a:p>
            <a:r>
              <a:rPr lang="zh-CN" altLang="en-US" sz="3200" dirty="0"/>
              <a:t>默认用户组</a:t>
            </a:r>
            <a:endParaRPr lang="en-US" altLang="zh-CN" sz="3200" dirty="0"/>
          </a:p>
          <a:p>
            <a:r>
              <a:rPr lang="zh-CN" altLang="en-US" sz="3200" dirty="0"/>
              <a:t>游客组</a:t>
            </a:r>
            <a:endParaRPr lang="en-US" altLang="zh-CN" sz="3200" dirty="0"/>
          </a:p>
          <a:p>
            <a:r>
              <a:rPr lang="en-US" altLang="zh-CN" sz="3200" dirty="0"/>
              <a:t>… </a:t>
            </a:r>
            <a:r>
              <a:rPr lang="zh-CN" altLang="en-US" sz="3200" dirty="0"/>
              <a:t>其余用户自定义组</a:t>
            </a:r>
          </a:p>
        </p:txBody>
      </p:sp>
    </p:spTree>
    <p:extLst>
      <p:ext uri="{BB962C8B-B14F-4D97-AF65-F5344CB8AC3E}">
        <p14:creationId xmlns:p14="http://schemas.microsoft.com/office/powerpoint/2010/main" val="162886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9646027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后端实现：权限树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7" name="chenying0907 148">
            <a:extLst>
              <a:ext uri="{FF2B5EF4-FFF2-40B4-BE49-F238E27FC236}">
                <a16:creationId xmlns:a16="http://schemas.microsoft.com/office/drawing/2014/main" id="{1A959DB1-65CE-45E3-B044-5110D8205435}"/>
              </a:ext>
            </a:extLst>
          </p:cNvPr>
          <p:cNvSpPr/>
          <p:nvPr/>
        </p:nvSpPr>
        <p:spPr>
          <a:xfrm>
            <a:off x="1317537" y="2873400"/>
            <a:ext cx="9452062" cy="2255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ED4C539-018E-435F-B473-27EF5B87A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chenying0907 148">
            <a:extLst>
              <a:ext uri="{FF2B5EF4-FFF2-40B4-BE49-F238E27FC236}">
                <a16:creationId xmlns:a16="http://schemas.microsoft.com/office/drawing/2014/main" id="{90EA6988-2A4F-4B7D-9E05-D0B6C7F25363}"/>
              </a:ext>
            </a:extLst>
          </p:cNvPr>
          <p:cNvSpPr/>
          <p:nvPr/>
        </p:nvSpPr>
        <p:spPr>
          <a:xfrm>
            <a:off x="1317537" y="1660888"/>
            <a:ext cx="9452062" cy="1368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无限级的权限控制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a.b.c.d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. ……</a:t>
            </a: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D78704CC-9EDC-4285-BAA3-1AC43EEC19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11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10">
            <a:extLst>
              <a:ext uri="{FF2B5EF4-FFF2-40B4-BE49-F238E27FC236}">
                <a16:creationId xmlns:a16="http://schemas.microsoft.com/office/drawing/2014/main" id="{C7FF712B-A477-4AA7-B84E-EC92416A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0" y="2704308"/>
            <a:ext cx="5607619" cy="3039474"/>
          </a:xfrm>
          <a:prstGeom prst="rect">
            <a:avLst/>
          </a:prstGeom>
        </p:spPr>
      </p:pic>
      <p:pic>
        <p:nvPicPr>
          <p:cNvPr id="6" name="图片 12">
            <a:extLst>
              <a:ext uri="{FF2B5EF4-FFF2-40B4-BE49-F238E27FC236}">
                <a16:creationId xmlns:a16="http://schemas.microsoft.com/office/drawing/2014/main" id="{DFC939FB-A8EF-4798-B681-E30864BE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648" y="2291957"/>
            <a:ext cx="4228571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2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9646027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后端实现：魔改的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EF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框架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7" name="chenying0907 148">
            <a:extLst>
              <a:ext uri="{FF2B5EF4-FFF2-40B4-BE49-F238E27FC236}">
                <a16:creationId xmlns:a16="http://schemas.microsoft.com/office/drawing/2014/main" id="{1A959DB1-65CE-45E3-B044-5110D8205435}"/>
              </a:ext>
            </a:extLst>
          </p:cNvPr>
          <p:cNvSpPr/>
          <p:nvPr/>
        </p:nvSpPr>
        <p:spPr>
          <a:xfrm>
            <a:off x="1317537" y="2873400"/>
            <a:ext cx="9452062" cy="2255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ED4C539-018E-435F-B473-27EF5B87A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chenying0907 148">
            <a:extLst>
              <a:ext uri="{FF2B5EF4-FFF2-40B4-BE49-F238E27FC236}">
                <a16:creationId xmlns:a16="http://schemas.microsoft.com/office/drawing/2014/main" id="{90EA6988-2A4F-4B7D-9E05-D0B6C7F25363}"/>
              </a:ext>
            </a:extLst>
          </p:cNvPr>
          <p:cNvSpPr/>
          <p:nvPr/>
        </p:nvSpPr>
        <p:spPr>
          <a:xfrm>
            <a:off x="1317537" y="2104086"/>
            <a:ext cx="9452062" cy="482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EF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的数据对象添加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CreatedAt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UpdatedAt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属性。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08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komoro\Documents\b2.png">
            <a:extLst>
              <a:ext uri="{FF2B5EF4-FFF2-40B4-BE49-F238E27FC236}">
                <a16:creationId xmlns:a16="http://schemas.microsoft.com/office/drawing/2014/main" id="{7AEE7EFD-799F-47B1-8132-7F1CE204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Envato\Success\Images\l1.png">
            <a:extLst>
              <a:ext uri="{FF2B5EF4-FFF2-40B4-BE49-F238E27FC236}">
                <a16:creationId xmlns:a16="http://schemas.microsoft.com/office/drawing/2014/main" id="{C4E2B8EA-7203-4202-8218-13CA46E0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Envato\Success\Images\l2.png">
            <a:extLst>
              <a:ext uri="{FF2B5EF4-FFF2-40B4-BE49-F238E27FC236}">
                <a16:creationId xmlns:a16="http://schemas.microsoft.com/office/drawing/2014/main" id="{5C5FA2FA-572C-4D70-BBA1-938D20A3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3FE44E-DA8D-4762-8CF5-3B66AEEBD08D}"/>
              </a:ext>
            </a:extLst>
          </p:cNvPr>
          <p:cNvSpPr txBox="1"/>
          <p:nvPr/>
        </p:nvSpPr>
        <p:spPr>
          <a:xfrm>
            <a:off x="5119075" y="3204021"/>
            <a:ext cx="2085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79">
            <a:extLst>
              <a:ext uri="{FF2B5EF4-FFF2-40B4-BE49-F238E27FC236}">
                <a16:creationId xmlns:a16="http://schemas.microsoft.com/office/drawing/2014/main" id="{306ECD23-0AFF-4FBF-B028-90F122356A35}"/>
              </a:ext>
            </a:extLst>
          </p:cNvPr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61">
            <a:extLst>
              <a:ext uri="{FF2B5EF4-FFF2-40B4-BE49-F238E27FC236}">
                <a16:creationId xmlns:a16="http://schemas.microsoft.com/office/drawing/2014/main" id="{403AD690-3391-4C82-9EFA-F9B30F22EE79}"/>
              </a:ext>
            </a:extLst>
          </p:cNvPr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>
            <a:extLst>
              <a:ext uri="{FF2B5EF4-FFF2-40B4-BE49-F238E27FC236}">
                <a16:creationId xmlns:a16="http://schemas.microsoft.com/office/drawing/2014/main" id="{57ECF097-C9DA-4FF5-978A-E93C7A2CE8FD}"/>
              </a:ext>
            </a:extLst>
          </p:cNvPr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2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任意多边形 5">
            <a:extLst>
              <a:ext uri="{FF2B5EF4-FFF2-40B4-BE49-F238E27FC236}">
                <a16:creationId xmlns:a16="http://schemas.microsoft.com/office/drawing/2014/main" id="{A4693188-72D9-4055-AB3D-7E2D10CA33C6}"/>
              </a:ext>
            </a:extLst>
          </p:cNvPr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70257" y="150540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37C7C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AE32F-2E4D-4DF7-ADEF-CC805D38FE31}"/>
              </a:ext>
            </a:extLst>
          </p:cNvPr>
          <p:cNvSpPr txBox="1"/>
          <p:nvPr/>
        </p:nvSpPr>
        <p:spPr>
          <a:xfrm>
            <a:off x="5080337" y="40288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rgbClr val="F37C7C"/>
                </a:solidFill>
                <a:latin typeface="Arial"/>
                <a:ea typeface="微软雅黑"/>
                <a:cs typeface="DFPShaoNvW5-GB" charset="-122"/>
                <a:sym typeface="Arial"/>
              </a:rPr>
              <a:t>选题动机</a:t>
            </a:r>
          </a:p>
        </p:txBody>
      </p:sp>
      <p:sp>
        <p:nvSpPr>
          <p:cNvPr id="15" name="chenying0907 201">
            <a:extLst>
              <a:ext uri="{FF2B5EF4-FFF2-40B4-BE49-F238E27FC236}">
                <a16:creationId xmlns:a16="http://schemas.microsoft.com/office/drawing/2014/main" id="{726B85AC-81D3-4792-8C0E-62E962FFCC66}"/>
              </a:ext>
            </a:extLst>
          </p:cNvPr>
          <p:cNvSpPr/>
          <p:nvPr/>
        </p:nvSpPr>
        <p:spPr>
          <a:xfrm>
            <a:off x="5119978" y="1793012"/>
            <a:ext cx="1623568" cy="150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10" y="4955"/>
                </a:moveTo>
                <a:cubicBezTo>
                  <a:pt x="18465" y="9425"/>
                  <a:pt x="18297" y="14113"/>
                  <a:pt x="21600" y="18296"/>
                </a:cubicBezTo>
                <a:cubicBezTo>
                  <a:pt x="14274" y="17484"/>
                  <a:pt x="12639" y="14333"/>
                  <a:pt x="6691" y="21600"/>
                </a:cubicBezTo>
                <a:cubicBezTo>
                  <a:pt x="10802" y="16578"/>
                  <a:pt x="3281" y="10613"/>
                  <a:pt x="0" y="8990"/>
                </a:cubicBezTo>
                <a:cubicBezTo>
                  <a:pt x="4976" y="11451"/>
                  <a:pt x="9737" y="4157"/>
                  <a:pt x="10108" y="0"/>
                </a:cubicBezTo>
                <a:cubicBezTo>
                  <a:pt x="12265" y="4785"/>
                  <a:pt x="16387" y="6388"/>
                  <a:pt x="21010" y="4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rial"/>
              <a:ea typeface="微软雅黑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3FE8-D55D-42F9-B894-26E02FF3EB70}"/>
              </a:ext>
            </a:extLst>
          </p:cNvPr>
          <p:cNvSpPr txBox="1"/>
          <p:nvPr/>
        </p:nvSpPr>
        <p:spPr>
          <a:xfrm>
            <a:off x="5738743" y="2035462"/>
            <a:ext cx="5902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rgbClr val="F37C7C"/>
                </a:solidFill>
                <a:latin typeface="Arial"/>
                <a:ea typeface="微软雅黑"/>
                <a:cs typeface="DFPShaoNvW5-GB" charset="-122"/>
                <a:sym typeface="Arial"/>
              </a:rPr>
              <a:t>1</a:t>
            </a:r>
            <a:endParaRPr kumimoji="1" lang="zh-CN" altLang="en-US" sz="5400" dirty="0">
              <a:solidFill>
                <a:srgbClr val="F37C7C"/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338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f7d7060f540b6677161820d233704db5.png">
            <a:extLst>
              <a:ext uri="{FF2B5EF4-FFF2-40B4-BE49-F238E27FC236}">
                <a16:creationId xmlns:a16="http://schemas.microsoft.com/office/drawing/2014/main" id="{A0F8E288-CF27-4AB2-9FC2-C4F1E00C258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duotone>
              <a:prstClr val="black"/>
              <a:srgbClr val="F37C7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044" y="432725"/>
            <a:ext cx="1320785" cy="177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70F3DB-7822-464E-9809-F0BA607DA341}"/>
              </a:ext>
            </a:extLst>
          </p:cNvPr>
          <p:cNvSpPr/>
          <p:nvPr/>
        </p:nvSpPr>
        <p:spPr>
          <a:xfrm>
            <a:off x="2815903" y="972626"/>
            <a:ext cx="6131807" cy="906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rgbClr val="F3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存储需求 与 文件共享需求</a:t>
            </a:r>
            <a:endParaRPr lang="en-US" altLang="zh-CN" sz="4000" dirty="0">
              <a:solidFill>
                <a:srgbClr val="F37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479900-3471-4956-8886-C7238EA4E079}"/>
              </a:ext>
            </a:extLst>
          </p:cNvPr>
          <p:cNvSpPr txBox="1"/>
          <p:nvPr/>
        </p:nvSpPr>
        <p:spPr>
          <a:xfrm>
            <a:off x="2815903" y="2521527"/>
            <a:ext cx="4240263" cy="195521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>
                <a:solidFill>
                  <a:srgbClr val="F3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存储：更低成本 更高速度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共享：权限明确 易于使用</a:t>
            </a:r>
          </a:p>
        </p:txBody>
      </p:sp>
    </p:spTree>
    <p:extLst>
      <p:ext uri="{BB962C8B-B14F-4D97-AF65-F5344CB8AC3E}">
        <p14:creationId xmlns:p14="http://schemas.microsoft.com/office/powerpoint/2010/main" val="168997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任意多边形 5">
            <a:extLst>
              <a:ext uri="{FF2B5EF4-FFF2-40B4-BE49-F238E27FC236}">
                <a16:creationId xmlns:a16="http://schemas.microsoft.com/office/drawing/2014/main" id="{A4693188-72D9-4055-AB3D-7E2D10CA33C6}"/>
              </a:ext>
            </a:extLst>
          </p:cNvPr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70257" y="150540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AE32F-2E4D-4DF7-ADEF-CC805D38FE31}"/>
              </a:ext>
            </a:extLst>
          </p:cNvPr>
          <p:cNvSpPr txBox="1"/>
          <p:nvPr/>
        </p:nvSpPr>
        <p:spPr>
          <a:xfrm>
            <a:off x="5080337" y="40288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rgbClr val="ED7D31"/>
                </a:solidFill>
                <a:latin typeface="Arial"/>
                <a:ea typeface="微软雅黑"/>
                <a:cs typeface="DFPShaoNvW5-GB" charset="-122"/>
                <a:sym typeface="Arial"/>
              </a:rPr>
              <a:t>软件功能</a:t>
            </a:r>
          </a:p>
        </p:txBody>
      </p:sp>
      <p:sp>
        <p:nvSpPr>
          <p:cNvPr id="15" name="chenying0907 201">
            <a:extLst>
              <a:ext uri="{FF2B5EF4-FFF2-40B4-BE49-F238E27FC236}">
                <a16:creationId xmlns:a16="http://schemas.microsoft.com/office/drawing/2014/main" id="{726B85AC-81D3-4792-8C0E-62E962FFCC66}"/>
              </a:ext>
            </a:extLst>
          </p:cNvPr>
          <p:cNvSpPr/>
          <p:nvPr/>
        </p:nvSpPr>
        <p:spPr>
          <a:xfrm>
            <a:off x="5119978" y="1793012"/>
            <a:ext cx="1623568" cy="150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10" y="4955"/>
                </a:moveTo>
                <a:cubicBezTo>
                  <a:pt x="18465" y="9425"/>
                  <a:pt x="18297" y="14113"/>
                  <a:pt x="21600" y="18296"/>
                </a:cubicBezTo>
                <a:cubicBezTo>
                  <a:pt x="14274" y="17484"/>
                  <a:pt x="12639" y="14333"/>
                  <a:pt x="6691" y="21600"/>
                </a:cubicBezTo>
                <a:cubicBezTo>
                  <a:pt x="10802" y="16578"/>
                  <a:pt x="3281" y="10613"/>
                  <a:pt x="0" y="8990"/>
                </a:cubicBezTo>
                <a:cubicBezTo>
                  <a:pt x="4976" y="11451"/>
                  <a:pt x="9737" y="4157"/>
                  <a:pt x="10108" y="0"/>
                </a:cubicBezTo>
                <a:cubicBezTo>
                  <a:pt x="12265" y="4785"/>
                  <a:pt x="16387" y="6388"/>
                  <a:pt x="21010" y="4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rial"/>
              <a:ea typeface="微软雅黑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3FE8-D55D-42F9-B894-26E02FF3EB70}"/>
              </a:ext>
            </a:extLst>
          </p:cNvPr>
          <p:cNvSpPr txBox="1"/>
          <p:nvPr/>
        </p:nvSpPr>
        <p:spPr>
          <a:xfrm>
            <a:off x="5738743" y="2035462"/>
            <a:ext cx="5902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rgbClr val="ED7D31"/>
                </a:solidFill>
                <a:latin typeface="Arial"/>
                <a:ea typeface="微软雅黑"/>
                <a:cs typeface="DFPShaoNvW5-GB" charset="-122"/>
                <a:sym typeface="Arial"/>
              </a:rPr>
              <a:t>2</a:t>
            </a:r>
            <a:endParaRPr kumimoji="1" lang="zh-CN" altLang="en-US" sz="5400" dirty="0">
              <a:solidFill>
                <a:srgbClr val="ED7D31"/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03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063E-AB5D-41CD-A519-D29ADF43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B1FFB-A36B-46CE-9609-2CCE5D1D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个人文件存储与管理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共享文件存储与管理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文件操作包括上传下载删除等等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用户与权限管理（前端调用没接上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6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任意多边形 5">
            <a:extLst>
              <a:ext uri="{FF2B5EF4-FFF2-40B4-BE49-F238E27FC236}">
                <a16:creationId xmlns:a16="http://schemas.microsoft.com/office/drawing/2014/main" id="{A4693188-72D9-4055-AB3D-7E2D10CA33C6}"/>
              </a:ext>
            </a:extLst>
          </p:cNvPr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70257" y="150540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AE32F-2E4D-4DF7-ADEF-CC805D38FE31}"/>
              </a:ext>
            </a:extLst>
          </p:cNvPr>
          <p:cNvSpPr txBox="1"/>
          <p:nvPr/>
        </p:nvSpPr>
        <p:spPr>
          <a:xfrm>
            <a:off x="5542001" y="410878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rgbClr val="70AD47"/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sp>
        <p:nvSpPr>
          <p:cNvPr id="15" name="chenying0907 201">
            <a:extLst>
              <a:ext uri="{FF2B5EF4-FFF2-40B4-BE49-F238E27FC236}">
                <a16:creationId xmlns:a16="http://schemas.microsoft.com/office/drawing/2014/main" id="{726B85AC-81D3-4792-8C0E-62E962FFCC66}"/>
              </a:ext>
            </a:extLst>
          </p:cNvPr>
          <p:cNvSpPr/>
          <p:nvPr/>
        </p:nvSpPr>
        <p:spPr>
          <a:xfrm>
            <a:off x="5119978" y="1793012"/>
            <a:ext cx="1623568" cy="150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10" y="4955"/>
                </a:moveTo>
                <a:cubicBezTo>
                  <a:pt x="18465" y="9425"/>
                  <a:pt x="18297" y="14113"/>
                  <a:pt x="21600" y="18296"/>
                </a:cubicBezTo>
                <a:cubicBezTo>
                  <a:pt x="14274" y="17484"/>
                  <a:pt x="12639" y="14333"/>
                  <a:pt x="6691" y="21600"/>
                </a:cubicBezTo>
                <a:cubicBezTo>
                  <a:pt x="10802" y="16578"/>
                  <a:pt x="3281" y="10613"/>
                  <a:pt x="0" y="8990"/>
                </a:cubicBezTo>
                <a:cubicBezTo>
                  <a:pt x="4976" y="11451"/>
                  <a:pt x="9737" y="4157"/>
                  <a:pt x="10108" y="0"/>
                </a:cubicBezTo>
                <a:cubicBezTo>
                  <a:pt x="12265" y="4785"/>
                  <a:pt x="16387" y="6388"/>
                  <a:pt x="21010" y="4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rial"/>
              <a:ea typeface="微软雅黑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3FE8-D55D-42F9-B894-26E02FF3EB70}"/>
              </a:ext>
            </a:extLst>
          </p:cNvPr>
          <p:cNvSpPr txBox="1"/>
          <p:nvPr/>
        </p:nvSpPr>
        <p:spPr>
          <a:xfrm>
            <a:off x="5759581" y="2035462"/>
            <a:ext cx="5693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rgbClr val="70AD47"/>
                </a:solidFill>
                <a:latin typeface="Arial"/>
                <a:ea typeface="微软雅黑"/>
                <a:cs typeface="DFPShaoNvW5-GB" charset="-122"/>
                <a:sym typeface="Arial"/>
              </a:rPr>
              <a:t>3</a:t>
            </a:r>
            <a:endParaRPr kumimoji="1" lang="zh-CN" altLang="en-US" sz="5400" dirty="0">
              <a:solidFill>
                <a:srgbClr val="70AD47"/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81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8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任意多边形 5">
            <a:extLst>
              <a:ext uri="{FF2B5EF4-FFF2-40B4-BE49-F238E27FC236}">
                <a16:creationId xmlns:a16="http://schemas.microsoft.com/office/drawing/2014/main" id="{A4693188-72D9-4055-AB3D-7E2D10CA33C6}"/>
              </a:ext>
            </a:extLst>
          </p:cNvPr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70257" y="150540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AE32F-2E4D-4DF7-ADEF-CC805D38FE31}"/>
              </a:ext>
            </a:extLst>
          </p:cNvPr>
          <p:cNvSpPr txBox="1"/>
          <p:nvPr/>
        </p:nvSpPr>
        <p:spPr>
          <a:xfrm>
            <a:off x="4230712" y="4121254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rgbClr val="5B9BD5"/>
                </a:solidFill>
                <a:latin typeface="Arial"/>
                <a:ea typeface="微软雅黑"/>
                <a:cs typeface="DFPShaoNvW5-GB" charset="-122"/>
                <a:sym typeface="Arial"/>
              </a:rPr>
              <a:t>技术路线与创新</a:t>
            </a:r>
          </a:p>
        </p:txBody>
      </p:sp>
      <p:sp>
        <p:nvSpPr>
          <p:cNvPr id="15" name="chenying0907 201">
            <a:extLst>
              <a:ext uri="{FF2B5EF4-FFF2-40B4-BE49-F238E27FC236}">
                <a16:creationId xmlns:a16="http://schemas.microsoft.com/office/drawing/2014/main" id="{726B85AC-81D3-4792-8C0E-62E962FFCC66}"/>
              </a:ext>
            </a:extLst>
          </p:cNvPr>
          <p:cNvSpPr/>
          <p:nvPr/>
        </p:nvSpPr>
        <p:spPr>
          <a:xfrm>
            <a:off x="5119978" y="1793012"/>
            <a:ext cx="1623568" cy="150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10" y="4955"/>
                </a:moveTo>
                <a:cubicBezTo>
                  <a:pt x="18465" y="9425"/>
                  <a:pt x="18297" y="14113"/>
                  <a:pt x="21600" y="18296"/>
                </a:cubicBezTo>
                <a:cubicBezTo>
                  <a:pt x="14274" y="17484"/>
                  <a:pt x="12639" y="14333"/>
                  <a:pt x="6691" y="21600"/>
                </a:cubicBezTo>
                <a:cubicBezTo>
                  <a:pt x="10802" y="16578"/>
                  <a:pt x="3281" y="10613"/>
                  <a:pt x="0" y="8990"/>
                </a:cubicBezTo>
                <a:cubicBezTo>
                  <a:pt x="4976" y="11451"/>
                  <a:pt x="9737" y="4157"/>
                  <a:pt x="10108" y="0"/>
                </a:cubicBezTo>
                <a:cubicBezTo>
                  <a:pt x="12265" y="4785"/>
                  <a:pt x="16387" y="6388"/>
                  <a:pt x="21010" y="4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rial"/>
              <a:ea typeface="微软雅黑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3FE8-D55D-42F9-B894-26E02FF3EB70}"/>
              </a:ext>
            </a:extLst>
          </p:cNvPr>
          <p:cNvSpPr txBox="1"/>
          <p:nvPr/>
        </p:nvSpPr>
        <p:spPr>
          <a:xfrm>
            <a:off x="5759581" y="2035462"/>
            <a:ext cx="5693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rgbClr val="5B9BD5"/>
                </a:solidFill>
                <a:latin typeface="Arial"/>
                <a:ea typeface="微软雅黑"/>
                <a:cs typeface="DFPShaoNvW5-GB" charset="-122"/>
                <a:sym typeface="Arial"/>
              </a:rPr>
              <a:t>4</a:t>
            </a:r>
            <a:endParaRPr kumimoji="1" lang="zh-CN" altLang="en-US" sz="5400" dirty="0">
              <a:solidFill>
                <a:srgbClr val="5B9BD5"/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55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nying0907 232">
            <a:extLst>
              <a:ext uri="{FF2B5EF4-FFF2-40B4-BE49-F238E27FC236}">
                <a16:creationId xmlns:a16="http://schemas.microsoft.com/office/drawing/2014/main" id="{01032CD5-B85C-456C-9C7A-492FBB379742}"/>
              </a:ext>
            </a:extLst>
          </p:cNvPr>
          <p:cNvSpPr/>
          <p:nvPr/>
        </p:nvSpPr>
        <p:spPr>
          <a:xfrm>
            <a:off x="635580" y="631939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5B9BD5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rgbClr val="5B9BD5"/>
              </a:solidFill>
            </a:endParaRPr>
          </a:p>
        </p:txBody>
      </p:sp>
      <p:sp>
        <p:nvSpPr>
          <p:cNvPr id="5" name="chenying0907 148">
            <a:extLst>
              <a:ext uri="{FF2B5EF4-FFF2-40B4-BE49-F238E27FC236}">
                <a16:creationId xmlns:a16="http://schemas.microsoft.com/office/drawing/2014/main" id="{AD4B43B6-FF95-4811-A5D1-EC3E186D7E93}"/>
              </a:ext>
            </a:extLst>
          </p:cNvPr>
          <p:cNvSpPr/>
          <p:nvPr/>
        </p:nvSpPr>
        <p:spPr>
          <a:xfrm>
            <a:off x="1317537" y="504661"/>
            <a:ext cx="7096789" cy="753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前端：使用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Web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搭建，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C#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驱动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  <p:sp>
        <p:nvSpPr>
          <p:cNvPr id="7" name="chenying0907 148">
            <a:extLst>
              <a:ext uri="{FF2B5EF4-FFF2-40B4-BE49-F238E27FC236}">
                <a16:creationId xmlns:a16="http://schemas.microsoft.com/office/drawing/2014/main" id="{1A959DB1-65CE-45E3-B044-5110D8205435}"/>
              </a:ext>
            </a:extLst>
          </p:cNvPr>
          <p:cNvSpPr/>
          <p:nvPr/>
        </p:nvSpPr>
        <p:spPr>
          <a:xfrm>
            <a:off x="1317537" y="1543805"/>
            <a:ext cx="9452062" cy="4914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前端页面使用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Vue.JS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Element 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编写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CefSharp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.NET bindings for the Chromium Embedded Framework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）调用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与后端的交互和请求全部通过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C#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0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宽屏</PresentationFormat>
  <Paragraphs>74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方正汉真广标简体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功能描述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2020-06-20T01:20:22Z</dcterms:created>
  <dcterms:modified xsi:type="dcterms:W3CDTF">2020-12-06T15:56:45Z</dcterms:modified>
</cp:coreProperties>
</file>