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0" r:id="rId3"/>
    <p:sldId id="261" r:id="rId4"/>
    <p:sldId id="257" r:id="rId5"/>
    <p:sldId id="262" r:id="rId6"/>
    <p:sldId id="263" r:id="rId7"/>
    <p:sldId id="264" r:id="rId8"/>
    <p:sldId id="265" r:id="rId9"/>
    <p:sldId id="269" r:id="rId10"/>
    <p:sldId id="270" r:id="rId11"/>
    <p:sldId id="271" r:id="rId12"/>
    <p:sldId id="272" r:id="rId13"/>
    <p:sldId id="266" r:id="rId14"/>
    <p:sldId id="267" r:id="rId15"/>
    <p:sldId id="275" r:id="rId16"/>
    <p:sldId id="268" r:id="rId17"/>
    <p:sldId id="259" r:id="rId18"/>
    <p:sldId id="277" r:id="rId19"/>
    <p:sldId id="278" r:id="rId20"/>
    <p:sldId id="276"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2B708-EBC5-4A3C-BFF0-05C00A56FD80}"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25360-A358-4352-B7A5-D28848D8CE42}" type="slidenum">
              <a:rPr lang="en-US" smtClean="0"/>
              <a:t>‹#›</a:t>
            </a:fld>
            <a:endParaRPr lang="en-US"/>
          </a:p>
        </p:txBody>
      </p:sp>
    </p:spTree>
    <p:extLst>
      <p:ext uri="{BB962C8B-B14F-4D97-AF65-F5344CB8AC3E}">
        <p14:creationId xmlns:p14="http://schemas.microsoft.com/office/powerpoint/2010/main" val="100085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225360-A358-4352-B7A5-D28848D8CE42}" type="slidenum">
              <a:rPr lang="en-US" smtClean="0"/>
              <a:t>7</a:t>
            </a:fld>
            <a:endParaRPr lang="en-US"/>
          </a:p>
        </p:txBody>
      </p:sp>
    </p:spTree>
    <p:extLst>
      <p:ext uri="{BB962C8B-B14F-4D97-AF65-F5344CB8AC3E}">
        <p14:creationId xmlns:p14="http://schemas.microsoft.com/office/powerpoint/2010/main" val="214582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9"/>
            <a:ext cx="6400800" cy="1947333"/>
          </a:xfrm>
        </p:spPr>
        <p:txBody>
          <a:bodyPr anchor="t">
            <a:normAutofit/>
          </a:bodyPr>
          <a:lstStyle>
            <a:lvl1pPr marL="0" indent="0" algn="l">
              <a:buNone/>
              <a:defRPr sz="2100">
                <a:solidFill>
                  <a:schemeClr val="bg2">
                    <a:lumMod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7"/>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80"/>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3"/>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766734"/>
            <a:ext cx="8534401" cy="1227667"/>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2"/>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2"/>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3"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2"/>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6"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1"/>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5"/>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4"/>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2"/>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2"/>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12/11/2020</a:t>
            </a:fld>
            <a:endParaRPr lang="en-US" dirty="0"/>
          </a:p>
        </p:txBody>
      </p:sp>
      <p:sp>
        <p:nvSpPr>
          <p:cNvPr id="5" name="Footer Placeholder 4"/>
          <p:cNvSpPr>
            <a:spLocks noGrp="1"/>
          </p:cNvSpPr>
          <p:nvPr>
            <p:ph type="ftr" sz="quarter" idx="3"/>
          </p:nvPr>
        </p:nvSpPr>
        <p:spPr>
          <a:xfrm>
            <a:off x="684212" y="6172202"/>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7"/>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974221"/>
            <a:ext cx="8001000" cy="965676"/>
          </a:xfrm>
        </p:spPr>
        <p:txBody>
          <a:bodyPr/>
          <a:lstStyle/>
          <a:p>
            <a:r>
              <a:rPr lang="en-US" b="1" dirty="0"/>
              <a:t>Image captioning</a:t>
            </a:r>
          </a:p>
        </p:txBody>
      </p:sp>
      <p:sp>
        <p:nvSpPr>
          <p:cNvPr id="3" name="Subtitle 2"/>
          <p:cNvSpPr>
            <a:spLocks noGrp="1"/>
          </p:cNvSpPr>
          <p:nvPr>
            <p:ph type="subTitle" idx="1"/>
          </p:nvPr>
        </p:nvSpPr>
        <p:spPr>
          <a:xfrm>
            <a:off x="684212" y="1939897"/>
            <a:ext cx="6400800" cy="589658"/>
          </a:xfrm>
        </p:spPr>
        <p:txBody>
          <a:bodyPr/>
          <a:lstStyle/>
          <a:p>
            <a:r>
              <a:rPr lang="en-US" dirty="0"/>
              <a:t>Using deep learning </a:t>
            </a:r>
          </a:p>
        </p:txBody>
      </p:sp>
      <p:sp>
        <p:nvSpPr>
          <p:cNvPr id="5" name="TextBox 4"/>
          <p:cNvSpPr txBox="1"/>
          <p:nvPr/>
        </p:nvSpPr>
        <p:spPr>
          <a:xfrm>
            <a:off x="684212" y="2529555"/>
            <a:ext cx="3200400" cy="369332"/>
          </a:xfrm>
          <a:prstGeom prst="rect">
            <a:avLst/>
          </a:prstGeom>
          <a:noFill/>
        </p:spPr>
        <p:txBody>
          <a:bodyPr wrap="square" rtlCol="0">
            <a:spAutoFit/>
          </a:bodyPr>
          <a:lstStyle/>
          <a:p>
            <a:r>
              <a:rPr lang="en-US" dirty="0"/>
              <a:t>Presented by:</a:t>
            </a:r>
          </a:p>
        </p:txBody>
      </p:sp>
      <p:graphicFrame>
        <p:nvGraphicFramePr>
          <p:cNvPr id="6" name="Table 5"/>
          <p:cNvGraphicFramePr>
            <a:graphicFrameLocks noGrp="1"/>
          </p:cNvGraphicFramePr>
          <p:nvPr>
            <p:extLst>
              <p:ext uri="{D42A27DB-BD31-4B8C-83A1-F6EECF244321}">
                <p14:modId xmlns:p14="http://schemas.microsoft.com/office/powerpoint/2010/main" val="343267649"/>
              </p:ext>
            </p:extLst>
          </p:nvPr>
        </p:nvGraphicFramePr>
        <p:xfrm>
          <a:off x="761124" y="3119214"/>
          <a:ext cx="6323888" cy="1739189"/>
        </p:xfrm>
        <a:graphic>
          <a:graphicData uri="http://schemas.openxmlformats.org/drawingml/2006/table">
            <a:tbl>
              <a:tblPr firstRow="1" bandRow="1">
                <a:tableStyleId>{5C22544A-7EE6-4342-B048-85BDC9FD1C3A}</a:tableStyleId>
              </a:tblPr>
              <a:tblGrid>
                <a:gridCol w="961892">
                  <a:extLst>
                    <a:ext uri="{9D8B030D-6E8A-4147-A177-3AD203B41FA5}">
                      <a16:colId xmlns:a16="http://schemas.microsoft.com/office/drawing/2014/main" val="20000"/>
                    </a:ext>
                  </a:extLst>
                </a:gridCol>
                <a:gridCol w="2722592">
                  <a:extLst>
                    <a:ext uri="{9D8B030D-6E8A-4147-A177-3AD203B41FA5}">
                      <a16:colId xmlns:a16="http://schemas.microsoft.com/office/drawing/2014/main" val="20001"/>
                    </a:ext>
                  </a:extLst>
                </a:gridCol>
                <a:gridCol w="2639404">
                  <a:extLst>
                    <a:ext uri="{9D8B030D-6E8A-4147-A177-3AD203B41FA5}">
                      <a16:colId xmlns:a16="http://schemas.microsoft.com/office/drawing/2014/main" val="20002"/>
                    </a:ext>
                  </a:extLst>
                </a:gridCol>
              </a:tblGrid>
              <a:tr h="334013">
                <a:tc>
                  <a:txBody>
                    <a:bodyPr/>
                    <a:lstStyle/>
                    <a:p>
                      <a:r>
                        <a:rPr lang="en-US" sz="1600" dirty="0" err="1"/>
                        <a:t>Sr</a:t>
                      </a:r>
                      <a:r>
                        <a:rPr lang="en-US" sz="1600" dirty="0"/>
                        <a:t> No.</a:t>
                      </a:r>
                    </a:p>
                  </a:txBody>
                  <a:tcPr/>
                </a:tc>
                <a:tc>
                  <a:txBody>
                    <a:bodyPr/>
                    <a:lstStyle/>
                    <a:p>
                      <a:r>
                        <a:rPr lang="en-US" sz="1600" dirty="0"/>
                        <a:t>Name</a:t>
                      </a:r>
                    </a:p>
                  </a:txBody>
                  <a:tcPr/>
                </a:tc>
                <a:tc>
                  <a:txBody>
                    <a:bodyPr/>
                    <a:lstStyle/>
                    <a:p>
                      <a:r>
                        <a:rPr lang="en-US" sz="1600" dirty="0"/>
                        <a:t>Enrollment No.</a:t>
                      </a:r>
                    </a:p>
                  </a:txBody>
                  <a:tcPr/>
                </a:tc>
                <a:extLst>
                  <a:ext uri="{0D108BD9-81ED-4DB2-BD59-A6C34878D82A}">
                    <a16:rowId xmlns:a16="http://schemas.microsoft.com/office/drawing/2014/main" val="10000"/>
                  </a:ext>
                </a:extLst>
              </a:tr>
              <a:tr h="334930">
                <a:tc>
                  <a:txBody>
                    <a:bodyPr/>
                    <a:lstStyle/>
                    <a:p>
                      <a:r>
                        <a:rPr lang="en-US" sz="1600" dirty="0"/>
                        <a:t>1</a:t>
                      </a:r>
                    </a:p>
                  </a:txBody>
                  <a:tcPr/>
                </a:tc>
                <a:tc>
                  <a:txBody>
                    <a:bodyPr/>
                    <a:lstStyle/>
                    <a:p>
                      <a:r>
                        <a:rPr lang="en-US" sz="1600" dirty="0"/>
                        <a:t>Rushi Patel</a:t>
                      </a:r>
                    </a:p>
                  </a:txBody>
                  <a:tcPr/>
                </a:tc>
                <a:tc>
                  <a:txBody>
                    <a:bodyPr/>
                    <a:lstStyle/>
                    <a:p>
                      <a:r>
                        <a:rPr lang="en-US" sz="1600" dirty="0"/>
                        <a:t>1721BECE30225</a:t>
                      </a:r>
                    </a:p>
                  </a:txBody>
                  <a:tcPr/>
                </a:tc>
                <a:extLst>
                  <a:ext uri="{0D108BD9-81ED-4DB2-BD59-A6C34878D82A}">
                    <a16:rowId xmlns:a16="http://schemas.microsoft.com/office/drawing/2014/main" val="10001"/>
                  </a:ext>
                </a:extLst>
              </a:tr>
              <a:tr h="334930">
                <a:tc>
                  <a:txBody>
                    <a:bodyPr/>
                    <a:lstStyle/>
                    <a:p>
                      <a:r>
                        <a:rPr lang="en-US" sz="1600" dirty="0"/>
                        <a:t>2</a:t>
                      </a:r>
                    </a:p>
                  </a:txBody>
                  <a:tcPr/>
                </a:tc>
                <a:tc>
                  <a:txBody>
                    <a:bodyPr/>
                    <a:lstStyle/>
                    <a:p>
                      <a:r>
                        <a:rPr lang="en-US" sz="1600" dirty="0"/>
                        <a:t>Hardh Patel</a:t>
                      </a:r>
                    </a:p>
                  </a:txBody>
                  <a:tcPr/>
                </a:tc>
                <a:tc>
                  <a:txBody>
                    <a:bodyPr/>
                    <a:lstStyle/>
                    <a:p>
                      <a:r>
                        <a:rPr lang="en-US" sz="1600" dirty="0"/>
                        <a:t>1721BECE30090</a:t>
                      </a:r>
                    </a:p>
                  </a:txBody>
                  <a:tcPr/>
                </a:tc>
                <a:extLst>
                  <a:ext uri="{0D108BD9-81ED-4DB2-BD59-A6C34878D82A}">
                    <a16:rowId xmlns:a16="http://schemas.microsoft.com/office/drawing/2014/main" val="10002"/>
                  </a:ext>
                </a:extLst>
              </a:tr>
              <a:tr h="334930">
                <a:tc>
                  <a:txBody>
                    <a:bodyPr/>
                    <a:lstStyle/>
                    <a:p>
                      <a:r>
                        <a:rPr lang="en-US" sz="1600" dirty="0"/>
                        <a:t>3</a:t>
                      </a:r>
                    </a:p>
                  </a:txBody>
                  <a:tcPr/>
                </a:tc>
                <a:tc>
                  <a:txBody>
                    <a:bodyPr/>
                    <a:lstStyle/>
                    <a:p>
                      <a:r>
                        <a:rPr lang="en-US" sz="1600" dirty="0"/>
                        <a:t>Meet Patel</a:t>
                      </a:r>
                    </a:p>
                  </a:txBody>
                  <a:tcPr/>
                </a:tc>
                <a:tc>
                  <a:txBody>
                    <a:bodyPr/>
                    <a:lstStyle/>
                    <a:p>
                      <a:r>
                        <a:rPr lang="en-US" sz="1600" dirty="0"/>
                        <a:t>1721BECE30099</a:t>
                      </a:r>
                    </a:p>
                  </a:txBody>
                  <a:tcPr/>
                </a:tc>
                <a:extLst>
                  <a:ext uri="{0D108BD9-81ED-4DB2-BD59-A6C34878D82A}">
                    <a16:rowId xmlns:a16="http://schemas.microsoft.com/office/drawing/2014/main" val="10003"/>
                  </a:ext>
                </a:extLst>
              </a:tr>
              <a:tr h="398069">
                <a:tc>
                  <a:txBody>
                    <a:bodyPr/>
                    <a:lstStyle/>
                    <a:p>
                      <a:r>
                        <a:rPr lang="en-US" sz="1600" dirty="0"/>
                        <a:t>4</a:t>
                      </a:r>
                    </a:p>
                  </a:txBody>
                  <a:tcPr/>
                </a:tc>
                <a:tc>
                  <a:txBody>
                    <a:bodyPr/>
                    <a:lstStyle/>
                    <a:p>
                      <a:r>
                        <a:rPr lang="en-US" sz="1600" dirty="0"/>
                        <a:t>Divyarajsinh</a:t>
                      </a:r>
                      <a:r>
                        <a:rPr lang="en-US" sz="1600" baseline="0" dirty="0"/>
                        <a:t> C</a:t>
                      </a:r>
                      <a:r>
                        <a:rPr lang="en-US" sz="1600" dirty="0"/>
                        <a:t>hudasama</a:t>
                      </a:r>
                    </a:p>
                  </a:txBody>
                  <a:tcPr/>
                </a:tc>
                <a:tc>
                  <a:txBody>
                    <a:bodyPr/>
                    <a:lstStyle/>
                    <a:p>
                      <a:r>
                        <a:rPr lang="en-US" sz="1600" dirty="0"/>
                        <a:t>1721BECE30020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1767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022" y="760576"/>
            <a:ext cx="108702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Our approach draws on the success of the top-down image generation models listed above. We use a deep convolutional neural network to generate a vectorized representation of an image that we then feed into a Long-Short-Term Memory (LSTM) network, which then generates captions.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 a deep convolutional neural network to create a semantic representation of an image, which we then decode using a LSTM network. (Right) A unrolled LSTM network for our CNN-LSTM model. All LSTMs share the same parameters. The vectorized image representation is fed into the network, followed by a special start of sentence token. The hidden state produced is then used by the LSTM predict/generate the caption for the given image.</a:t>
            </a:r>
          </a:p>
        </p:txBody>
      </p:sp>
      <p:pic>
        <p:nvPicPr>
          <p:cNvPr id="5" name="image3.jpeg"/>
          <p:cNvPicPr/>
          <p:nvPr/>
        </p:nvPicPr>
        <p:blipFill>
          <a:blip r:embed="rId2" cstate="print"/>
          <a:stretch>
            <a:fillRect/>
          </a:stretch>
        </p:blipFill>
        <p:spPr>
          <a:xfrm>
            <a:off x="3118469" y="3949308"/>
            <a:ext cx="5761355" cy="2258060"/>
          </a:xfrm>
          <a:prstGeom prst="rect">
            <a:avLst/>
          </a:prstGeom>
        </p:spPr>
      </p:pic>
    </p:spTree>
    <p:extLst>
      <p:ext uri="{BB962C8B-B14F-4D97-AF65-F5344CB8AC3E}">
        <p14:creationId xmlns:p14="http://schemas.microsoft.com/office/powerpoint/2010/main" val="53750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370" y="794758"/>
            <a:ext cx="10998438" cy="461665"/>
          </a:xfrm>
          <a:prstGeom prst="rect">
            <a:avLst/>
          </a:prstGeom>
          <a:noFill/>
        </p:spPr>
        <p:txBody>
          <a:bodyPr wrap="square" rtlCol="0">
            <a:spAutoFit/>
          </a:bodyPr>
          <a:lstStyle/>
          <a:p>
            <a:r>
              <a:rPr lang="en-US" sz="2400" b="1" dirty="0"/>
              <a:t>What is CNN?</a:t>
            </a:r>
          </a:p>
        </p:txBody>
      </p:sp>
      <p:sp>
        <p:nvSpPr>
          <p:cNvPr id="5" name="TextBox 4"/>
          <p:cNvSpPr txBox="1"/>
          <p:nvPr/>
        </p:nvSpPr>
        <p:spPr>
          <a:xfrm>
            <a:off x="588236" y="1589518"/>
            <a:ext cx="1101552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Convolutional neural network (CNN) is one of the main categories to do images recognition, images classifications. Objects detections, recognition faces etc., are some of the areas where CNNs are widely used.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CNN image classifications takes an input image, process it and classify it under certain categories (</a:t>
            </a:r>
            <a:r>
              <a:rPr lang="en-US" dirty="0" err="1"/>
              <a:t>Eg</a:t>
            </a:r>
            <a:r>
              <a:rPr lang="en-US" dirty="0"/>
              <a:t>., Dog, Cat, Tiger, Lion). Computers sees an input image as array of pixels and it depends on the image resolution. Based on the image resolution, it will see h x w x d( h = Height, w = Width, d = Dimension ). </a:t>
            </a:r>
            <a:r>
              <a:rPr lang="en-US" dirty="0" err="1"/>
              <a:t>Eg</a:t>
            </a:r>
            <a:r>
              <a:rPr lang="en-US" dirty="0"/>
              <a:t>., An image of 6 x 6 x 3 array of matrix of RGB (3 refers to RGB values) and an image of 4 x 4 x 1 array of matrix of grayscale image.</a:t>
            </a:r>
          </a:p>
          <a:p>
            <a:endParaRPr lang="en-US" dirty="0"/>
          </a:p>
        </p:txBody>
      </p:sp>
    </p:spTree>
    <p:extLst>
      <p:ext uri="{BB962C8B-B14F-4D97-AF65-F5344CB8AC3E}">
        <p14:creationId xmlns:p14="http://schemas.microsoft.com/office/powerpoint/2010/main" val="237014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107" y="410198"/>
            <a:ext cx="1115226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Technically, deep learning CNN models to train and test, each input image will pass it through a series of convolution layers with filters (</a:t>
            </a:r>
            <a:r>
              <a:rPr lang="en-US" dirty="0" err="1"/>
              <a:t>Kernals</a:t>
            </a:r>
            <a:r>
              <a:rPr lang="en-US" dirty="0"/>
              <a:t>), Pooling, fully connected layers (FC) and apply </a:t>
            </a:r>
            <a:r>
              <a:rPr lang="en-US" dirty="0" err="1"/>
              <a:t>Softmax</a:t>
            </a:r>
            <a:r>
              <a:rPr lang="en-US" dirty="0"/>
              <a:t> function to classify an object with probabilistic values between 0 and 1. The below figure is a complete flow of CNN to process an input image and classifies the objects based on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3" y="2468443"/>
            <a:ext cx="8334375" cy="2809875"/>
          </a:xfrm>
          <a:prstGeom prst="rect">
            <a:avLst/>
          </a:prstGeom>
        </p:spPr>
      </p:pic>
      <p:sp>
        <p:nvSpPr>
          <p:cNvPr id="6" name="TextBox 5"/>
          <p:cNvSpPr txBox="1"/>
          <p:nvPr/>
        </p:nvSpPr>
        <p:spPr>
          <a:xfrm>
            <a:off x="2365761" y="5859235"/>
            <a:ext cx="7460479"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Neural network with many convolutional layers</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531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748" y="803305"/>
            <a:ext cx="4913831" cy="692209"/>
          </a:xfrm>
          <a:prstGeom prst="rect">
            <a:avLst/>
          </a:prstGeom>
          <a:noFill/>
        </p:spPr>
        <p:txBody>
          <a:bodyPr wrap="square" rtlCol="0">
            <a:spAutoFit/>
          </a:bodyPr>
          <a:lstStyle/>
          <a:p>
            <a:endParaRPr lang="en-US" dirty="0"/>
          </a:p>
        </p:txBody>
      </p:sp>
      <p:pic>
        <p:nvPicPr>
          <p:cNvPr id="5" name="image6.jpeg"/>
          <p:cNvPicPr/>
          <p:nvPr/>
        </p:nvPicPr>
        <p:blipFill rotWithShape="1">
          <a:blip r:embed="rId2" cstate="print"/>
          <a:srcRect b="3798"/>
          <a:stretch/>
        </p:blipFill>
        <p:spPr>
          <a:xfrm>
            <a:off x="2186299" y="617517"/>
            <a:ext cx="7819402" cy="5031253"/>
          </a:xfrm>
          <a:prstGeom prst="rect">
            <a:avLst/>
          </a:prstGeom>
        </p:spPr>
      </p:pic>
      <p:sp>
        <p:nvSpPr>
          <p:cNvPr id="6" name="TextBox 5"/>
          <p:cNvSpPr txBox="1"/>
          <p:nvPr/>
        </p:nvSpPr>
        <p:spPr>
          <a:xfrm>
            <a:off x="3613447" y="6033331"/>
            <a:ext cx="4965107"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Architecture of our system</a:t>
            </a:r>
          </a:p>
        </p:txBody>
      </p:sp>
    </p:spTree>
    <p:extLst>
      <p:ext uri="{BB962C8B-B14F-4D97-AF65-F5344CB8AC3E}">
        <p14:creationId xmlns:p14="http://schemas.microsoft.com/office/powerpoint/2010/main" val="35638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991" y="770372"/>
            <a:ext cx="4614017" cy="4753233"/>
          </a:xfrm>
          <a:prstGeom prst="rect">
            <a:avLst/>
          </a:prstGeom>
        </p:spPr>
      </p:pic>
      <p:sp>
        <p:nvSpPr>
          <p:cNvPr id="5" name="TextBox 4"/>
          <p:cNvSpPr txBox="1"/>
          <p:nvPr/>
        </p:nvSpPr>
        <p:spPr>
          <a:xfrm>
            <a:off x="2318671" y="5964964"/>
            <a:ext cx="7554659"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Finding the possible probability for sentences </a:t>
            </a:r>
          </a:p>
        </p:txBody>
      </p:sp>
    </p:spTree>
    <p:extLst>
      <p:ext uri="{BB962C8B-B14F-4D97-AF65-F5344CB8AC3E}">
        <p14:creationId xmlns:p14="http://schemas.microsoft.com/office/powerpoint/2010/main" val="354233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10159"/>
            <a:ext cx="10058400" cy="3322964"/>
          </a:xfrm>
          <a:prstGeom prst="rect">
            <a:avLst/>
          </a:prstGeom>
        </p:spPr>
      </p:pic>
      <p:sp>
        <p:nvSpPr>
          <p:cNvPr id="5" name="TextBox 4"/>
          <p:cNvSpPr txBox="1"/>
          <p:nvPr/>
        </p:nvSpPr>
        <p:spPr>
          <a:xfrm>
            <a:off x="3429712" y="5400942"/>
            <a:ext cx="5332576"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Example</a:t>
            </a:r>
            <a:r>
              <a:rPr lang="en-US" sz="2400" b="1" dirty="0"/>
              <a:t> </a:t>
            </a:r>
            <a:r>
              <a:rPr lang="en-US" sz="2400" b="1" dirty="0">
                <a:effectLst>
                  <a:outerShdw blurRad="38100" dist="38100" dir="2700000" algn="tl">
                    <a:srgbClr val="000000">
                      <a:alpha val="43137"/>
                    </a:srgbClr>
                  </a:outerShdw>
                </a:effectLst>
              </a:rPr>
              <a:t>Alignments</a:t>
            </a:r>
          </a:p>
        </p:txBody>
      </p:sp>
    </p:spTree>
    <p:extLst>
      <p:ext uri="{BB962C8B-B14F-4D97-AF65-F5344CB8AC3E}">
        <p14:creationId xmlns:p14="http://schemas.microsoft.com/office/powerpoint/2010/main" val="362979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01" y="541291"/>
            <a:ext cx="10058400" cy="5245580"/>
          </a:xfrm>
          <a:prstGeom prst="rect">
            <a:avLst/>
          </a:prstGeom>
        </p:spPr>
      </p:pic>
      <p:sp>
        <p:nvSpPr>
          <p:cNvPr id="5" name="TextBox 4"/>
          <p:cNvSpPr txBox="1"/>
          <p:nvPr/>
        </p:nvSpPr>
        <p:spPr>
          <a:xfrm>
            <a:off x="2378580" y="6161518"/>
            <a:ext cx="7434840"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Extracting text from image and make sentence</a:t>
            </a:r>
          </a:p>
        </p:txBody>
      </p:sp>
    </p:spTree>
    <p:extLst>
      <p:ext uri="{BB962C8B-B14F-4D97-AF65-F5344CB8AC3E}">
        <p14:creationId xmlns:p14="http://schemas.microsoft.com/office/powerpoint/2010/main" val="11913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7657" y="794757"/>
            <a:ext cx="2056687" cy="461665"/>
          </a:xfrm>
          <a:prstGeom prst="rect">
            <a:avLst/>
          </a:prstGeom>
          <a:noFill/>
        </p:spPr>
        <p:txBody>
          <a:bodyPr wrap="square" rtlCol="0">
            <a:spAutoFit/>
          </a:bodyPr>
          <a:lstStyle/>
          <a:p>
            <a:pPr algn="ctr"/>
            <a:r>
              <a:rPr lang="en-US" sz="2400" b="1" dirty="0"/>
              <a:t>Datasets</a:t>
            </a:r>
            <a:endParaRPr lang="en-US" sz="2000" b="1" dirty="0"/>
          </a:p>
        </p:txBody>
      </p:sp>
      <p:sp>
        <p:nvSpPr>
          <p:cNvPr id="5" name="TextBox 4"/>
          <p:cNvSpPr txBox="1"/>
          <p:nvPr/>
        </p:nvSpPr>
        <p:spPr>
          <a:xfrm>
            <a:off x="444382" y="2141666"/>
            <a:ext cx="6469167" cy="2400657"/>
          </a:xfrm>
          <a:prstGeom prst="rect">
            <a:avLst/>
          </a:prstGeom>
          <a:noFill/>
        </p:spPr>
        <p:txBody>
          <a:bodyPr wrap="square" rtlCol="0">
            <a:spAutoFit/>
          </a:bodyPr>
          <a:lstStyle/>
          <a:p>
            <a:r>
              <a:rPr lang="en-US" b="1" i="1" dirty="0"/>
              <a:t>Flickr8k</a:t>
            </a:r>
            <a:endParaRPr lang="en-US" sz="1400" b="1" i="1" dirty="0"/>
          </a:p>
          <a:p>
            <a:pPr marL="742932" lvl="1" indent="-285744">
              <a:buFont typeface="Arial" panose="020B0604020202020204" pitchFamily="34" charset="0"/>
              <a:buChar char="•"/>
            </a:pPr>
            <a:r>
              <a:rPr lang="en-US" sz="1600" dirty="0"/>
              <a:t>8000 images, each annotated with 5 sentences via AMT</a:t>
            </a:r>
          </a:p>
          <a:p>
            <a:pPr marL="742932" lvl="1" indent="-285744">
              <a:buFont typeface="Arial" panose="020B0604020202020204" pitchFamily="34" charset="0"/>
              <a:buChar char="•"/>
            </a:pPr>
            <a:r>
              <a:rPr lang="en-US" sz="1600" dirty="0"/>
              <a:t>1000 for validation, testing</a:t>
            </a:r>
          </a:p>
          <a:p>
            <a:r>
              <a:rPr lang="en-US" b="1" i="1" dirty="0"/>
              <a:t>Flickr 30k</a:t>
            </a:r>
          </a:p>
          <a:p>
            <a:pPr marL="742932" lvl="1" indent="-285744">
              <a:buFont typeface="Arial" panose="020B0604020202020204" pitchFamily="34" charset="0"/>
              <a:buChar char="•"/>
            </a:pPr>
            <a:r>
              <a:rPr lang="en-US" sz="1600" dirty="0"/>
              <a:t>30k images</a:t>
            </a:r>
          </a:p>
          <a:p>
            <a:pPr marL="742932" lvl="1" indent="-285744">
              <a:buFont typeface="Arial" panose="020B0604020202020204" pitchFamily="34" charset="0"/>
              <a:buChar char="•"/>
            </a:pPr>
            <a:r>
              <a:rPr lang="en-US" sz="1600" dirty="0"/>
              <a:t>1000 validation, 1000 testing</a:t>
            </a:r>
          </a:p>
          <a:p>
            <a:r>
              <a:rPr lang="en-US" b="1" i="1" dirty="0"/>
              <a:t>MSCOCO</a:t>
            </a:r>
          </a:p>
          <a:p>
            <a:pPr marL="742932" lvl="1" indent="-285744">
              <a:buFont typeface="Arial" panose="020B0604020202020204" pitchFamily="34" charset="0"/>
              <a:buChar char="•"/>
            </a:pPr>
            <a:r>
              <a:rPr lang="en-US" sz="1600" dirty="0"/>
              <a:t>123,000 images</a:t>
            </a:r>
          </a:p>
          <a:p>
            <a:pPr marL="742932" lvl="1" indent="-285744">
              <a:buFont typeface="Arial" panose="020B0604020202020204" pitchFamily="34" charset="0"/>
              <a:buChar char="•"/>
            </a:pPr>
            <a:r>
              <a:rPr lang="en-US" sz="1600" dirty="0"/>
              <a:t>5000 for validation, testing</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l="-3"/>
          <a:stretch/>
        </p:blipFill>
        <p:spPr>
          <a:xfrm>
            <a:off x="7332291" y="2398028"/>
            <a:ext cx="3371211" cy="1887931"/>
          </a:xfrm>
          <a:prstGeom prst="rect">
            <a:avLst/>
          </a:prstGeom>
        </p:spPr>
      </p:pic>
    </p:spTree>
    <p:extLst>
      <p:ext uri="{BB962C8B-B14F-4D97-AF65-F5344CB8AC3E}">
        <p14:creationId xmlns:p14="http://schemas.microsoft.com/office/powerpoint/2010/main" val="343430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6206" y="592183"/>
            <a:ext cx="3239588" cy="461665"/>
          </a:xfrm>
          <a:prstGeom prst="rect">
            <a:avLst/>
          </a:prstGeom>
          <a:noFill/>
        </p:spPr>
        <p:txBody>
          <a:bodyPr wrap="square" rtlCol="0">
            <a:spAutoFit/>
          </a:bodyPr>
          <a:lstStyle/>
          <a:p>
            <a:r>
              <a:rPr lang="en-IN" sz="2400" b="1" dirty="0" smtClean="0"/>
              <a:t>Web Application</a:t>
            </a:r>
            <a:endParaRPr lang="en-IN" sz="2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428" b="-3428"/>
          <a:stretch/>
        </p:blipFill>
        <p:spPr>
          <a:xfrm>
            <a:off x="1584960" y="1619793"/>
            <a:ext cx="9022080" cy="4573089"/>
          </a:xfrm>
          <a:prstGeom prst="rect">
            <a:avLst/>
          </a:prstGeom>
        </p:spPr>
      </p:pic>
      <p:sp>
        <p:nvSpPr>
          <p:cNvPr id="7" name="Rectangle 6"/>
          <p:cNvSpPr/>
          <p:nvPr/>
        </p:nvSpPr>
        <p:spPr>
          <a:xfrm>
            <a:off x="4885509" y="4389120"/>
            <a:ext cx="1715588" cy="322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110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2149" y="5791200"/>
            <a:ext cx="2751909" cy="461665"/>
          </a:xfrm>
          <a:prstGeom prst="rect">
            <a:avLst/>
          </a:prstGeom>
          <a:noFill/>
        </p:spPr>
        <p:txBody>
          <a:bodyPr wrap="square" rtlCol="0">
            <a:spAutoFit/>
          </a:bodyPr>
          <a:lstStyle/>
          <a:p>
            <a:r>
              <a:rPr lang="en-IN" sz="2400" b="1" dirty="0" smtClean="0"/>
              <a:t>Predicate Output</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966" y="746944"/>
            <a:ext cx="8508274" cy="4615176"/>
          </a:xfrm>
          <a:prstGeom prst="rect">
            <a:avLst/>
          </a:prstGeom>
        </p:spPr>
      </p:pic>
    </p:spTree>
    <p:extLst>
      <p:ext uri="{BB962C8B-B14F-4D97-AF65-F5344CB8AC3E}">
        <p14:creationId xmlns:p14="http://schemas.microsoft.com/office/powerpoint/2010/main" val="42215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8284" y="888763"/>
            <a:ext cx="2475432" cy="461665"/>
          </a:xfrm>
          <a:prstGeom prst="rect">
            <a:avLst/>
          </a:prstGeom>
          <a:noFill/>
        </p:spPr>
        <p:txBody>
          <a:bodyPr wrap="square" rtlCol="0">
            <a:spAutoFit/>
          </a:bodyPr>
          <a:lstStyle/>
          <a:p>
            <a:r>
              <a:rPr lang="en-US" sz="2400" b="1" dirty="0"/>
              <a:t>INTRODUCTION</a:t>
            </a:r>
          </a:p>
        </p:txBody>
      </p:sp>
      <p:sp>
        <p:nvSpPr>
          <p:cNvPr id="5" name="TextBox 4"/>
          <p:cNvSpPr txBox="1"/>
          <p:nvPr/>
        </p:nvSpPr>
        <p:spPr>
          <a:xfrm>
            <a:off x="1464179" y="3105835"/>
            <a:ext cx="3631963" cy="646331"/>
          </a:xfrm>
          <a:prstGeom prst="rect">
            <a:avLst/>
          </a:prstGeom>
          <a:noFill/>
        </p:spPr>
        <p:txBody>
          <a:bodyPr wrap="square" rtlCol="0">
            <a:spAutoFit/>
          </a:bodyPr>
          <a:lstStyle/>
          <a:p>
            <a:r>
              <a:rPr lang="en-US" dirty="0"/>
              <a:t>What do you see in the picture?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313" y="2489742"/>
            <a:ext cx="3336601" cy="1878516"/>
          </a:xfrm>
          <a:prstGeom prst="rect">
            <a:avLst/>
          </a:prstGeom>
        </p:spPr>
      </p:pic>
    </p:spTree>
    <p:extLst>
      <p:ext uri="{BB962C8B-B14F-4D97-AF65-F5344CB8AC3E}">
        <p14:creationId xmlns:p14="http://schemas.microsoft.com/office/powerpoint/2010/main" val="327345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65AF5-D9BB-4CC0-8783-2C64BEEB26A3}"/>
              </a:ext>
            </a:extLst>
          </p:cNvPr>
          <p:cNvSpPr>
            <a:spLocks noGrp="1"/>
          </p:cNvSpPr>
          <p:nvPr>
            <p:ph idx="1"/>
          </p:nvPr>
        </p:nvSpPr>
        <p:spPr>
          <a:xfrm>
            <a:off x="684212" y="685802"/>
            <a:ext cx="11115902" cy="4903235"/>
          </a:xfrm>
          <a:no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lgn="ctr">
              <a:buNone/>
            </a:pPr>
            <a:r>
              <a:rPr lang="en-US" sz="2400" b="1" dirty="0"/>
              <a:t>Conclusion</a:t>
            </a:r>
          </a:p>
          <a:p>
            <a:pPr marL="0" indent="0">
              <a:buNone/>
            </a:pPr>
            <a:endParaRPr lang="en-US" sz="1600" b="1" dirty="0"/>
          </a:p>
          <a:p>
            <a:pPr marL="0" indent="0">
              <a:buNone/>
            </a:pPr>
            <a:r>
              <a:rPr lang="en-US" sz="1600" b="1" dirty="0"/>
              <a:t>Here we conclude that we can directly get captions through this program with just adding picture in this.</a:t>
            </a:r>
          </a:p>
          <a:p>
            <a:pPr marL="0" indent="0" algn="ctr">
              <a:buNone/>
            </a:pPr>
            <a:endParaRPr lang="en-IN" sz="2400" b="1" dirty="0"/>
          </a:p>
          <a:p>
            <a:pPr marL="0" indent="0" algn="ctr">
              <a:buNone/>
            </a:pPr>
            <a:r>
              <a:rPr lang="en-IN" sz="2400" b="1" dirty="0"/>
              <a:t>Reference</a:t>
            </a:r>
          </a:p>
          <a:p>
            <a:pPr marL="0" indent="0">
              <a:buNone/>
            </a:pPr>
            <a:endParaRPr lang="en-IN" sz="1600" b="1" dirty="0"/>
          </a:p>
          <a:p>
            <a:pPr marL="0" indent="0">
              <a:buNone/>
            </a:pPr>
            <a:r>
              <a:rPr lang="en-IN" sz="1600" b="1" dirty="0"/>
              <a:t>With the help of our internal faculty.</a:t>
            </a:r>
          </a:p>
          <a:p>
            <a:pPr marL="0" indent="0">
              <a:buNone/>
            </a:pPr>
            <a:r>
              <a:rPr lang="en-IN" sz="1600" b="1" dirty="0"/>
              <a:t>Also from the google and </a:t>
            </a:r>
            <a:r>
              <a:rPr lang="en-IN" sz="1600" b="1" dirty="0" err="1"/>
              <a:t>tutorialspoint</a:t>
            </a:r>
            <a:r>
              <a:rPr lang="en-IN" sz="1600" b="1" dirty="0"/>
              <a:t>.</a:t>
            </a:r>
          </a:p>
        </p:txBody>
      </p:sp>
    </p:spTree>
    <p:extLst>
      <p:ext uri="{BB962C8B-B14F-4D97-AF65-F5344CB8AC3E}">
        <p14:creationId xmlns:p14="http://schemas.microsoft.com/office/powerpoint/2010/main" val="84682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62125"/>
            <a:ext cx="7620000" cy="3333750"/>
          </a:xfrm>
          <a:prstGeom prst="rect">
            <a:avLst/>
          </a:prstGeom>
        </p:spPr>
      </p:pic>
    </p:spTree>
    <p:extLst>
      <p:ext uri="{BB962C8B-B14F-4D97-AF65-F5344CB8AC3E}">
        <p14:creationId xmlns:p14="http://schemas.microsoft.com/office/powerpoint/2010/main" val="94853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1294" y="1444240"/>
            <a:ext cx="8708164" cy="4247317"/>
          </a:xfrm>
          <a:prstGeom prst="rect">
            <a:avLst/>
          </a:prstGeom>
          <a:noFill/>
        </p:spPr>
        <p:txBody>
          <a:bodyPr wrap="square" rtlCol="0">
            <a:spAutoFit/>
          </a:bodyPr>
          <a:lstStyle/>
          <a:p>
            <a:pPr marL="285744" indent="-285744">
              <a:buFont typeface="Arial" panose="020B0604020202020204" pitchFamily="34" charset="0"/>
              <a:buChar char="•"/>
            </a:pPr>
            <a:r>
              <a:rPr lang="en-US" dirty="0"/>
              <a:t>Well some of you might say “A white dog in a grassy area”, some may say “White dog with brown spots” and yet some others might say “A dog on grass and some pink flowers”.</a:t>
            </a:r>
          </a:p>
          <a:p>
            <a:endParaRPr lang="en-US" dirty="0"/>
          </a:p>
          <a:p>
            <a:pPr marL="285744" indent="-285744">
              <a:buFont typeface="Arial" panose="020B0604020202020204" pitchFamily="34" charset="0"/>
              <a:buChar char="•"/>
            </a:pPr>
            <a:endParaRPr lang="en-US" dirty="0"/>
          </a:p>
          <a:p>
            <a:pPr marL="285744" indent="-285744">
              <a:buFont typeface="Arial" panose="020B0604020202020204" pitchFamily="34" charset="0"/>
              <a:buChar char="•"/>
            </a:pPr>
            <a:r>
              <a:rPr lang="en-US" dirty="0"/>
              <a:t>Definitely all of these captions are relevant for this image and there may be some others also. But the point I want to make is; it’s so easy for us, as human beings, to just have a glance at a picture and describe it in an appropriate language. Even a 5 year old could do this with utmost ease.</a:t>
            </a:r>
          </a:p>
          <a:p>
            <a:pPr marL="285744" indent="-285744">
              <a:buFont typeface="Arial" panose="020B0604020202020204" pitchFamily="34" charset="0"/>
              <a:buChar char="•"/>
            </a:pPr>
            <a:endParaRPr lang="en-US" dirty="0"/>
          </a:p>
          <a:p>
            <a:pPr marL="285744" indent="-285744">
              <a:buFont typeface="Arial" panose="020B0604020202020204" pitchFamily="34" charset="0"/>
              <a:buChar char="•"/>
            </a:pPr>
            <a:endParaRPr lang="en-US" dirty="0"/>
          </a:p>
          <a:p>
            <a:pPr marL="285744" indent="-285744">
              <a:buFont typeface="Arial" panose="020B0604020202020204" pitchFamily="34" charset="0"/>
              <a:buChar char="•"/>
            </a:pPr>
            <a:r>
              <a:rPr lang="en-US" dirty="0"/>
              <a:t>But, We can make a computer program that takes a images as input and produce a predicate output this process is called as </a:t>
            </a:r>
            <a:r>
              <a:rPr lang="en-US" b="1" dirty="0"/>
              <a:t>Image captioning.</a:t>
            </a:r>
          </a:p>
          <a:p>
            <a:pPr marL="285744" indent="-285744">
              <a:buFont typeface="Arial" panose="020B0604020202020204" pitchFamily="34" charset="0"/>
              <a:buChar char="•"/>
            </a:pPr>
            <a:endParaRPr lang="en-US" dirty="0"/>
          </a:p>
          <a:p>
            <a:pPr marL="285744" indent="-285744">
              <a:buFont typeface="Arial" panose="020B0604020202020204" pitchFamily="34" charset="0"/>
              <a:buChar char="•"/>
            </a:pPr>
            <a:endParaRPr lang="en-US" dirty="0"/>
          </a:p>
        </p:txBody>
      </p:sp>
    </p:spTree>
    <p:extLst>
      <p:ext uri="{BB962C8B-B14F-4D97-AF65-F5344CB8AC3E}">
        <p14:creationId xmlns:p14="http://schemas.microsoft.com/office/powerpoint/2010/main" val="101212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646" y="985789"/>
            <a:ext cx="3172663" cy="369332"/>
          </a:xfrm>
          <a:prstGeom prst="rect">
            <a:avLst/>
          </a:prstGeom>
          <a:noFill/>
        </p:spPr>
        <p:txBody>
          <a:bodyPr wrap="none" rtlCol="0">
            <a:spAutoFit/>
          </a:bodyPr>
          <a:lstStyle/>
          <a:p>
            <a:r>
              <a:rPr lang="en-US" b="1" dirty="0"/>
              <a:t>What is Image captioning?</a:t>
            </a:r>
          </a:p>
        </p:txBody>
      </p:sp>
      <p:sp>
        <p:nvSpPr>
          <p:cNvPr id="8" name="TextBox 7"/>
          <p:cNvSpPr txBox="1"/>
          <p:nvPr/>
        </p:nvSpPr>
        <p:spPr>
          <a:xfrm>
            <a:off x="0" y="1516203"/>
            <a:ext cx="9853354" cy="369332"/>
          </a:xfrm>
          <a:prstGeom prst="rect">
            <a:avLst/>
          </a:prstGeom>
          <a:noFill/>
        </p:spPr>
        <p:txBody>
          <a:bodyPr wrap="square" rtlCol="0">
            <a:spAutoFit/>
          </a:bodyPr>
          <a:lstStyle/>
          <a:p>
            <a:endParaRPr lang="en-US" dirty="0"/>
          </a:p>
        </p:txBody>
      </p:sp>
      <p:sp>
        <p:nvSpPr>
          <p:cNvPr id="9" name="TextBox 8"/>
          <p:cNvSpPr txBox="1"/>
          <p:nvPr/>
        </p:nvSpPr>
        <p:spPr>
          <a:xfrm>
            <a:off x="213645" y="1621775"/>
            <a:ext cx="11254811" cy="523220"/>
          </a:xfrm>
          <a:prstGeom prst="rect">
            <a:avLst/>
          </a:prstGeom>
          <a:noFill/>
        </p:spPr>
        <p:txBody>
          <a:bodyPr wrap="square" rtlCol="0">
            <a:spAutoFit/>
          </a:bodyPr>
          <a:lstStyle/>
          <a:p>
            <a:r>
              <a:rPr lang="en-US" sz="1400" b="1" dirty="0"/>
              <a:t>Image Captioning</a:t>
            </a:r>
            <a:r>
              <a:rPr lang="en-US" sz="1400" dirty="0"/>
              <a:t> is the process of generating textual description of an image. It uses both </a:t>
            </a:r>
            <a:r>
              <a:rPr lang="en-US" sz="1400" b="1" dirty="0"/>
              <a:t>Natural Language Processing</a:t>
            </a:r>
            <a:r>
              <a:rPr lang="en-US" sz="1400" dirty="0"/>
              <a:t> and </a:t>
            </a:r>
            <a:r>
              <a:rPr lang="en-US" sz="1400" b="1" dirty="0"/>
              <a:t>Computer Vision</a:t>
            </a:r>
            <a:r>
              <a:rPr lang="en-US" sz="1400" dirty="0"/>
              <a:t> to generate the captions.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4" y="2801063"/>
            <a:ext cx="8334375" cy="3238500"/>
          </a:xfrm>
          <a:prstGeom prst="rect">
            <a:avLst/>
          </a:prstGeom>
        </p:spPr>
      </p:pic>
    </p:spTree>
    <p:extLst>
      <p:ext uri="{BB962C8B-B14F-4D97-AF65-F5344CB8AC3E}">
        <p14:creationId xmlns:p14="http://schemas.microsoft.com/office/powerpoint/2010/main" val="52086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2279" y="3415951"/>
            <a:ext cx="3255947" cy="461665"/>
          </a:xfrm>
          <a:prstGeom prst="rect">
            <a:avLst/>
          </a:prstGeom>
          <a:noFill/>
        </p:spPr>
        <p:txBody>
          <a:bodyPr wrap="square" rtlCol="0">
            <a:spAutoFit/>
          </a:bodyPr>
          <a:lstStyle/>
          <a:p>
            <a:r>
              <a:rPr lang="en-US" sz="2400" b="1" dirty="0"/>
              <a:t>Technologies Used:</a:t>
            </a:r>
          </a:p>
        </p:txBody>
      </p:sp>
      <p:sp>
        <p:nvSpPr>
          <p:cNvPr id="5" name="TextBox 4"/>
          <p:cNvSpPr txBox="1"/>
          <p:nvPr/>
        </p:nvSpPr>
        <p:spPr>
          <a:xfrm>
            <a:off x="1001022" y="3877616"/>
            <a:ext cx="5546221" cy="1200329"/>
          </a:xfrm>
          <a:prstGeom prst="rect">
            <a:avLst/>
          </a:prstGeom>
          <a:noFill/>
        </p:spPr>
        <p:txBody>
          <a:bodyPr wrap="square" rtlCol="0">
            <a:spAutoFit/>
          </a:bodyPr>
          <a:lstStyle/>
          <a:p>
            <a:pPr marL="342900" indent="-342900">
              <a:buFont typeface="+mj-lt"/>
              <a:buAutoNum type="arabicPeriod"/>
            </a:pPr>
            <a:r>
              <a:rPr lang="en-US" dirty="0"/>
              <a:t>Tensorflow</a:t>
            </a:r>
          </a:p>
          <a:p>
            <a:pPr marL="342900" indent="-342900">
              <a:buFont typeface="+mj-lt"/>
              <a:buAutoNum type="arabicPeriod"/>
            </a:pPr>
            <a:r>
              <a:rPr lang="en-US" dirty="0"/>
              <a:t>Keras</a:t>
            </a:r>
          </a:p>
          <a:p>
            <a:pPr marL="342900" indent="-342900">
              <a:buFont typeface="+mj-lt"/>
              <a:buAutoNum type="arabicPeriod"/>
            </a:pPr>
            <a:r>
              <a:rPr lang="en-US" dirty="0" err="1" smtClean="0"/>
              <a:t>Jupyterlab</a:t>
            </a:r>
            <a:endParaRPr lang="en-US" dirty="0" smtClean="0"/>
          </a:p>
          <a:p>
            <a:pPr marL="342900" indent="-342900">
              <a:buFont typeface="+mj-lt"/>
              <a:buAutoNum type="arabicPeriod"/>
            </a:pPr>
            <a:r>
              <a:rPr lang="en-US" dirty="0" smtClean="0"/>
              <a:t>Flask</a:t>
            </a:r>
            <a:endParaRPr lang="en-US" dirty="0"/>
          </a:p>
        </p:txBody>
      </p:sp>
      <p:sp>
        <p:nvSpPr>
          <p:cNvPr id="6" name="TextBox 5"/>
          <p:cNvSpPr txBox="1"/>
          <p:nvPr/>
        </p:nvSpPr>
        <p:spPr>
          <a:xfrm>
            <a:off x="582279" y="976967"/>
            <a:ext cx="3273040" cy="461665"/>
          </a:xfrm>
          <a:prstGeom prst="rect">
            <a:avLst/>
          </a:prstGeom>
          <a:noFill/>
        </p:spPr>
        <p:txBody>
          <a:bodyPr wrap="square" rtlCol="0">
            <a:spAutoFit/>
          </a:bodyPr>
          <a:lstStyle/>
          <a:p>
            <a:r>
              <a:rPr lang="en-US" sz="2400" b="1" dirty="0"/>
              <a:t>Language Used:</a:t>
            </a:r>
          </a:p>
        </p:txBody>
      </p:sp>
      <p:sp>
        <p:nvSpPr>
          <p:cNvPr id="7" name="TextBox 6"/>
          <p:cNvSpPr txBox="1"/>
          <p:nvPr/>
        </p:nvSpPr>
        <p:spPr>
          <a:xfrm>
            <a:off x="1001022" y="1617901"/>
            <a:ext cx="2042445" cy="369332"/>
          </a:xfrm>
          <a:prstGeom prst="rect">
            <a:avLst/>
          </a:prstGeom>
          <a:noFill/>
        </p:spPr>
        <p:txBody>
          <a:bodyPr wrap="square" rtlCol="0">
            <a:spAutoFit/>
          </a:bodyPr>
          <a:lstStyle/>
          <a:p>
            <a:pPr marL="342900" indent="-342900">
              <a:buFont typeface="+mj-lt"/>
              <a:buAutoNum type="arabicPeriod"/>
            </a:pPr>
            <a:r>
              <a:rPr lang="en-US" dirty="0"/>
              <a:t>Python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795" y="3560546"/>
            <a:ext cx="1160291" cy="1240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400" y="3560546"/>
            <a:ext cx="1240400" cy="12404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5957" y="3560546"/>
            <a:ext cx="2728881" cy="12404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512" y="661641"/>
            <a:ext cx="1553981" cy="1553981"/>
          </a:xfrm>
          <a:prstGeom prst="rect">
            <a:avLst/>
          </a:prstGeom>
        </p:spPr>
      </p:pic>
    </p:spTree>
    <p:extLst>
      <p:ext uri="{BB962C8B-B14F-4D97-AF65-F5344CB8AC3E}">
        <p14:creationId xmlns:p14="http://schemas.microsoft.com/office/powerpoint/2010/main" val="275884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828" y="170915"/>
            <a:ext cx="2546647" cy="461665"/>
          </a:xfrm>
          <a:prstGeom prst="rect">
            <a:avLst/>
          </a:prstGeom>
          <a:noFill/>
        </p:spPr>
        <p:txBody>
          <a:bodyPr wrap="square" rtlCol="0">
            <a:spAutoFit/>
          </a:bodyPr>
          <a:lstStyle/>
          <a:p>
            <a:r>
              <a:rPr lang="en-US" sz="2400" b="1" dirty="0"/>
              <a:t>Libraries Used:</a:t>
            </a:r>
          </a:p>
        </p:txBody>
      </p:sp>
      <p:sp>
        <p:nvSpPr>
          <p:cNvPr id="5" name="TextBox 4"/>
          <p:cNvSpPr txBox="1"/>
          <p:nvPr/>
        </p:nvSpPr>
        <p:spPr>
          <a:xfrm>
            <a:off x="529838" y="743484"/>
            <a:ext cx="2779419" cy="1477328"/>
          </a:xfrm>
          <a:prstGeom prst="rect">
            <a:avLst/>
          </a:prstGeom>
          <a:noFill/>
        </p:spPr>
        <p:txBody>
          <a:bodyPr wrap="square" rtlCol="0">
            <a:spAutoFit/>
          </a:bodyPr>
          <a:lstStyle/>
          <a:p>
            <a:pPr marL="342900" indent="-342900">
              <a:buFont typeface="+mj-lt"/>
              <a:buAutoNum type="arabicPeriod"/>
            </a:pPr>
            <a:r>
              <a:rPr lang="en-US" dirty="0"/>
              <a:t>Tensorflow </a:t>
            </a:r>
          </a:p>
          <a:p>
            <a:pPr marL="342900" indent="-342900">
              <a:buFont typeface="+mj-lt"/>
              <a:buAutoNum type="arabicPeriod"/>
            </a:pPr>
            <a:r>
              <a:rPr lang="en-US" dirty="0"/>
              <a:t>Keras</a:t>
            </a:r>
          </a:p>
          <a:p>
            <a:pPr marL="342900" indent="-342900">
              <a:buFont typeface="+mj-lt"/>
              <a:buAutoNum type="arabicPeriod"/>
            </a:pPr>
            <a:r>
              <a:rPr lang="en-US" dirty="0"/>
              <a:t>Pillow</a:t>
            </a:r>
          </a:p>
          <a:p>
            <a:pPr marL="342900" indent="-342900">
              <a:buFont typeface="+mj-lt"/>
              <a:buAutoNum type="arabicPeriod"/>
            </a:pPr>
            <a:r>
              <a:rPr lang="en-US" dirty="0"/>
              <a:t>Numpy</a:t>
            </a:r>
          </a:p>
          <a:p>
            <a:pPr marL="342900" indent="-342900">
              <a:buFont typeface="+mj-lt"/>
              <a:buAutoNum type="arabicPeriod"/>
            </a:pPr>
            <a:r>
              <a:rPr lang="en-US" dirty="0"/>
              <a:t>Tdqm</a:t>
            </a:r>
          </a:p>
        </p:txBody>
      </p:sp>
      <p:sp>
        <p:nvSpPr>
          <p:cNvPr id="6" name="TextBox 5"/>
          <p:cNvSpPr txBox="1"/>
          <p:nvPr/>
        </p:nvSpPr>
        <p:spPr>
          <a:xfrm>
            <a:off x="529838" y="2521010"/>
            <a:ext cx="9032906" cy="3693319"/>
          </a:xfrm>
          <a:prstGeom prst="rect">
            <a:avLst/>
          </a:prstGeom>
          <a:noFill/>
        </p:spPr>
        <p:txBody>
          <a:bodyPr wrap="square" rtlCol="0">
            <a:spAutoFit/>
          </a:bodyPr>
          <a:lstStyle/>
          <a:p>
            <a:pPr marL="342900" indent="-342900">
              <a:buFont typeface="+mj-lt"/>
              <a:buAutoNum type="arabicPeriod"/>
            </a:pPr>
            <a:r>
              <a:rPr lang="en-US" sz="1600" b="1" dirty="0"/>
              <a:t>Tensorflow</a:t>
            </a:r>
            <a:r>
              <a:rPr lang="en-US" sz="1600" dirty="0"/>
              <a:t>: </a:t>
            </a:r>
            <a:r>
              <a:rPr lang="en-US" sz="1200" dirty="0"/>
              <a:t>TensorFlow is a free and open-source software library for dataflow and differentiable programming across a range of tasks. It is a symbolic math library, and is also used for machine learning applications such as neural networks</a:t>
            </a:r>
            <a:r>
              <a:rPr lang="en-US" sz="1400" dirty="0"/>
              <a:t>.</a:t>
            </a:r>
          </a:p>
          <a:p>
            <a:pPr marL="342900" indent="-342900">
              <a:buFont typeface="+mj-lt"/>
              <a:buAutoNum type="arabicPeriod"/>
            </a:pPr>
            <a:endParaRPr lang="en-US" sz="1400" dirty="0"/>
          </a:p>
          <a:p>
            <a:pPr marL="342900" indent="-342900">
              <a:buFont typeface="+mj-lt"/>
              <a:buAutoNum type="arabicPeriod"/>
            </a:pPr>
            <a:r>
              <a:rPr lang="en-US" sz="1600" b="1" dirty="0"/>
              <a:t>Keras</a:t>
            </a:r>
            <a:r>
              <a:rPr lang="en-US" sz="1400" dirty="0"/>
              <a:t>: </a:t>
            </a:r>
            <a:r>
              <a:rPr lang="en-US" sz="1200" dirty="0"/>
              <a:t>Keras is an open-source neural-network library written in Python. It is capable of running on top of TensorFlow. Designed to enable fast experimentation with deep neural networks, it focuses on being user-friendly, modular, and extensible.</a:t>
            </a:r>
          </a:p>
          <a:p>
            <a:pPr marL="342900" indent="-342900">
              <a:buFont typeface="+mj-lt"/>
              <a:buAutoNum type="arabicPeriod"/>
            </a:pPr>
            <a:endParaRPr lang="en-US" sz="1400" dirty="0"/>
          </a:p>
          <a:p>
            <a:pPr marL="342900" indent="-342900">
              <a:buFont typeface="+mj-lt"/>
              <a:buAutoNum type="arabicPeriod"/>
            </a:pPr>
            <a:r>
              <a:rPr lang="en-US" sz="1600" b="1" dirty="0"/>
              <a:t>Pillow</a:t>
            </a:r>
            <a:r>
              <a:rPr lang="en-US" sz="1400" dirty="0"/>
              <a:t>: </a:t>
            </a:r>
            <a:r>
              <a:rPr lang="en-US" sz="1200" dirty="0"/>
              <a:t>Python Imaging Library (abbreviated as PIL) is a free and open-source additional </a:t>
            </a:r>
            <a:r>
              <a:rPr lang="en-US" sz="1200" b="1" dirty="0"/>
              <a:t>library</a:t>
            </a:r>
            <a:r>
              <a:rPr lang="en-US" sz="1200" dirty="0"/>
              <a:t> for the Python programming language that adds support for opening, manipulating, and saving many different image file formats.</a:t>
            </a:r>
          </a:p>
          <a:p>
            <a:pPr marL="342900" indent="-342900">
              <a:buFont typeface="+mj-lt"/>
              <a:buAutoNum type="arabicPeriod"/>
            </a:pPr>
            <a:endParaRPr lang="en-US" sz="1200" dirty="0"/>
          </a:p>
          <a:p>
            <a:pPr marL="342900" indent="-342900">
              <a:buFont typeface="+mj-lt"/>
              <a:buAutoNum type="arabicPeriod"/>
            </a:pPr>
            <a:r>
              <a:rPr lang="en-US" sz="1600" b="1" dirty="0"/>
              <a:t>Numpy</a:t>
            </a:r>
            <a:r>
              <a:rPr lang="en-US" sz="1200" b="1" dirty="0"/>
              <a:t>:</a:t>
            </a:r>
            <a:r>
              <a:rPr lang="en-US" sz="1200" dirty="0"/>
              <a:t> </a:t>
            </a:r>
            <a:r>
              <a:rPr lang="en-US" sz="1200" dirty="0" err="1"/>
              <a:t>NumPy</a:t>
            </a:r>
            <a:r>
              <a:rPr lang="en-US" sz="1200" dirty="0"/>
              <a:t> is a python</a:t>
            </a:r>
            <a:r>
              <a:rPr lang="en-US" sz="1200" b="1" dirty="0"/>
              <a:t> </a:t>
            </a:r>
            <a:r>
              <a:rPr lang="en-US" sz="1200" dirty="0"/>
              <a:t>library used for working with arrays. It also has functions for working in domain of linear algebra, </a:t>
            </a:r>
            <a:r>
              <a:rPr lang="en-US" sz="1200" dirty="0" err="1"/>
              <a:t>fourier</a:t>
            </a:r>
            <a:r>
              <a:rPr lang="en-US" sz="1200" dirty="0"/>
              <a:t> transform, and matrices.</a:t>
            </a:r>
          </a:p>
          <a:p>
            <a:pPr marL="342900" indent="-342900">
              <a:buFont typeface="+mj-lt"/>
              <a:buAutoNum type="arabicPeriod"/>
            </a:pPr>
            <a:endParaRPr lang="en-US" sz="1200" dirty="0"/>
          </a:p>
          <a:p>
            <a:pPr marL="342900" indent="-342900">
              <a:buFont typeface="+mj-lt"/>
              <a:buAutoNum type="arabicPeriod"/>
            </a:pPr>
            <a:r>
              <a:rPr lang="en-US" sz="1600" b="1" dirty="0" err="1" smtClean="0"/>
              <a:t>Tdqm</a:t>
            </a:r>
            <a:r>
              <a:rPr lang="en-US" sz="1200" b="1" dirty="0" smtClean="0"/>
              <a:t>: </a:t>
            </a:r>
            <a:r>
              <a:rPr lang="en-US" sz="1200" dirty="0" err="1" smtClean="0"/>
              <a:t>Tqdm</a:t>
            </a:r>
            <a:r>
              <a:rPr lang="en-US" sz="1200" dirty="0" smtClean="0"/>
              <a:t> package is one of the more comprehensive packages for progress bars with python</a:t>
            </a:r>
            <a:r>
              <a:rPr lang="en-US" sz="1200" b="1" dirty="0" smtClean="0"/>
              <a:t>.</a:t>
            </a:r>
          </a:p>
          <a:p>
            <a:pPr marL="342900" indent="-342900">
              <a:buFont typeface="+mj-lt"/>
              <a:buAutoNum type="arabicPeriod"/>
            </a:pPr>
            <a:r>
              <a:rPr lang="en-US" sz="1600" b="1" dirty="0" smtClean="0"/>
              <a:t>Flask: </a:t>
            </a:r>
            <a:r>
              <a:rPr lang="en-US" sz="1200" dirty="0" smtClean="0"/>
              <a:t>Flask is a python based Web Framework.</a:t>
            </a:r>
            <a:endParaRPr lang="en-US" sz="1200" dirty="0"/>
          </a:p>
        </p:txBody>
      </p:sp>
    </p:spTree>
    <p:extLst>
      <p:ext uri="{BB962C8B-B14F-4D97-AF65-F5344CB8AC3E}">
        <p14:creationId xmlns:p14="http://schemas.microsoft.com/office/powerpoint/2010/main" val="354520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836" y="1512607"/>
            <a:ext cx="8203067" cy="461665"/>
          </a:xfrm>
          <a:prstGeom prst="rect">
            <a:avLst/>
          </a:prstGeom>
          <a:noFill/>
        </p:spPr>
        <p:txBody>
          <a:bodyPr wrap="square" rtlCol="0">
            <a:spAutoFit/>
          </a:bodyPr>
          <a:lstStyle/>
          <a:p>
            <a:r>
              <a:rPr lang="en-US" sz="2400" b="1" dirty="0" smtClean="0"/>
              <a:t>Why we make this Image Processing Project?</a:t>
            </a:r>
            <a:endParaRPr lang="en-US" sz="2400" b="1" dirty="0"/>
          </a:p>
        </p:txBody>
      </p:sp>
      <p:sp>
        <p:nvSpPr>
          <p:cNvPr id="5" name="TextBox 4"/>
          <p:cNvSpPr txBox="1"/>
          <p:nvPr/>
        </p:nvSpPr>
        <p:spPr>
          <a:xfrm>
            <a:off x="615298" y="2221906"/>
            <a:ext cx="957129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Aid to the blind</a:t>
            </a:r>
          </a:p>
          <a:p>
            <a:pPr marL="285750" indent="-285750">
              <a:buFont typeface="Arial" panose="020B0604020202020204" pitchFamily="34" charset="0"/>
              <a:buChar char="•"/>
            </a:pPr>
            <a:r>
              <a:rPr lang="en-US" sz="1600" b="1" dirty="0"/>
              <a:t>Self-driving cars</a:t>
            </a:r>
          </a:p>
          <a:p>
            <a:pPr marL="285750" indent="-285750">
              <a:buFont typeface="Arial" panose="020B0604020202020204" pitchFamily="34" charset="0"/>
              <a:buChar char="•"/>
            </a:pPr>
            <a:r>
              <a:rPr lang="en-US" sz="1600" b="1" dirty="0"/>
              <a:t>Google Image Search</a:t>
            </a:r>
          </a:p>
          <a:p>
            <a:pPr marL="285750" indent="-285750">
              <a:buFont typeface="Arial" panose="020B0604020202020204" pitchFamily="34" charset="0"/>
              <a:buChar char="•"/>
            </a:pPr>
            <a:r>
              <a:rPr lang="en-US" sz="1600" b="1" dirty="0"/>
              <a:t>CCTV Cameras</a:t>
            </a:r>
          </a:p>
        </p:txBody>
      </p:sp>
    </p:spTree>
    <p:extLst>
      <p:ext uri="{BB962C8B-B14F-4D97-AF65-F5344CB8AC3E}">
        <p14:creationId xmlns:p14="http://schemas.microsoft.com/office/powerpoint/2010/main" val="109509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8744" y="1428453"/>
            <a:ext cx="9708022" cy="4001095"/>
          </a:xfrm>
          <a:prstGeom prst="rect">
            <a:avLst/>
          </a:prstGeom>
          <a:noFill/>
        </p:spPr>
        <p:txBody>
          <a:bodyPr wrap="square" rtlCol="0">
            <a:spAutoFit/>
          </a:bodyPr>
          <a:lstStyle/>
          <a:p>
            <a:pPr marL="285750" indent="-285750">
              <a:buFont typeface="Arial" panose="020B0604020202020204" pitchFamily="34" charset="0"/>
              <a:buChar char="•"/>
            </a:pPr>
            <a:r>
              <a:rPr lang="en-US" b="1" dirty="0"/>
              <a:t>Aid to the blind:- </a:t>
            </a:r>
            <a:r>
              <a:rPr lang="en-US" sz="1600" dirty="0"/>
              <a:t>We can create a product for the </a:t>
            </a:r>
            <a:r>
              <a:rPr lang="en-US" sz="1600" b="1" dirty="0"/>
              <a:t>blind</a:t>
            </a:r>
            <a:r>
              <a:rPr lang="en-US" sz="1600" dirty="0"/>
              <a:t> which will guide them travelling on the roads without the support of anyone else. We can do this by first converting the scene into text and then the text to voice. </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Self-driving cars:- </a:t>
            </a:r>
            <a:r>
              <a:rPr lang="en-US" sz="1600" dirty="0"/>
              <a:t>Automatic driving is one of the biggest challenges and if we can properly caption the scene around the car, it can give a boost to the self driving system.</a:t>
            </a:r>
            <a:r>
              <a:rPr lang="en-US" sz="1600" b="1" dirty="0"/>
              <a:t>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b="1" dirty="0"/>
              <a:t>Google Image Search:- </a:t>
            </a:r>
            <a:r>
              <a:rPr lang="en-US" sz="1600" dirty="0"/>
              <a:t>Automatic Captioning can help, make </a:t>
            </a:r>
            <a:r>
              <a:rPr lang="en-US" sz="1600" b="1" dirty="0"/>
              <a:t>Google Image Search </a:t>
            </a:r>
            <a:r>
              <a:rPr lang="en-US" sz="1600" dirty="0"/>
              <a:t>as good as Google Search, as then every image could be first converted into a caption and then search can be performed based on the caption.</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b="1" dirty="0"/>
              <a:t>CCTV Cameras</a:t>
            </a:r>
            <a:r>
              <a:rPr lang="en-US" sz="1600" b="1" dirty="0"/>
              <a:t>:- </a:t>
            </a:r>
            <a:r>
              <a:rPr lang="en-US" sz="1600" dirty="0"/>
              <a:t>CCTV cameras are everywhere today, but along with viewing the world, if we can also generate relevant captions, then we can raise alarms as soon as there is some malicious activity going on somewhere. This could probably help reduce some crime and/or accidents</a:t>
            </a:r>
            <a:endParaRPr lang="en-US" sz="1600" b="1" dirty="0"/>
          </a:p>
        </p:txBody>
      </p:sp>
    </p:spTree>
    <p:extLst>
      <p:ext uri="{BB962C8B-B14F-4D97-AF65-F5344CB8AC3E}">
        <p14:creationId xmlns:p14="http://schemas.microsoft.com/office/powerpoint/2010/main" val="17462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733" y="487110"/>
            <a:ext cx="5383850" cy="461665"/>
          </a:xfrm>
          <a:prstGeom prst="rect">
            <a:avLst/>
          </a:prstGeom>
          <a:noFill/>
        </p:spPr>
        <p:txBody>
          <a:bodyPr wrap="square" rtlCol="0">
            <a:spAutoFit/>
          </a:bodyPr>
          <a:lstStyle/>
          <a:p>
            <a:r>
              <a:rPr lang="en-US" sz="2400" b="1" dirty="0"/>
              <a:t>Proposed Image captioning:</a:t>
            </a:r>
          </a:p>
        </p:txBody>
      </p:sp>
      <p:sp>
        <p:nvSpPr>
          <p:cNvPr id="5" name="TextBox 4"/>
          <p:cNvSpPr txBox="1"/>
          <p:nvPr/>
        </p:nvSpPr>
        <p:spPr>
          <a:xfrm>
            <a:off x="519870" y="1136591"/>
            <a:ext cx="1091297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Image caption generation has emerged as a challenging and important research area in statistical language modelling and image recognition.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two main approaches to Image Captioning: </a:t>
            </a:r>
          </a:p>
          <a:p>
            <a:pPr marL="800100" lvl="1" indent="-342900">
              <a:buFont typeface="+mj-lt"/>
              <a:buAutoNum type="arabicPeriod"/>
            </a:pPr>
            <a:r>
              <a:rPr lang="en-US" dirty="0"/>
              <a:t>bottom-up </a:t>
            </a:r>
          </a:p>
          <a:p>
            <a:pPr marL="800100" lvl="1" indent="-342900">
              <a:buFont typeface="+mj-lt"/>
              <a:buAutoNum type="arabicPeriod"/>
            </a:pPr>
            <a:r>
              <a:rPr lang="en-US" dirty="0"/>
              <a:t>top-down</a:t>
            </a:r>
          </a:p>
          <a:p>
            <a:pPr lvl="1"/>
            <a:endParaRPr lang="en-US" dirty="0"/>
          </a:p>
          <a:p>
            <a:pPr marL="742950" lvl="1" indent="-285750">
              <a:buFont typeface="Arial" panose="020B0604020202020204" pitchFamily="34" charset="0"/>
              <a:buChar char="•"/>
            </a:pPr>
            <a:r>
              <a:rPr lang="en-US" dirty="0"/>
              <a:t>bottom-up approaches such as those by generate items observed in an image, and then attempt to combine the items identified into a caption.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Top-down approaches such as those by attempt to generate a semantic representation of an image that is then decoded into a caption using various architectures, such as recurrent neural networks.</a:t>
            </a:r>
          </a:p>
          <a:p>
            <a:pPr lvl="1"/>
            <a:endParaRPr lang="en-US" dirty="0"/>
          </a:p>
          <a:p>
            <a:pPr lvl="1"/>
            <a:endParaRPr lang="en-US" dirty="0"/>
          </a:p>
        </p:txBody>
      </p:sp>
    </p:spTree>
    <p:extLst>
      <p:ext uri="{BB962C8B-B14F-4D97-AF65-F5344CB8AC3E}">
        <p14:creationId xmlns:p14="http://schemas.microsoft.com/office/powerpoint/2010/main" val="3203835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279</TotalTime>
  <Words>1023</Words>
  <Application>Microsoft Office PowerPoint</Application>
  <PresentationFormat>Widescreen</PresentationFormat>
  <Paragraphs>108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Slice</vt:lpstr>
      <vt:lpstr>Image captioning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dc:title>
  <dc:creator>Asus</dc:creator>
  <cp:lastModifiedBy>Dell</cp:lastModifiedBy>
  <cp:revision>28</cp:revision>
  <dcterms:created xsi:type="dcterms:W3CDTF">2020-09-20T17:55:27Z</dcterms:created>
  <dcterms:modified xsi:type="dcterms:W3CDTF">2020-12-11T07:28:57Z</dcterms:modified>
</cp:coreProperties>
</file>