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4"/>
  </p:sldMasterIdLst>
  <p:notesMasterIdLst>
    <p:notesMasterId r:id="rId29"/>
  </p:notesMasterIdLst>
  <p:handoutMasterIdLst>
    <p:handoutMasterId r:id="rId30"/>
  </p:handoutMasterIdLst>
  <p:sldIdLst>
    <p:sldId id="659" r:id="rId5"/>
    <p:sldId id="660" r:id="rId6"/>
    <p:sldId id="661" r:id="rId7"/>
    <p:sldId id="662" r:id="rId8"/>
    <p:sldId id="663" r:id="rId9"/>
    <p:sldId id="664" r:id="rId10"/>
    <p:sldId id="665" r:id="rId11"/>
    <p:sldId id="685" r:id="rId12"/>
    <p:sldId id="686" r:id="rId13"/>
    <p:sldId id="667" r:id="rId14"/>
    <p:sldId id="677" r:id="rId15"/>
    <p:sldId id="676" r:id="rId16"/>
    <p:sldId id="683" r:id="rId17"/>
    <p:sldId id="681" r:id="rId18"/>
    <p:sldId id="682" r:id="rId19"/>
    <p:sldId id="684" r:id="rId20"/>
    <p:sldId id="678" r:id="rId21"/>
    <p:sldId id="675" r:id="rId22"/>
    <p:sldId id="671" r:id="rId23"/>
    <p:sldId id="672" r:id="rId24"/>
    <p:sldId id="674" r:id="rId25"/>
    <p:sldId id="668" r:id="rId26"/>
    <p:sldId id="669" r:id="rId27"/>
    <p:sldId id="6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69045656-7065-4BB1-A1A9-DB79A6F0EFA5}">
          <p14:sldIdLst/>
        </p14:section>
        <p14:section name="Light Theme" id="{97E5D356-5E1C-4C00-B956-86ABE712CB54}">
          <p14:sldIdLst>
            <p14:sldId id="659"/>
            <p14:sldId id="660"/>
            <p14:sldId id="661"/>
            <p14:sldId id="662"/>
            <p14:sldId id="663"/>
            <p14:sldId id="664"/>
            <p14:sldId id="665"/>
            <p14:sldId id="685"/>
            <p14:sldId id="686"/>
            <p14:sldId id="667"/>
            <p14:sldId id="677"/>
            <p14:sldId id="676"/>
            <p14:sldId id="683"/>
            <p14:sldId id="681"/>
            <p14:sldId id="682"/>
            <p14:sldId id="684"/>
            <p14:sldId id="678"/>
            <p14:sldId id="675"/>
            <p14:sldId id="671"/>
            <p14:sldId id="672"/>
            <p14:sldId id="674"/>
            <p14:sldId id="668"/>
            <p14:sldId id="669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asekhar Bangalore" initials="SB" lastIdx="27" clrIdx="0">
    <p:extLst>
      <p:ext uri="{19B8F6BF-5375-455C-9EA6-DF929625EA0E}">
        <p15:presenceInfo xmlns:p15="http://schemas.microsoft.com/office/powerpoint/2012/main" userId="Somasekhar Bangalore" providerId="None"/>
      </p:ext>
    </p:extLst>
  </p:cmAuthor>
  <p:cmAuthor id="2" name="Karthik Ganapathy" initials="KG" lastIdx="6" clrIdx="1">
    <p:extLst>
      <p:ext uri="{19B8F6BF-5375-455C-9EA6-DF929625EA0E}">
        <p15:presenceInfo xmlns:p15="http://schemas.microsoft.com/office/powerpoint/2012/main" userId="Karthik Ganapathy" providerId="None"/>
      </p:ext>
    </p:extLst>
  </p:cmAuthor>
  <p:cmAuthor id="3" name="ANTYAGI" initials="A" lastIdx="10" clrIdx="2">
    <p:extLst>
      <p:ext uri="{19B8F6BF-5375-455C-9EA6-DF929625EA0E}">
        <p15:presenceInfo xmlns:p15="http://schemas.microsoft.com/office/powerpoint/2012/main" userId="ANTYAGI" providerId="None"/>
      </p:ext>
    </p:extLst>
  </p:cmAuthor>
  <p:cmAuthor id="4" name="Ramakrishna Penumarthy" initials="RP" lastIdx="5" clrIdx="3">
    <p:extLst>
      <p:ext uri="{19B8F6BF-5375-455C-9EA6-DF929625EA0E}">
        <p15:presenceInfo xmlns:p15="http://schemas.microsoft.com/office/powerpoint/2012/main" userId="Ramakrishna Penumarthy" providerId="None"/>
      </p:ext>
    </p:extLst>
  </p:cmAuthor>
  <p:cmAuthor id="5" name="Subhas Budala" initials="SB" lastIdx="4" clrIdx="4">
    <p:extLst>
      <p:ext uri="{19B8F6BF-5375-455C-9EA6-DF929625EA0E}">
        <p15:presenceInfo xmlns:p15="http://schemas.microsoft.com/office/powerpoint/2012/main" userId="Subhas Bud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3E0"/>
    <a:srgbClr val="D2CDC7"/>
    <a:srgbClr val="A8A29B"/>
    <a:srgbClr val="BBD1D1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A327A-0577-4E81-8652-DF989C78A176}" v="18" dt="2025-07-25T06:26:31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B737CA-E265-B97D-4640-371F9C93C5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5130C-D288-F00F-9781-0DF32ADA5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753C8-B3DF-4C1B-966C-ECD7BA06B9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4C786-A7E5-4F13-3FE3-F5AAF8C23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079F-58A6-478D-72CE-CC9EE1CA8C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EA4B-F62F-473B-83B1-E5FFC6A0F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159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E9B0E4A-AA28-C688-9D06-E789785E156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0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C8E7-953A-44F2-9477-077463CC3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06FE-64A3-4282-A7C7-3256982F0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05D5-F7B9-4BC4-854B-26CA4B0B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244F-9DE0-4311-98E7-979223C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46E0-7E37-4E5A-B114-3DB3875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1F3D-9074-4F1E-A405-BFD1BE6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E197A-8BCD-46CB-B4EA-FA390FB7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9B9A-E457-4531-BAD9-E529AACC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6785-65D3-4A84-BB87-7684571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6B86-C426-4350-A7F6-4E913013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0E2DE-CDEC-46ED-B30B-42EDDB96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05832-E080-477A-8C8E-BA6DDA1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003A-E627-47B0-A776-C8DC8D7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6A761-5B45-42DD-B6D3-63370257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111C-9078-49CD-9461-AC599DB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Presenter’s Title</a:t>
            </a:r>
          </a:p>
          <a:p>
            <a:pPr lvl="0"/>
            <a:r>
              <a:rPr lang="en-US"/>
              <a:t>Organization, Division or Business Unit</a:t>
            </a:r>
          </a:p>
          <a:p>
            <a:pPr lvl="0"/>
            <a:r>
              <a:rPr lang="en-US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/>
              <a:t>Title goes here (up to two lines) </a:t>
            </a:r>
            <a:br>
              <a:rPr lang="en-US"/>
            </a:br>
            <a:r>
              <a:rPr lang="en-US"/>
              <a:t>Georgia Regular 40pt</a:t>
            </a:r>
          </a:p>
        </p:txBody>
      </p:sp>
      <p:pic>
        <p:nvPicPr>
          <p:cNvPr id="12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Presenter’s Title</a:t>
            </a:r>
          </a:p>
          <a:p>
            <a:pPr lvl="0"/>
            <a:r>
              <a:rPr lang="en-US"/>
              <a:t>Organization, Division or Business Unit</a:t>
            </a:r>
          </a:p>
          <a:p>
            <a:pPr lvl="0"/>
            <a:r>
              <a:rPr lang="en-US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/>
              <a:t>Title goes here (up to two lines) </a:t>
            </a:r>
            <a:br>
              <a:rPr lang="en-US"/>
            </a:br>
            <a:r>
              <a:rPr lang="en-US"/>
              <a:t>Georgia Regular 40pt</a:t>
            </a:r>
          </a:p>
        </p:txBody>
      </p:sp>
      <p:pic>
        <p:nvPicPr>
          <p:cNvPr id="10" name="Oracle Logo">
            <a:extLst>
              <a:ext uri="{FF2B5EF4-FFF2-40B4-BE49-F238E27FC236}">
                <a16:creationId xmlns:a16="http://schemas.microsoft.com/office/drawing/2014/main" id="{221EC6FF-8F78-9E44-AD47-BEE824DD0F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Numbered Out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ata Texture Cloud">
            <a:extLst>
              <a:ext uri="{FF2B5EF4-FFF2-40B4-BE49-F238E27FC236}">
                <a16:creationId xmlns:a16="http://schemas.microsoft.com/office/drawing/2014/main" id="{4F1E65AD-22C9-374C-97B0-B5C16E332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1F2D107A-3A71-E74E-9042-8887856213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9450FB77-997D-6A45-B0F4-D18F7B9C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Footer">
            <a:extLst>
              <a:ext uri="{FF2B5EF4-FFF2-40B4-BE49-F238E27FC236}">
                <a16:creationId xmlns:a16="http://schemas.microsoft.com/office/drawing/2014/main" id="{094BB478-39FC-BC45-B020-64CE083C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>
            <a:extLst>
              <a:ext uri="{FF2B5EF4-FFF2-40B4-BE49-F238E27FC236}">
                <a16:creationId xmlns:a16="http://schemas.microsoft.com/office/drawing/2014/main" id="{8CF093CC-9165-2740-A9A1-C2DF5C8D69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5" name="Footer">
            <a:extLst>
              <a:ext uri="{FF2B5EF4-FFF2-40B4-BE49-F238E27FC236}">
                <a16:creationId xmlns:a16="http://schemas.microsoft.com/office/drawing/2014/main" id="{AC796A58-6878-0644-885E-17721EE64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rgbClr val="CC4520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2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18E4-7BB1-4265-B0B5-4E645070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E60D-E1DF-47C3-A729-6129A550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74F60-074B-42E3-93F3-E30676F4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9B90-5687-47BC-8194-548315B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D884-4A8F-42D0-86F8-8C269F60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9606-84C5-4E5D-951E-90974F0A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30ABE-968A-4963-B3BD-9FC8254C6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A455-CF1D-4826-B9B9-AE0F38A8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D559-0CE3-4968-8806-82EF425A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E45C-C19F-4B2B-9E86-F05814FE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199B-4DA4-4EBA-8264-DD09068D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BBAB-79C8-4BDB-8E60-D9ADED43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E07B4-0C55-49FA-87C5-C32F1B7A1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FCE2-3922-48B5-B255-3D2703A9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DE17-DD7A-4391-BC47-30FE6D74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39356-BA5B-4934-A54D-B09A4F24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7B1E-16A9-43CA-84C3-C099FBB7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B1489-F149-4373-A061-784A7865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FCFDF-791D-4E5A-88EF-4666700A6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201E1-04A4-4252-B4C8-CD8E5CC29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08305-BA6E-4AB8-BE71-7C67DCB30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045EF-8FBD-489A-9B26-6CBCBB2E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0626B-325B-4EE5-9DC5-30817D62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9163-A7A4-48EC-A349-D6F00224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3B8F-2962-4DCD-B86D-0B5B291D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1463-C08D-4A6D-86E3-4E409FBF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078F6-64AE-45BB-9CC0-0BC7D75B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29F0-0F83-448D-9A8B-BE1FA8A1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1D6B1-0051-447C-BFF8-04E82584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68E58-142A-4CEB-9B9C-B9B995AA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E1C89-CAAB-4BB2-B802-06189FDD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AB42-B293-4172-8BDD-C85D1014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6D3F-83FB-49D3-B8D8-51AAE6EE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6E66-8EC4-43A0-9A80-005184DC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6B7A5-0BE7-4A99-BEFF-37671B39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B393-A0CA-4422-A715-0E87A702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010F-FE3B-4FC7-B42C-58029836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8536-392A-4D00-B5D9-F8B9E949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EF5AA-2E2F-459A-BF16-5EAFD4154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D5372-CF1B-4B7E-8738-8261144F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F0A28-7973-4F96-8EBD-912C7E0D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8CAEB-A85B-4F55-A783-A5227ABE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564F-3B92-4218-A8A6-2AAFEA1F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4889E-F4D9-44F5-A86F-ADD971D8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EFD5D-E90B-4877-A190-61292404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D854A-8C5F-456F-889E-9712C386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B1A4-FD84-4683-8993-EE9C5B990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D3EF-567D-4DD8-8BDF-AE4D78DD8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FEA0B9-386B-49AC-890A-166E3949E7FF}"/>
              </a:ext>
            </a:extLst>
          </p:cNvPr>
          <p:cNvSpPr txBox="1">
            <a:spLocks/>
          </p:cNvSpPr>
          <p:nvPr userDrawn="1"/>
        </p:nvSpPr>
        <p:spPr>
          <a:xfrm>
            <a:off x="762000" y="6057900"/>
            <a:ext cx="234696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AF575-8935-2B20-82E9-3209223D1E5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543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  <p:extLst>
      <p:ext uri="{BB962C8B-B14F-4D97-AF65-F5344CB8AC3E}">
        <p14:creationId xmlns:p14="http://schemas.microsoft.com/office/powerpoint/2010/main" val="42769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745" r:id="rId13"/>
    <p:sldLayoutId id="2147483750" r:id="rId14"/>
    <p:sldLayoutId id="2147483754" r:id="rId15"/>
    <p:sldLayoutId id="2147483763" r:id="rId16"/>
    <p:sldLayoutId id="214748393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28C8F-E502-4145-8B73-9A41B87834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-1691716" y="3995509"/>
            <a:ext cx="5077970" cy="14770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295661" y="5472579"/>
            <a:ext cx="3428998" cy="3958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Georgia"/>
                <a:cs typeface="Arial"/>
              </a:rPr>
              <a:t>Date: </a:t>
            </a:r>
            <a:r>
              <a:rPr lang="en-US" sz="1800" dirty="0">
                <a:solidFill>
                  <a:schemeClr val="tx1"/>
                </a:solidFill>
                <a:latin typeface="Georgia"/>
                <a:cs typeface="Arial"/>
              </a:rPr>
              <a:t>26th August, 2025</a:t>
            </a:r>
            <a:endParaRPr lang="en-US" sz="1800" dirty="0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887199" y="1836569"/>
            <a:ext cx="10417602" cy="1025922"/>
          </a:xfrm>
        </p:spPr>
        <p:txBody>
          <a:bodyPr/>
          <a:lstStyle/>
          <a:p>
            <a:pPr algn="ctr"/>
            <a:r>
              <a:rPr lang="en-US" dirty="0">
                <a:latin typeface="Georgia"/>
              </a:rPr>
              <a:t>Airline Management System</a:t>
            </a:r>
            <a:br>
              <a:rPr lang="en-US" dirty="0">
                <a:latin typeface="Georgia"/>
              </a:rPr>
            </a:br>
            <a:r>
              <a:rPr lang="en-US" dirty="0">
                <a:latin typeface="Georgia"/>
              </a:rPr>
              <a:t>Case Study</a:t>
            </a:r>
            <a:endParaRPr lang="en-US" dirty="0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68777903-F34D-9B9B-8932-EE5EC0C2ED13}"/>
              </a:ext>
            </a:extLst>
          </p:cNvPr>
          <p:cNvSpPr txBox="1">
            <a:spLocks/>
          </p:cNvSpPr>
          <p:nvPr/>
        </p:nvSpPr>
        <p:spPr>
          <a:xfrm>
            <a:off x="8621021" y="3995509"/>
            <a:ext cx="2378102" cy="2230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Georgia"/>
                <a:cs typeface="Arial"/>
              </a:rPr>
              <a:t>Team Members:</a:t>
            </a: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1. Abhinav Kumar</a:t>
            </a: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2. Rushikesh Rajput</a:t>
            </a: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Samarth Gupta</a:t>
            </a:r>
          </a:p>
          <a:p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4. Sai Vikrant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6CFE2-7C06-19BF-9AF4-DE07332E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F04D6F-097B-13A4-BD36-7D346721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0106" y="295946"/>
            <a:ext cx="10158984" cy="1025922"/>
          </a:xfrm>
        </p:spPr>
        <p:txBody>
          <a:bodyPr/>
          <a:lstStyle/>
          <a:p>
            <a:r>
              <a:rPr lang="en-IN" sz="3000" dirty="0">
                <a:latin typeface="Georgia"/>
              </a:rPr>
              <a:t>Screenshots of Implementation</a:t>
            </a:r>
            <a:endParaRPr lang="en-IN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4CF79-1120-05CB-61A3-043C7EF2D86B}"/>
              </a:ext>
            </a:extLst>
          </p:cNvPr>
          <p:cNvSpPr txBox="1"/>
          <p:nvPr/>
        </p:nvSpPr>
        <p:spPr>
          <a:xfrm>
            <a:off x="935999" y="1481745"/>
            <a:ext cx="31926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Front End (Login Page) :</a:t>
            </a:r>
          </a:p>
        </p:txBody>
      </p:sp>
      <p:pic>
        <p:nvPicPr>
          <p:cNvPr id="6" name="Picture 5" descr="A login screen with blue and white text&#10;&#10;AI-generated content may be incorrect.">
            <a:extLst>
              <a:ext uri="{FF2B5EF4-FFF2-40B4-BE49-F238E27FC236}">
                <a16:creationId xmlns:a16="http://schemas.microsoft.com/office/drawing/2014/main" id="{AA82C2D6-9D16-8859-E13F-B669E59C6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68" y="1943410"/>
            <a:ext cx="4315514" cy="41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E8DA5C-6174-F6E2-3472-7B7DD2FA82D8}"/>
              </a:ext>
            </a:extLst>
          </p:cNvPr>
          <p:cNvSpPr txBox="1"/>
          <p:nvPr/>
        </p:nvSpPr>
        <p:spPr>
          <a:xfrm>
            <a:off x="4555353" y="822969"/>
            <a:ext cx="30812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Georgia" panose="02040502050405020303" pitchFamily="18" charset="0"/>
              </a:rPr>
              <a:t>Project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5D788-23AB-9137-061E-4522FA07C22B}"/>
              </a:ext>
            </a:extLst>
          </p:cNvPr>
          <p:cNvSpPr txBox="1"/>
          <p:nvPr/>
        </p:nvSpPr>
        <p:spPr>
          <a:xfrm>
            <a:off x="1437500" y="1426398"/>
            <a:ext cx="156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Front End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A649F-0B40-FAFB-A6D5-4F235544EDBB}"/>
              </a:ext>
            </a:extLst>
          </p:cNvPr>
          <p:cNvSpPr txBox="1"/>
          <p:nvPr/>
        </p:nvSpPr>
        <p:spPr>
          <a:xfrm>
            <a:off x="4292955" y="1426398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Back End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0DE6B-6F06-0978-16D1-910B47F9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00" y="1881533"/>
            <a:ext cx="2242997" cy="4111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71BAD-C30E-D63F-EAD5-8732A6A4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68" y="1872122"/>
            <a:ext cx="2472707" cy="4077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69F84B-DC8F-F33C-6E33-52EF90E8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730" y="1881533"/>
            <a:ext cx="3147307" cy="41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41AA0-B799-A132-C185-E26AE7D6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35" y="1549414"/>
            <a:ext cx="8312330" cy="433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22B1A-68A2-D658-A626-085A48DA3725}"/>
              </a:ext>
            </a:extLst>
          </p:cNvPr>
          <p:cNvSpPr txBox="1"/>
          <p:nvPr/>
        </p:nvSpPr>
        <p:spPr>
          <a:xfrm>
            <a:off x="3666837" y="6994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Georgia" panose="02040502050405020303" pitchFamily="18" charset="0"/>
              </a:rPr>
              <a:t>Admin Dashboard Screenshot</a:t>
            </a:r>
          </a:p>
        </p:txBody>
      </p:sp>
    </p:spTree>
    <p:extLst>
      <p:ext uri="{BB962C8B-B14F-4D97-AF65-F5344CB8AC3E}">
        <p14:creationId xmlns:p14="http://schemas.microsoft.com/office/powerpoint/2010/main" val="362902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0FE2F-F7A6-036F-9676-703A1EF13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8C35DE-C7CA-BE61-5C21-7C0F7B055D48}"/>
              </a:ext>
            </a:extLst>
          </p:cNvPr>
          <p:cNvSpPr txBox="1"/>
          <p:nvPr/>
        </p:nvSpPr>
        <p:spPr>
          <a:xfrm>
            <a:off x="1416780" y="1798464"/>
            <a:ext cx="920503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1. Secure login with access to all flights.</a:t>
            </a:r>
          </a:p>
          <a:p>
            <a:r>
              <a:rPr lang="en-IN" sz="2000" dirty="0"/>
              <a:t>2. Manage</a:t>
            </a:r>
            <a:r>
              <a:rPr lang="en-IN" sz="2000" b="1" dirty="0"/>
              <a:t> </a:t>
            </a:r>
            <a:r>
              <a:rPr lang="en-IN" sz="2000" dirty="0"/>
              <a:t>Passengers for each flight: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View passenger details (name, DOB, passport, address, meal preference, wheelchair need, infant).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Perform CRUD operations (add, update, delete).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Filter passengers based on missing information (DOB, passport, address).</a:t>
            </a:r>
          </a:p>
          <a:p>
            <a:r>
              <a:rPr lang="en-IN" sz="2000" dirty="0"/>
              <a:t>3. Manage Flight Services, categorized into: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Ancillary services (e.g., extra baggage, lounge, Wi-Fi).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Meals (veg/non-veg, with type &amp; price).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In-flight shopping items (products &amp; prices).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Perform CRUD operations on services.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EF17BB6-286E-3B6E-CC18-0C2C77D8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4780" y="766617"/>
            <a:ext cx="3262439" cy="638377"/>
          </a:xfrm>
        </p:spPr>
        <p:txBody>
          <a:bodyPr/>
          <a:lstStyle/>
          <a:p>
            <a:r>
              <a:rPr lang="en-IN" sz="3000" dirty="0"/>
              <a:t>Admin Functions</a:t>
            </a:r>
          </a:p>
        </p:txBody>
      </p:sp>
    </p:spTree>
    <p:extLst>
      <p:ext uri="{BB962C8B-B14F-4D97-AF65-F5344CB8AC3E}">
        <p14:creationId xmlns:p14="http://schemas.microsoft.com/office/powerpoint/2010/main" val="215860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8388C9-06BE-80AB-4FF3-22E22C792DFF}"/>
              </a:ext>
            </a:extLst>
          </p:cNvPr>
          <p:cNvSpPr txBox="1"/>
          <p:nvPr/>
        </p:nvSpPr>
        <p:spPr>
          <a:xfrm>
            <a:off x="3676811" y="727997"/>
            <a:ext cx="5846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Georgia" panose="02040502050405020303" pitchFamily="18" charset="0"/>
              </a:rPr>
              <a:t>Admin Functionality Screenshots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8FCFD6-DBF9-FCE7-607C-18232C87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47" y="1455977"/>
            <a:ext cx="4349449" cy="2563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E5212C-9559-80B4-F8AD-6637B4BD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08" y="1513932"/>
            <a:ext cx="4972744" cy="250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067C4-FE72-F4BB-EA01-95425C2E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08" y="4367322"/>
            <a:ext cx="9945488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3C5049-2E41-6F58-825C-EF31D64F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506379"/>
            <a:ext cx="8611802" cy="4344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56C41F-5F91-05A4-86D5-6DE4919BF859}"/>
              </a:ext>
            </a:extLst>
          </p:cNvPr>
          <p:cNvSpPr txBox="1"/>
          <p:nvPr/>
        </p:nvSpPr>
        <p:spPr>
          <a:xfrm>
            <a:off x="3954920" y="73061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Georgia" panose="02040502050405020303" pitchFamily="18" charset="0"/>
              </a:rPr>
              <a:t>Staff Dashboard Screenshot</a:t>
            </a:r>
          </a:p>
        </p:txBody>
      </p:sp>
    </p:spTree>
    <p:extLst>
      <p:ext uri="{BB962C8B-B14F-4D97-AF65-F5344CB8AC3E}">
        <p14:creationId xmlns:p14="http://schemas.microsoft.com/office/powerpoint/2010/main" val="28981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D2FC2-23CD-43AE-6C9E-EB9A491C2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4B0D33-D3B6-752A-A99D-32A4403327C9}"/>
              </a:ext>
            </a:extLst>
          </p:cNvPr>
          <p:cNvSpPr txBox="1"/>
          <p:nvPr/>
        </p:nvSpPr>
        <p:spPr>
          <a:xfrm>
            <a:off x="1416780" y="1798464"/>
            <a:ext cx="92050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 Secure login with access to assigned flights.</a:t>
            </a:r>
          </a:p>
          <a:p>
            <a:r>
              <a:rPr lang="en-US" sz="2000" dirty="0"/>
              <a:t>2. Check-in Services: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View passenger list with details (including seat assignment &amp; check-in status).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Filter by special needs (wheelchair, infant) or check-in status.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Assign/check-in seats using a seat map, and check-out if required.</a:t>
            </a:r>
          </a:p>
          <a:p>
            <a:r>
              <a:rPr lang="en-US" sz="2000" dirty="0"/>
              <a:t>3. In-flight Services: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View passengers with full details (seat, meal preference, selected ancillaries, meals, shopping items).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Modify/update passenger selections for services during flight.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152B6B5-3415-4B06-C5E2-BA60E3463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4780" y="766617"/>
            <a:ext cx="3262439" cy="638377"/>
          </a:xfrm>
        </p:spPr>
        <p:txBody>
          <a:bodyPr/>
          <a:lstStyle/>
          <a:p>
            <a:r>
              <a:rPr lang="en-IN" sz="3000" dirty="0"/>
              <a:t>Staff Functions</a:t>
            </a:r>
          </a:p>
        </p:txBody>
      </p:sp>
    </p:spTree>
    <p:extLst>
      <p:ext uri="{BB962C8B-B14F-4D97-AF65-F5344CB8AC3E}">
        <p14:creationId xmlns:p14="http://schemas.microsoft.com/office/powerpoint/2010/main" val="169288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8388C9-06BE-80AB-4FF3-22E22C792DFF}"/>
              </a:ext>
            </a:extLst>
          </p:cNvPr>
          <p:cNvSpPr txBox="1"/>
          <p:nvPr/>
        </p:nvSpPr>
        <p:spPr>
          <a:xfrm>
            <a:off x="3730712" y="744424"/>
            <a:ext cx="5482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Georgia" panose="02040502050405020303" pitchFamily="18" charset="0"/>
              </a:rPr>
              <a:t>Staff Functionality Screenshots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84DE45-24EB-8EEF-919A-045125CB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6" y="1683232"/>
            <a:ext cx="4600369" cy="2523608"/>
          </a:xfrm>
          <a:prstGeom prst="rect">
            <a:avLst/>
          </a:prstGeom>
        </p:spPr>
      </p:pic>
      <p:pic>
        <p:nvPicPr>
          <p:cNvPr id="7" name="Picture 6" descr="A close up of a white background&#10;&#10;AI-generated content may be incorrect.">
            <a:extLst>
              <a:ext uri="{FF2B5EF4-FFF2-40B4-BE49-F238E27FC236}">
                <a16:creationId xmlns:a16="http://schemas.microsoft.com/office/drawing/2014/main" id="{7D8FB8C7-42F0-4F52-E5D7-DD85DC92A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6" y="4418837"/>
            <a:ext cx="10138228" cy="1331908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1ABBEA-AA5B-2C73-9306-276E3A65E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05" y="1683232"/>
            <a:ext cx="5250009" cy="25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55570E-4C6A-9F68-3BC7-782084625A2E}"/>
              </a:ext>
            </a:extLst>
          </p:cNvPr>
          <p:cNvSpPr txBox="1"/>
          <p:nvPr/>
        </p:nvSpPr>
        <p:spPr>
          <a:xfrm>
            <a:off x="5142608" y="805132"/>
            <a:ext cx="1725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Georgia" panose="02040502050405020303" pitchFamily="18" charset="0"/>
              </a:rPr>
              <a:t>JavaDoc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F13497-6A6E-5049-F5B0-6A817480E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0" y="1740815"/>
            <a:ext cx="9933643" cy="38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D49CFD-3851-2D43-4EE3-ACC967FDB7B9}"/>
              </a:ext>
            </a:extLst>
          </p:cNvPr>
          <p:cNvSpPr txBox="1"/>
          <p:nvPr/>
        </p:nvSpPr>
        <p:spPr>
          <a:xfrm>
            <a:off x="5143021" y="795304"/>
            <a:ext cx="16850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Georgia" panose="02040502050405020303" pitchFamily="18" charset="0"/>
              </a:rPr>
              <a:t>Schemas</a:t>
            </a: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8C835B4-3D9A-6217-B77D-6ECB5BE9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93" y="4642377"/>
            <a:ext cx="2788792" cy="1472733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86CB17E-93AE-EC05-7008-CA6A3ECB0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27" y="2972884"/>
            <a:ext cx="2665802" cy="1726976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0D3B8E-D062-0686-061E-A3B20AF5D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3" y="4527982"/>
            <a:ext cx="2853314" cy="1491332"/>
          </a:xfrm>
          <a:prstGeom prst="rect">
            <a:avLst/>
          </a:prstGeom>
        </p:spPr>
      </p:pic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A0E35B0-E091-6BC9-D06D-23ACB8C48A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22" y="2936704"/>
            <a:ext cx="2666563" cy="1550051"/>
          </a:xfrm>
          <a:prstGeom prst="rect">
            <a:avLst/>
          </a:prstGeom>
        </p:spPr>
      </p:pic>
      <p:pic>
        <p:nvPicPr>
          <p:cNvPr id="16" name="Picture 1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060C6C8-37F2-3A6C-A8A3-2A8471CAF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91" y="1619422"/>
            <a:ext cx="2677784" cy="1410945"/>
          </a:xfrm>
          <a:prstGeom prst="rect">
            <a:avLst/>
          </a:prstGeom>
        </p:spPr>
      </p:pic>
      <p:pic>
        <p:nvPicPr>
          <p:cNvPr id="18" name="Picture 1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D567877-C89D-3450-0A5E-CD94FEB92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793" y="3021661"/>
            <a:ext cx="2267736" cy="1611945"/>
          </a:xfrm>
          <a:prstGeom prst="rect">
            <a:avLst/>
          </a:prstGeom>
        </p:spPr>
      </p:pic>
      <p:pic>
        <p:nvPicPr>
          <p:cNvPr id="20" name="Picture 1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1F161112-807E-F0D8-DED6-2F53CDAFE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44" y="1590568"/>
            <a:ext cx="2284971" cy="954988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CBBE6B-461B-CA57-6360-B3CBB1E574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31" y="1590568"/>
            <a:ext cx="2905657" cy="1439799"/>
          </a:xfrm>
          <a:prstGeom prst="rect">
            <a:avLst/>
          </a:prstGeom>
        </p:spPr>
      </p:pic>
      <p:pic>
        <p:nvPicPr>
          <p:cNvPr id="24" name="Picture 2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371326BA-64EB-C979-FCE1-A268A2F00C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43" y="2572135"/>
            <a:ext cx="2284971" cy="916463"/>
          </a:xfrm>
          <a:prstGeom prst="rect">
            <a:avLst/>
          </a:prstGeom>
        </p:spPr>
      </p:pic>
      <p:pic>
        <p:nvPicPr>
          <p:cNvPr id="26" name="Picture 2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CDEA5F4-3497-CF17-385A-0F191BB3CE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04" y="4777058"/>
            <a:ext cx="3128759" cy="1203369"/>
          </a:xfrm>
          <a:prstGeom prst="rect">
            <a:avLst/>
          </a:prstGeom>
        </p:spPr>
      </p:pic>
      <p:pic>
        <p:nvPicPr>
          <p:cNvPr id="28" name="Picture 2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797EC13-391D-2798-1CED-3E79D82734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09" y="1619422"/>
            <a:ext cx="2235505" cy="14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B17A-A911-6211-7CEA-239FDEE5423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42951" y="2745338"/>
            <a:ext cx="9005974" cy="136732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Airline operations lack a unified system for managing passengers, check-ins, and in-flight services. The goal is to build a role-based platform for Admins and Staff to efficiently handle flight data, passenger details, and service management.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68326A-4142-F9A5-9134-3DA5F074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444" y="1791855"/>
            <a:ext cx="3901363" cy="569664"/>
          </a:xfrm>
        </p:spPr>
        <p:txBody>
          <a:bodyPr/>
          <a:lstStyle/>
          <a:p>
            <a:r>
              <a:rPr lang="en-IN" sz="3000" dirty="0">
                <a:latin typeface="Georgia"/>
              </a:rPr>
              <a:t>  </a:t>
            </a:r>
            <a:br>
              <a:rPr lang="en-IN" sz="3000" dirty="0">
                <a:latin typeface="Georgia"/>
              </a:rPr>
            </a:br>
            <a:br>
              <a:rPr lang="en-IN" sz="3000" dirty="0">
                <a:latin typeface="Georgia"/>
              </a:rPr>
            </a:br>
            <a:br>
              <a:rPr lang="en-IN" sz="3000" dirty="0">
                <a:latin typeface="Georgia"/>
              </a:rPr>
            </a:br>
            <a:r>
              <a:rPr lang="en-IN" sz="3000" dirty="0">
                <a:latin typeface="Georgia"/>
              </a:rPr>
              <a:t> </a:t>
            </a:r>
            <a:br>
              <a:rPr lang="en-IN" sz="3000" dirty="0">
                <a:latin typeface="Georgia"/>
              </a:rPr>
            </a:br>
            <a:br>
              <a:rPr lang="en-IN" sz="3000" dirty="0">
                <a:latin typeface="Georgia"/>
              </a:rPr>
            </a:br>
            <a:br>
              <a:rPr lang="en-IN" sz="3000" dirty="0">
                <a:latin typeface="Georgia"/>
              </a:rPr>
            </a:br>
            <a:r>
              <a:rPr lang="en-IN" sz="3000" dirty="0">
                <a:latin typeface="Georgia"/>
              </a:rPr>
              <a:t>   Problem Statement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0244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ed lines&#10;&#10;AI-generated content may be incorrect.">
            <a:extLst>
              <a:ext uri="{FF2B5EF4-FFF2-40B4-BE49-F238E27FC236}">
                <a16:creationId xmlns:a16="http://schemas.microsoft.com/office/drawing/2014/main" id="{93E85DB4-51AC-C302-358D-4F5018F68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26"/>
          <a:stretch/>
        </p:blipFill>
        <p:spPr>
          <a:xfrm>
            <a:off x="1213648" y="4245848"/>
            <a:ext cx="1957793" cy="1703862"/>
          </a:xfrm>
          <a:prstGeom prst="rect">
            <a:avLst/>
          </a:prstGeom>
        </p:spPr>
      </p:pic>
      <p:pic>
        <p:nvPicPr>
          <p:cNvPr id="6" name="Picture 5" descr="A group of colored lines&#10;&#10;AI-generated content may be incorrect.">
            <a:extLst>
              <a:ext uri="{FF2B5EF4-FFF2-40B4-BE49-F238E27FC236}">
                <a16:creationId xmlns:a16="http://schemas.microsoft.com/office/drawing/2014/main" id="{7CDE3A29-B44A-3DB5-7D20-79BF3ED7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36"/>
          <a:stretch/>
        </p:blipFill>
        <p:spPr>
          <a:xfrm>
            <a:off x="5906293" y="4234036"/>
            <a:ext cx="2730953" cy="1878509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29AB95-57A5-86F7-C926-DBC52143E2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85"/>
          <a:stretch/>
        </p:blipFill>
        <p:spPr>
          <a:xfrm>
            <a:off x="3355155" y="1573594"/>
            <a:ext cx="5481689" cy="2529528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4F5A06-5B34-19C0-131B-809D4864E7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68"/>
          <a:stretch/>
        </p:blipFill>
        <p:spPr>
          <a:xfrm>
            <a:off x="3476494" y="4245848"/>
            <a:ext cx="1957793" cy="1738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6845D2-1A70-A44D-5B8C-4AC5F2D0D9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8"/>
          <a:stretch/>
        </p:blipFill>
        <p:spPr>
          <a:xfrm>
            <a:off x="9109252" y="4234035"/>
            <a:ext cx="1866481" cy="187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B55858-596A-5123-4E15-1A0228BE82CA}"/>
              </a:ext>
            </a:extLst>
          </p:cNvPr>
          <p:cNvSpPr txBox="1"/>
          <p:nvPr/>
        </p:nvSpPr>
        <p:spPr>
          <a:xfrm>
            <a:off x="2843345" y="671234"/>
            <a:ext cx="6505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eorgia" panose="02040502050405020303" pitchFamily="18" charset="0"/>
              </a:rPr>
              <a:t>Rest API Documentation and Testing</a:t>
            </a:r>
            <a:endParaRPr lang="en-IN" sz="3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EE24EC-60E7-8370-C247-AB163DECA155}"/>
              </a:ext>
            </a:extLst>
          </p:cNvPr>
          <p:cNvSpPr txBox="1"/>
          <p:nvPr/>
        </p:nvSpPr>
        <p:spPr>
          <a:xfrm>
            <a:off x="1618682" y="598559"/>
            <a:ext cx="955457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000" dirty="0">
                <a:latin typeface="Georgia" panose="02040502050405020303" pitchFamily="18" charset="0"/>
              </a:rPr>
              <a:t>Testing REST Endpoints using Postman/Thunderclient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1C46F1-841F-AA4D-5D5C-6B2A48C6721C}"/>
              </a:ext>
            </a:extLst>
          </p:cNvPr>
          <p:cNvSpPr txBox="1"/>
          <p:nvPr/>
        </p:nvSpPr>
        <p:spPr>
          <a:xfrm>
            <a:off x="886575" y="1793147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Admin-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BFC0F-EDB4-27E4-0316-B1B1E3DEAEBF}"/>
              </a:ext>
            </a:extLst>
          </p:cNvPr>
          <p:cNvSpPr txBox="1"/>
          <p:nvPr/>
        </p:nvSpPr>
        <p:spPr>
          <a:xfrm>
            <a:off x="6346919" y="1793146"/>
            <a:ext cx="87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Staff-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84699FF-F8B2-9784-0E9A-7F1301BE5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19" y="2329952"/>
            <a:ext cx="4826341" cy="3209729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545EB8F-CEA1-C947-0969-CB458D2C9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5" y="2329952"/>
            <a:ext cx="5301954" cy="32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EBC53-FC4D-923F-C5A3-E1EC75B8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5F5E1-EC7D-33F9-5AAA-379FBAC6BD9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125491" y="2723238"/>
            <a:ext cx="9933277" cy="29857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i="0" dirty="0">
                <a:effectLst/>
                <a:latin typeface="Slack-Lato"/>
              </a:rPr>
              <a:t>System Integration Complexity</a:t>
            </a:r>
            <a:r>
              <a:rPr lang="en-US" sz="2400" b="0" i="0" dirty="0">
                <a:effectLst/>
                <a:latin typeface="Slack-Lato"/>
              </a:rPr>
              <a:t>: Connecting multiple modules like flight scheduling, crew management, and booking systems requires careful orchestration and robust API design.</a:t>
            </a:r>
          </a:p>
          <a:p>
            <a:r>
              <a:rPr lang="en-US" sz="2400" b="1" i="0" dirty="0">
                <a:effectLst/>
                <a:latin typeface="Slack-Lato"/>
              </a:rPr>
              <a:t>Security and Access Control</a:t>
            </a:r>
            <a:r>
              <a:rPr lang="en-US" sz="2400" b="0" i="0" dirty="0">
                <a:effectLst/>
                <a:latin typeface="Slack-Lato"/>
              </a:rPr>
              <a:t>: Protecting sensitive operational and passenger data while managing role-based access across departments is critical and complex.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EEBB23-DEAA-CE49-B7BF-6E8D6F173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30" y="1316230"/>
            <a:ext cx="10158984" cy="1025922"/>
          </a:xfrm>
        </p:spPr>
        <p:txBody>
          <a:bodyPr/>
          <a:lstStyle/>
          <a:p>
            <a:r>
              <a:rPr lang="en-IN" sz="3000" dirty="0">
                <a:latin typeface="Georgia"/>
              </a:rPr>
              <a:t>Challenges Faced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73344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908AE-EFC3-D428-999F-D80F728E2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C8B720-DB1F-D124-103E-61B46B83671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18030" y="2557161"/>
            <a:ext cx="9864893" cy="33081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i="0" dirty="0">
                <a:effectLst/>
                <a:latin typeface="Slack-Lato"/>
              </a:rPr>
              <a:t>Hands-on Experience with Modern Technologies</a:t>
            </a:r>
            <a:r>
              <a:rPr lang="en-US" sz="2000" b="0" i="0" dirty="0">
                <a:effectLst/>
                <a:latin typeface="Slack-Lato"/>
              </a:rPr>
              <a:t>: Gained practical skills in </a:t>
            </a:r>
            <a:r>
              <a:rPr lang="en-US" sz="2000" b="1" i="0" dirty="0">
                <a:effectLst/>
                <a:latin typeface="Slack-Lato"/>
              </a:rPr>
              <a:t>Spring Boot</a:t>
            </a:r>
            <a:r>
              <a:rPr lang="en-US" sz="2000" b="0" i="0" dirty="0">
                <a:effectLst/>
                <a:latin typeface="Slack-Lato"/>
              </a:rPr>
              <a:t>, </a:t>
            </a:r>
            <a:r>
              <a:rPr lang="en-US" sz="2000" b="1" i="0" dirty="0">
                <a:effectLst/>
                <a:latin typeface="Slack-Lato"/>
              </a:rPr>
              <a:t>JPA</a:t>
            </a:r>
            <a:r>
              <a:rPr lang="en-US" sz="2000" b="0" i="0" dirty="0">
                <a:effectLst/>
                <a:latin typeface="Slack-Lato"/>
              </a:rPr>
              <a:t>, and </a:t>
            </a:r>
            <a:r>
              <a:rPr lang="en-US" sz="2000" b="1" i="0" dirty="0">
                <a:effectLst/>
                <a:latin typeface="Slack-Lato"/>
              </a:rPr>
              <a:t>Oracle 19c</a:t>
            </a:r>
            <a:r>
              <a:rPr lang="en-US" sz="2000" b="0" i="0" dirty="0">
                <a:effectLst/>
                <a:latin typeface="Slack-Lato"/>
              </a:rPr>
              <a:t>, enhancing backend development capabilities and database management proficiency.</a:t>
            </a:r>
          </a:p>
          <a:p>
            <a:r>
              <a:rPr lang="en-US" sz="2000" b="1" i="0" dirty="0">
                <a:effectLst/>
                <a:latin typeface="Slack-Lato"/>
              </a:rPr>
              <a:t>RESTful API Development</a:t>
            </a:r>
            <a:r>
              <a:rPr lang="en-US" sz="2000" b="0" i="0" dirty="0">
                <a:effectLst/>
                <a:latin typeface="Slack-Lato"/>
              </a:rPr>
              <a:t>: Learned to design and implement clean, scalable APIs using industry best practices, improving system interoperability.</a:t>
            </a:r>
          </a:p>
          <a:p>
            <a:r>
              <a:rPr lang="en-US" sz="2000" b="1" i="0" dirty="0">
                <a:effectLst/>
                <a:latin typeface="Slack-Lato"/>
              </a:rPr>
              <a:t>Debugging and Problem Solving</a:t>
            </a:r>
            <a:r>
              <a:rPr lang="en-US" sz="2000" b="0" i="0" dirty="0">
                <a:effectLst/>
                <a:latin typeface="Slack-Lato"/>
              </a:rPr>
              <a:t>: Improved ability to troubleshoot issues efficiently using tools like </a:t>
            </a:r>
            <a:r>
              <a:rPr lang="en-US" sz="2000" b="1" i="0" dirty="0">
                <a:effectLst/>
                <a:latin typeface="Slack-Lato"/>
              </a:rPr>
              <a:t>Postman</a:t>
            </a:r>
            <a:r>
              <a:rPr lang="en-US" sz="2000" b="0" i="0" dirty="0">
                <a:effectLst/>
                <a:latin typeface="Slack-Lato"/>
              </a:rPr>
              <a:t>, </a:t>
            </a:r>
            <a:r>
              <a:rPr lang="en-US" sz="2000" b="1" i="0" dirty="0">
                <a:effectLst/>
                <a:latin typeface="Slack-Lato"/>
              </a:rPr>
              <a:t>SQL Developer</a:t>
            </a:r>
            <a:r>
              <a:rPr lang="en-US" sz="2000" b="0" i="0" dirty="0">
                <a:effectLst/>
                <a:latin typeface="Slack-Lato"/>
              </a:rPr>
              <a:t>, and </a:t>
            </a:r>
            <a:r>
              <a:rPr lang="en-US" sz="2000" b="1" i="0" dirty="0">
                <a:effectLst/>
                <a:latin typeface="Slack-Lato"/>
              </a:rPr>
              <a:t>VS Code</a:t>
            </a:r>
            <a:endParaRPr lang="en-IN" sz="3200" dirty="0"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E16F74-9742-7042-F721-9DAACE5D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30" y="1198999"/>
            <a:ext cx="10158984" cy="1025922"/>
          </a:xfrm>
        </p:spPr>
        <p:txBody>
          <a:bodyPr/>
          <a:lstStyle/>
          <a:p>
            <a:r>
              <a:rPr lang="en-IN" sz="3000" dirty="0">
                <a:latin typeface="Georgia"/>
              </a:rPr>
              <a:t>Learnings &amp; Takeaways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291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A40258-09C3-DE4F-2BD5-8AF6A0B1B46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3FAAE-51AE-FA1F-0D62-F3F67FB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8E656-C7DA-5166-D859-62FFD8B07FDF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2025, Oracle and/or its affiliates  |  Confidential: Internal/Restricted/Highly Restricted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A573B-0109-5E69-D86D-BF0D9ACB856E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53E19-349B-0234-A960-6A07D440D34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C0A76-C56F-AC15-4AE8-FEFE50F3BEB9}"/>
              </a:ext>
            </a:extLst>
          </p:cNvPr>
          <p:cNvGrpSpPr>
            <a:grpSpLocks/>
          </p:cNvGrpSpPr>
          <p:nvPr/>
        </p:nvGrpSpPr>
        <p:grpSpPr>
          <a:xfrm>
            <a:off x="405173" y="-102275"/>
            <a:ext cx="12192000" cy="6858000"/>
            <a:chOff x="268986" y="126525"/>
            <a:chExt cx="12192000" cy="6858000"/>
          </a:xfrm>
        </p:grpSpPr>
        <p:pic>
          <p:nvPicPr>
            <p:cNvPr id="8" name="Image 144">
              <a:extLst>
                <a:ext uri="{FF2B5EF4-FFF2-40B4-BE49-F238E27FC236}">
                  <a16:creationId xmlns:a16="http://schemas.microsoft.com/office/drawing/2014/main" id="{A340E90F-313C-D785-4750-1F98F88F9D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986" y="126525"/>
              <a:ext cx="12192000" cy="6858000"/>
            </a:xfrm>
            <a:prstGeom prst="rect">
              <a:avLst/>
            </a:prstGeom>
          </p:spPr>
        </p:pic>
        <p:sp>
          <p:nvSpPr>
            <p:cNvPr id="9" name="Graphic 145">
              <a:extLst>
                <a:ext uri="{FF2B5EF4-FFF2-40B4-BE49-F238E27FC236}">
                  <a16:creationId xmlns:a16="http://schemas.microsoft.com/office/drawing/2014/main" id="{BAAE8B51-5794-61FD-8DEA-5921E60EFE97}"/>
                </a:ext>
              </a:extLst>
            </p:cNvPr>
            <p:cNvSpPr/>
            <p:nvPr/>
          </p:nvSpPr>
          <p:spPr>
            <a:xfrm>
              <a:off x="11401425" y="6465994"/>
              <a:ext cx="401955" cy="391795"/>
            </a:xfrm>
            <a:custGeom>
              <a:avLst/>
              <a:gdLst/>
              <a:ahLst/>
              <a:cxnLst/>
              <a:rect l="l" t="t" r="r" b="b"/>
              <a:pathLst>
                <a:path w="401955" h="391795">
                  <a:moveTo>
                    <a:pt x="401583" y="0"/>
                  </a:moveTo>
                  <a:lnTo>
                    <a:pt x="0" y="0"/>
                  </a:lnTo>
                  <a:lnTo>
                    <a:pt x="0" y="391594"/>
                  </a:lnTo>
                  <a:lnTo>
                    <a:pt x="401583" y="391594"/>
                  </a:lnTo>
                  <a:lnTo>
                    <a:pt x="401583" y="0"/>
                  </a:lnTo>
                  <a:close/>
                </a:path>
              </a:pathLst>
            </a:custGeom>
            <a:solidFill>
              <a:srgbClr val="C7352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pic>
          <p:nvPicPr>
            <p:cNvPr id="10" name="Image 146">
              <a:extLst>
                <a:ext uri="{FF2B5EF4-FFF2-40B4-BE49-F238E27FC236}">
                  <a16:creationId xmlns:a16="http://schemas.microsoft.com/office/drawing/2014/main" id="{16CC818C-ADE6-D9ED-8673-DAD73F116C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89882" y="6591617"/>
              <a:ext cx="224668" cy="13985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218221-696D-1189-919C-A6AA0147BBD3}"/>
              </a:ext>
            </a:extLst>
          </p:cNvPr>
          <p:cNvSpPr txBox="1"/>
          <p:nvPr/>
        </p:nvSpPr>
        <p:spPr>
          <a:xfrm>
            <a:off x="1945531" y="272810"/>
            <a:ext cx="9905205" cy="3743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b="1">
              <a:solidFill>
                <a:srgbClr val="2A2E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b="1">
              <a:solidFill>
                <a:srgbClr val="2A2E2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endParaRPr lang="en-US" sz="1800" b="1">
              <a:solidFill>
                <a:srgbClr val="2A2E2E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80085" marR="5159375">
              <a:lnSpc>
                <a:spcPct val="196000"/>
              </a:lnSpc>
              <a:spcAft>
                <a:spcPts val="0"/>
              </a:spcAft>
            </a:pPr>
            <a:r>
              <a:rPr lang="en-US" sz="3600" b="1">
                <a:solidFill>
                  <a:srgbClr val="2A2E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Thank you!</a:t>
            </a:r>
            <a:endParaRPr lang="en-IN" sz="36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95EF44-46BE-5E91-CD8A-6314B43EC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323" y="1536168"/>
            <a:ext cx="2501025" cy="688408"/>
          </a:xfrm>
        </p:spPr>
        <p:txBody>
          <a:bodyPr/>
          <a:lstStyle/>
          <a:p>
            <a:r>
              <a:rPr lang="en-IN" sz="3000" dirty="0">
                <a:latin typeface="Georgia"/>
              </a:rPr>
              <a:t>Objective</a:t>
            </a:r>
            <a:endParaRPr lang="en-IN" sz="3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E04810-61C0-23F7-0AA8-9E6FAB2E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secure login and role-based access for Admins and Staff.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enable Admins to manage flights, passengers, and flight services (ancillaries, meals, shopping).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allow Staff to handle passenger check-in with seat allocation and special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support in-flight service management, including meal, ancillary, and shopping selections.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42F866-4CD6-F19A-55BA-ADB4F138C55E}"/>
              </a:ext>
            </a:extLst>
          </p:cNvPr>
          <p:cNvSpPr>
            <a:spLocks noGrp="1" noChangeArrowheads="1"/>
          </p:cNvSpPr>
          <p:nvPr>
            <p:ph type="body" sz="quarter" idx="34"/>
          </p:nvPr>
        </p:nvSpPr>
        <p:spPr bwMode="auto">
          <a:xfrm>
            <a:off x="1577323" y="2329413"/>
            <a:ext cx="88519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provide a secure login and role-based access for Admins and Staff.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enable Admins to manage flights, passengers, and flight services (ancillaries, meals,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shopping).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allow Staff to handle passenger check-in with seat allocation and special requirements.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in-flight service management, including meal, ancillary, and shopping selections.</a:t>
            </a:r>
          </a:p>
        </p:txBody>
      </p:sp>
    </p:spTree>
    <p:extLst>
      <p:ext uri="{BB962C8B-B14F-4D97-AF65-F5344CB8AC3E}">
        <p14:creationId xmlns:p14="http://schemas.microsoft.com/office/powerpoint/2010/main" val="37176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47362F-4C7D-AC6C-E2E7-4C3F25987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061" y="1727200"/>
            <a:ext cx="3822357" cy="571612"/>
          </a:xfrm>
        </p:spPr>
        <p:txBody>
          <a:bodyPr/>
          <a:lstStyle/>
          <a:p>
            <a:r>
              <a:rPr lang="en-IN" sz="3000" dirty="0">
                <a:latin typeface="Georgia"/>
              </a:rPr>
              <a:t>Tools &amp; Technologies</a:t>
            </a: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A8062-DE28-897B-FDB5-3EC324A20AF3}"/>
              </a:ext>
            </a:extLst>
          </p:cNvPr>
          <p:cNvSpPr txBox="1"/>
          <p:nvPr/>
        </p:nvSpPr>
        <p:spPr>
          <a:xfrm>
            <a:off x="1313061" y="2612013"/>
            <a:ext cx="102619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effectLst/>
                <a:latin typeface="Slack-Lato"/>
              </a:rPr>
              <a:t>Backend:</a:t>
            </a:r>
            <a:r>
              <a:rPr lang="en-IN" sz="2400" b="0" i="0" dirty="0">
                <a:effectLst/>
                <a:latin typeface="Slack-Lato"/>
              </a:rPr>
              <a:t> Java, Spring Boot, Spring Framework, Jakarta EE, JPA, Hibernate, Lombok, JWT, RBAC</a:t>
            </a:r>
            <a:br>
              <a:rPr lang="en-IN" sz="2400" dirty="0"/>
            </a:br>
            <a:r>
              <a:rPr lang="en-IN" sz="2400" b="1" i="0" dirty="0">
                <a:effectLst/>
                <a:latin typeface="Slack-Lato"/>
              </a:rPr>
              <a:t>Frontend:</a:t>
            </a:r>
            <a:r>
              <a:rPr lang="en-IN" sz="2400" b="0" i="0" dirty="0">
                <a:effectLst/>
                <a:latin typeface="Slack-Lato"/>
              </a:rPr>
              <a:t> </a:t>
            </a:r>
            <a:r>
              <a:rPr lang="en-IN" sz="2400" dirty="0">
                <a:latin typeface="Slack-Lato"/>
              </a:rPr>
              <a:t>ReactJS, TypeScript, Tailwind CSS</a:t>
            </a:r>
            <a:br>
              <a:rPr lang="en-IN" sz="2400" dirty="0"/>
            </a:br>
            <a:r>
              <a:rPr lang="en-IN" sz="2400" b="1" i="0" dirty="0">
                <a:effectLst/>
                <a:latin typeface="Slack-Lato"/>
              </a:rPr>
              <a:t>Database:</a:t>
            </a:r>
            <a:r>
              <a:rPr lang="en-IN" sz="2400" b="0" i="0" dirty="0">
                <a:effectLst/>
                <a:latin typeface="Slack-Lato"/>
              </a:rPr>
              <a:t> Oracle 19c SQL, SQL Developer</a:t>
            </a:r>
            <a:br>
              <a:rPr lang="en-IN" sz="2400" dirty="0"/>
            </a:br>
            <a:r>
              <a:rPr lang="en-IN" sz="2400" b="1" i="0" dirty="0">
                <a:effectLst/>
                <a:latin typeface="Slack-Lato"/>
              </a:rPr>
              <a:t>Build Tools:</a:t>
            </a:r>
            <a:r>
              <a:rPr lang="en-IN" sz="2400" b="0" i="0" dirty="0">
                <a:effectLst/>
                <a:latin typeface="Slack-Lato"/>
              </a:rPr>
              <a:t> Maven</a:t>
            </a:r>
            <a:br>
              <a:rPr lang="en-IN" sz="2400" dirty="0"/>
            </a:br>
            <a:r>
              <a:rPr lang="en-IN" sz="2400" b="1" i="0" dirty="0">
                <a:effectLst/>
                <a:latin typeface="Slack-Lato"/>
              </a:rPr>
              <a:t>Testing:</a:t>
            </a:r>
            <a:r>
              <a:rPr lang="en-IN" sz="2400" b="0" i="0" dirty="0">
                <a:effectLst/>
                <a:latin typeface="Slack-Lato"/>
              </a:rPr>
              <a:t> Postman, Swagger</a:t>
            </a:r>
            <a:br>
              <a:rPr lang="en-IN" sz="2400" dirty="0"/>
            </a:br>
            <a:r>
              <a:rPr lang="en-IN" sz="2400" b="1" i="0" dirty="0">
                <a:effectLst/>
                <a:latin typeface="Slack-Lato"/>
              </a:rPr>
              <a:t>Version Control:</a:t>
            </a:r>
            <a:r>
              <a:rPr lang="en-IN" sz="2400" b="0" i="0" dirty="0">
                <a:effectLst/>
                <a:latin typeface="Slack-Lato"/>
              </a:rPr>
              <a:t> Git, GitHub</a:t>
            </a:r>
            <a:br>
              <a:rPr lang="en-IN" sz="2400" dirty="0"/>
            </a:br>
            <a:r>
              <a:rPr lang="en-IN" sz="2400" b="1" i="0" dirty="0">
                <a:effectLst/>
                <a:latin typeface="Slack-Lato"/>
              </a:rPr>
              <a:t>IDE:</a:t>
            </a:r>
            <a:r>
              <a:rPr lang="en-IN" sz="2400" b="0" i="0" dirty="0">
                <a:effectLst/>
                <a:latin typeface="Slack-Lato"/>
              </a:rPr>
              <a:t> Visual Studio Code</a:t>
            </a:r>
            <a:endParaRPr lang="en-IN" sz="2400" dirty="0"/>
          </a:p>
        </p:txBody>
      </p:sp>
      <p:pic>
        <p:nvPicPr>
          <p:cNvPr id="2050" name="Picture 2" descr="Postman Icon SVG Vector &amp; PNG Free Download | UXWing">
            <a:extLst>
              <a:ext uri="{FF2B5EF4-FFF2-40B4-BE49-F238E27FC236}">
                <a16:creationId xmlns:a16="http://schemas.microsoft.com/office/drawing/2014/main" id="{A86C1B2D-EF0A-97BD-CAFF-31B3CA1E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3182101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customize your SwaggerUI document with CSS and Javascript. [Site Logo  / Favicon] (.Net Core) – Harith's Blog">
            <a:extLst>
              <a:ext uri="{FF2B5EF4-FFF2-40B4-BE49-F238E27FC236}">
                <a16:creationId xmlns:a16="http://schemas.microsoft.com/office/drawing/2014/main" id="{3C9899A1-27BE-366C-4ADE-ECADFFD3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05" y="3229960"/>
            <a:ext cx="22098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nd how to start with Tailwind CSS">
            <a:extLst>
              <a:ext uri="{FF2B5EF4-FFF2-40B4-BE49-F238E27FC236}">
                <a16:creationId xmlns:a16="http://schemas.microsoft.com/office/drawing/2014/main" id="{7F80C1A5-54F2-205D-59F6-B327EDD5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1" y="4235732"/>
            <a:ext cx="1364211" cy="83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w Features in Oracle Database 19c - ORACLE-HELP">
            <a:extLst>
              <a:ext uri="{FF2B5EF4-FFF2-40B4-BE49-F238E27FC236}">
                <a16:creationId xmlns:a16="http://schemas.microsoft.com/office/drawing/2014/main" id="{2D41113C-04EB-4620-4546-DAF05F65E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78" y="4195384"/>
            <a:ext cx="3034068" cy="9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QL Developer: What is it? What's it for?">
            <a:extLst>
              <a:ext uri="{FF2B5EF4-FFF2-40B4-BE49-F238E27FC236}">
                <a16:creationId xmlns:a16="http://schemas.microsoft.com/office/drawing/2014/main" id="{F425089C-A17B-90C4-C551-4DE393A7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46" y="4176380"/>
            <a:ext cx="1726229" cy="86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eginner's Guide to Java Programming: Your First Java Lab | LabEx">
            <a:extLst>
              <a:ext uri="{FF2B5EF4-FFF2-40B4-BE49-F238E27FC236}">
                <a16:creationId xmlns:a16="http://schemas.microsoft.com/office/drawing/2014/main" id="{11B3D4E7-F64C-E380-FAAF-C3DA2CB2E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810" y="3062046"/>
            <a:ext cx="996589" cy="9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icroservices Toolbox: Spring Boot ...">
            <a:extLst>
              <a:ext uri="{FF2B5EF4-FFF2-40B4-BE49-F238E27FC236}">
                <a16:creationId xmlns:a16="http://schemas.microsoft.com/office/drawing/2014/main" id="{75F79A0F-06BF-EC1B-CADB-9DA82CA0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1" y="5126919"/>
            <a:ext cx="1735488" cy="9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act (software) - Wikipedia">
            <a:extLst>
              <a:ext uri="{FF2B5EF4-FFF2-40B4-BE49-F238E27FC236}">
                <a16:creationId xmlns:a16="http://schemas.microsoft.com/office/drawing/2014/main" id="{E9DD80D9-FBB0-481E-E0CA-F1CEB79C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20" y="5010875"/>
            <a:ext cx="1129511" cy="102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roject Lombok · GitHub">
            <a:extLst>
              <a:ext uri="{FF2B5EF4-FFF2-40B4-BE49-F238E27FC236}">
                <a16:creationId xmlns:a16="http://schemas.microsoft.com/office/drawing/2014/main" id="{91200B30-6A91-5EA2-0B80-78D7B6DA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34" y="4966978"/>
            <a:ext cx="1232412" cy="123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Jwt.io Json web token Vector Logo ...">
            <a:extLst>
              <a:ext uri="{FF2B5EF4-FFF2-40B4-BE49-F238E27FC236}">
                <a16:creationId xmlns:a16="http://schemas.microsoft.com/office/drawing/2014/main" id="{A2541532-FED0-471F-45F3-E1B7909F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578" y="5185536"/>
            <a:ext cx="1825878" cy="91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3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87F84A-112F-7E33-A837-D306100F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9659" y="971279"/>
            <a:ext cx="4536666" cy="631216"/>
          </a:xfrm>
        </p:spPr>
        <p:txBody>
          <a:bodyPr/>
          <a:lstStyle/>
          <a:p>
            <a:r>
              <a:rPr lang="en-IN" sz="3000" dirty="0">
                <a:latin typeface="Georgia"/>
              </a:rPr>
              <a:t>High-level Architecture</a:t>
            </a:r>
            <a:endParaRPr lang="en-IN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7B018-5952-8C73-F104-A4EB6F92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999979"/>
            <a:ext cx="571579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F663AB-E6E8-1694-D548-98EF210F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68" y="1061118"/>
            <a:ext cx="10158984" cy="1025922"/>
          </a:xfrm>
        </p:spPr>
        <p:txBody>
          <a:bodyPr/>
          <a:lstStyle/>
          <a:p>
            <a:r>
              <a:rPr lang="en-IN" sz="3000" dirty="0">
                <a:latin typeface="Georgia"/>
              </a:rPr>
              <a:t>Key Components/ Features</a:t>
            </a:r>
            <a:endParaRPr lang="en-IN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BF28A6-0B6F-0AB8-BBF5-F9D6F3D70881}"/>
              </a:ext>
            </a:extLst>
          </p:cNvPr>
          <p:cNvSpPr txBox="1"/>
          <p:nvPr/>
        </p:nvSpPr>
        <p:spPr>
          <a:xfrm>
            <a:off x="1468280" y="2240297"/>
            <a:ext cx="90695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/>
                <a:cs typeface="Calibri"/>
              </a:rPr>
              <a:t>Secure Access Control:</a:t>
            </a:r>
            <a:r>
              <a:rPr lang="en-US" sz="2000" dirty="0">
                <a:ea typeface="Calibri"/>
                <a:cs typeface="Calibri"/>
              </a:rPr>
              <a:t> Role-based login ensures that only authorized users can view or modify sensitive data, maintaining system security and compliance.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/>
                <a:cs typeface="Calibri"/>
              </a:rPr>
              <a:t>Interactive Frontend (React): </a:t>
            </a:r>
            <a:r>
              <a:rPr lang="en-US" sz="2000" dirty="0">
                <a:ea typeface="Calibri"/>
                <a:cs typeface="Calibri"/>
              </a:rPr>
              <a:t>A responsive and dynamic user interface built with React enables smooth navigation.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/>
                <a:cs typeface="Calibri"/>
              </a:rPr>
              <a:t>Robust API Layer (Spring + Swagger)</a:t>
            </a:r>
            <a:r>
              <a:rPr lang="en-US" sz="2000" dirty="0">
                <a:ea typeface="Calibri"/>
                <a:cs typeface="Calibri"/>
              </a:rPr>
              <a:t>: RESTful APIs with Swagger documentation facilitate seamless integration, testing, and communication between frontend and backend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/>
                <a:cs typeface="Calibri"/>
              </a:rPr>
              <a:t>Modular Architecture: </a:t>
            </a:r>
            <a:r>
              <a:rPr lang="en-US" sz="2000" dirty="0">
                <a:ea typeface="Calibri"/>
                <a:cs typeface="Calibri"/>
              </a:rPr>
              <a:t>The system is designed with loosely coupled modules, allowing easy scalability, maintenance, and independent feature upgrades.</a:t>
            </a:r>
          </a:p>
        </p:txBody>
      </p:sp>
    </p:spTree>
    <p:extLst>
      <p:ext uri="{BB962C8B-B14F-4D97-AF65-F5344CB8AC3E}">
        <p14:creationId xmlns:p14="http://schemas.microsoft.com/office/powerpoint/2010/main" val="30414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D3F411-2CDA-7342-2EB2-8F6BCEEE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2769" y="720438"/>
            <a:ext cx="6386461" cy="657388"/>
          </a:xfrm>
        </p:spPr>
        <p:txBody>
          <a:bodyPr/>
          <a:lstStyle/>
          <a:p>
            <a:pPr algn="ctr"/>
            <a:r>
              <a:rPr lang="en-IN" sz="3000" dirty="0">
                <a:latin typeface="Georgia"/>
              </a:rPr>
              <a:t>ER Diagram</a:t>
            </a:r>
            <a:endParaRPr lang="en-IN" sz="3000" dirty="0"/>
          </a:p>
        </p:txBody>
      </p:sp>
      <p:pic>
        <p:nvPicPr>
          <p:cNvPr id="4" name="Picture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9C40A9FE-8193-B522-B670-3932303B9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86" y="1479425"/>
            <a:ext cx="8414437" cy="45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7666D-F22F-5912-F94C-14B225B4F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D1D9D4-F3A0-6D29-D33D-F451BA0B0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2769" y="720438"/>
            <a:ext cx="6386461" cy="657388"/>
          </a:xfrm>
        </p:spPr>
        <p:txBody>
          <a:bodyPr/>
          <a:lstStyle/>
          <a:p>
            <a:pPr algn="ctr"/>
            <a:r>
              <a:rPr lang="en-IN" sz="3000" dirty="0">
                <a:latin typeface="Georgia"/>
              </a:rPr>
              <a:t>Sequence Diagram</a:t>
            </a:r>
            <a:endParaRPr lang="en-IN" sz="3000" dirty="0"/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F0A37091-1E5D-FA3D-D210-F5B1EB19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61" y="1377826"/>
            <a:ext cx="3910877" cy="475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8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B0AB9-E919-5107-EAE4-403F5BA3E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55A94A-C502-FDF6-60DA-DDE49EE92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2769" y="720438"/>
            <a:ext cx="6386461" cy="657388"/>
          </a:xfrm>
        </p:spPr>
        <p:txBody>
          <a:bodyPr/>
          <a:lstStyle/>
          <a:p>
            <a:pPr algn="ctr"/>
            <a:r>
              <a:rPr lang="en-IN" sz="3000" dirty="0">
                <a:latin typeface="Georgia"/>
              </a:rPr>
              <a:t>Use Case Diagram</a:t>
            </a:r>
            <a:endParaRPr lang="en-IN" sz="3000" dirty="0"/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6F28FDCF-A963-D0D2-2BBA-60A53FF9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3" y="1773382"/>
            <a:ext cx="5881254" cy="3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9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7fbf9f-efe0-407b-8759-88871e60823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4948484A3ADD4B85CAD1B4B181A035" ma:contentTypeVersion="5" ma:contentTypeDescription="Create a new document." ma:contentTypeScope="" ma:versionID="6e0c9bbf01f25389c1377aea3c9c83f1">
  <xsd:schema xmlns:xsd="http://www.w3.org/2001/XMLSchema" xmlns:xs="http://www.w3.org/2001/XMLSchema" xmlns:p="http://schemas.microsoft.com/office/2006/metadata/properties" xmlns:ns3="1f7fbf9f-efe0-407b-8759-88871e60823b" targetNamespace="http://schemas.microsoft.com/office/2006/metadata/properties" ma:root="true" ma:fieldsID="ce7d05142be026ebee99b1cddd4f0d2a" ns3:_="">
    <xsd:import namespace="1f7fbf9f-efe0-407b-8759-88871e60823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fbf9f-efe0-407b-8759-88871e60823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470F16-063B-407A-9E01-CC76D3F9740F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f7fbf9f-efe0-407b-8759-88871e60823b"/>
  </ds:schemaRefs>
</ds:datastoreItem>
</file>

<file path=customXml/itemProps2.xml><?xml version="1.0" encoding="utf-8"?>
<ds:datastoreItem xmlns:ds="http://schemas.openxmlformats.org/officeDocument/2006/customXml" ds:itemID="{26E7D67C-CEAB-4BDD-9821-18707A915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fbf9f-efe0-407b-8759-88871e608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6F0CF6-D83C-4C5F-91BA-2E2E36CDE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410</TotalTime>
  <Words>781</Words>
  <Application>Microsoft Office PowerPoint</Application>
  <PresentationFormat>Widescreen</PresentationFormat>
  <Paragraphs>85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Oracle Sans</vt:lpstr>
      <vt:lpstr>Slack-Lato</vt:lpstr>
      <vt:lpstr>Office Theme</vt:lpstr>
      <vt:lpstr>Airline Management System Case Study</vt:lpstr>
      <vt:lpstr>            Problem Statement</vt:lpstr>
      <vt:lpstr>Objective</vt:lpstr>
      <vt:lpstr>Tools &amp; Technologies</vt:lpstr>
      <vt:lpstr>High-level Architecture</vt:lpstr>
      <vt:lpstr>Key Components/ Features</vt:lpstr>
      <vt:lpstr>ER Diagram</vt:lpstr>
      <vt:lpstr>Sequence Diagram</vt:lpstr>
      <vt:lpstr>Use Case Diagram</vt:lpstr>
      <vt:lpstr>Screenshots of Implementation</vt:lpstr>
      <vt:lpstr>PowerPoint Presentation</vt:lpstr>
      <vt:lpstr>PowerPoint Presentation</vt:lpstr>
      <vt:lpstr>Admin Functions</vt:lpstr>
      <vt:lpstr>PowerPoint Presentation</vt:lpstr>
      <vt:lpstr>PowerPoint Presentation</vt:lpstr>
      <vt:lpstr>Staff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Learnings &amp;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this new template look so different?</dc:title>
  <dc:creator>Subhas Budala</dc:creator>
  <cp:lastModifiedBy>Abhinav Kumar</cp:lastModifiedBy>
  <cp:revision>14</cp:revision>
  <dcterms:created xsi:type="dcterms:W3CDTF">2020-02-11T01:31:00Z</dcterms:created>
  <dcterms:modified xsi:type="dcterms:W3CDTF">2025-08-27T15:37:03Z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0x010100434948484A3ADD4B85CAD1B4B181A035</vt:lpwstr>
  </property>
  <property fmtid="{D5CDD505-2E9C-101B-9397-08002B2CF9AE}" pid="3" name="MSIP_Label_a4de43ec-192a-49eb-8e54-baeb8c71bbbe_Enabled">
    <vt:lpwstr>true</vt:lpwstr>
  </property>
  <property fmtid="{D5CDD505-2E9C-101B-9397-08002B2CF9AE}" pid="4" name="MSIP_Label_a4de43ec-192a-49eb-8e54-baeb8c71bbbe_SetDate">
    <vt:lpwstr>2025-07-24T05:32:35Z</vt:lpwstr>
  </property>
  <property fmtid="{D5CDD505-2E9C-101B-9397-08002B2CF9AE}" pid="5" name="MSIP_Label_a4de43ec-192a-49eb-8e54-baeb8c71bbbe_Method">
    <vt:lpwstr>Standard</vt:lpwstr>
  </property>
  <property fmtid="{D5CDD505-2E9C-101B-9397-08002B2CF9AE}" pid="6" name="MSIP_Label_a4de43ec-192a-49eb-8e54-baeb8c71bbbe_Name">
    <vt:lpwstr>Confidential – Oracle Internal</vt:lpwstr>
  </property>
  <property fmtid="{D5CDD505-2E9C-101B-9397-08002B2CF9AE}" pid="7" name="MSIP_Label_a4de43ec-192a-49eb-8e54-baeb8c71bbbe_SiteId">
    <vt:lpwstr>4e2c6054-71cb-48f1-bd6c-3a9705aca71b</vt:lpwstr>
  </property>
  <property fmtid="{D5CDD505-2E9C-101B-9397-08002B2CF9AE}" pid="8" name="MSIP_Label_a4de43ec-192a-49eb-8e54-baeb8c71bbbe_ActionId">
    <vt:lpwstr>7bf5fb87-0430-482d-9e76-a7c9127e58ca</vt:lpwstr>
  </property>
  <property fmtid="{D5CDD505-2E9C-101B-9397-08002B2CF9AE}" pid="9" name="MSIP_Label_a4de43ec-192a-49eb-8e54-baeb8c71bbbe_ContentBits">
    <vt:lpwstr>2</vt:lpwstr>
  </property>
  <property fmtid="{D5CDD505-2E9C-101B-9397-08002B2CF9AE}" pid="10" name="MSIP_Label_a4de43ec-192a-49eb-8e54-baeb8c71bbbe_Tag">
    <vt:lpwstr>10, 3, 0, 2</vt:lpwstr>
  </property>
  <property fmtid="{D5CDD505-2E9C-101B-9397-08002B2CF9AE}" pid="11" name="ClassificationContentMarkingFooterLocations">
    <vt:lpwstr>Office Theme:9</vt:lpwstr>
  </property>
  <property fmtid="{D5CDD505-2E9C-101B-9397-08002B2CF9AE}" pid="12" name="ClassificationContentMarkingFooterText">
    <vt:lpwstr>Confidential – Oracle Internal</vt:lpwstr>
  </property>
</Properties>
</file>