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anva Sans" panose="020B0503030501040103" pitchFamily="34" charset="0"/>
      <p:regular r:id="rId27"/>
    </p:embeddedFont>
    <p:embeddedFont>
      <p:font typeface="Poppins Medium" pitchFamily="2"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5.fntdata"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_transformation" TargetMode="External" /><Relationship Id="rId2" Type="http://schemas.openxmlformats.org/officeDocument/2006/relationships/hyperlink" Target="https://en.wikipedia.org/wiki/Data_cleansing" TargetMode="External" /><Relationship Id="rId1" Type="http://schemas.openxmlformats.org/officeDocument/2006/relationships/slideLayout" Target="../slideLayouts/slideLayout7.xml" /><Relationship Id="rId5" Type="http://schemas.openxmlformats.org/officeDocument/2006/relationships/hyperlink" Target="https://en.wikipedia.org/wiki/Data" TargetMode="External" /><Relationship Id="rId4" Type="http://schemas.openxmlformats.org/officeDocument/2006/relationships/hyperlink" Target="https://en.wikipedia.org/wiki/Data_modeling" TargetMode="External" /></Relationships>
</file>

<file path=ppt/slides/_rels/slide2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7.xml" /><Relationship Id="rId4" Type="http://schemas.openxmlformats.org/officeDocument/2006/relationships/image" Target="../media/image31.sv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TextBox 2"/>
          <p:cNvSpPr txBox="1"/>
          <p:nvPr/>
        </p:nvSpPr>
        <p:spPr>
          <a:xfrm>
            <a:off x="5266145" y="723900"/>
            <a:ext cx="8101757" cy="1368424"/>
          </a:xfrm>
          <a:prstGeom prst="rect">
            <a:avLst/>
          </a:prstGeom>
        </p:spPr>
        <p:txBody>
          <a:bodyPr lIns="0" tIns="0" rIns="0" bIns="0" rtlCol="0" anchor="t">
            <a:spAutoFit/>
          </a:bodyPr>
          <a:lstStyle/>
          <a:p>
            <a:pPr algn="ctr">
              <a:lnSpc>
                <a:spcPts val="11200"/>
              </a:lnSpc>
            </a:pPr>
            <a:r>
              <a:rPr lang="en-US" sz="8000" dirty="0">
                <a:solidFill>
                  <a:srgbClr val="13DCFF"/>
                </a:solidFill>
                <a:latin typeface="Canva Sans"/>
              </a:rPr>
              <a:t>EDS PROJECT</a:t>
            </a:r>
          </a:p>
        </p:txBody>
      </p:sp>
      <p:sp>
        <p:nvSpPr>
          <p:cNvPr id="3" name="TextBox 3"/>
          <p:cNvSpPr txBox="1"/>
          <p:nvPr/>
        </p:nvSpPr>
        <p:spPr>
          <a:xfrm>
            <a:off x="833663" y="2940050"/>
            <a:ext cx="16966722" cy="7181453"/>
          </a:xfrm>
          <a:prstGeom prst="rect">
            <a:avLst/>
          </a:prstGeom>
        </p:spPr>
        <p:txBody>
          <a:bodyPr lIns="0" tIns="0" rIns="0" bIns="0" rtlCol="0" anchor="t">
            <a:spAutoFit/>
          </a:bodyPr>
          <a:lstStyle/>
          <a:p>
            <a:pPr algn="ctr">
              <a:lnSpc>
                <a:spcPts val="5599"/>
              </a:lnSpc>
            </a:pPr>
            <a:r>
              <a:rPr lang="en-US" sz="3999" b="1" dirty="0">
                <a:solidFill>
                  <a:srgbClr val="13DCFF"/>
                </a:solidFill>
                <a:latin typeface="Canva Sans"/>
              </a:rPr>
              <a:t>Guided By-</a:t>
            </a:r>
          </a:p>
          <a:p>
            <a:pPr algn="ctr">
              <a:lnSpc>
                <a:spcPts val="5599"/>
              </a:lnSpc>
            </a:pPr>
            <a:r>
              <a:rPr lang="en-US" sz="3999" b="1" dirty="0">
                <a:solidFill>
                  <a:srgbClr val="13DCFF"/>
                </a:solidFill>
                <a:latin typeface="Canva Sans"/>
              </a:rPr>
              <a:t>Mrs. Prajakta Ugale</a:t>
            </a:r>
          </a:p>
          <a:p>
            <a:pPr algn="ctr">
              <a:lnSpc>
                <a:spcPts val="5599"/>
              </a:lnSpc>
            </a:pPr>
            <a:endParaRPr lang="en-US" sz="3999" b="1" dirty="0">
              <a:solidFill>
                <a:srgbClr val="13DCFF"/>
              </a:solidFill>
              <a:latin typeface="Canva Sans"/>
            </a:endParaRPr>
          </a:p>
          <a:p>
            <a:pPr>
              <a:lnSpc>
                <a:spcPts val="5599"/>
              </a:lnSpc>
            </a:pPr>
            <a:r>
              <a:rPr lang="en-US" sz="3999" dirty="0">
                <a:solidFill>
                  <a:srgbClr val="13DCFF"/>
                </a:solidFill>
                <a:latin typeface="Canva Sans"/>
              </a:rPr>
              <a:t>Presented By-</a:t>
            </a:r>
          </a:p>
          <a:p>
            <a:pPr>
              <a:lnSpc>
                <a:spcPts val="5599"/>
              </a:lnSpc>
            </a:pPr>
            <a:r>
              <a:rPr lang="en-US" sz="3999" dirty="0">
                <a:solidFill>
                  <a:srgbClr val="13DCFF"/>
                </a:solidFill>
                <a:latin typeface="Canva Sans"/>
              </a:rPr>
              <a:t>1] Vinay Nair (270) PRN: 202101070200</a:t>
            </a:r>
          </a:p>
          <a:p>
            <a:pPr>
              <a:lnSpc>
                <a:spcPts val="5599"/>
              </a:lnSpc>
            </a:pPr>
            <a:endParaRPr lang="en-US" sz="3999" dirty="0">
              <a:solidFill>
                <a:srgbClr val="13DCFF"/>
              </a:solidFill>
              <a:latin typeface="Canva Sans"/>
            </a:endParaRPr>
          </a:p>
          <a:p>
            <a:pPr>
              <a:lnSpc>
                <a:spcPts val="5599"/>
              </a:lnSpc>
            </a:pPr>
            <a:r>
              <a:rPr lang="en-US" sz="3999" dirty="0">
                <a:solidFill>
                  <a:srgbClr val="13DCFF"/>
                </a:solidFill>
                <a:latin typeface="Canva Sans"/>
              </a:rPr>
              <a:t>2] Hrishikesh Girsawale (271) PRN: 202201060058</a:t>
            </a:r>
          </a:p>
          <a:p>
            <a:pPr>
              <a:lnSpc>
                <a:spcPts val="5599"/>
              </a:lnSpc>
            </a:pPr>
            <a:endParaRPr lang="en-US" sz="3999" dirty="0">
              <a:solidFill>
                <a:srgbClr val="13DCFF"/>
              </a:solidFill>
              <a:latin typeface="Canva Sans"/>
            </a:endParaRPr>
          </a:p>
          <a:p>
            <a:pPr>
              <a:lnSpc>
                <a:spcPts val="5599"/>
              </a:lnSpc>
            </a:pPr>
            <a:r>
              <a:rPr lang="en-US" sz="3999" dirty="0">
                <a:solidFill>
                  <a:srgbClr val="13DCFF"/>
                </a:solidFill>
                <a:latin typeface="Canva Sans"/>
              </a:rPr>
              <a:t>3] Rushikesh Sable (281) PRN: 202201070107</a:t>
            </a:r>
          </a:p>
          <a:p>
            <a:pPr algn="just">
              <a:lnSpc>
                <a:spcPts val="5599"/>
              </a:lnSpc>
            </a:pPr>
            <a:endParaRPr lang="en-US" sz="3999" dirty="0">
              <a:solidFill>
                <a:srgbClr val="13DCFF"/>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2742386" y="808487"/>
            <a:ext cx="12803227" cy="4612343"/>
          </a:xfrm>
          <a:custGeom>
            <a:avLst/>
            <a:gdLst/>
            <a:ahLst/>
            <a:cxnLst/>
            <a:rect l="l" t="t" r="r" b="b"/>
            <a:pathLst>
              <a:path w="12803227" h="4612343">
                <a:moveTo>
                  <a:pt x="0" y="0"/>
                </a:moveTo>
                <a:lnTo>
                  <a:pt x="12803228" y="0"/>
                </a:lnTo>
                <a:lnTo>
                  <a:pt x="12803228" y="4612343"/>
                </a:lnTo>
                <a:lnTo>
                  <a:pt x="0" y="4612343"/>
                </a:lnTo>
                <a:lnTo>
                  <a:pt x="0" y="0"/>
                </a:lnTo>
                <a:close/>
              </a:path>
            </a:pathLst>
          </a:custGeom>
          <a:blipFill>
            <a:blip r:embed="rId2"/>
            <a:stretch>
              <a:fillRect/>
            </a:stretch>
          </a:blipFill>
        </p:spPr>
      </p:sp>
      <p:sp>
        <p:nvSpPr>
          <p:cNvPr id="3" name="Freeform 3"/>
          <p:cNvSpPr/>
          <p:nvPr/>
        </p:nvSpPr>
        <p:spPr>
          <a:xfrm>
            <a:off x="1028700" y="5986002"/>
            <a:ext cx="16230600" cy="3272298"/>
          </a:xfrm>
          <a:custGeom>
            <a:avLst/>
            <a:gdLst/>
            <a:ahLst/>
            <a:cxnLst/>
            <a:rect l="l" t="t" r="r" b="b"/>
            <a:pathLst>
              <a:path w="16230600" h="3272298">
                <a:moveTo>
                  <a:pt x="0" y="0"/>
                </a:moveTo>
                <a:lnTo>
                  <a:pt x="16230600" y="0"/>
                </a:lnTo>
                <a:lnTo>
                  <a:pt x="16230600" y="3272298"/>
                </a:lnTo>
                <a:lnTo>
                  <a:pt x="0" y="3272298"/>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TextBox 2"/>
          <p:cNvSpPr txBox="1"/>
          <p:nvPr/>
        </p:nvSpPr>
        <p:spPr>
          <a:xfrm>
            <a:off x="597721" y="876300"/>
            <a:ext cx="11609541" cy="1368424"/>
          </a:xfrm>
          <a:prstGeom prst="rect">
            <a:avLst/>
          </a:prstGeom>
        </p:spPr>
        <p:txBody>
          <a:bodyPr lIns="0" tIns="0" rIns="0" bIns="0" rtlCol="0" anchor="t">
            <a:spAutoFit/>
          </a:bodyPr>
          <a:lstStyle/>
          <a:p>
            <a:pPr algn="ctr">
              <a:lnSpc>
                <a:spcPts val="11200"/>
              </a:lnSpc>
            </a:pPr>
            <a:r>
              <a:rPr lang="en-US" sz="8000">
                <a:solidFill>
                  <a:srgbClr val="13DCFF"/>
                </a:solidFill>
                <a:latin typeface="Canva Sans"/>
              </a:rPr>
              <a:t>DATA VISUALISATION:</a:t>
            </a:r>
          </a:p>
        </p:txBody>
      </p:sp>
      <p:sp>
        <p:nvSpPr>
          <p:cNvPr id="3" name="TextBox 3"/>
          <p:cNvSpPr txBox="1"/>
          <p:nvPr/>
        </p:nvSpPr>
        <p:spPr>
          <a:xfrm>
            <a:off x="597721" y="3411935"/>
            <a:ext cx="16966722" cy="4203700"/>
          </a:xfrm>
          <a:prstGeom prst="rect">
            <a:avLst/>
          </a:prstGeom>
        </p:spPr>
        <p:txBody>
          <a:bodyPr lIns="0" tIns="0" rIns="0" bIns="0" rtlCol="0" anchor="t">
            <a:spAutoFit/>
          </a:bodyPr>
          <a:lstStyle/>
          <a:p>
            <a:pPr algn="just">
              <a:lnSpc>
                <a:spcPts val="5599"/>
              </a:lnSpc>
            </a:pPr>
            <a:r>
              <a:rPr lang="en-US" sz="3999">
                <a:solidFill>
                  <a:srgbClr val="13DCFF"/>
                </a:solidFill>
                <a:latin typeface="Canva Sans"/>
              </a:rPr>
              <a:t>Data visualization is the representation of data through use of common graphics, such as charts, plots, infographics, and even animations. These visual displays of information communicate complex data relationships and data-driven insights in a way that is easy to understand.</a:t>
            </a:r>
          </a:p>
          <a:p>
            <a:pPr algn="just">
              <a:lnSpc>
                <a:spcPts val="5599"/>
              </a:lnSpc>
            </a:pPr>
            <a:endParaRPr lang="en-US" sz="3999">
              <a:solidFill>
                <a:srgbClr val="13DCFF"/>
              </a:solidFill>
              <a:latin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275813" y="1834273"/>
            <a:ext cx="8208435" cy="6618454"/>
          </a:xfrm>
          <a:custGeom>
            <a:avLst/>
            <a:gdLst/>
            <a:ahLst/>
            <a:cxnLst/>
            <a:rect l="l" t="t" r="r" b="b"/>
            <a:pathLst>
              <a:path w="8208435" h="6618454">
                <a:moveTo>
                  <a:pt x="0" y="0"/>
                </a:moveTo>
                <a:lnTo>
                  <a:pt x="8208434" y="0"/>
                </a:lnTo>
                <a:lnTo>
                  <a:pt x="8208434" y="6618454"/>
                </a:lnTo>
                <a:lnTo>
                  <a:pt x="0" y="6618454"/>
                </a:lnTo>
                <a:lnTo>
                  <a:pt x="0" y="0"/>
                </a:lnTo>
                <a:close/>
              </a:path>
            </a:pathLst>
          </a:custGeom>
          <a:blipFill>
            <a:blip r:embed="rId2"/>
            <a:stretch>
              <a:fillRect/>
            </a:stretch>
          </a:blipFill>
        </p:spPr>
      </p:sp>
      <p:sp>
        <p:nvSpPr>
          <p:cNvPr id="5" name="Freeform 5"/>
          <p:cNvSpPr/>
          <p:nvPr/>
        </p:nvSpPr>
        <p:spPr>
          <a:xfrm>
            <a:off x="9268949" y="1834273"/>
            <a:ext cx="8453274" cy="6618454"/>
          </a:xfrm>
          <a:custGeom>
            <a:avLst/>
            <a:gdLst/>
            <a:ahLst/>
            <a:cxnLst/>
            <a:rect l="l" t="t" r="r" b="b"/>
            <a:pathLst>
              <a:path w="8453274" h="6618454">
                <a:moveTo>
                  <a:pt x="0" y="0"/>
                </a:moveTo>
                <a:lnTo>
                  <a:pt x="8453273" y="0"/>
                </a:lnTo>
                <a:lnTo>
                  <a:pt x="8453273" y="6618454"/>
                </a:lnTo>
                <a:lnTo>
                  <a:pt x="0" y="6618454"/>
                </a:lnTo>
                <a:lnTo>
                  <a:pt x="0" y="0"/>
                </a:lnTo>
                <a:close/>
              </a:path>
            </a:pathLst>
          </a:custGeom>
          <a:blipFill>
            <a:blip r:embed="rId3"/>
            <a:stretch>
              <a:fillRect/>
            </a:stretch>
          </a:blipFill>
        </p:spPr>
      </p:sp>
      <p:sp>
        <p:nvSpPr>
          <p:cNvPr id="6" name="TextBox 6"/>
          <p:cNvSpPr txBox="1"/>
          <p:nvPr/>
        </p:nvSpPr>
        <p:spPr>
          <a:xfrm>
            <a:off x="556815" y="141605"/>
            <a:ext cx="205278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482304" y="2113014"/>
            <a:ext cx="7875561" cy="6060973"/>
          </a:xfrm>
          <a:custGeom>
            <a:avLst/>
            <a:gdLst/>
            <a:ahLst/>
            <a:cxnLst/>
            <a:rect l="l" t="t" r="r" b="b"/>
            <a:pathLst>
              <a:path w="7875561" h="6060973">
                <a:moveTo>
                  <a:pt x="0" y="0"/>
                </a:moveTo>
                <a:lnTo>
                  <a:pt x="7875561" y="0"/>
                </a:lnTo>
                <a:lnTo>
                  <a:pt x="7875561" y="6060972"/>
                </a:lnTo>
                <a:lnTo>
                  <a:pt x="0" y="6060972"/>
                </a:lnTo>
                <a:lnTo>
                  <a:pt x="0" y="0"/>
                </a:lnTo>
                <a:close/>
              </a:path>
            </a:pathLst>
          </a:custGeom>
          <a:blipFill>
            <a:blip r:embed="rId2"/>
            <a:stretch>
              <a:fillRect/>
            </a:stretch>
          </a:blipFill>
        </p:spPr>
      </p:sp>
      <p:sp>
        <p:nvSpPr>
          <p:cNvPr id="5" name="Freeform 5"/>
          <p:cNvSpPr/>
          <p:nvPr/>
        </p:nvSpPr>
        <p:spPr>
          <a:xfrm>
            <a:off x="9330995" y="2145816"/>
            <a:ext cx="8329182" cy="6028170"/>
          </a:xfrm>
          <a:custGeom>
            <a:avLst/>
            <a:gdLst/>
            <a:ahLst/>
            <a:cxnLst/>
            <a:rect l="l" t="t" r="r" b="b"/>
            <a:pathLst>
              <a:path w="8329182" h="6028170">
                <a:moveTo>
                  <a:pt x="0" y="0"/>
                </a:moveTo>
                <a:lnTo>
                  <a:pt x="8329181" y="0"/>
                </a:lnTo>
                <a:lnTo>
                  <a:pt x="8329181" y="6028170"/>
                </a:lnTo>
                <a:lnTo>
                  <a:pt x="0" y="6028170"/>
                </a:lnTo>
                <a:lnTo>
                  <a:pt x="0" y="0"/>
                </a:lnTo>
                <a:close/>
              </a:path>
            </a:pathLst>
          </a:custGeom>
          <a:blipFill>
            <a:blip r:embed="rId3"/>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1536620" y="894033"/>
            <a:ext cx="15214759" cy="8498934"/>
          </a:xfrm>
          <a:custGeom>
            <a:avLst/>
            <a:gdLst/>
            <a:ahLst/>
            <a:cxnLst/>
            <a:rect l="l" t="t" r="r" b="b"/>
            <a:pathLst>
              <a:path w="15214759" h="8498934">
                <a:moveTo>
                  <a:pt x="0" y="0"/>
                </a:moveTo>
                <a:lnTo>
                  <a:pt x="15214760" y="0"/>
                </a:lnTo>
                <a:lnTo>
                  <a:pt x="15214760" y="8498934"/>
                </a:lnTo>
                <a:lnTo>
                  <a:pt x="0" y="8498934"/>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551242" y="2300810"/>
            <a:ext cx="7684900" cy="5685380"/>
          </a:xfrm>
          <a:custGeom>
            <a:avLst/>
            <a:gdLst/>
            <a:ahLst/>
            <a:cxnLst/>
            <a:rect l="l" t="t" r="r" b="b"/>
            <a:pathLst>
              <a:path w="7684900" h="5685380">
                <a:moveTo>
                  <a:pt x="0" y="0"/>
                </a:moveTo>
                <a:lnTo>
                  <a:pt x="7684899" y="0"/>
                </a:lnTo>
                <a:lnTo>
                  <a:pt x="7684899" y="5685380"/>
                </a:lnTo>
                <a:lnTo>
                  <a:pt x="0" y="5685380"/>
                </a:lnTo>
                <a:lnTo>
                  <a:pt x="0" y="0"/>
                </a:lnTo>
                <a:close/>
              </a:path>
            </a:pathLst>
          </a:custGeom>
          <a:blipFill>
            <a:blip r:embed="rId2"/>
            <a:stretch>
              <a:fillRect/>
            </a:stretch>
          </a:blipFill>
        </p:spPr>
      </p:sp>
      <p:sp>
        <p:nvSpPr>
          <p:cNvPr id="5" name="Freeform 5"/>
          <p:cNvSpPr/>
          <p:nvPr/>
        </p:nvSpPr>
        <p:spPr>
          <a:xfrm>
            <a:off x="9667416" y="2300810"/>
            <a:ext cx="7195426" cy="5647357"/>
          </a:xfrm>
          <a:custGeom>
            <a:avLst/>
            <a:gdLst/>
            <a:ahLst/>
            <a:cxnLst/>
            <a:rect l="l" t="t" r="r" b="b"/>
            <a:pathLst>
              <a:path w="7195426" h="5647357">
                <a:moveTo>
                  <a:pt x="0" y="0"/>
                </a:moveTo>
                <a:lnTo>
                  <a:pt x="7195426" y="0"/>
                </a:lnTo>
                <a:lnTo>
                  <a:pt x="7195426" y="5647357"/>
                </a:lnTo>
                <a:lnTo>
                  <a:pt x="0" y="5647357"/>
                </a:lnTo>
                <a:lnTo>
                  <a:pt x="0" y="0"/>
                </a:lnTo>
                <a:close/>
              </a:path>
            </a:pathLst>
          </a:custGeom>
          <a:blipFill>
            <a:blip r:embed="rId3"/>
            <a:stretch>
              <a:fillRect/>
            </a:stretch>
          </a:blipFill>
        </p:spPr>
      </p:sp>
      <p:sp>
        <p:nvSpPr>
          <p:cNvPr id="6" name="TextBox 6"/>
          <p:cNvSpPr txBox="1"/>
          <p:nvPr/>
        </p:nvSpPr>
        <p:spPr>
          <a:xfrm>
            <a:off x="9105568" y="525463"/>
            <a:ext cx="3034010" cy="1094740"/>
          </a:xfrm>
          <a:prstGeom prst="rect">
            <a:avLst/>
          </a:prstGeom>
        </p:spPr>
        <p:txBody>
          <a:bodyPr lIns="0" tIns="0" rIns="0" bIns="0" rtlCol="0" anchor="t">
            <a:spAutoFit/>
          </a:bodyPr>
          <a:lstStyle/>
          <a:p>
            <a:pPr algn="ctr">
              <a:lnSpc>
                <a:spcPts val="8959"/>
              </a:lnSpc>
              <a:spcBef>
                <a:spcPct val="0"/>
              </a:spcBef>
            </a:pPr>
            <a:r>
              <a:rPr lang="en-US" sz="6399">
                <a:solidFill>
                  <a:srgbClr val="13DCFF"/>
                </a:solidFill>
                <a:latin typeface="Canva Sans"/>
              </a:rPr>
              <a:t>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1028700" y="2319822"/>
            <a:ext cx="7195426" cy="5647357"/>
          </a:xfrm>
          <a:custGeom>
            <a:avLst/>
            <a:gdLst/>
            <a:ahLst/>
            <a:cxnLst/>
            <a:rect l="l" t="t" r="r" b="b"/>
            <a:pathLst>
              <a:path w="7195426" h="5647357">
                <a:moveTo>
                  <a:pt x="0" y="0"/>
                </a:moveTo>
                <a:lnTo>
                  <a:pt x="7195426" y="0"/>
                </a:lnTo>
                <a:lnTo>
                  <a:pt x="7195426" y="5647356"/>
                </a:lnTo>
                <a:lnTo>
                  <a:pt x="0" y="5647356"/>
                </a:lnTo>
                <a:lnTo>
                  <a:pt x="0" y="0"/>
                </a:lnTo>
                <a:close/>
              </a:path>
            </a:pathLst>
          </a:custGeom>
          <a:blipFill>
            <a:blip r:embed="rId2"/>
            <a:stretch>
              <a:fillRect/>
            </a:stretch>
          </a:blipFill>
        </p:spPr>
      </p:sp>
      <p:sp>
        <p:nvSpPr>
          <p:cNvPr id="5" name="Freeform 5"/>
          <p:cNvSpPr/>
          <p:nvPr/>
        </p:nvSpPr>
        <p:spPr>
          <a:xfrm>
            <a:off x="10087699" y="2319822"/>
            <a:ext cx="7171601" cy="5640166"/>
          </a:xfrm>
          <a:custGeom>
            <a:avLst/>
            <a:gdLst/>
            <a:ahLst/>
            <a:cxnLst/>
            <a:rect l="l" t="t" r="r" b="b"/>
            <a:pathLst>
              <a:path w="7171601" h="5640166">
                <a:moveTo>
                  <a:pt x="0" y="0"/>
                </a:moveTo>
                <a:lnTo>
                  <a:pt x="7171601" y="0"/>
                </a:lnTo>
                <a:lnTo>
                  <a:pt x="7171601" y="5640165"/>
                </a:lnTo>
                <a:lnTo>
                  <a:pt x="0" y="5640165"/>
                </a:lnTo>
                <a:lnTo>
                  <a:pt x="0" y="0"/>
                </a:lnTo>
                <a:close/>
              </a:path>
            </a:pathLst>
          </a:custGeom>
          <a:blipFill>
            <a:blip r:embed="rId3"/>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801998" y="2323417"/>
            <a:ext cx="7246305" cy="5640166"/>
          </a:xfrm>
          <a:custGeom>
            <a:avLst/>
            <a:gdLst/>
            <a:ahLst/>
            <a:cxnLst/>
            <a:rect l="l" t="t" r="r" b="b"/>
            <a:pathLst>
              <a:path w="7246305" h="5640166">
                <a:moveTo>
                  <a:pt x="0" y="0"/>
                </a:moveTo>
                <a:lnTo>
                  <a:pt x="7246305" y="0"/>
                </a:lnTo>
                <a:lnTo>
                  <a:pt x="7246305" y="5640166"/>
                </a:lnTo>
                <a:lnTo>
                  <a:pt x="0" y="5640166"/>
                </a:lnTo>
                <a:lnTo>
                  <a:pt x="0" y="0"/>
                </a:lnTo>
                <a:close/>
              </a:path>
            </a:pathLst>
          </a:custGeom>
          <a:blipFill>
            <a:blip r:embed="rId2"/>
            <a:stretch>
              <a:fillRect/>
            </a:stretch>
          </a:blipFill>
        </p:spPr>
      </p:sp>
      <p:sp>
        <p:nvSpPr>
          <p:cNvPr id="5" name="Freeform 5"/>
          <p:cNvSpPr/>
          <p:nvPr/>
        </p:nvSpPr>
        <p:spPr>
          <a:xfrm>
            <a:off x="10069948" y="1523625"/>
            <a:ext cx="6851275" cy="7239749"/>
          </a:xfrm>
          <a:custGeom>
            <a:avLst/>
            <a:gdLst/>
            <a:ahLst/>
            <a:cxnLst/>
            <a:rect l="l" t="t" r="r" b="b"/>
            <a:pathLst>
              <a:path w="6851275" h="7239749">
                <a:moveTo>
                  <a:pt x="0" y="0"/>
                </a:moveTo>
                <a:lnTo>
                  <a:pt x="6851275" y="0"/>
                </a:lnTo>
                <a:lnTo>
                  <a:pt x="6851275" y="7239750"/>
                </a:lnTo>
                <a:lnTo>
                  <a:pt x="0" y="7239750"/>
                </a:lnTo>
                <a:lnTo>
                  <a:pt x="0" y="0"/>
                </a:lnTo>
                <a:close/>
              </a:path>
            </a:pathLst>
          </a:custGeom>
          <a:blipFill>
            <a:blip r:embed="rId3"/>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3634362" y="842366"/>
            <a:ext cx="11019277" cy="8602268"/>
          </a:xfrm>
          <a:custGeom>
            <a:avLst/>
            <a:gdLst/>
            <a:ahLst/>
            <a:cxnLst/>
            <a:rect l="l" t="t" r="r" b="b"/>
            <a:pathLst>
              <a:path w="11019277" h="8602268">
                <a:moveTo>
                  <a:pt x="0" y="0"/>
                </a:moveTo>
                <a:lnTo>
                  <a:pt x="11019276" y="0"/>
                </a:lnTo>
                <a:lnTo>
                  <a:pt x="11019276" y="8602268"/>
                </a:lnTo>
                <a:lnTo>
                  <a:pt x="0" y="8602268"/>
                </a:lnTo>
                <a:lnTo>
                  <a:pt x="0" y="0"/>
                </a:lnTo>
                <a:close/>
              </a:path>
            </a:pathLst>
          </a:custGeom>
          <a:blipFill>
            <a:blip r:embed="rId2"/>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1028700" y="2727697"/>
            <a:ext cx="9175885" cy="4831606"/>
          </a:xfrm>
          <a:custGeom>
            <a:avLst/>
            <a:gdLst/>
            <a:ahLst/>
            <a:cxnLst/>
            <a:rect l="l" t="t" r="r" b="b"/>
            <a:pathLst>
              <a:path w="9175885" h="4831606">
                <a:moveTo>
                  <a:pt x="0" y="0"/>
                </a:moveTo>
                <a:lnTo>
                  <a:pt x="9175885" y="0"/>
                </a:lnTo>
                <a:lnTo>
                  <a:pt x="9175885" y="4831606"/>
                </a:lnTo>
                <a:lnTo>
                  <a:pt x="0" y="4831606"/>
                </a:lnTo>
                <a:lnTo>
                  <a:pt x="0" y="0"/>
                </a:lnTo>
                <a:close/>
              </a:path>
            </a:pathLst>
          </a:custGeom>
          <a:blipFill>
            <a:blip r:embed="rId2"/>
            <a:stretch>
              <a:fillRect l="-9599"/>
            </a:stretch>
          </a:blipFill>
        </p:spPr>
      </p:sp>
      <p:sp>
        <p:nvSpPr>
          <p:cNvPr id="3" name="Freeform 3"/>
          <p:cNvSpPr/>
          <p:nvPr/>
        </p:nvSpPr>
        <p:spPr>
          <a:xfrm>
            <a:off x="10552399" y="2682166"/>
            <a:ext cx="7358093" cy="4922668"/>
          </a:xfrm>
          <a:custGeom>
            <a:avLst/>
            <a:gdLst/>
            <a:ahLst/>
            <a:cxnLst/>
            <a:rect l="l" t="t" r="r" b="b"/>
            <a:pathLst>
              <a:path w="7358093" h="4922668">
                <a:moveTo>
                  <a:pt x="0" y="0"/>
                </a:moveTo>
                <a:lnTo>
                  <a:pt x="7358093" y="0"/>
                </a:lnTo>
                <a:lnTo>
                  <a:pt x="7358093" y="4922668"/>
                </a:lnTo>
                <a:lnTo>
                  <a:pt x="0" y="4922668"/>
                </a:lnTo>
                <a:lnTo>
                  <a:pt x="0" y="0"/>
                </a:lnTo>
                <a:close/>
              </a:path>
            </a:pathLst>
          </a:custGeom>
          <a:blipFill>
            <a:blip r:embed="rId3"/>
            <a:stretch>
              <a:fillRect/>
            </a:stretch>
          </a:blipFill>
        </p:spPr>
      </p:sp>
      <p:sp>
        <p:nvSpPr>
          <p:cNvPr id="4" name="TextBox 4"/>
          <p:cNvSpPr txBox="1"/>
          <p:nvPr/>
        </p:nvSpPr>
        <p:spPr>
          <a:xfrm>
            <a:off x="1028700" y="876300"/>
            <a:ext cx="11609541" cy="1368424"/>
          </a:xfrm>
          <a:prstGeom prst="rect">
            <a:avLst/>
          </a:prstGeom>
        </p:spPr>
        <p:txBody>
          <a:bodyPr lIns="0" tIns="0" rIns="0" bIns="0" rtlCol="0" anchor="t">
            <a:spAutoFit/>
          </a:bodyPr>
          <a:lstStyle/>
          <a:p>
            <a:pPr algn="just">
              <a:lnSpc>
                <a:spcPts val="11200"/>
              </a:lnSpc>
            </a:pPr>
            <a:r>
              <a:rPr lang="en-US" sz="8000">
                <a:solidFill>
                  <a:srgbClr val="13DCFF"/>
                </a:solidFill>
                <a:latin typeface="Canva Sans"/>
              </a:rPr>
              <a:t>REGRESSION: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TextBox 2"/>
          <p:cNvSpPr txBox="1"/>
          <p:nvPr/>
        </p:nvSpPr>
        <p:spPr>
          <a:xfrm>
            <a:off x="700016" y="677255"/>
            <a:ext cx="8101757" cy="1368424"/>
          </a:xfrm>
          <a:prstGeom prst="rect">
            <a:avLst/>
          </a:prstGeom>
        </p:spPr>
        <p:txBody>
          <a:bodyPr lIns="0" tIns="0" rIns="0" bIns="0" rtlCol="0" anchor="t">
            <a:spAutoFit/>
          </a:bodyPr>
          <a:lstStyle/>
          <a:p>
            <a:pPr algn="ctr">
              <a:lnSpc>
                <a:spcPts val="11200"/>
              </a:lnSpc>
            </a:pPr>
            <a:r>
              <a:rPr lang="en-US" sz="8000">
                <a:solidFill>
                  <a:srgbClr val="13DCFF"/>
                </a:solidFill>
                <a:latin typeface="Canva Sans"/>
              </a:rPr>
              <a:t>INTRODUCTION:</a:t>
            </a:r>
          </a:p>
        </p:txBody>
      </p:sp>
      <p:sp>
        <p:nvSpPr>
          <p:cNvPr id="3" name="TextBox 3"/>
          <p:cNvSpPr txBox="1"/>
          <p:nvPr/>
        </p:nvSpPr>
        <p:spPr>
          <a:xfrm>
            <a:off x="833663" y="2940050"/>
            <a:ext cx="16966722" cy="6318250"/>
          </a:xfrm>
          <a:prstGeom prst="rect">
            <a:avLst/>
          </a:prstGeom>
        </p:spPr>
        <p:txBody>
          <a:bodyPr lIns="0" tIns="0" rIns="0" bIns="0" rtlCol="0" anchor="t">
            <a:spAutoFit/>
          </a:bodyPr>
          <a:lstStyle/>
          <a:p>
            <a:pPr algn="just">
              <a:lnSpc>
                <a:spcPts val="5599"/>
              </a:lnSpc>
            </a:pPr>
            <a:r>
              <a:rPr lang="en-US" sz="3999">
                <a:solidFill>
                  <a:srgbClr val="13DCFF"/>
                </a:solidFill>
                <a:latin typeface="Canva Sans"/>
              </a:rPr>
              <a:t>Data analysis is the process of </a:t>
            </a:r>
            <a:r>
              <a:rPr lang="en-US" sz="3999">
                <a:solidFill>
                  <a:srgbClr val="F8F7F6"/>
                </a:solidFill>
                <a:latin typeface="Canva Sans"/>
              </a:rPr>
              <a:t>inspecting,</a:t>
            </a:r>
            <a:r>
              <a:rPr lang="en-US" sz="3999">
                <a:solidFill>
                  <a:srgbClr val="13DCFF"/>
                </a:solidFill>
                <a:latin typeface="Canva Sans"/>
              </a:rPr>
              <a:t> </a:t>
            </a:r>
            <a:r>
              <a:rPr lang="en-US" sz="3999">
                <a:solidFill>
                  <a:srgbClr val="F8F7F6"/>
                </a:solidFill>
                <a:latin typeface="Canva Sans"/>
                <a:hlinkClick r:id="rId2" tooltip="https://en.wikipedia.org/wiki/Data_cleansing"/>
              </a:rPr>
              <a:t>cleansing</a:t>
            </a:r>
            <a:r>
              <a:rPr lang="en-US" sz="3999">
                <a:solidFill>
                  <a:srgbClr val="13DCFF"/>
                </a:solidFill>
                <a:latin typeface="Canva Sans"/>
              </a:rPr>
              <a:t>, </a:t>
            </a:r>
            <a:r>
              <a:rPr lang="en-US" sz="3999">
                <a:solidFill>
                  <a:srgbClr val="F8F7F6"/>
                </a:solidFill>
                <a:latin typeface="Canva Sans"/>
                <a:hlinkClick r:id="rId3" tooltip="https://en.wikipedia.org/wiki/Data_transformation"/>
              </a:rPr>
              <a:t>transforming</a:t>
            </a:r>
            <a:r>
              <a:rPr lang="en-US" sz="3999">
                <a:solidFill>
                  <a:srgbClr val="13DCFF"/>
                </a:solidFill>
                <a:latin typeface="Canva Sans"/>
              </a:rPr>
              <a:t>, and </a:t>
            </a:r>
            <a:r>
              <a:rPr lang="en-US" sz="3999">
                <a:solidFill>
                  <a:srgbClr val="F8F7F6"/>
                </a:solidFill>
                <a:latin typeface="Canva Sans"/>
                <a:hlinkClick r:id="rId4" tooltip="https://en.wikipedia.org/wiki/Data_modeling"/>
              </a:rPr>
              <a:t>modeling</a:t>
            </a:r>
            <a:r>
              <a:rPr lang="en-US" sz="3999">
                <a:solidFill>
                  <a:srgbClr val="F8F7F6"/>
                </a:solidFill>
                <a:latin typeface="Canva Sans"/>
              </a:rPr>
              <a:t> </a:t>
            </a:r>
            <a:r>
              <a:rPr lang="en-US" sz="3999">
                <a:solidFill>
                  <a:srgbClr val="F8F7F6"/>
                </a:solidFill>
                <a:latin typeface="Canva Sans"/>
                <a:hlinkClick r:id="rId5" tooltip="https://en.wikipedia.org/wiki/Data"/>
              </a:rPr>
              <a:t>data</a:t>
            </a:r>
            <a:r>
              <a:rPr lang="en-US" sz="3999">
                <a:solidFill>
                  <a:srgbClr val="13DCFF"/>
                </a:solidFill>
                <a:latin typeface="Canva Sans"/>
              </a:rPr>
              <a:t> with the goal of discovering useful information, informing conclusions, and supporting decision-making. Data analysis has multiple facets and approaches, encompassing diverse techniques under a variety of names, and is used in different business, science, and social science domains. In today's business world, data analysis plays a role in making decisions more scientific and helping businesses operate more effectively.</a:t>
            </a:r>
          </a:p>
          <a:p>
            <a:pPr algn="just">
              <a:lnSpc>
                <a:spcPts val="5599"/>
              </a:lnSpc>
            </a:pPr>
            <a:endParaRPr lang="en-US" sz="3999">
              <a:solidFill>
                <a:srgbClr val="13DCFF"/>
              </a:solidFill>
              <a:latin typeface="Canva Sans"/>
            </a:endParaRPr>
          </a:p>
        </p:txBody>
      </p:sp>
    </p:spTree>
    <p:extLst>
      <p:ext uri="{BB962C8B-B14F-4D97-AF65-F5344CB8AC3E}">
        <p14:creationId xmlns:p14="http://schemas.microsoft.com/office/powerpoint/2010/main" val="3890915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2132484" y="760038"/>
            <a:ext cx="14023032" cy="1405058"/>
          </a:xfrm>
          <a:custGeom>
            <a:avLst/>
            <a:gdLst/>
            <a:ahLst/>
            <a:cxnLst/>
            <a:rect l="l" t="t" r="r" b="b"/>
            <a:pathLst>
              <a:path w="14023032" h="1405058">
                <a:moveTo>
                  <a:pt x="0" y="0"/>
                </a:moveTo>
                <a:lnTo>
                  <a:pt x="14023032" y="0"/>
                </a:lnTo>
                <a:lnTo>
                  <a:pt x="14023032" y="1405058"/>
                </a:lnTo>
                <a:lnTo>
                  <a:pt x="0" y="1405058"/>
                </a:lnTo>
                <a:lnTo>
                  <a:pt x="0" y="0"/>
                </a:lnTo>
                <a:close/>
              </a:path>
            </a:pathLst>
          </a:custGeom>
          <a:blipFill>
            <a:blip r:embed="rId2"/>
            <a:stretch>
              <a:fillRect/>
            </a:stretch>
          </a:blipFill>
        </p:spPr>
      </p:sp>
      <p:sp>
        <p:nvSpPr>
          <p:cNvPr id="3" name="Freeform 3"/>
          <p:cNvSpPr/>
          <p:nvPr/>
        </p:nvSpPr>
        <p:spPr>
          <a:xfrm>
            <a:off x="5369168" y="2462454"/>
            <a:ext cx="7344986" cy="7329810"/>
          </a:xfrm>
          <a:custGeom>
            <a:avLst/>
            <a:gdLst/>
            <a:ahLst/>
            <a:cxnLst/>
            <a:rect l="l" t="t" r="r" b="b"/>
            <a:pathLst>
              <a:path w="7344986" h="7329810">
                <a:moveTo>
                  <a:pt x="0" y="0"/>
                </a:moveTo>
                <a:lnTo>
                  <a:pt x="7344986" y="0"/>
                </a:lnTo>
                <a:lnTo>
                  <a:pt x="7344986" y="7329810"/>
                </a:lnTo>
                <a:lnTo>
                  <a:pt x="0" y="7329810"/>
                </a:lnTo>
                <a:lnTo>
                  <a:pt x="0" y="0"/>
                </a:lnTo>
                <a:close/>
              </a:path>
            </a:pathLst>
          </a:custGeom>
          <a:blipFill>
            <a:blip r:embed="rId3"/>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2414093" y="-3229875"/>
            <a:ext cx="8423875" cy="8517150"/>
          </a:xfrm>
          <a:custGeom>
            <a:avLst/>
            <a:gdLst/>
            <a:ahLst/>
            <a:cxnLst/>
            <a:rect l="l" t="t" r="r" b="b"/>
            <a:pathLst>
              <a:path w="8423875" h="8517150">
                <a:moveTo>
                  <a:pt x="0" y="0"/>
                </a:moveTo>
                <a:lnTo>
                  <a:pt x="8423875" y="0"/>
                </a:lnTo>
                <a:lnTo>
                  <a:pt x="8423875" y="8517150"/>
                </a:lnTo>
                <a:lnTo>
                  <a:pt x="0" y="8517150"/>
                </a:lnTo>
                <a:lnTo>
                  <a:pt x="0" y="0"/>
                </a:lnTo>
                <a:close/>
              </a:path>
            </a:pathLst>
          </a:custGeom>
          <a:blipFill>
            <a:blip r:embed="rId2"/>
            <a:stretch>
              <a:fillRect r="-728"/>
            </a:stretch>
          </a:blipFill>
        </p:spPr>
      </p:sp>
      <p:sp>
        <p:nvSpPr>
          <p:cNvPr id="3" name="Freeform 3"/>
          <p:cNvSpPr/>
          <p:nvPr/>
        </p:nvSpPr>
        <p:spPr>
          <a:xfrm>
            <a:off x="6009782" y="2611305"/>
            <a:ext cx="6268436" cy="5986356"/>
          </a:xfrm>
          <a:custGeom>
            <a:avLst/>
            <a:gdLst/>
            <a:ahLst/>
            <a:cxnLst/>
            <a:rect l="l" t="t" r="r" b="b"/>
            <a:pathLst>
              <a:path w="6268436" h="5986356">
                <a:moveTo>
                  <a:pt x="0" y="0"/>
                </a:moveTo>
                <a:lnTo>
                  <a:pt x="6268436" y="0"/>
                </a:lnTo>
                <a:lnTo>
                  <a:pt x="6268436" y="5986356"/>
                </a:lnTo>
                <a:lnTo>
                  <a:pt x="0" y="5986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800000">
            <a:off x="12278218" y="4999725"/>
            <a:ext cx="8423875" cy="8517150"/>
          </a:xfrm>
          <a:custGeom>
            <a:avLst/>
            <a:gdLst/>
            <a:ahLst/>
            <a:cxnLst/>
            <a:rect l="l" t="t" r="r" b="b"/>
            <a:pathLst>
              <a:path w="8423875" h="8517150">
                <a:moveTo>
                  <a:pt x="0" y="0"/>
                </a:moveTo>
                <a:lnTo>
                  <a:pt x="8423875" y="0"/>
                </a:lnTo>
                <a:lnTo>
                  <a:pt x="8423875" y="8517150"/>
                </a:lnTo>
                <a:lnTo>
                  <a:pt x="0" y="8517150"/>
                </a:lnTo>
                <a:lnTo>
                  <a:pt x="0" y="0"/>
                </a:lnTo>
                <a:close/>
              </a:path>
            </a:pathLst>
          </a:custGeom>
          <a:blipFill>
            <a:blip r:embed="rId2"/>
            <a:stretch>
              <a:fillRect r="-728"/>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TextBox 2"/>
          <p:cNvSpPr txBox="1"/>
          <p:nvPr/>
        </p:nvSpPr>
        <p:spPr>
          <a:xfrm>
            <a:off x="1028700" y="876300"/>
            <a:ext cx="11703918" cy="1368424"/>
          </a:xfrm>
          <a:prstGeom prst="rect">
            <a:avLst/>
          </a:prstGeom>
        </p:spPr>
        <p:txBody>
          <a:bodyPr lIns="0" tIns="0" rIns="0" bIns="0" rtlCol="0" anchor="t">
            <a:spAutoFit/>
          </a:bodyPr>
          <a:lstStyle/>
          <a:p>
            <a:pPr algn="ctr">
              <a:lnSpc>
                <a:spcPts val="11200"/>
              </a:lnSpc>
            </a:pPr>
            <a:r>
              <a:rPr lang="en-US" sz="8000">
                <a:solidFill>
                  <a:srgbClr val="13DCFF"/>
                </a:solidFill>
                <a:latin typeface="Canva Sans"/>
              </a:rPr>
              <a:t>DETAILS OF DATASET:</a:t>
            </a:r>
          </a:p>
        </p:txBody>
      </p:sp>
      <p:sp>
        <p:nvSpPr>
          <p:cNvPr id="3" name="TextBox 3"/>
          <p:cNvSpPr txBox="1"/>
          <p:nvPr/>
        </p:nvSpPr>
        <p:spPr>
          <a:xfrm>
            <a:off x="1028700" y="3327400"/>
            <a:ext cx="16966722" cy="4406900"/>
          </a:xfrm>
          <a:prstGeom prst="rect">
            <a:avLst/>
          </a:prstGeom>
        </p:spPr>
        <p:txBody>
          <a:bodyPr lIns="0" tIns="0" rIns="0" bIns="0" rtlCol="0" anchor="t">
            <a:spAutoFit/>
          </a:bodyPr>
          <a:lstStyle/>
          <a:p>
            <a:pPr algn="just">
              <a:lnSpc>
                <a:spcPts val="7000"/>
              </a:lnSpc>
            </a:pPr>
            <a:r>
              <a:rPr lang="en-US" sz="5000">
                <a:solidFill>
                  <a:srgbClr val="13DCFF"/>
                </a:solidFill>
                <a:latin typeface="Canva Sans"/>
              </a:rPr>
              <a:t>Name: T20 Cricket</a:t>
            </a:r>
          </a:p>
          <a:p>
            <a:pPr algn="just">
              <a:lnSpc>
                <a:spcPts val="7000"/>
              </a:lnSpc>
            </a:pPr>
            <a:endParaRPr lang="en-US" sz="5000">
              <a:solidFill>
                <a:srgbClr val="13DCFF"/>
              </a:solidFill>
              <a:latin typeface="Canva Sans"/>
            </a:endParaRPr>
          </a:p>
          <a:p>
            <a:pPr algn="just">
              <a:lnSpc>
                <a:spcPts val="7000"/>
              </a:lnSpc>
            </a:pPr>
            <a:r>
              <a:rPr lang="en-US" sz="5000">
                <a:solidFill>
                  <a:srgbClr val="13DCFF"/>
                </a:solidFill>
                <a:latin typeface="Canva Sans"/>
              </a:rPr>
              <a:t>Number of records (Rows): 1854</a:t>
            </a:r>
          </a:p>
          <a:p>
            <a:pPr algn="just">
              <a:lnSpc>
                <a:spcPts val="7000"/>
              </a:lnSpc>
            </a:pPr>
            <a:endParaRPr lang="en-US" sz="5000">
              <a:solidFill>
                <a:srgbClr val="13DCFF"/>
              </a:solidFill>
              <a:latin typeface="Canva Sans"/>
            </a:endParaRPr>
          </a:p>
          <a:p>
            <a:pPr algn="just">
              <a:lnSpc>
                <a:spcPts val="7000"/>
              </a:lnSpc>
            </a:pPr>
            <a:r>
              <a:rPr lang="en-US" sz="5000">
                <a:solidFill>
                  <a:srgbClr val="13DCFF"/>
                </a:solidFill>
                <a:latin typeface="Canva Sans"/>
              </a:rPr>
              <a:t>Number of records (Columns): 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283131" y="3972500"/>
            <a:ext cx="8176494" cy="1757476"/>
          </a:xfrm>
          <a:custGeom>
            <a:avLst/>
            <a:gdLst/>
            <a:ahLst/>
            <a:cxnLst/>
            <a:rect l="l" t="t" r="r" b="b"/>
            <a:pathLst>
              <a:path w="8176494" h="1757476">
                <a:moveTo>
                  <a:pt x="0" y="0"/>
                </a:moveTo>
                <a:lnTo>
                  <a:pt x="8176494" y="0"/>
                </a:lnTo>
                <a:lnTo>
                  <a:pt x="8176494" y="1757476"/>
                </a:lnTo>
                <a:lnTo>
                  <a:pt x="0" y="1757476"/>
                </a:lnTo>
                <a:lnTo>
                  <a:pt x="0" y="0"/>
                </a:lnTo>
                <a:close/>
              </a:path>
            </a:pathLst>
          </a:custGeom>
          <a:blipFill>
            <a:blip r:embed="rId2"/>
            <a:stretch>
              <a:fillRect r="-99512" b="-3904"/>
            </a:stretch>
          </a:blipFill>
        </p:spPr>
      </p:sp>
      <p:sp>
        <p:nvSpPr>
          <p:cNvPr id="5" name="Freeform 5"/>
          <p:cNvSpPr/>
          <p:nvPr/>
        </p:nvSpPr>
        <p:spPr>
          <a:xfrm>
            <a:off x="8797548" y="3261082"/>
            <a:ext cx="9396075" cy="3764836"/>
          </a:xfrm>
          <a:custGeom>
            <a:avLst/>
            <a:gdLst/>
            <a:ahLst/>
            <a:cxnLst/>
            <a:rect l="l" t="t" r="r" b="b"/>
            <a:pathLst>
              <a:path w="9396075" h="3764836">
                <a:moveTo>
                  <a:pt x="0" y="0"/>
                </a:moveTo>
                <a:lnTo>
                  <a:pt x="9396075" y="0"/>
                </a:lnTo>
                <a:lnTo>
                  <a:pt x="9396075" y="3764836"/>
                </a:lnTo>
                <a:lnTo>
                  <a:pt x="0" y="3764836"/>
                </a:lnTo>
                <a:lnTo>
                  <a:pt x="0" y="0"/>
                </a:lnTo>
                <a:close/>
              </a:path>
            </a:pathLst>
          </a:custGeom>
          <a:blipFill>
            <a:blip r:embed="rId3"/>
            <a:stretch>
              <a:fillRect r="-2008"/>
            </a:stretch>
          </a:blipFill>
        </p:spPr>
      </p:sp>
      <p:sp>
        <p:nvSpPr>
          <p:cNvPr id="6" name="TextBox 6"/>
          <p:cNvSpPr txBox="1"/>
          <p:nvPr/>
        </p:nvSpPr>
        <p:spPr>
          <a:xfrm>
            <a:off x="422916" y="1351471"/>
            <a:ext cx="7896923" cy="923925"/>
          </a:xfrm>
          <a:prstGeom prst="rect">
            <a:avLst/>
          </a:prstGeom>
        </p:spPr>
        <p:txBody>
          <a:bodyPr lIns="0" tIns="0" rIns="0" bIns="0" rtlCol="0" anchor="t">
            <a:spAutoFit/>
          </a:bodyPr>
          <a:lstStyle/>
          <a:p>
            <a:pPr>
              <a:lnSpc>
                <a:spcPts val="7200"/>
              </a:lnSpc>
            </a:pPr>
            <a:r>
              <a:rPr lang="en-US" sz="6000">
                <a:solidFill>
                  <a:srgbClr val="000000"/>
                </a:solidFill>
                <a:latin typeface="Poppins Medium"/>
              </a:rPr>
              <a:t>Printing The Data:</a:t>
            </a:r>
          </a:p>
        </p:txBody>
      </p:sp>
      <p:sp>
        <p:nvSpPr>
          <p:cNvPr id="7" name="TextBox 7"/>
          <p:cNvSpPr txBox="1"/>
          <p:nvPr/>
        </p:nvSpPr>
        <p:spPr>
          <a:xfrm>
            <a:off x="10138005" y="1360996"/>
            <a:ext cx="5636844" cy="971550"/>
          </a:xfrm>
          <a:prstGeom prst="rect">
            <a:avLst/>
          </a:prstGeom>
        </p:spPr>
        <p:txBody>
          <a:bodyPr lIns="0" tIns="0" rIns="0" bIns="0" rtlCol="0" anchor="t">
            <a:spAutoFit/>
          </a:bodyPr>
          <a:lstStyle/>
          <a:p>
            <a:pPr>
              <a:lnSpc>
                <a:spcPts val="7679"/>
              </a:lnSpc>
            </a:pPr>
            <a:r>
              <a:rPr lang="en-US" sz="6399">
                <a:solidFill>
                  <a:srgbClr val="13DCFF"/>
                </a:solidFill>
                <a:latin typeface="Poppins Medium"/>
              </a:rPr>
              <a:t>Output: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TextBox 2"/>
          <p:cNvSpPr txBox="1"/>
          <p:nvPr/>
        </p:nvSpPr>
        <p:spPr>
          <a:xfrm>
            <a:off x="660639" y="268288"/>
            <a:ext cx="11609541" cy="1368424"/>
          </a:xfrm>
          <a:prstGeom prst="rect">
            <a:avLst/>
          </a:prstGeom>
        </p:spPr>
        <p:txBody>
          <a:bodyPr lIns="0" tIns="0" rIns="0" bIns="0" rtlCol="0" anchor="t">
            <a:spAutoFit/>
          </a:bodyPr>
          <a:lstStyle/>
          <a:p>
            <a:pPr algn="ctr">
              <a:lnSpc>
                <a:spcPts val="11200"/>
              </a:lnSpc>
            </a:pPr>
            <a:r>
              <a:rPr lang="en-US" sz="8000">
                <a:solidFill>
                  <a:srgbClr val="13DCFF"/>
                </a:solidFill>
                <a:latin typeface="Canva Sans"/>
              </a:rPr>
              <a:t>DATA MANIPULATION:</a:t>
            </a:r>
          </a:p>
        </p:txBody>
      </p:sp>
      <p:sp>
        <p:nvSpPr>
          <p:cNvPr id="3" name="TextBox 3"/>
          <p:cNvSpPr txBox="1"/>
          <p:nvPr/>
        </p:nvSpPr>
        <p:spPr>
          <a:xfrm>
            <a:off x="660639" y="2235200"/>
            <a:ext cx="16966722" cy="7023100"/>
          </a:xfrm>
          <a:prstGeom prst="rect">
            <a:avLst/>
          </a:prstGeom>
        </p:spPr>
        <p:txBody>
          <a:bodyPr lIns="0" tIns="0" rIns="0" bIns="0" rtlCol="0" anchor="t">
            <a:spAutoFit/>
          </a:bodyPr>
          <a:lstStyle/>
          <a:p>
            <a:pPr algn="just">
              <a:lnSpc>
                <a:spcPts val="5599"/>
              </a:lnSpc>
            </a:pPr>
            <a:r>
              <a:rPr lang="en-US" sz="3999">
                <a:solidFill>
                  <a:srgbClr val="13DCFF"/>
                </a:solidFill>
                <a:latin typeface="Canva Sans"/>
              </a:rPr>
              <a:t>Data manipulation is the process of extracting information and applying logic to it to generate a completely different set of data. In other words, data is modified when manipulated and stored in the same location.</a:t>
            </a:r>
          </a:p>
          <a:p>
            <a:pPr algn="just">
              <a:lnSpc>
                <a:spcPts val="5599"/>
              </a:lnSpc>
            </a:pPr>
            <a:endParaRPr lang="en-US" sz="3999">
              <a:solidFill>
                <a:srgbClr val="13DCFF"/>
              </a:solidFill>
              <a:latin typeface="Canva Sans"/>
            </a:endParaRPr>
          </a:p>
          <a:p>
            <a:pPr algn="just">
              <a:lnSpc>
                <a:spcPts val="5599"/>
              </a:lnSpc>
            </a:pPr>
            <a:r>
              <a:rPr lang="en-US" sz="3999">
                <a:solidFill>
                  <a:srgbClr val="13DCFF"/>
                </a:solidFill>
                <a:latin typeface="Canva Sans"/>
              </a:rPr>
              <a:t>Data manipulation tools aim to change the relationship between data elements and not between the data itself. From the filtering of rows and columns to the classification, regression analysis, and string manipulation, are some of the operations carried out with these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556815" y="1388859"/>
            <a:ext cx="7832327" cy="8223943"/>
          </a:xfrm>
          <a:custGeom>
            <a:avLst/>
            <a:gdLst/>
            <a:ahLst/>
            <a:cxnLst/>
            <a:rect l="l" t="t" r="r" b="b"/>
            <a:pathLst>
              <a:path w="7832327" h="8223943">
                <a:moveTo>
                  <a:pt x="0" y="0"/>
                </a:moveTo>
                <a:lnTo>
                  <a:pt x="7832327" y="0"/>
                </a:lnTo>
                <a:lnTo>
                  <a:pt x="7832327" y="8223944"/>
                </a:lnTo>
                <a:lnTo>
                  <a:pt x="0" y="8223944"/>
                </a:lnTo>
                <a:lnTo>
                  <a:pt x="0" y="0"/>
                </a:lnTo>
                <a:close/>
              </a:path>
            </a:pathLst>
          </a:custGeom>
          <a:blipFill>
            <a:blip r:embed="rId2"/>
            <a:stretch>
              <a:fillRect/>
            </a:stretch>
          </a:blipFill>
        </p:spPr>
      </p:sp>
      <p:sp>
        <p:nvSpPr>
          <p:cNvPr id="5" name="Freeform 5"/>
          <p:cNvSpPr/>
          <p:nvPr/>
        </p:nvSpPr>
        <p:spPr>
          <a:xfrm>
            <a:off x="9144000" y="1388859"/>
            <a:ext cx="8115300" cy="8223943"/>
          </a:xfrm>
          <a:custGeom>
            <a:avLst/>
            <a:gdLst/>
            <a:ahLst/>
            <a:cxnLst/>
            <a:rect l="l" t="t" r="r" b="b"/>
            <a:pathLst>
              <a:path w="8115300" h="8223943">
                <a:moveTo>
                  <a:pt x="0" y="0"/>
                </a:moveTo>
                <a:lnTo>
                  <a:pt x="8115300" y="0"/>
                </a:lnTo>
                <a:lnTo>
                  <a:pt x="8115300" y="8223944"/>
                </a:lnTo>
                <a:lnTo>
                  <a:pt x="0" y="8223944"/>
                </a:lnTo>
                <a:lnTo>
                  <a:pt x="0" y="0"/>
                </a:lnTo>
                <a:close/>
              </a:path>
            </a:pathLst>
          </a:custGeom>
          <a:blipFill>
            <a:blip r:embed="rId3"/>
            <a:stretch>
              <a:fillRect r="-14992"/>
            </a:stretch>
          </a:blipFill>
        </p:spPr>
      </p:sp>
      <p:sp>
        <p:nvSpPr>
          <p:cNvPr id="6" name="TextBox 6"/>
          <p:cNvSpPr txBox="1"/>
          <p:nvPr/>
        </p:nvSpPr>
        <p:spPr>
          <a:xfrm>
            <a:off x="556815" y="141605"/>
            <a:ext cx="205278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347558" y="1028700"/>
            <a:ext cx="7918273" cy="7988191"/>
          </a:xfrm>
          <a:custGeom>
            <a:avLst/>
            <a:gdLst/>
            <a:ahLst/>
            <a:cxnLst/>
            <a:rect l="l" t="t" r="r" b="b"/>
            <a:pathLst>
              <a:path w="7918273" h="7988191">
                <a:moveTo>
                  <a:pt x="0" y="0"/>
                </a:moveTo>
                <a:lnTo>
                  <a:pt x="7918273" y="0"/>
                </a:lnTo>
                <a:lnTo>
                  <a:pt x="7918273" y="7988191"/>
                </a:lnTo>
                <a:lnTo>
                  <a:pt x="0" y="7988191"/>
                </a:lnTo>
                <a:lnTo>
                  <a:pt x="0" y="0"/>
                </a:lnTo>
                <a:close/>
              </a:path>
            </a:pathLst>
          </a:custGeom>
          <a:blipFill>
            <a:blip r:embed="rId2"/>
            <a:stretch>
              <a:fillRect/>
            </a:stretch>
          </a:blipFill>
        </p:spPr>
      </p:sp>
      <p:sp>
        <p:nvSpPr>
          <p:cNvPr id="5" name="Freeform 5"/>
          <p:cNvSpPr/>
          <p:nvPr/>
        </p:nvSpPr>
        <p:spPr>
          <a:xfrm>
            <a:off x="9125516" y="2511132"/>
            <a:ext cx="8362630" cy="5023327"/>
          </a:xfrm>
          <a:custGeom>
            <a:avLst/>
            <a:gdLst/>
            <a:ahLst/>
            <a:cxnLst/>
            <a:rect l="l" t="t" r="r" b="b"/>
            <a:pathLst>
              <a:path w="8362630" h="5023327">
                <a:moveTo>
                  <a:pt x="0" y="0"/>
                </a:moveTo>
                <a:lnTo>
                  <a:pt x="8362631" y="0"/>
                </a:lnTo>
                <a:lnTo>
                  <a:pt x="8362631" y="5023327"/>
                </a:lnTo>
                <a:lnTo>
                  <a:pt x="0" y="5023327"/>
                </a:lnTo>
                <a:lnTo>
                  <a:pt x="0" y="0"/>
                </a:lnTo>
                <a:close/>
              </a:path>
            </a:pathLst>
          </a:custGeom>
          <a:blipFill>
            <a:blip r:embed="rId3"/>
            <a:stretch>
              <a:fillRect r="-4514"/>
            </a:stretch>
          </a:blipFill>
        </p:spPr>
      </p:sp>
      <p:sp>
        <p:nvSpPr>
          <p:cNvPr id="6" name="TextBox 6"/>
          <p:cNvSpPr txBox="1"/>
          <p:nvPr/>
        </p:nvSpPr>
        <p:spPr>
          <a:xfrm>
            <a:off x="9980710" y="1028700"/>
            <a:ext cx="5636844" cy="971550"/>
          </a:xfrm>
          <a:prstGeom prst="rect">
            <a:avLst/>
          </a:prstGeom>
        </p:spPr>
        <p:txBody>
          <a:bodyPr lIns="0" tIns="0" rIns="0" bIns="0" rtlCol="0" anchor="t">
            <a:spAutoFit/>
          </a:bodyPr>
          <a:lstStyle/>
          <a:p>
            <a:pPr>
              <a:lnSpc>
                <a:spcPts val="7679"/>
              </a:lnSpc>
            </a:pPr>
            <a:r>
              <a:rPr lang="en-US" sz="6399">
                <a:solidFill>
                  <a:srgbClr val="13DCFF"/>
                </a:solidFill>
                <a:latin typeface="Poppins Medium"/>
              </a:rPr>
              <a:t>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2" name="Freeform 2"/>
          <p:cNvSpPr/>
          <p:nvPr/>
        </p:nvSpPr>
        <p:spPr>
          <a:xfrm>
            <a:off x="685584" y="1028700"/>
            <a:ext cx="16916832" cy="4094783"/>
          </a:xfrm>
          <a:custGeom>
            <a:avLst/>
            <a:gdLst/>
            <a:ahLst/>
            <a:cxnLst/>
            <a:rect l="l" t="t" r="r" b="b"/>
            <a:pathLst>
              <a:path w="16916832" h="4094783">
                <a:moveTo>
                  <a:pt x="0" y="0"/>
                </a:moveTo>
                <a:lnTo>
                  <a:pt x="16916832" y="0"/>
                </a:lnTo>
                <a:lnTo>
                  <a:pt x="16916832" y="4094783"/>
                </a:lnTo>
                <a:lnTo>
                  <a:pt x="0" y="4094783"/>
                </a:lnTo>
                <a:lnTo>
                  <a:pt x="0" y="0"/>
                </a:lnTo>
                <a:close/>
              </a:path>
            </a:pathLst>
          </a:custGeom>
          <a:blipFill>
            <a:blip r:embed="rId2"/>
            <a:stretch>
              <a:fillRect/>
            </a:stretch>
          </a:blipFill>
        </p:spPr>
      </p:sp>
      <p:sp>
        <p:nvSpPr>
          <p:cNvPr id="3" name="Freeform 3"/>
          <p:cNvSpPr/>
          <p:nvPr/>
        </p:nvSpPr>
        <p:spPr>
          <a:xfrm>
            <a:off x="3732718" y="5595869"/>
            <a:ext cx="10822563" cy="4002866"/>
          </a:xfrm>
          <a:custGeom>
            <a:avLst/>
            <a:gdLst/>
            <a:ahLst/>
            <a:cxnLst/>
            <a:rect l="l" t="t" r="r" b="b"/>
            <a:pathLst>
              <a:path w="10822563" h="4002866">
                <a:moveTo>
                  <a:pt x="0" y="0"/>
                </a:moveTo>
                <a:lnTo>
                  <a:pt x="10822564" y="0"/>
                </a:lnTo>
                <a:lnTo>
                  <a:pt x="10822564" y="4002866"/>
                </a:lnTo>
                <a:lnTo>
                  <a:pt x="0" y="4002866"/>
                </a:lnTo>
                <a:lnTo>
                  <a:pt x="0" y="0"/>
                </a:lnTo>
                <a:close/>
              </a:path>
            </a:pathLst>
          </a:custGeom>
          <a:blipFill>
            <a:blip r:embed="rId3"/>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7F6"/>
        </a:solidFill>
        <a:effectLst/>
      </p:bgPr>
    </p:bg>
    <p:spTree>
      <p:nvGrpSpPr>
        <p:cNvPr id="1" name=""/>
        <p:cNvGrpSpPr/>
        <p:nvPr/>
      </p:nvGrpSpPr>
      <p:grpSpPr>
        <a:xfrm>
          <a:off x="0" y="0"/>
          <a:ext cx="0" cy="0"/>
          <a:chOff x="0" y="0"/>
          <a:chExt cx="0" cy="0"/>
        </a:xfrm>
      </p:grpSpPr>
      <p:grpSp>
        <p:nvGrpSpPr>
          <p:cNvPr id="2" name="Group 2"/>
          <p:cNvGrpSpPr/>
          <p:nvPr/>
        </p:nvGrpSpPr>
        <p:grpSpPr>
          <a:xfrm>
            <a:off x="8703171" y="0"/>
            <a:ext cx="9584829" cy="10287000"/>
            <a:chOff x="0" y="0"/>
            <a:chExt cx="3242275" cy="3479800"/>
          </a:xfrm>
        </p:grpSpPr>
        <p:sp>
          <p:nvSpPr>
            <p:cNvPr id="3" name="Freeform 3"/>
            <p:cNvSpPr/>
            <p:nvPr/>
          </p:nvSpPr>
          <p:spPr>
            <a:xfrm>
              <a:off x="0" y="0"/>
              <a:ext cx="3242276" cy="3479800"/>
            </a:xfrm>
            <a:custGeom>
              <a:avLst/>
              <a:gdLst/>
              <a:ahLst/>
              <a:cxnLst/>
              <a:rect l="l" t="t" r="r" b="b"/>
              <a:pathLst>
                <a:path w="3242276" h="3479800">
                  <a:moveTo>
                    <a:pt x="0" y="0"/>
                  </a:moveTo>
                  <a:lnTo>
                    <a:pt x="3242276" y="0"/>
                  </a:lnTo>
                  <a:lnTo>
                    <a:pt x="3242276" y="3479800"/>
                  </a:lnTo>
                  <a:lnTo>
                    <a:pt x="0" y="3479800"/>
                  </a:lnTo>
                  <a:close/>
                </a:path>
              </a:pathLst>
            </a:custGeom>
            <a:solidFill>
              <a:srgbClr val="391C99"/>
            </a:solidFill>
          </p:spPr>
        </p:sp>
      </p:grpSp>
      <p:sp>
        <p:nvSpPr>
          <p:cNvPr id="4" name="Freeform 4"/>
          <p:cNvSpPr/>
          <p:nvPr/>
        </p:nvSpPr>
        <p:spPr>
          <a:xfrm>
            <a:off x="1028700" y="1426141"/>
            <a:ext cx="5268698" cy="7434718"/>
          </a:xfrm>
          <a:custGeom>
            <a:avLst/>
            <a:gdLst/>
            <a:ahLst/>
            <a:cxnLst/>
            <a:rect l="l" t="t" r="r" b="b"/>
            <a:pathLst>
              <a:path w="5268698" h="7434718">
                <a:moveTo>
                  <a:pt x="0" y="0"/>
                </a:moveTo>
                <a:lnTo>
                  <a:pt x="5268698" y="0"/>
                </a:lnTo>
                <a:lnTo>
                  <a:pt x="5268698" y="7434718"/>
                </a:lnTo>
                <a:lnTo>
                  <a:pt x="0" y="7434718"/>
                </a:lnTo>
                <a:lnTo>
                  <a:pt x="0" y="0"/>
                </a:lnTo>
                <a:close/>
              </a:path>
            </a:pathLst>
          </a:custGeom>
          <a:blipFill>
            <a:blip r:embed="rId2"/>
            <a:stretch>
              <a:fillRect/>
            </a:stretch>
          </a:blipFill>
        </p:spPr>
      </p:sp>
      <p:sp>
        <p:nvSpPr>
          <p:cNvPr id="5" name="Freeform 5"/>
          <p:cNvSpPr/>
          <p:nvPr/>
        </p:nvSpPr>
        <p:spPr>
          <a:xfrm>
            <a:off x="10980385" y="1426141"/>
            <a:ext cx="4601365" cy="7434718"/>
          </a:xfrm>
          <a:custGeom>
            <a:avLst/>
            <a:gdLst/>
            <a:ahLst/>
            <a:cxnLst/>
            <a:rect l="l" t="t" r="r" b="b"/>
            <a:pathLst>
              <a:path w="4601365" h="7434718">
                <a:moveTo>
                  <a:pt x="0" y="0"/>
                </a:moveTo>
                <a:lnTo>
                  <a:pt x="4601365" y="0"/>
                </a:lnTo>
                <a:lnTo>
                  <a:pt x="4601365" y="7434718"/>
                </a:lnTo>
                <a:lnTo>
                  <a:pt x="0" y="7434718"/>
                </a:lnTo>
                <a:lnTo>
                  <a:pt x="0"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300</Words>
  <Application>Microsoft Office PowerPoint</Application>
  <PresentationFormat>Custom</PresentationFormat>
  <Paragraphs>31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 PROJECT</dc:title>
  <dc:creator>Hrishikesh</dc:creator>
  <cp:lastModifiedBy>Rushikesh sable</cp:lastModifiedBy>
  <cp:revision>3</cp:revision>
  <dcterms:created xsi:type="dcterms:W3CDTF">2006-08-16T00:00:00Z</dcterms:created>
  <dcterms:modified xsi:type="dcterms:W3CDTF">2023-07-12T18:11:43Z</dcterms:modified>
  <dc:identifier>DAFoWvhnHG0</dc:identifier>
</cp:coreProperties>
</file>