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0" r:id="rId3"/>
    <p:sldId id="257" r:id="rId4"/>
    <p:sldId id="259" r:id="rId5"/>
    <p:sldId id="272" r:id="rId6"/>
    <p:sldId id="261" r:id="rId7"/>
    <p:sldId id="262" r:id="rId8"/>
    <p:sldId id="263" r:id="rId9"/>
    <p:sldId id="264" r:id="rId10"/>
    <p:sldId id="267" r:id="rId11"/>
    <p:sldId id="265" r:id="rId12"/>
    <p:sldId id="268" r:id="rId13"/>
    <p:sldId id="266" r:id="rId14"/>
    <p:sldId id="270" r:id="rId15"/>
    <p:sldId id="271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2E45744-40ED-4176-A49F-C46AB45749B3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EE9D3E7-5197-4BFB-BB40-64760078C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471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5744-40ED-4176-A49F-C46AB45749B3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D3E7-5197-4BFB-BB40-64760078C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593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5744-40ED-4176-A49F-C46AB45749B3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D3E7-5197-4BFB-BB40-64760078C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415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5744-40ED-4176-A49F-C46AB45749B3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D3E7-5197-4BFB-BB40-64760078C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289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5744-40ED-4176-A49F-C46AB45749B3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D3E7-5197-4BFB-BB40-64760078C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50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5744-40ED-4176-A49F-C46AB45749B3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D3E7-5197-4BFB-BB40-64760078C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493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5744-40ED-4176-A49F-C46AB45749B3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D3E7-5197-4BFB-BB40-64760078C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0311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5744-40ED-4176-A49F-C46AB45749B3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D3E7-5197-4BFB-BB40-64760078C1B3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9899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5744-40ED-4176-A49F-C46AB45749B3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D3E7-5197-4BFB-BB40-64760078C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66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5744-40ED-4176-A49F-C46AB45749B3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D3E7-5197-4BFB-BB40-64760078C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102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5744-40ED-4176-A49F-C46AB45749B3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D3E7-5197-4BFB-BB40-64760078C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672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5744-40ED-4176-A49F-C46AB45749B3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D3E7-5197-4BFB-BB40-64760078C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970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5744-40ED-4176-A49F-C46AB45749B3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D3E7-5197-4BFB-BB40-64760078C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81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5744-40ED-4176-A49F-C46AB45749B3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D3E7-5197-4BFB-BB40-64760078C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157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5744-40ED-4176-A49F-C46AB45749B3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D3E7-5197-4BFB-BB40-64760078C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819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5744-40ED-4176-A49F-C46AB45749B3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D3E7-5197-4BFB-BB40-64760078C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993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5744-40ED-4176-A49F-C46AB45749B3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D3E7-5197-4BFB-BB40-64760078C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746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2E45744-40ED-4176-A49F-C46AB45749B3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EE9D3E7-5197-4BFB-BB40-64760078C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3891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389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76913"/>
            <a:ext cx="10131425" cy="209251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225" y="2269425"/>
            <a:ext cx="4155786" cy="446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6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609600"/>
            <a:ext cx="10131425" cy="250652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13" y="3560445"/>
            <a:ext cx="10058400" cy="243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9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570390"/>
            <a:ext cx="10131425" cy="2791958"/>
          </a:xfrm>
        </p:spPr>
      </p:pic>
    </p:spTree>
    <p:extLst>
      <p:ext uri="{BB962C8B-B14F-4D97-AF65-F5344CB8AC3E}">
        <p14:creationId xmlns:p14="http://schemas.microsoft.com/office/powerpoint/2010/main" val="263354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20101"/>
            <a:ext cx="10131425" cy="3292536"/>
          </a:xfrm>
        </p:spPr>
      </p:pic>
    </p:spTree>
    <p:extLst>
      <p:ext uri="{BB962C8B-B14F-4D97-AF65-F5344CB8AC3E}">
        <p14:creationId xmlns:p14="http://schemas.microsoft.com/office/powerpoint/2010/main" val="257560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Applications</a:t>
            </a:r>
            <a:endParaRPr lang="en-IN" sz="32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It aims to find an algorithmic model to increase the effectiveness of investments in new restaurant sites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The revenue prediction will decrease the risk of investment in stock market.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014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FF00"/>
                </a:solidFill>
                <a:latin typeface="Arial Black" panose="020B0A04020102020204" pitchFamily="34" charset="0"/>
              </a:rPr>
              <a:t>Future Aspect</a:t>
            </a:r>
            <a:endParaRPr lang="en-IN" sz="32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effective model from these preprocess data.</a:t>
            </a:r>
          </a:p>
          <a:p>
            <a:r>
              <a:rPr lang="en-US" dirty="0" smtClean="0"/>
              <a:t>Work on frontend method that can be user friendly.</a:t>
            </a:r>
          </a:p>
          <a:p>
            <a:r>
              <a:rPr lang="en-US" dirty="0" smtClean="0"/>
              <a:t>Monthly data updating for low risk factor.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291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 smtClean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reflection blurRad="6350" stA="50000" endA="300" endPos="50000" dist="60007" dir="5400000" sy="-100000" algn="bl" rotWithShape="0"/>
                </a:effectLst>
                <a:latin typeface="Algerian" panose="04020705040A02060702" pitchFamily="82" charset="0"/>
              </a:rPr>
              <a:t>THANK YOU !</a:t>
            </a:r>
            <a:endParaRPr lang="en-IN" sz="6600" dirty="0">
              <a:effectLst>
                <a:glow rad="63500">
                  <a:schemeClr val="accent2">
                    <a:satMod val="175000"/>
                    <a:alpha val="40000"/>
                  </a:schemeClr>
                </a:glow>
                <a:reflection blurRad="6350" stA="50000" endA="300" endPos="50000" dist="60007" dir="5400000" sy="-100000" algn="bl" rotWithShape="0"/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97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Bahnschrift SemiBold SemiConden" panose="020B0502040204020203" pitchFamily="34" charset="0"/>
              </a:rPr>
              <a:t>RMD SINHGAD SCHOOL OF ENGINEERING </a:t>
            </a:r>
            <a:r>
              <a:rPr lang="en-US" sz="2800" b="1" dirty="0" smtClean="0">
                <a:latin typeface="Bahnschrift SemiBold SemiConden" panose="020B0502040204020203" pitchFamily="34" charset="0"/>
              </a:rPr>
              <a:t/>
            </a:r>
            <a:br>
              <a:rPr lang="en-US" sz="2800" b="1" dirty="0" smtClean="0">
                <a:latin typeface="Bahnschrift SemiBold SemiConden" panose="020B0502040204020203" pitchFamily="34" charset="0"/>
              </a:rPr>
            </a:br>
            <a:r>
              <a:rPr lang="en-US" sz="2000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 SemiBold SemiConden" panose="020B0502040204020203" pitchFamily="34" charset="0"/>
              </a:rPr>
              <a:t>DEPARTMENT </a:t>
            </a:r>
            <a:r>
              <a:rPr lang="en-US" sz="20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 SemiBold SemiConden" panose="020B0502040204020203" pitchFamily="34" charset="0"/>
              </a:rPr>
              <a:t>OF INFORMATION </a:t>
            </a:r>
            <a:r>
              <a:rPr lang="en-US" sz="2000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 SemiBold SemiConden" panose="020B0502040204020203" pitchFamily="34" charset="0"/>
              </a:rPr>
              <a:t>Technology</a:t>
            </a:r>
            <a:endParaRPr lang="en-IN" sz="2800" dirty="0">
              <a:solidFill>
                <a:schemeClr val="accent5">
                  <a:lumMod val="40000"/>
                  <a:lumOff val="60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sz="3200" b="1" dirty="0">
                <a:latin typeface="Arial Black" panose="020B0A04020102020204" pitchFamily="34" charset="0"/>
              </a:rPr>
              <a:t>Restaurant Revenue Prediction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b="1" i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Group Members:</a:t>
            </a:r>
          </a:p>
          <a:p>
            <a:pPr lvl="1"/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Rushikesh Sarode</a:t>
            </a:r>
          </a:p>
          <a:p>
            <a:pPr lvl="1"/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Varunkumar Sonawane</a:t>
            </a:r>
          </a:p>
          <a:p>
            <a:pPr lvl="1"/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Adesh Pawar</a:t>
            </a:r>
          </a:p>
          <a:p>
            <a:pPr lvl="1"/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Tanmay Borse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0" y="4554582"/>
            <a:ext cx="2542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Guidance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:</a:t>
            </a:r>
          </a:p>
          <a:p>
            <a:pPr algn="r"/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Prof. Shrutika Nalwade</a:t>
            </a:r>
            <a:endParaRPr lang="en-IN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83093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introduction</a:t>
            </a:r>
            <a:endParaRPr lang="en-IN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fontAlgn="base">
              <a:buNone/>
            </a:pPr>
            <a:r>
              <a:rPr lang="en-US" dirty="0"/>
              <a:t>Right now, deciding when and where to open new restaurants is largely a subjective process based on the personal judgement and experience of development teams. This subjective data is difficult to accurately extrapolate across geographies and cultures. </a:t>
            </a:r>
          </a:p>
          <a:p>
            <a:pPr marL="0" indent="0" algn="just" fontAlgn="base">
              <a:buNone/>
            </a:pPr>
            <a:r>
              <a:rPr lang="en-US" dirty="0"/>
              <a:t>New restaurant sites take large investments of time and capital to get up and running. When the wrong location for a restaurant brand is chosen, the site closes within 18 months and operating losses are incurred. </a:t>
            </a:r>
            <a:endParaRPr lang="en-US" dirty="0" smtClean="0"/>
          </a:p>
          <a:p>
            <a:pPr marL="0" indent="0" algn="just" fontAlgn="base">
              <a:buNone/>
            </a:pPr>
            <a:r>
              <a:rPr lang="en-US" dirty="0"/>
              <a:t>Here the dataset with 137 restaurants in the training set, and a test set of 100000 restaurants. The data columns include the open date, location, city type, and three categories of </a:t>
            </a:r>
            <a:r>
              <a:rPr lang="en-US" dirty="0" smtClean="0"/>
              <a:t>obfuscated </a:t>
            </a:r>
            <a:r>
              <a:rPr lang="en-US" dirty="0"/>
              <a:t>data: Demographic data, Real estate data, and Commercial data. The revenue column indicates a (transformed) revenue of the restaurant in a given year and is the target of predictive analysis. </a:t>
            </a:r>
            <a:endParaRPr lang="en-IN" dirty="0"/>
          </a:p>
          <a:p>
            <a:pPr fontAlgn="base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558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30629"/>
            <a:ext cx="10131425" cy="1456267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descriptions</a:t>
            </a:r>
            <a:endParaRPr lang="en-IN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1600" dirty="0" smtClean="0"/>
              <a:t>LANGUAGE USE</a:t>
            </a:r>
          </a:p>
          <a:p>
            <a:pPr lvl="1" fontAlgn="base"/>
            <a:r>
              <a:rPr lang="en-US" sz="1400" dirty="0" smtClean="0"/>
              <a:t>Python 3</a:t>
            </a:r>
          </a:p>
          <a:p>
            <a:pPr fontAlgn="base"/>
            <a:r>
              <a:rPr lang="en-US" sz="1600" dirty="0" smtClean="0"/>
              <a:t>SOFTWARE USE</a:t>
            </a:r>
          </a:p>
          <a:p>
            <a:pPr lvl="1" fontAlgn="base"/>
            <a:r>
              <a:rPr lang="en-US" sz="1400" dirty="0"/>
              <a:t>Jupyter Notebook (Anaconda 3</a:t>
            </a:r>
            <a:r>
              <a:rPr lang="en-US" sz="1400" dirty="0" smtClean="0"/>
              <a:t>)</a:t>
            </a:r>
          </a:p>
          <a:p>
            <a:pPr lvl="1" fontAlgn="base"/>
            <a:r>
              <a:rPr lang="en-US" sz="1400" dirty="0" smtClean="0"/>
              <a:t>Python 3.9</a:t>
            </a:r>
          </a:p>
          <a:p>
            <a:pPr fontAlgn="base"/>
            <a:r>
              <a:rPr lang="en-US" sz="1600" dirty="0" smtClean="0"/>
              <a:t>HARDWARE USE</a:t>
            </a:r>
          </a:p>
          <a:p>
            <a:pPr lvl="1" fontAlgn="base"/>
            <a:r>
              <a:rPr lang="en-US" sz="1400" dirty="0" smtClean="0"/>
              <a:t>LAPTOP-R9ESLPV8</a:t>
            </a:r>
          </a:p>
          <a:p>
            <a:pPr lvl="1" fontAlgn="base"/>
            <a:r>
              <a:rPr lang="en-US" sz="1400" dirty="0" smtClean="0"/>
              <a:t>64-bit OS, x64 based processor</a:t>
            </a:r>
            <a:endParaRPr lang="en-US" sz="14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71748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1600" dirty="0"/>
              <a:t>DATASET </a:t>
            </a:r>
          </a:p>
          <a:p>
            <a:pPr lvl="1" fontAlgn="base"/>
            <a:r>
              <a:rPr lang="en-US" sz="1400" dirty="0"/>
              <a:t>train.csv - the training set. Use this dataset for training your model. </a:t>
            </a:r>
          </a:p>
          <a:p>
            <a:pPr fontAlgn="base"/>
            <a:r>
              <a:rPr lang="en-US" sz="1600" dirty="0"/>
              <a:t>DATA FIELDS</a:t>
            </a:r>
          </a:p>
          <a:p>
            <a:pPr lvl="1" fontAlgn="base"/>
            <a:r>
              <a:rPr lang="en-US" sz="1400" dirty="0"/>
              <a:t>Id : Restaurant id. </a:t>
            </a:r>
          </a:p>
          <a:p>
            <a:pPr lvl="1" fontAlgn="base"/>
            <a:r>
              <a:rPr lang="en-US" sz="1400" dirty="0"/>
              <a:t>Open Date : opening date for a restaurant</a:t>
            </a:r>
          </a:p>
          <a:p>
            <a:pPr lvl="1" fontAlgn="base"/>
            <a:r>
              <a:rPr lang="en-US" sz="1400" dirty="0"/>
              <a:t>City : City that the restaurant is in. Note that there are Unicode in the names. </a:t>
            </a:r>
          </a:p>
          <a:p>
            <a:pPr lvl="1" fontAlgn="base"/>
            <a:r>
              <a:rPr lang="en-US" sz="1400" dirty="0"/>
              <a:t>City Group: Type of the city. Big cities, or Other. </a:t>
            </a:r>
          </a:p>
          <a:p>
            <a:pPr lvl="1" fontAlgn="base"/>
            <a:r>
              <a:rPr lang="en-US" sz="1400" dirty="0"/>
              <a:t>Type: Type of the restaurant, FC: Food Court, DT: Drive Thru, MB: Mobile</a:t>
            </a:r>
          </a:p>
          <a:p>
            <a:pPr lvl="1" fontAlgn="base"/>
            <a:r>
              <a:rPr lang="en-US" sz="1400" dirty="0"/>
              <a:t>Revenue: The revenue column indicates a (transformed) revenue of the restaurant in a given year and is the target of predictive analysis</a:t>
            </a:r>
            <a:r>
              <a:rPr lang="en-US" sz="1400" dirty="0" smtClean="0"/>
              <a:t>.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Arial Black" panose="020B0A04020102020204" pitchFamily="34" charset="0"/>
              </a:rPr>
              <a:t>Continue …</a:t>
            </a:r>
            <a:endParaRPr lang="en-IN" sz="2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70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 Black" panose="020B0A04020102020204" pitchFamily="34" charset="0"/>
              </a:rPr>
              <a:t>Data features …</a:t>
            </a:r>
            <a:endParaRPr lang="en-IN" sz="24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P1, P2 </a:t>
            </a:r>
            <a:r>
              <a:rPr lang="en-US" dirty="0" smtClean="0"/>
              <a:t>… </a:t>
            </a:r>
            <a:r>
              <a:rPr lang="en-US" dirty="0"/>
              <a:t>P37: There are three categories of these obfuscated data. </a:t>
            </a:r>
            <a:endParaRPr lang="en-US" dirty="0" smtClean="0"/>
          </a:p>
          <a:p>
            <a:pPr lvl="1"/>
            <a:r>
              <a:rPr lang="en-US" dirty="0">
                <a:solidFill>
                  <a:schemeClr val="accent6"/>
                </a:solidFill>
              </a:rPr>
              <a:t>Demographic data</a:t>
            </a:r>
            <a:r>
              <a:rPr lang="en-US" dirty="0"/>
              <a:t> are gathered from third party providers with GIS systems. These include population in any given area, age and gender distribution, development </a:t>
            </a:r>
            <a:r>
              <a:rPr lang="en-US" dirty="0" smtClean="0"/>
              <a:t>scales.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Real estate data</a:t>
            </a:r>
            <a:r>
              <a:rPr lang="en-US" dirty="0"/>
              <a:t> mainly relate to the </a:t>
            </a:r>
            <a:r>
              <a:rPr lang="en-US" dirty="0" smtClean="0"/>
              <a:t>price </a:t>
            </a:r>
            <a:r>
              <a:rPr lang="en-US" dirty="0"/>
              <a:t>of the location, front facade of the location, car park availability</a:t>
            </a:r>
            <a:r>
              <a:rPr lang="en-US" dirty="0" smtClean="0"/>
              <a:t>.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Commercial data</a:t>
            </a:r>
            <a:r>
              <a:rPr lang="en-US" dirty="0"/>
              <a:t> mainly include the existence of points of interest including schools, banks, other QSR operators.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089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 Black" panose="020B0A04020102020204" pitchFamily="34" charset="0"/>
              </a:rPr>
              <a:t>Screenshots</a:t>
            </a:r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06" y="1060435"/>
            <a:ext cx="10504320" cy="5637983"/>
          </a:xfrm>
        </p:spPr>
      </p:pic>
    </p:spTree>
    <p:extLst>
      <p:ext uri="{BB962C8B-B14F-4D97-AF65-F5344CB8AC3E}">
        <p14:creationId xmlns:p14="http://schemas.microsoft.com/office/powerpoint/2010/main" val="304034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54" y="609601"/>
            <a:ext cx="11071698" cy="6106116"/>
          </a:xfrm>
        </p:spPr>
      </p:pic>
    </p:spTree>
    <p:extLst>
      <p:ext uri="{BB962C8B-B14F-4D97-AF65-F5344CB8AC3E}">
        <p14:creationId xmlns:p14="http://schemas.microsoft.com/office/powerpoint/2010/main" val="263280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504825"/>
            <a:ext cx="11725275" cy="6025796"/>
          </a:xfrm>
        </p:spPr>
      </p:pic>
    </p:spTree>
    <p:extLst>
      <p:ext uri="{BB962C8B-B14F-4D97-AF65-F5344CB8AC3E}">
        <p14:creationId xmlns:p14="http://schemas.microsoft.com/office/powerpoint/2010/main" val="305774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280</TotalTime>
  <Words>498</Words>
  <Application>Microsoft Office PowerPoint</Application>
  <PresentationFormat>Widescreen</PresentationFormat>
  <Paragraphs>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Algerian</vt:lpstr>
      <vt:lpstr>Arial</vt:lpstr>
      <vt:lpstr>Arial Black</vt:lpstr>
      <vt:lpstr>Bahnschrift SemiBold SemiConden</vt:lpstr>
      <vt:lpstr>Calibri</vt:lpstr>
      <vt:lpstr>Calibri Light</vt:lpstr>
      <vt:lpstr>Celestial</vt:lpstr>
      <vt:lpstr> </vt:lpstr>
      <vt:lpstr>RMD SINHGAD SCHOOL OF ENGINEERING  DEPARTMENT OF INFORMATION Technology</vt:lpstr>
      <vt:lpstr>introduction</vt:lpstr>
      <vt:lpstr>descriptions</vt:lpstr>
      <vt:lpstr>Continue …</vt:lpstr>
      <vt:lpstr>Data features …</vt:lpstr>
      <vt:lpstr>Screenshots </vt:lpstr>
      <vt:lpstr>PowerPoint Presentation</vt:lpstr>
      <vt:lpstr>PowerPoint Presentation</vt:lpstr>
      <vt:lpstr>PowerPoint Presentation</vt:lpstr>
      <vt:lpstr>PowerPoint Presentation</vt:lpstr>
      <vt:lpstr> </vt:lpstr>
      <vt:lpstr> </vt:lpstr>
      <vt:lpstr>Applications</vt:lpstr>
      <vt:lpstr>Future Aspect</vt:lpstr>
      <vt:lpstr> 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INFORMATION TECHNOLOGY   RMD SINHGAD SCHOOL OF ENGINEERING</dc:title>
  <dc:creator>ADMIN</dc:creator>
  <cp:lastModifiedBy>ADMIN</cp:lastModifiedBy>
  <cp:revision>19</cp:revision>
  <dcterms:created xsi:type="dcterms:W3CDTF">2021-09-30T10:20:01Z</dcterms:created>
  <dcterms:modified xsi:type="dcterms:W3CDTF">2021-10-02T11:45:03Z</dcterms:modified>
</cp:coreProperties>
</file>